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11_6ADE958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7E_4043A4B8.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E8_C4EF1FFA.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76" r:id="rId5"/>
    <p:sldMasterId id="2147483692" r:id="rId6"/>
    <p:sldMasterId id="2147483716" r:id="rId7"/>
    <p:sldMasterId id="2147483728" r:id="rId8"/>
    <p:sldMasterId id="2147483730" r:id="rId9"/>
  </p:sldMasterIdLst>
  <p:notesMasterIdLst>
    <p:notesMasterId r:id="rId43"/>
  </p:notesMasterIdLst>
  <p:sldIdLst>
    <p:sldId id="347" r:id="rId10"/>
    <p:sldId id="4625" r:id="rId11"/>
    <p:sldId id="2147363928" r:id="rId12"/>
    <p:sldId id="2147363926" r:id="rId13"/>
    <p:sldId id="382" r:id="rId14"/>
    <p:sldId id="256" r:id="rId15"/>
    <p:sldId id="290" r:id="rId16"/>
    <p:sldId id="2147363921" r:id="rId17"/>
    <p:sldId id="297" r:id="rId18"/>
    <p:sldId id="2147363922" r:id="rId19"/>
    <p:sldId id="287" r:id="rId20"/>
    <p:sldId id="2147363907" r:id="rId21"/>
    <p:sldId id="289" r:id="rId22"/>
    <p:sldId id="2147363908" r:id="rId23"/>
    <p:sldId id="295" r:id="rId24"/>
    <p:sldId id="2147363917" r:id="rId25"/>
    <p:sldId id="2003" r:id="rId26"/>
    <p:sldId id="268" r:id="rId27"/>
    <p:sldId id="4802" r:id="rId28"/>
    <p:sldId id="4584" r:id="rId29"/>
    <p:sldId id="4610" r:id="rId30"/>
    <p:sldId id="4585" r:id="rId31"/>
    <p:sldId id="2147363929" r:id="rId32"/>
    <p:sldId id="826" r:id="rId33"/>
    <p:sldId id="498" r:id="rId34"/>
    <p:sldId id="825" r:id="rId35"/>
    <p:sldId id="824" r:id="rId36"/>
    <p:sldId id="769" r:id="rId37"/>
    <p:sldId id="827" r:id="rId38"/>
    <p:sldId id="765" r:id="rId39"/>
    <p:sldId id="4638" r:id="rId40"/>
    <p:sldId id="2147363927" r:id="rId41"/>
    <p:sldId id="20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6A0126-8030-5424-479D-63B295E10F8E}" name="Pearson Riley, Lauren" initials="PL" userId="S::lpearson@aaos.org::81b36720-c428-414d-8481-33cf5dc5cc0a" providerId="AD"/>
  <p188:author id="{7D97DF2D-02A3-D62F-58C4-0C6128B3108A}" name="Malert, Donna" initials="MD" userId="S::malert@aaos.org::141b4343-c0fe-4632-bf82-cb9e34ec21b7" providerId="AD"/>
  <p188:author id="{5DDF2B31-3397-5D80-D764-20298EDC8481}" name="Reese, Madelaine" initials="RM" userId="S::reese@aaos.org::8f294954-2515-4867-abd8-6e5427154d7b" providerId="AD"/>
  <p188:author id="{F1ED2B34-1D15-74D5-9890-CC915A80A2D5}" name="Wilson, Ryann" initials="WR" userId="S::hoffenberg@aaos.org::60527a3b-c1ab-48e7-b72a-0c4e34a60af8" providerId="AD"/>
  <p188:author id="{A2EB1441-15D7-7854-5B82-3A2ADC3B72D4}" name="Boukas, Lori" initials="BL" userId="S::boukas@aaos.org::3a191011-0b4b-4bee-8c7f-5e97e17eca47" providerId="AD"/>
  <p188:author id="{18BDAF41-4CA9-895D-7091-3C5385473D95}" name="Simpson, Amber" initials="SA" userId="S::simpson@aaos.org::5bc96d18-77f7-475b-a73e-ccac4984bc70" providerId="AD"/>
  <p188:author id="{1C462B8C-D758-EAF9-71BD-E17E2AD57810}" name="Damalas, Dino" initials="DD" userId="S::damalas@aaos.org::57afec48-71e3-4de7-8660-69ab3d16be5f" providerId="AD"/>
  <p188:author id="{FCFC4694-A995-89F3-7104-F17BB011ADAD}" name="Guest User" initials="GU" userId="S::urn:spo:anon#6a599abfe6db672cda1d8b1ada5614dd84c7c43205dfcdf8f6c679b376b193fd::" providerId="AD"/>
  <p188:author id="{C0E1AD95-CE1B-202C-5FC5-ADE66FB60091}" name="Effertz, Jessica" initials="EJ" userId="S::effertz@aaos.org::ae40fddf-c86a-4ed7-9b74-dfefcfbaccd1" providerId="AD"/>
  <p188:author id="{D7C34CBE-B3FD-A7D8-FAF7-1CA6A00ED5BA}" name="Killackey, Deanna" initials="KD" userId="S::killackey@aaos.org::87eacbeb-f039-4463-a210-c1ff4626bf72" providerId="AD"/>
  <p188:author id="{301121CB-D223-842B-CBFF-5D14BC476DB0}" name="Coultas, Kristen Morrell" initials="CM" userId="S::coultas@aaos.org::ba15f7fe-7719-4af4-8dd5-da1823192c7b" providerId="AD"/>
  <p188:author id="{C96CE2CD-3680-5300-11E6-E05281CE34FC}" name="Randazzo, Meghan" initials="RM" userId="S::randazzo@aaos.org::a96a0776-724b-4732-be7e-1679f01cdbef" providerId="AD"/>
  <p188:author id="{43C86CF6-E953-7C4E-7687-38E3BBFE1545}" name="Knoke, Yasseline" initials="YK" userId="S::knoke@aaos.org::28c6868f-5c6a-4251-b2a3-198a850468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AA3"/>
    <a:srgbClr val="C00433"/>
    <a:srgbClr val="CE2332"/>
    <a:srgbClr val="003594"/>
    <a:srgbClr val="233C57"/>
    <a:srgbClr val="1E4485"/>
    <a:srgbClr val="3FADAC"/>
    <a:srgbClr val="113595"/>
    <a:srgbClr val="FFD053"/>
    <a:srgbClr val="5259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78906" autoAdjust="0"/>
  </p:normalViewPr>
  <p:slideViewPr>
    <p:cSldViewPr snapToGrid="0">
      <p:cViewPr varScale="1">
        <p:scale>
          <a:sx n="86" d="100"/>
          <a:sy n="86" d="100"/>
        </p:scale>
        <p:origin x="13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comments/modernComment_11E8_C4EF1FFA.xml><?xml version="1.0" encoding="utf-8"?>
<p188:cmLst xmlns:a="http://schemas.openxmlformats.org/drawingml/2006/main" xmlns:r="http://schemas.openxmlformats.org/officeDocument/2006/relationships" xmlns:p188="http://schemas.microsoft.com/office/powerpoint/2018/8/main">
  <p188:cm id="{CF65DB63-E9DA-46D8-8FCF-9A67271D5F52}" authorId="{43C86CF6-E953-7C4E-7687-38E3BBFE1545}" status="resolved" created="2024-03-21T15:09:59.054" complete="100000">
    <ac:deMkLst xmlns:ac="http://schemas.microsoft.com/office/drawing/2013/main/command">
      <pc:docMk xmlns:pc="http://schemas.microsoft.com/office/powerpoint/2013/main/command"/>
      <pc:sldMk xmlns:pc="http://schemas.microsoft.com/office/powerpoint/2013/main/command" cId="3304005626" sldId="4584"/>
      <ac:picMk id="45" creationId="{93537002-BCC2-48F9-BBA3-BBC20DE321C5}"/>
    </ac:deMkLst>
    <p188:txBody>
      <a:bodyPr/>
      <a:lstStyle/>
      <a:p>
        <a:r>
          <a:rPr lang="en-US"/>
          <a:t>You mentioned Paul is okay with slides, but note this footer. </a:t>
        </a:r>
      </a:p>
    </p188:txBody>
  </p188:cm>
</p188:cmLst>
</file>

<file path=ppt/comments/modernComment_1211_6ADE958A.xml><?xml version="1.0" encoding="utf-8"?>
<p188:cmLst xmlns:a="http://schemas.openxmlformats.org/drawingml/2006/main" xmlns:r="http://schemas.openxmlformats.org/officeDocument/2006/relationships" xmlns:p188="http://schemas.microsoft.com/office/powerpoint/2018/8/main">
  <p188:cm id="{A854ECDC-DEAD-4483-A01C-09D5A6BFB202}" authorId="{7D97DF2D-02A3-D62F-58C4-0C6128B3108A}" status="resolved" created="2024-03-23T01:41:12.488" complete="100000">
    <ac:deMkLst xmlns:ac="http://schemas.microsoft.com/office/drawing/2013/main/command">
      <pc:docMk xmlns:pc="http://schemas.microsoft.com/office/powerpoint/2013/main/command"/>
      <pc:sldMk xmlns:pc="http://schemas.microsoft.com/office/powerpoint/2013/main/command" cId="1792972170" sldId="4625"/>
      <ac:graphicFrameMk id="3" creationId="{B4F0FDE0-C03D-4840-ADD2-1A6D971F1036}"/>
    </ac:deMkLst>
    <p188:txBody>
      <a:bodyPr/>
      <a:lstStyle/>
      <a:p>
        <a:r>
          <a:rPr lang="en-US"/>
          <a:t>Should you add proposed amendments to Standards of Professionalism too?</a:t>
        </a:r>
      </a:p>
    </p188:txBody>
  </p188:cm>
</p188:cmLst>
</file>

<file path=ppt/comments/modernComment_17E_4043A4B8.xml><?xml version="1.0" encoding="utf-8"?>
<p188:cmLst xmlns:a="http://schemas.openxmlformats.org/drawingml/2006/main" xmlns:r="http://schemas.openxmlformats.org/officeDocument/2006/relationships" xmlns:p188="http://schemas.microsoft.com/office/powerpoint/2018/8/main">
  <p188:cm id="{9465D138-1728-4933-A025-02F0D4BC75AE}" authorId="{43C86CF6-E953-7C4E-7687-38E3BBFE1545}" status="resolved" created="2024-03-21T15:08:09.631" complete="100000">
    <ac:deMkLst xmlns:ac="http://schemas.microsoft.com/office/drawing/2013/main/command">
      <pc:docMk xmlns:pc="http://schemas.microsoft.com/office/powerpoint/2013/main/command"/>
      <pc:sldMk xmlns:pc="http://schemas.microsoft.com/office/powerpoint/2013/main/command" cId="1078174904" sldId="382"/>
      <ac:graphicFrameMk id="6" creationId="{9CB0DEEA-DFD6-80B7-6B97-3F4662F8CCC1}"/>
    </ac:deMkLst>
    <p188:txBody>
      <a:bodyPr/>
      <a:lstStyle/>
      <a:p>
        <a:r>
          <a:rPr lang="en-US"/>
          <a:t>I would just call this 2024 - 2018 Strategic Plan</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059E8-26AF-43B3-BBA1-1EA856D2E3A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FC15603-D633-4F17-8F4A-B50926B42F0C}">
      <dgm:prSet phldrT="[Text]"/>
      <dgm:spPr>
        <a:solidFill>
          <a:schemeClr val="accent1">
            <a:lumMod val="75000"/>
          </a:schemeClr>
        </a:solidFill>
        <a:ln>
          <a:solidFill>
            <a:srgbClr val="C00433"/>
          </a:solidFill>
        </a:ln>
      </dgm:spPr>
      <dgm:t>
        <a:bodyPr/>
        <a:lstStyle/>
        <a:p>
          <a:r>
            <a:rPr lang="en-US" dirty="0"/>
            <a:t>Provide a mechanism to increase opportunities for involvement and </a:t>
          </a:r>
          <a:r>
            <a:rPr lang="en-US" b="1" u="sng" dirty="0"/>
            <a:t>participation in AAOS affairs </a:t>
          </a:r>
          <a:r>
            <a:rPr lang="en-US" dirty="0"/>
            <a:t>by Fellows.</a:t>
          </a:r>
        </a:p>
      </dgm:t>
    </dgm:pt>
    <dgm:pt modelId="{BDA16637-D460-4EF3-BD1C-E71DA66F33C0}" type="parTrans" cxnId="{CDB1A6C5-C4F1-4F44-97E9-E89021273852}">
      <dgm:prSet/>
      <dgm:spPr/>
      <dgm:t>
        <a:bodyPr/>
        <a:lstStyle/>
        <a:p>
          <a:endParaRPr lang="en-US"/>
        </a:p>
      </dgm:t>
    </dgm:pt>
    <dgm:pt modelId="{83C44CD8-4077-4C95-AD54-947D0A636351}" type="sibTrans" cxnId="{CDB1A6C5-C4F1-4F44-97E9-E89021273852}">
      <dgm:prSet/>
      <dgm:spPr/>
      <dgm:t>
        <a:bodyPr/>
        <a:lstStyle/>
        <a:p>
          <a:endParaRPr lang="en-US"/>
        </a:p>
      </dgm:t>
    </dgm:pt>
    <dgm:pt modelId="{98ED5E7D-74A9-44A9-8478-69E674B87CBA}">
      <dgm:prSet phldrT="[Text]"/>
      <dgm:spPr>
        <a:solidFill>
          <a:schemeClr val="accent1">
            <a:lumMod val="75000"/>
          </a:schemeClr>
        </a:solidFill>
        <a:ln>
          <a:solidFill>
            <a:srgbClr val="C00433"/>
          </a:solidFill>
        </a:ln>
      </dgm:spPr>
      <dgm:t>
        <a:bodyPr/>
        <a:lstStyle/>
        <a:p>
          <a:r>
            <a:rPr lang="en-US" b="1" u="sng" dirty="0"/>
            <a:t>Facilitate communications </a:t>
          </a:r>
          <a:r>
            <a:rPr lang="en-US" dirty="0"/>
            <a:t>and the dissemination of AAOS policy within the individual specialty societies.</a:t>
          </a:r>
        </a:p>
      </dgm:t>
    </dgm:pt>
    <dgm:pt modelId="{E5F03EAD-0A90-44AD-90AD-AB8A1303DA35}" type="parTrans" cxnId="{A8B81717-1FD8-42A4-8DBC-AB82E836C1EC}">
      <dgm:prSet/>
      <dgm:spPr/>
      <dgm:t>
        <a:bodyPr/>
        <a:lstStyle/>
        <a:p>
          <a:endParaRPr lang="en-US"/>
        </a:p>
      </dgm:t>
    </dgm:pt>
    <dgm:pt modelId="{288A8E18-969F-4B4F-8E46-24E0FFD7CCC8}" type="sibTrans" cxnId="{A8B81717-1FD8-42A4-8DBC-AB82E836C1EC}">
      <dgm:prSet/>
      <dgm:spPr/>
      <dgm:t>
        <a:bodyPr/>
        <a:lstStyle/>
        <a:p>
          <a:endParaRPr lang="en-US"/>
        </a:p>
      </dgm:t>
    </dgm:pt>
    <dgm:pt modelId="{A3DEC335-25E3-4B27-8078-FFB6F6D720FC}">
      <dgm:prSet phldrT="[Text]"/>
      <dgm:spPr>
        <a:solidFill>
          <a:schemeClr val="accent1">
            <a:lumMod val="75000"/>
          </a:schemeClr>
        </a:solidFill>
        <a:ln>
          <a:solidFill>
            <a:srgbClr val="C00433"/>
          </a:solidFill>
        </a:ln>
      </dgm:spPr>
      <dgm:t>
        <a:bodyPr/>
        <a:lstStyle/>
        <a:p>
          <a:r>
            <a:rPr lang="en-US" dirty="0"/>
            <a:t>Consider and make recommendations regarding the disposition of AAOS </a:t>
          </a:r>
          <a:r>
            <a:rPr lang="en-US" b="1" u="sng" dirty="0"/>
            <a:t>resolutions</a:t>
          </a:r>
          <a:r>
            <a:rPr lang="en-US" dirty="0"/>
            <a:t> and proposed amendments to the AAOS </a:t>
          </a:r>
          <a:r>
            <a:rPr lang="en-US" b="1" u="sng" dirty="0"/>
            <a:t>Bylaws </a:t>
          </a:r>
          <a:r>
            <a:rPr lang="en-US" b="0" u="none" dirty="0"/>
            <a:t>and</a:t>
          </a:r>
          <a:r>
            <a:rPr lang="en-US" b="1" u="sng" dirty="0"/>
            <a:t> Standards of Professionalism (SOP).</a:t>
          </a:r>
        </a:p>
      </dgm:t>
    </dgm:pt>
    <dgm:pt modelId="{8339BA5B-1A0C-4239-9EEA-1A86BBDCE5CF}" type="parTrans" cxnId="{B38DCBDA-FEC1-404B-BF41-D25EADC409A4}">
      <dgm:prSet/>
      <dgm:spPr/>
      <dgm:t>
        <a:bodyPr/>
        <a:lstStyle/>
        <a:p>
          <a:endParaRPr lang="en-US"/>
        </a:p>
      </dgm:t>
    </dgm:pt>
    <dgm:pt modelId="{7CE03572-1F5A-4B82-843A-3D26A9FBE522}" type="sibTrans" cxnId="{B38DCBDA-FEC1-404B-BF41-D25EADC409A4}">
      <dgm:prSet/>
      <dgm:spPr/>
      <dgm:t>
        <a:bodyPr/>
        <a:lstStyle/>
        <a:p>
          <a:endParaRPr lang="en-US"/>
        </a:p>
      </dgm:t>
    </dgm:pt>
    <dgm:pt modelId="{42F72FC1-C29C-4612-9563-6C72AD85EB5D}">
      <dgm:prSet/>
      <dgm:spPr>
        <a:solidFill>
          <a:schemeClr val="accent1">
            <a:lumMod val="75000"/>
          </a:schemeClr>
        </a:solidFill>
        <a:ln>
          <a:solidFill>
            <a:srgbClr val="C00433"/>
          </a:solidFill>
        </a:ln>
      </dgm:spPr>
      <dgm:t>
        <a:bodyPr/>
        <a:lstStyle/>
        <a:p>
          <a:r>
            <a:rPr lang="en-US" b="1" u="sng" dirty="0"/>
            <a:t>Advise the AAOS </a:t>
          </a:r>
          <a:r>
            <a:rPr lang="en-US" dirty="0"/>
            <a:t>Board of Directors regarding matters of importance to the specialty societies.</a:t>
          </a:r>
          <a:endParaRPr lang="en-US" dirty="0">
            <a:latin typeface="+mn-lt"/>
            <a:cs typeface="Arial" pitchFamily="34" charset="0"/>
          </a:endParaRPr>
        </a:p>
      </dgm:t>
    </dgm:pt>
    <dgm:pt modelId="{05D8A7B9-7A09-43F9-A557-3745FB4C065A}" type="parTrans" cxnId="{67C631A0-E66A-4CB7-B0C9-E501C6DD71F7}">
      <dgm:prSet/>
      <dgm:spPr/>
      <dgm:t>
        <a:bodyPr/>
        <a:lstStyle/>
        <a:p>
          <a:endParaRPr lang="en-US"/>
        </a:p>
      </dgm:t>
    </dgm:pt>
    <dgm:pt modelId="{E7B4C1A3-CFD0-40CD-A993-C3C2289D1E6D}" type="sibTrans" cxnId="{67C631A0-E66A-4CB7-B0C9-E501C6DD71F7}">
      <dgm:prSet/>
      <dgm:spPr/>
      <dgm:t>
        <a:bodyPr/>
        <a:lstStyle/>
        <a:p>
          <a:endParaRPr lang="en-US"/>
        </a:p>
      </dgm:t>
    </dgm:pt>
    <dgm:pt modelId="{9EE9CC4C-5BAA-45FC-AB32-EBB0CB4D4CA8}" type="pres">
      <dgm:prSet presAssocID="{630059E8-26AF-43B3-BBA1-1EA856D2E3A5}" presName="diagram" presStyleCnt="0">
        <dgm:presLayoutVars>
          <dgm:dir/>
          <dgm:resizeHandles val="exact"/>
        </dgm:presLayoutVars>
      </dgm:prSet>
      <dgm:spPr/>
    </dgm:pt>
    <dgm:pt modelId="{265A7DE7-A846-403B-ABF3-1235F3D38335}" type="pres">
      <dgm:prSet presAssocID="{FFC15603-D633-4F17-8F4A-B50926B42F0C}" presName="node" presStyleLbl="node1" presStyleIdx="0" presStyleCnt="4">
        <dgm:presLayoutVars>
          <dgm:bulletEnabled val="1"/>
        </dgm:presLayoutVars>
      </dgm:prSet>
      <dgm:spPr/>
    </dgm:pt>
    <dgm:pt modelId="{873E6DCF-03EC-4F8E-B3A3-5C14AA47DA4F}" type="pres">
      <dgm:prSet presAssocID="{83C44CD8-4077-4C95-AD54-947D0A636351}" presName="sibTrans" presStyleCnt="0"/>
      <dgm:spPr/>
    </dgm:pt>
    <dgm:pt modelId="{5BD212FD-1D8D-4348-95A5-7F04BCFEDC72}" type="pres">
      <dgm:prSet presAssocID="{98ED5E7D-74A9-44A9-8478-69E674B87CBA}" presName="node" presStyleLbl="node1" presStyleIdx="1" presStyleCnt="4">
        <dgm:presLayoutVars>
          <dgm:bulletEnabled val="1"/>
        </dgm:presLayoutVars>
      </dgm:prSet>
      <dgm:spPr/>
    </dgm:pt>
    <dgm:pt modelId="{2DB79B21-C322-440A-B371-B31BB553FE43}" type="pres">
      <dgm:prSet presAssocID="{288A8E18-969F-4B4F-8E46-24E0FFD7CCC8}" presName="sibTrans" presStyleCnt="0"/>
      <dgm:spPr/>
    </dgm:pt>
    <dgm:pt modelId="{4C0DBE4D-8DA5-4EF8-8EDD-0C7BEC765A5B}" type="pres">
      <dgm:prSet presAssocID="{A3DEC335-25E3-4B27-8078-FFB6F6D720FC}" presName="node" presStyleLbl="node1" presStyleIdx="2" presStyleCnt="4">
        <dgm:presLayoutVars>
          <dgm:bulletEnabled val="1"/>
        </dgm:presLayoutVars>
      </dgm:prSet>
      <dgm:spPr/>
    </dgm:pt>
    <dgm:pt modelId="{6104B57E-8CA2-41CA-BAAD-F80A787F112D}" type="pres">
      <dgm:prSet presAssocID="{7CE03572-1F5A-4B82-843A-3D26A9FBE522}" presName="sibTrans" presStyleCnt="0"/>
      <dgm:spPr/>
    </dgm:pt>
    <dgm:pt modelId="{28CEEB6A-71E5-4548-89AC-D0AF0E84CBEB}" type="pres">
      <dgm:prSet presAssocID="{42F72FC1-C29C-4612-9563-6C72AD85EB5D}" presName="node" presStyleLbl="node1" presStyleIdx="3" presStyleCnt="4">
        <dgm:presLayoutVars>
          <dgm:bulletEnabled val="1"/>
        </dgm:presLayoutVars>
      </dgm:prSet>
      <dgm:spPr/>
    </dgm:pt>
  </dgm:ptLst>
  <dgm:cxnLst>
    <dgm:cxn modelId="{A8B81717-1FD8-42A4-8DBC-AB82E836C1EC}" srcId="{630059E8-26AF-43B3-BBA1-1EA856D2E3A5}" destId="{98ED5E7D-74A9-44A9-8478-69E674B87CBA}" srcOrd="1" destOrd="0" parTransId="{E5F03EAD-0A90-44AD-90AD-AB8A1303DA35}" sibTransId="{288A8E18-969F-4B4F-8E46-24E0FFD7CCC8}"/>
    <dgm:cxn modelId="{D2528622-68F5-4A1A-A24B-6DC62B32D1E6}" type="presOf" srcId="{A3DEC335-25E3-4B27-8078-FFB6F6D720FC}" destId="{4C0DBE4D-8DA5-4EF8-8EDD-0C7BEC765A5B}" srcOrd="0" destOrd="0" presId="urn:microsoft.com/office/officeart/2005/8/layout/default"/>
    <dgm:cxn modelId="{46CA596E-E37C-41F5-ACB6-2615D9A21AF0}" type="presOf" srcId="{42F72FC1-C29C-4612-9563-6C72AD85EB5D}" destId="{28CEEB6A-71E5-4548-89AC-D0AF0E84CBEB}" srcOrd="0" destOrd="0" presId="urn:microsoft.com/office/officeart/2005/8/layout/default"/>
    <dgm:cxn modelId="{A08AE659-1814-4A4D-A33A-F0C55476CC38}" type="presOf" srcId="{FFC15603-D633-4F17-8F4A-B50926B42F0C}" destId="{265A7DE7-A846-403B-ABF3-1235F3D38335}" srcOrd="0" destOrd="0" presId="urn:microsoft.com/office/officeart/2005/8/layout/default"/>
    <dgm:cxn modelId="{67C631A0-E66A-4CB7-B0C9-E501C6DD71F7}" srcId="{630059E8-26AF-43B3-BBA1-1EA856D2E3A5}" destId="{42F72FC1-C29C-4612-9563-6C72AD85EB5D}" srcOrd="3" destOrd="0" parTransId="{05D8A7B9-7A09-43F9-A557-3745FB4C065A}" sibTransId="{E7B4C1A3-CFD0-40CD-A993-C3C2289D1E6D}"/>
    <dgm:cxn modelId="{CDB1A6C5-C4F1-4F44-97E9-E89021273852}" srcId="{630059E8-26AF-43B3-BBA1-1EA856D2E3A5}" destId="{FFC15603-D633-4F17-8F4A-B50926B42F0C}" srcOrd="0" destOrd="0" parTransId="{BDA16637-D460-4EF3-BD1C-E71DA66F33C0}" sibTransId="{83C44CD8-4077-4C95-AD54-947D0A636351}"/>
    <dgm:cxn modelId="{BE52AFD4-4BA7-4424-AD23-31E2D642C068}" type="presOf" srcId="{630059E8-26AF-43B3-BBA1-1EA856D2E3A5}" destId="{9EE9CC4C-5BAA-45FC-AB32-EBB0CB4D4CA8}" srcOrd="0" destOrd="0" presId="urn:microsoft.com/office/officeart/2005/8/layout/default"/>
    <dgm:cxn modelId="{B38DCBDA-FEC1-404B-BF41-D25EADC409A4}" srcId="{630059E8-26AF-43B3-BBA1-1EA856D2E3A5}" destId="{A3DEC335-25E3-4B27-8078-FFB6F6D720FC}" srcOrd="2" destOrd="0" parTransId="{8339BA5B-1A0C-4239-9EEA-1A86BBDCE5CF}" sibTransId="{7CE03572-1F5A-4B82-843A-3D26A9FBE522}"/>
    <dgm:cxn modelId="{64CE07E1-896E-4D4D-B72F-B2FD54AF7EA0}" type="presOf" srcId="{98ED5E7D-74A9-44A9-8478-69E674B87CBA}" destId="{5BD212FD-1D8D-4348-95A5-7F04BCFEDC72}" srcOrd="0" destOrd="0" presId="urn:microsoft.com/office/officeart/2005/8/layout/default"/>
    <dgm:cxn modelId="{42CD8B51-AD5F-4DA5-BE59-BD2D17137708}" type="presParOf" srcId="{9EE9CC4C-5BAA-45FC-AB32-EBB0CB4D4CA8}" destId="{265A7DE7-A846-403B-ABF3-1235F3D38335}" srcOrd="0" destOrd="0" presId="urn:microsoft.com/office/officeart/2005/8/layout/default"/>
    <dgm:cxn modelId="{B0D3BB94-EC60-4A87-B66D-4AB2F08ECEBF}" type="presParOf" srcId="{9EE9CC4C-5BAA-45FC-AB32-EBB0CB4D4CA8}" destId="{873E6DCF-03EC-4F8E-B3A3-5C14AA47DA4F}" srcOrd="1" destOrd="0" presId="urn:microsoft.com/office/officeart/2005/8/layout/default"/>
    <dgm:cxn modelId="{C655AA04-D56F-4F30-BAA4-6F5F5F61763A}" type="presParOf" srcId="{9EE9CC4C-5BAA-45FC-AB32-EBB0CB4D4CA8}" destId="{5BD212FD-1D8D-4348-95A5-7F04BCFEDC72}" srcOrd="2" destOrd="0" presId="urn:microsoft.com/office/officeart/2005/8/layout/default"/>
    <dgm:cxn modelId="{88D2DC60-7CCD-4DE5-BCFF-B66A584B1928}" type="presParOf" srcId="{9EE9CC4C-5BAA-45FC-AB32-EBB0CB4D4CA8}" destId="{2DB79B21-C322-440A-B371-B31BB553FE43}" srcOrd="3" destOrd="0" presId="urn:microsoft.com/office/officeart/2005/8/layout/default"/>
    <dgm:cxn modelId="{557FEDE4-D927-4587-89B4-223D92E3228F}" type="presParOf" srcId="{9EE9CC4C-5BAA-45FC-AB32-EBB0CB4D4CA8}" destId="{4C0DBE4D-8DA5-4EF8-8EDD-0C7BEC765A5B}" srcOrd="4" destOrd="0" presId="urn:microsoft.com/office/officeart/2005/8/layout/default"/>
    <dgm:cxn modelId="{31E09B68-CAC1-4208-8E76-D0999F8528FC}" type="presParOf" srcId="{9EE9CC4C-5BAA-45FC-AB32-EBB0CB4D4CA8}" destId="{6104B57E-8CA2-41CA-BAAD-F80A787F112D}" srcOrd="5" destOrd="0" presId="urn:microsoft.com/office/officeart/2005/8/layout/default"/>
    <dgm:cxn modelId="{3C3BF312-2D8F-4345-BB01-ED2399E0D7D1}" type="presParOf" srcId="{9EE9CC4C-5BAA-45FC-AB32-EBB0CB4D4CA8}" destId="{28CEEB6A-71E5-4548-89AC-D0AF0E84CBE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1D65D4-CB88-4EB2-A39E-801B4B48AB8C}" type="doc">
      <dgm:prSet loTypeId="urn:microsoft.com/office/officeart/2018/2/layout/IconVerticalSolidList" loCatId="icon" qsTypeId="urn:microsoft.com/office/officeart/2005/8/quickstyle/simple4" qsCatId="simple" csTypeId="urn:microsoft.com/office/officeart/2005/8/colors/accent0_3" csCatId="mainScheme" phldr="1"/>
      <dgm:spPr/>
      <dgm:t>
        <a:bodyPr/>
        <a:lstStyle/>
        <a:p>
          <a:endParaRPr lang="en-US"/>
        </a:p>
      </dgm:t>
    </dgm:pt>
    <dgm:pt modelId="{A27019D6-E294-4052-9CEF-27ED57A30391}">
      <dgm:prSet custT="1"/>
      <dgm:spPr/>
      <dgm:t>
        <a:bodyPr/>
        <a:lstStyle/>
        <a:p>
          <a:pPr>
            <a:lnSpc>
              <a:spcPct val="100000"/>
            </a:lnSpc>
          </a:pPr>
          <a:r>
            <a:rPr lang="en-US" sz="2400" dirty="0"/>
            <a:t>AAOS Presidential Address</a:t>
          </a:r>
        </a:p>
      </dgm:t>
    </dgm:pt>
    <dgm:pt modelId="{03B520CB-D6BD-4ADD-9B03-0C34AF1C50FF}" type="parTrans" cxnId="{625A09D5-D767-43AD-8391-EED188630A03}">
      <dgm:prSet/>
      <dgm:spPr/>
      <dgm:t>
        <a:bodyPr/>
        <a:lstStyle/>
        <a:p>
          <a:endParaRPr lang="en-US"/>
        </a:p>
      </dgm:t>
    </dgm:pt>
    <dgm:pt modelId="{7E20075B-259C-41BD-AB07-0C1A7242308F}" type="sibTrans" cxnId="{625A09D5-D767-43AD-8391-EED188630A03}">
      <dgm:prSet/>
      <dgm:spPr/>
      <dgm:t>
        <a:bodyPr/>
        <a:lstStyle/>
        <a:p>
          <a:endParaRPr lang="en-US"/>
        </a:p>
      </dgm:t>
    </dgm:pt>
    <dgm:pt modelId="{BF72429F-2A0A-4EFF-8101-7407BA464883}">
      <dgm:prSet custT="1"/>
      <dgm:spPr/>
      <dgm:t>
        <a:bodyPr/>
        <a:lstStyle/>
        <a:p>
          <a:pPr>
            <a:lnSpc>
              <a:spcPct val="100000"/>
            </a:lnSpc>
          </a:pPr>
          <a:r>
            <a:rPr lang="en-US" sz="2400" baseline="0" dirty="0"/>
            <a:t>AAOS Council / BOS Committee Reports</a:t>
          </a:r>
          <a:endParaRPr lang="en-US" sz="2400" dirty="0"/>
        </a:p>
      </dgm:t>
    </dgm:pt>
    <dgm:pt modelId="{AB69654B-CCFF-44F9-B124-137C04BE5AB8}" type="parTrans" cxnId="{C81157E0-5147-4647-962A-91C99198E086}">
      <dgm:prSet/>
      <dgm:spPr/>
      <dgm:t>
        <a:bodyPr/>
        <a:lstStyle/>
        <a:p>
          <a:endParaRPr lang="en-US"/>
        </a:p>
      </dgm:t>
    </dgm:pt>
    <dgm:pt modelId="{AE8E4A20-C06F-40F3-BB62-7AF90EB66124}" type="sibTrans" cxnId="{C81157E0-5147-4647-962A-91C99198E086}">
      <dgm:prSet/>
      <dgm:spPr/>
      <dgm:t>
        <a:bodyPr/>
        <a:lstStyle/>
        <a:p>
          <a:endParaRPr lang="en-US"/>
        </a:p>
      </dgm:t>
    </dgm:pt>
    <dgm:pt modelId="{7847EED2-52B4-4379-9385-FA4B67FCA2AF}">
      <dgm:prSet custT="1"/>
      <dgm:spPr/>
      <dgm:t>
        <a:bodyPr/>
        <a:lstStyle/>
        <a:p>
          <a:pPr>
            <a:lnSpc>
              <a:spcPct val="100000"/>
            </a:lnSpc>
          </a:pPr>
          <a:r>
            <a:rPr lang="en-US" sz="2400" kern="1200" dirty="0">
              <a:solidFill>
                <a:prstClr val="black">
                  <a:hueOff val="0"/>
                  <a:satOff val="0"/>
                  <a:lumOff val="0"/>
                  <a:alphaOff val="0"/>
                </a:prstClr>
              </a:solidFill>
              <a:latin typeface="Calibri" panose="020F0502020204030204"/>
              <a:ea typeface="+mn-ea"/>
              <a:cs typeface="+mn-cs"/>
            </a:rPr>
            <a:t>Open Mic</a:t>
          </a:r>
        </a:p>
      </dgm:t>
    </dgm:pt>
    <dgm:pt modelId="{EC1770CC-EDF3-40DA-ADCA-D1687AB67CAC}" type="parTrans" cxnId="{E440A99F-FD31-4212-8C51-2D40A32936A1}">
      <dgm:prSet/>
      <dgm:spPr/>
      <dgm:t>
        <a:bodyPr/>
        <a:lstStyle/>
        <a:p>
          <a:endParaRPr lang="en-US"/>
        </a:p>
      </dgm:t>
    </dgm:pt>
    <dgm:pt modelId="{801F5D8B-FB04-4059-B695-B683E214994C}" type="sibTrans" cxnId="{E440A99F-FD31-4212-8C51-2D40A32936A1}">
      <dgm:prSet/>
      <dgm:spPr/>
      <dgm:t>
        <a:bodyPr/>
        <a:lstStyle/>
        <a:p>
          <a:endParaRPr lang="en-US"/>
        </a:p>
      </dgm:t>
    </dgm:pt>
    <dgm:pt modelId="{5FDCB5B5-FF3C-4034-942D-9ABF7E907E9D}">
      <dgm:prSet custT="1"/>
      <dgm:spPr/>
      <dgm:t>
        <a:bodyPr/>
        <a:lstStyle/>
        <a:p>
          <a:pPr>
            <a:lnSpc>
              <a:spcPct val="100000"/>
            </a:lnSpc>
          </a:pPr>
          <a:r>
            <a:rPr lang="en-US" sz="2400" dirty="0"/>
            <a:t>AAOS Leadership Specialty Societies Town Hall </a:t>
          </a:r>
        </a:p>
      </dgm:t>
    </dgm:pt>
    <dgm:pt modelId="{D0A31131-17B3-41AA-9645-350BF8980926}" type="parTrans" cxnId="{EC2A1747-6B96-499E-99C1-38E5B18B4196}">
      <dgm:prSet/>
      <dgm:spPr/>
      <dgm:t>
        <a:bodyPr/>
        <a:lstStyle/>
        <a:p>
          <a:endParaRPr lang="en-US"/>
        </a:p>
      </dgm:t>
    </dgm:pt>
    <dgm:pt modelId="{A8987233-4769-45D3-A546-536151415E11}" type="sibTrans" cxnId="{EC2A1747-6B96-499E-99C1-38E5B18B4196}">
      <dgm:prSet/>
      <dgm:spPr/>
      <dgm:t>
        <a:bodyPr/>
        <a:lstStyle/>
        <a:p>
          <a:endParaRPr lang="en-US"/>
        </a:p>
      </dgm:t>
    </dgm:pt>
    <dgm:pt modelId="{8A786869-A413-44A4-B651-E9EEB9B44790}">
      <dgm:prSet custT="1"/>
      <dgm:spPr/>
      <dgm:t>
        <a:bodyPr/>
        <a:lstStyle/>
        <a:p>
          <a:pPr>
            <a:lnSpc>
              <a:spcPct val="100000"/>
            </a:lnSpc>
          </a:pPr>
          <a:r>
            <a:rPr lang="en-US" sz="2400" dirty="0" err="1"/>
            <a:t>OrthoPAC</a:t>
          </a:r>
          <a:r>
            <a:rPr lang="en-US" sz="2400" dirty="0"/>
            <a:t> Update</a:t>
          </a:r>
        </a:p>
      </dgm:t>
    </dgm:pt>
    <dgm:pt modelId="{D31548EB-A23A-42DD-AA29-F1E0DB349525}" type="parTrans" cxnId="{11C3379C-835B-428A-A063-BF81ABA84036}">
      <dgm:prSet/>
      <dgm:spPr/>
      <dgm:t>
        <a:bodyPr/>
        <a:lstStyle/>
        <a:p>
          <a:endParaRPr lang="en-US"/>
        </a:p>
      </dgm:t>
    </dgm:pt>
    <dgm:pt modelId="{4301568A-C3F1-4643-A8AD-C7693B7F19D5}" type="sibTrans" cxnId="{11C3379C-835B-428A-A063-BF81ABA84036}">
      <dgm:prSet/>
      <dgm:spPr/>
      <dgm:t>
        <a:bodyPr/>
        <a:lstStyle/>
        <a:p>
          <a:endParaRPr lang="en-US"/>
        </a:p>
      </dgm:t>
    </dgm:pt>
    <dgm:pt modelId="{030C1032-BB2E-489D-A8B3-FC86F9139B27}" type="pres">
      <dgm:prSet presAssocID="{B71D65D4-CB88-4EB2-A39E-801B4B48AB8C}" presName="root" presStyleCnt="0">
        <dgm:presLayoutVars>
          <dgm:dir/>
          <dgm:resizeHandles val="exact"/>
        </dgm:presLayoutVars>
      </dgm:prSet>
      <dgm:spPr/>
    </dgm:pt>
    <dgm:pt modelId="{88800E7D-5D45-4473-A53D-4B4DB17AFB0B}" type="pres">
      <dgm:prSet presAssocID="{A27019D6-E294-4052-9CEF-27ED57A30391}" presName="compNode" presStyleCnt="0"/>
      <dgm:spPr/>
    </dgm:pt>
    <dgm:pt modelId="{CA48BCF0-89BB-4987-A420-213AB669F9C1}" type="pres">
      <dgm:prSet presAssocID="{A27019D6-E294-4052-9CEF-27ED57A30391}" presName="bgRect" presStyleLbl="bgShp" presStyleIdx="0" presStyleCnt="5" custLinFactNeighborX="5309" custLinFactNeighborY="-7361"/>
      <dgm:spPr/>
    </dgm:pt>
    <dgm:pt modelId="{C08FDCEC-53DF-43D0-B891-5CCA5A1A7E9C}" type="pres">
      <dgm:prSet presAssocID="{A27019D6-E294-4052-9CEF-27ED57A3039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BF90B918-20A6-4831-B183-BB2D179DDC8B}" type="pres">
      <dgm:prSet presAssocID="{A27019D6-E294-4052-9CEF-27ED57A30391}" presName="spaceRect" presStyleCnt="0"/>
      <dgm:spPr/>
    </dgm:pt>
    <dgm:pt modelId="{85F4DA9E-E8F6-4B1D-B3F5-5B6C4D3DB91A}" type="pres">
      <dgm:prSet presAssocID="{A27019D6-E294-4052-9CEF-27ED57A30391}" presName="parTx" presStyleLbl="revTx" presStyleIdx="0" presStyleCnt="5" custLinFactNeighborX="106" custLinFactNeighborY="10294">
        <dgm:presLayoutVars>
          <dgm:chMax val="0"/>
          <dgm:chPref val="0"/>
        </dgm:presLayoutVars>
      </dgm:prSet>
      <dgm:spPr/>
    </dgm:pt>
    <dgm:pt modelId="{E8E2E812-7AAF-4BE2-9B8A-FBC2BA74D693}" type="pres">
      <dgm:prSet presAssocID="{7E20075B-259C-41BD-AB07-0C1A7242308F}" presName="sibTrans" presStyleCnt="0"/>
      <dgm:spPr/>
    </dgm:pt>
    <dgm:pt modelId="{F0A0B2AF-966B-4FE6-8F70-5C3FFC118F94}" type="pres">
      <dgm:prSet presAssocID="{BF72429F-2A0A-4EFF-8101-7407BA464883}" presName="compNode" presStyleCnt="0"/>
      <dgm:spPr/>
    </dgm:pt>
    <dgm:pt modelId="{7896F6E8-EA31-4206-81BE-0E2A0667E6D0}" type="pres">
      <dgm:prSet presAssocID="{BF72429F-2A0A-4EFF-8101-7407BA464883}" presName="bgRect" presStyleLbl="bgShp" presStyleIdx="1" presStyleCnt="5" custLinFactNeighborY="1467"/>
      <dgm:spPr/>
    </dgm:pt>
    <dgm:pt modelId="{8CAA30FA-5B57-4ACD-AE93-D58527CC1AC4}" type="pres">
      <dgm:prSet presAssocID="{BF72429F-2A0A-4EFF-8101-7407BA46488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of People"/>
        </a:ext>
      </dgm:extLst>
    </dgm:pt>
    <dgm:pt modelId="{B964DB67-D99C-4720-BD87-16561781466E}" type="pres">
      <dgm:prSet presAssocID="{BF72429F-2A0A-4EFF-8101-7407BA464883}" presName="spaceRect" presStyleCnt="0"/>
      <dgm:spPr/>
    </dgm:pt>
    <dgm:pt modelId="{6C8BBFD0-DFFA-4C70-922D-57D369C93A78}" type="pres">
      <dgm:prSet presAssocID="{BF72429F-2A0A-4EFF-8101-7407BA464883}" presName="parTx" presStyleLbl="revTx" presStyleIdx="1" presStyleCnt="5">
        <dgm:presLayoutVars>
          <dgm:chMax val="0"/>
          <dgm:chPref val="0"/>
        </dgm:presLayoutVars>
      </dgm:prSet>
      <dgm:spPr/>
    </dgm:pt>
    <dgm:pt modelId="{3E98AC55-3A06-459F-909A-9FCB5E8297FA}" type="pres">
      <dgm:prSet presAssocID="{AE8E4A20-C06F-40F3-BB62-7AF90EB66124}" presName="sibTrans" presStyleCnt="0"/>
      <dgm:spPr/>
    </dgm:pt>
    <dgm:pt modelId="{D5A85E4B-BA38-418F-84C2-B2A7E6BDEAB9}" type="pres">
      <dgm:prSet presAssocID="{8A786869-A413-44A4-B651-E9EEB9B44790}" presName="compNode" presStyleCnt="0"/>
      <dgm:spPr/>
    </dgm:pt>
    <dgm:pt modelId="{E6139551-B9FF-49BE-A3BC-D47BFCE6E9FB}" type="pres">
      <dgm:prSet presAssocID="{8A786869-A413-44A4-B651-E9EEB9B44790}" presName="bgRect" presStyleLbl="bgShp" presStyleIdx="2" presStyleCnt="5"/>
      <dgm:spPr/>
    </dgm:pt>
    <dgm:pt modelId="{EEF43BA5-40F1-4377-A13A-75F6B8DDA97C}" type="pres">
      <dgm:prSet presAssocID="{8A786869-A413-44A4-B651-E9EEB9B44790}" presName="iconRect" presStyleLbl="node1" presStyleIdx="2" presStyleCnt="5"/>
      <dgm:spPr>
        <a:blipFill rotWithShape="1">
          <a:blip xmlns:r="http://schemas.openxmlformats.org/officeDocument/2006/relationships" r:embed="rId5"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4C44B56-8614-4634-8CEF-54D3540FBD78}" type="pres">
      <dgm:prSet presAssocID="{8A786869-A413-44A4-B651-E9EEB9B44790}" presName="spaceRect" presStyleCnt="0"/>
      <dgm:spPr/>
    </dgm:pt>
    <dgm:pt modelId="{3168EAE4-2B62-4A71-94A9-9B8C7297D59E}" type="pres">
      <dgm:prSet presAssocID="{8A786869-A413-44A4-B651-E9EEB9B44790}" presName="parTx" presStyleLbl="revTx" presStyleIdx="2" presStyleCnt="5">
        <dgm:presLayoutVars>
          <dgm:chMax val="0"/>
          <dgm:chPref val="0"/>
        </dgm:presLayoutVars>
      </dgm:prSet>
      <dgm:spPr/>
    </dgm:pt>
    <dgm:pt modelId="{42E2775D-6844-4716-A57B-D2A505AF0532}" type="pres">
      <dgm:prSet presAssocID="{4301568A-C3F1-4643-A8AD-C7693B7F19D5}" presName="sibTrans" presStyleCnt="0"/>
      <dgm:spPr/>
    </dgm:pt>
    <dgm:pt modelId="{4601D32E-E06C-4EA9-A2BE-B72A2F287C50}" type="pres">
      <dgm:prSet presAssocID="{7847EED2-52B4-4379-9385-FA4B67FCA2AF}" presName="compNode" presStyleCnt="0"/>
      <dgm:spPr/>
    </dgm:pt>
    <dgm:pt modelId="{CD2EBC93-BE3B-44DA-9880-E94141CDCDFE}" type="pres">
      <dgm:prSet presAssocID="{7847EED2-52B4-4379-9385-FA4B67FCA2AF}" presName="bgRect" presStyleLbl="bgShp" presStyleIdx="3" presStyleCnt="5"/>
      <dgm:spPr/>
    </dgm:pt>
    <dgm:pt modelId="{6E822E17-B506-459B-BE48-DA8EED7BF085}" type="pres">
      <dgm:prSet presAssocID="{7847EED2-52B4-4379-9385-FA4B67FCA2AF}" presName="iconRect" presStyleLbl="node1" presStyleIdx="3" presStyleCnt="5"/>
      <dgm:spPr>
        <a:blipFill rotWithShape="1">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pt>
    <dgm:pt modelId="{0E46266F-A1D7-42DB-8EE1-B45A38FB3E6F}" type="pres">
      <dgm:prSet presAssocID="{7847EED2-52B4-4379-9385-FA4B67FCA2AF}" presName="spaceRect" presStyleCnt="0"/>
      <dgm:spPr/>
    </dgm:pt>
    <dgm:pt modelId="{D56D7426-0D9B-48C1-9918-82F1548321B7}" type="pres">
      <dgm:prSet presAssocID="{7847EED2-52B4-4379-9385-FA4B67FCA2AF}" presName="parTx" presStyleLbl="revTx" presStyleIdx="3" presStyleCnt="5">
        <dgm:presLayoutVars>
          <dgm:chMax val="0"/>
          <dgm:chPref val="0"/>
        </dgm:presLayoutVars>
      </dgm:prSet>
      <dgm:spPr/>
    </dgm:pt>
    <dgm:pt modelId="{CA3B62AD-20E9-4F8D-B595-EAF72556670F}" type="pres">
      <dgm:prSet presAssocID="{801F5D8B-FB04-4059-B695-B683E214994C}" presName="sibTrans" presStyleCnt="0"/>
      <dgm:spPr/>
    </dgm:pt>
    <dgm:pt modelId="{0BB5800B-C178-4660-88F1-1CCBC19BA757}" type="pres">
      <dgm:prSet presAssocID="{5FDCB5B5-FF3C-4034-942D-9ABF7E907E9D}" presName="compNode" presStyleCnt="0"/>
      <dgm:spPr/>
    </dgm:pt>
    <dgm:pt modelId="{12CAADC0-7EE7-411D-AD09-4AAF2818DD74}" type="pres">
      <dgm:prSet presAssocID="{5FDCB5B5-FF3C-4034-942D-9ABF7E907E9D}" presName="bgRect" presStyleLbl="bgShp" presStyleIdx="4" presStyleCnt="5" custLinFactNeighborX="-3605" custLinFactNeighborY="560"/>
      <dgm:spPr/>
    </dgm:pt>
    <dgm:pt modelId="{C5C1FC30-8B8D-4EE4-89FF-16C2EA4B0AC1}" type="pres">
      <dgm:prSet presAssocID="{5FDCB5B5-FF3C-4034-942D-9ABF7E907E9D}" presName="iconRect" presStyleLbl="node1" presStyleIdx="4" presStyleCnt="5"/>
      <dgm:spPr>
        <a:blipFill rotWithShape="1">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pt>
    <dgm:pt modelId="{22DE263E-ABB1-4D92-8706-32A014A79005}" type="pres">
      <dgm:prSet presAssocID="{5FDCB5B5-FF3C-4034-942D-9ABF7E907E9D}" presName="spaceRect" presStyleCnt="0"/>
      <dgm:spPr/>
    </dgm:pt>
    <dgm:pt modelId="{2E29EA3B-1B19-49C1-9F60-AA547A72E626}" type="pres">
      <dgm:prSet presAssocID="{5FDCB5B5-FF3C-4034-942D-9ABF7E907E9D}" presName="parTx" presStyleLbl="revTx" presStyleIdx="4" presStyleCnt="5">
        <dgm:presLayoutVars>
          <dgm:chMax val="0"/>
          <dgm:chPref val="0"/>
        </dgm:presLayoutVars>
      </dgm:prSet>
      <dgm:spPr/>
    </dgm:pt>
  </dgm:ptLst>
  <dgm:cxnLst>
    <dgm:cxn modelId="{10A74E44-9A69-48AE-8050-8995201587AD}" type="presOf" srcId="{B71D65D4-CB88-4EB2-A39E-801B4B48AB8C}" destId="{030C1032-BB2E-489D-A8B3-FC86F9139B27}" srcOrd="0" destOrd="0" presId="urn:microsoft.com/office/officeart/2018/2/layout/IconVerticalSolidList"/>
    <dgm:cxn modelId="{EC2A1747-6B96-499E-99C1-38E5B18B4196}" srcId="{B71D65D4-CB88-4EB2-A39E-801B4B48AB8C}" destId="{5FDCB5B5-FF3C-4034-942D-9ABF7E907E9D}" srcOrd="4" destOrd="0" parTransId="{D0A31131-17B3-41AA-9645-350BF8980926}" sibTransId="{A8987233-4769-45D3-A546-536151415E11}"/>
    <dgm:cxn modelId="{F3377F7B-49E5-448A-8039-FDA5B09BEB57}" type="presOf" srcId="{A27019D6-E294-4052-9CEF-27ED57A30391}" destId="{85F4DA9E-E8F6-4B1D-B3F5-5B6C4D3DB91A}" srcOrd="0" destOrd="0" presId="urn:microsoft.com/office/officeart/2018/2/layout/IconVerticalSolidList"/>
    <dgm:cxn modelId="{11C3379C-835B-428A-A063-BF81ABA84036}" srcId="{B71D65D4-CB88-4EB2-A39E-801B4B48AB8C}" destId="{8A786869-A413-44A4-B651-E9EEB9B44790}" srcOrd="2" destOrd="0" parTransId="{D31548EB-A23A-42DD-AA29-F1E0DB349525}" sibTransId="{4301568A-C3F1-4643-A8AD-C7693B7F19D5}"/>
    <dgm:cxn modelId="{FB253E9D-D933-44D3-9970-78B38439401E}" type="presOf" srcId="{5FDCB5B5-FF3C-4034-942D-9ABF7E907E9D}" destId="{2E29EA3B-1B19-49C1-9F60-AA547A72E626}" srcOrd="0" destOrd="0" presId="urn:microsoft.com/office/officeart/2018/2/layout/IconVerticalSolidList"/>
    <dgm:cxn modelId="{E440A99F-FD31-4212-8C51-2D40A32936A1}" srcId="{B71D65D4-CB88-4EB2-A39E-801B4B48AB8C}" destId="{7847EED2-52B4-4379-9385-FA4B67FCA2AF}" srcOrd="3" destOrd="0" parTransId="{EC1770CC-EDF3-40DA-ADCA-D1687AB67CAC}" sibTransId="{801F5D8B-FB04-4059-B695-B683E214994C}"/>
    <dgm:cxn modelId="{625A09D5-D767-43AD-8391-EED188630A03}" srcId="{B71D65D4-CB88-4EB2-A39E-801B4B48AB8C}" destId="{A27019D6-E294-4052-9CEF-27ED57A30391}" srcOrd="0" destOrd="0" parTransId="{03B520CB-D6BD-4ADD-9B03-0C34AF1C50FF}" sibTransId="{7E20075B-259C-41BD-AB07-0C1A7242308F}"/>
    <dgm:cxn modelId="{C81157E0-5147-4647-962A-91C99198E086}" srcId="{B71D65D4-CB88-4EB2-A39E-801B4B48AB8C}" destId="{BF72429F-2A0A-4EFF-8101-7407BA464883}" srcOrd="1" destOrd="0" parTransId="{AB69654B-CCFF-44F9-B124-137C04BE5AB8}" sibTransId="{AE8E4A20-C06F-40F3-BB62-7AF90EB66124}"/>
    <dgm:cxn modelId="{F0D85EE3-FB31-4DC6-AABE-8CDAA4246E3B}" type="presOf" srcId="{8A786869-A413-44A4-B651-E9EEB9B44790}" destId="{3168EAE4-2B62-4A71-94A9-9B8C7297D59E}" srcOrd="0" destOrd="0" presId="urn:microsoft.com/office/officeart/2018/2/layout/IconVerticalSolidList"/>
    <dgm:cxn modelId="{C4631BFB-87C3-49AB-A593-14D7F90AE838}" type="presOf" srcId="{7847EED2-52B4-4379-9385-FA4B67FCA2AF}" destId="{D56D7426-0D9B-48C1-9918-82F1548321B7}" srcOrd="0" destOrd="0" presId="urn:microsoft.com/office/officeart/2018/2/layout/IconVerticalSolidList"/>
    <dgm:cxn modelId="{D3BDA7FB-4852-4618-8E5C-B8C0CA3DFAB1}" type="presOf" srcId="{BF72429F-2A0A-4EFF-8101-7407BA464883}" destId="{6C8BBFD0-DFFA-4C70-922D-57D369C93A78}" srcOrd="0" destOrd="0" presId="urn:microsoft.com/office/officeart/2018/2/layout/IconVerticalSolidList"/>
    <dgm:cxn modelId="{83C70480-E76C-49E5-82C0-087B336AAFAA}" type="presParOf" srcId="{030C1032-BB2E-489D-A8B3-FC86F9139B27}" destId="{88800E7D-5D45-4473-A53D-4B4DB17AFB0B}" srcOrd="0" destOrd="0" presId="urn:microsoft.com/office/officeart/2018/2/layout/IconVerticalSolidList"/>
    <dgm:cxn modelId="{87DD268E-97F4-442D-A7A7-412890AC2D9E}" type="presParOf" srcId="{88800E7D-5D45-4473-A53D-4B4DB17AFB0B}" destId="{CA48BCF0-89BB-4987-A420-213AB669F9C1}" srcOrd="0" destOrd="0" presId="urn:microsoft.com/office/officeart/2018/2/layout/IconVerticalSolidList"/>
    <dgm:cxn modelId="{1AF2E0E9-9F6F-4353-8B1D-FEA8975328F9}" type="presParOf" srcId="{88800E7D-5D45-4473-A53D-4B4DB17AFB0B}" destId="{C08FDCEC-53DF-43D0-B891-5CCA5A1A7E9C}" srcOrd="1" destOrd="0" presId="urn:microsoft.com/office/officeart/2018/2/layout/IconVerticalSolidList"/>
    <dgm:cxn modelId="{AFAEBE08-7E41-42A0-9B09-308E8A72B32D}" type="presParOf" srcId="{88800E7D-5D45-4473-A53D-4B4DB17AFB0B}" destId="{BF90B918-20A6-4831-B183-BB2D179DDC8B}" srcOrd="2" destOrd="0" presId="urn:microsoft.com/office/officeart/2018/2/layout/IconVerticalSolidList"/>
    <dgm:cxn modelId="{0CE5A998-4F6A-4132-854B-D32681533AED}" type="presParOf" srcId="{88800E7D-5D45-4473-A53D-4B4DB17AFB0B}" destId="{85F4DA9E-E8F6-4B1D-B3F5-5B6C4D3DB91A}" srcOrd="3" destOrd="0" presId="urn:microsoft.com/office/officeart/2018/2/layout/IconVerticalSolidList"/>
    <dgm:cxn modelId="{7FAB5E8D-DAE1-4B5B-BB01-0A6D7863FBB4}" type="presParOf" srcId="{030C1032-BB2E-489D-A8B3-FC86F9139B27}" destId="{E8E2E812-7AAF-4BE2-9B8A-FBC2BA74D693}" srcOrd="1" destOrd="0" presId="urn:microsoft.com/office/officeart/2018/2/layout/IconVerticalSolidList"/>
    <dgm:cxn modelId="{4162F2C4-9A59-49EC-B95D-3D2F730654BB}" type="presParOf" srcId="{030C1032-BB2E-489D-A8B3-FC86F9139B27}" destId="{F0A0B2AF-966B-4FE6-8F70-5C3FFC118F94}" srcOrd="2" destOrd="0" presId="urn:microsoft.com/office/officeart/2018/2/layout/IconVerticalSolidList"/>
    <dgm:cxn modelId="{C0C9EA2F-E51C-4EF3-84B7-D620B24AB91E}" type="presParOf" srcId="{F0A0B2AF-966B-4FE6-8F70-5C3FFC118F94}" destId="{7896F6E8-EA31-4206-81BE-0E2A0667E6D0}" srcOrd="0" destOrd="0" presId="urn:microsoft.com/office/officeart/2018/2/layout/IconVerticalSolidList"/>
    <dgm:cxn modelId="{E7435E62-2C26-46B0-81B0-CC9A11D49721}" type="presParOf" srcId="{F0A0B2AF-966B-4FE6-8F70-5C3FFC118F94}" destId="{8CAA30FA-5B57-4ACD-AE93-D58527CC1AC4}" srcOrd="1" destOrd="0" presId="urn:microsoft.com/office/officeart/2018/2/layout/IconVerticalSolidList"/>
    <dgm:cxn modelId="{E761409E-D259-4EE4-A073-3C31F3F8F203}" type="presParOf" srcId="{F0A0B2AF-966B-4FE6-8F70-5C3FFC118F94}" destId="{B964DB67-D99C-4720-BD87-16561781466E}" srcOrd="2" destOrd="0" presId="urn:microsoft.com/office/officeart/2018/2/layout/IconVerticalSolidList"/>
    <dgm:cxn modelId="{F2B3DCAF-1D25-44F6-A481-261B68091C38}" type="presParOf" srcId="{F0A0B2AF-966B-4FE6-8F70-5C3FFC118F94}" destId="{6C8BBFD0-DFFA-4C70-922D-57D369C93A78}" srcOrd="3" destOrd="0" presId="urn:microsoft.com/office/officeart/2018/2/layout/IconVerticalSolidList"/>
    <dgm:cxn modelId="{FA155929-EE5E-485C-BA4E-CBED91C9ED82}" type="presParOf" srcId="{030C1032-BB2E-489D-A8B3-FC86F9139B27}" destId="{3E98AC55-3A06-459F-909A-9FCB5E8297FA}" srcOrd="3" destOrd="0" presId="urn:microsoft.com/office/officeart/2018/2/layout/IconVerticalSolidList"/>
    <dgm:cxn modelId="{820B6EAE-74C7-46F0-BB07-D0543E366BFF}" type="presParOf" srcId="{030C1032-BB2E-489D-A8B3-FC86F9139B27}" destId="{D5A85E4B-BA38-418F-84C2-B2A7E6BDEAB9}" srcOrd="4" destOrd="0" presId="urn:microsoft.com/office/officeart/2018/2/layout/IconVerticalSolidList"/>
    <dgm:cxn modelId="{F9BAB125-7137-4E8F-B0E4-84BE58C2D007}" type="presParOf" srcId="{D5A85E4B-BA38-418F-84C2-B2A7E6BDEAB9}" destId="{E6139551-B9FF-49BE-A3BC-D47BFCE6E9FB}" srcOrd="0" destOrd="0" presId="urn:microsoft.com/office/officeart/2018/2/layout/IconVerticalSolidList"/>
    <dgm:cxn modelId="{D11DFA17-9810-4E21-8A87-6BDA8F37BAE0}" type="presParOf" srcId="{D5A85E4B-BA38-418F-84C2-B2A7E6BDEAB9}" destId="{EEF43BA5-40F1-4377-A13A-75F6B8DDA97C}" srcOrd="1" destOrd="0" presId="urn:microsoft.com/office/officeart/2018/2/layout/IconVerticalSolidList"/>
    <dgm:cxn modelId="{AE625937-D734-471B-88B0-8CFFDFB7407F}" type="presParOf" srcId="{D5A85E4B-BA38-418F-84C2-B2A7E6BDEAB9}" destId="{B4C44B56-8614-4634-8CEF-54D3540FBD78}" srcOrd="2" destOrd="0" presId="urn:microsoft.com/office/officeart/2018/2/layout/IconVerticalSolidList"/>
    <dgm:cxn modelId="{63079BBF-9BB4-4CBB-AFA6-F3DAE8E70925}" type="presParOf" srcId="{D5A85E4B-BA38-418F-84C2-B2A7E6BDEAB9}" destId="{3168EAE4-2B62-4A71-94A9-9B8C7297D59E}" srcOrd="3" destOrd="0" presId="urn:microsoft.com/office/officeart/2018/2/layout/IconVerticalSolidList"/>
    <dgm:cxn modelId="{83CF2CC6-03B2-4E0D-88F0-BC8DB2C3A103}" type="presParOf" srcId="{030C1032-BB2E-489D-A8B3-FC86F9139B27}" destId="{42E2775D-6844-4716-A57B-D2A505AF0532}" srcOrd="5" destOrd="0" presId="urn:microsoft.com/office/officeart/2018/2/layout/IconVerticalSolidList"/>
    <dgm:cxn modelId="{6103E2F3-01F7-496B-88D8-42382FA0B070}" type="presParOf" srcId="{030C1032-BB2E-489D-A8B3-FC86F9139B27}" destId="{4601D32E-E06C-4EA9-A2BE-B72A2F287C50}" srcOrd="6" destOrd="0" presId="urn:microsoft.com/office/officeart/2018/2/layout/IconVerticalSolidList"/>
    <dgm:cxn modelId="{EB678B67-D5B7-4714-9BD0-ABEE44FDF95A}" type="presParOf" srcId="{4601D32E-E06C-4EA9-A2BE-B72A2F287C50}" destId="{CD2EBC93-BE3B-44DA-9880-E94141CDCDFE}" srcOrd="0" destOrd="0" presId="urn:microsoft.com/office/officeart/2018/2/layout/IconVerticalSolidList"/>
    <dgm:cxn modelId="{8DB04591-AAA0-425A-B5C7-9A4D5DB186E7}" type="presParOf" srcId="{4601D32E-E06C-4EA9-A2BE-B72A2F287C50}" destId="{6E822E17-B506-459B-BE48-DA8EED7BF085}" srcOrd="1" destOrd="0" presId="urn:microsoft.com/office/officeart/2018/2/layout/IconVerticalSolidList"/>
    <dgm:cxn modelId="{31A280EC-F430-423F-975F-080583A79E28}" type="presParOf" srcId="{4601D32E-E06C-4EA9-A2BE-B72A2F287C50}" destId="{0E46266F-A1D7-42DB-8EE1-B45A38FB3E6F}" srcOrd="2" destOrd="0" presId="urn:microsoft.com/office/officeart/2018/2/layout/IconVerticalSolidList"/>
    <dgm:cxn modelId="{9E8410E4-2A92-498C-BDCB-0F04B0675E87}" type="presParOf" srcId="{4601D32E-E06C-4EA9-A2BE-B72A2F287C50}" destId="{D56D7426-0D9B-48C1-9918-82F1548321B7}" srcOrd="3" destOrd="0" presId="urn:microsoft.com/office/officeart/2018/2/layout/IconVerticalSolidList"/>
    <dgm:cxn modelId="{8D9FB179-0165-408A-B49F-AD707141E8A7}" type="presParOf" srcId="{030C1032-BB2E-489D-A8B3-FC86F9139B27}" destId="{CA3B62AD-20E9-4F8D-B595-EAF72556670F}" srcOrd="7" destOrd="0" presId="urn:microsoft.com/office/officeart/2018/2/layout/IconVerticalSolidList"/>
    <dgm:cxn modelId="{7A01EE9F-7117-4550-8F8A-50E225090E52}" type="presParOf" srcId="{030C1032-BB2E-489D-A8B3-FC86F9139B27}" destId="{0BB5800B-C178-4660-88F1-1CCBC19BA757}" srcOrd="8" destOrd="0" presId="urn:microsoft.com/office/officeart/2018/2/layout/IconVerticalSolidList"/>
    <dgm:cxn modelId="{FE69582A-929B-4589-ABCA-9ED02CF6217D}" type="presParOf" srcId="{0BB5800B-C178-4660-88F1-1CCBC19BA757}" destId="{12CAADC0-7EE7-411D-AD09-4AAF2818DD74}" srcOrd="0" destOrd="0" presId="urn:microsoft.com/office/officeart/2018/2/layout/IconVerticalSolidList"/>
    <dgm:cxn modelId="{AE26250A-AD76-4F21-9176-6F7B02727085}" type="presParOf" srcId="{0BB5800B-C178-4660-88F1-1CCBC19BA757}" destId="{C5C1FC30-8B8D-4EE4-89FF-16C2EA4B0AC1}" srcOrd="1" destOrd="0" presId="urn:microsoft.com/office/officeart/2018/2/layout/IconVerticalSolidList"/>
    <dgm:cxn modelId="{9F656E62-AC82-4BF6-80A8-0A6314686D5C}" type="presParOf" srcId="{0BB5800B-C178-4660-88F1-1CCBC19BA757}" destId="{22DE263E-ABB1-4D92-8706-32A014A79005}" srcOrd="2" destOrd="0" presId="urn:microsoft.com/office/officeart/2018/2/layout/IconVerticalSolidList"/>
    <dgm:cxn modelId="{E6363B4D-F86E-4B77-AE3B-027A9C50E7EF}" type="presParOf" srcId="{0BB5800B-C178-4660-88F1-1CCBC19BA757}" destId="{2E29EA3B-1B19-49C1-9F60-AA547A72E62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A7DE7-A846-403B-ABF3-1235F3D38335}">
      <dsp:nvSpPr>
        <dsp:cNvPr id="0" name=""/>
        <dsp:cNvSpPr/>
      </dsp:nvSpPr>
      <dsp:spPr>
        <a:xfrm>
          <a:off x="2076747" y="2204"/>
          <a:ext cx="3827859" cy="2296715"/>
        </a:xfrm>
        <a:prstGeom prst="rect">
          <a:avLst/>
        </a:prstGeom>
        <a:solidFill>
          <a:schemeClr val="accent1">
            <a:lumMod val="75000"/>
          </a:schemeClr>
        </a:solidFill>
        <a:ln w="12700" cap="flat" cmpd="sng" algn="ctr">
          <a:solidFill>
            <a:srgbClr val="C004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Provide a mechanism to increase opportunities for involvement and </a:t>
          </a:r>
          <a:r>
            <a:rPr lang="en-US" sz="2100" b="1" u="sng" kern="1200" dirty="0"/>
            <a:t>participation in AAOS affairs </a:t>
          </a:r>
          <a:r>
            <a:rPr lang="en-US" sz="2100" kern="1200" dirty="0"/>
            <a:t>by Fellows.</a:t>
          </a:r>
        </a:p>
      </dsp:txBody>
      <dsp:txXfrm>
        <a:off x="2076747" y="2204"/>
        <a:ext cx="3827859" cy="2296715"/>
      </dsp:txXfrm>
    </dsp:sp>
    <dsp:sp modelId="{5BD212FD-1D8D-4348-95A5-7F04BCFEDC72}">
      <dsp:nvSpPr>
        <dsp:cNvPr id="0" name=""/>
        <dsp:cNvSpPr/>
      </dsp:nvSpPr>
      <dsp:spPr>
        <a:xfrm>
          <a:off x="6287392" y="2204"/>
          <a:ext cx="3827859" cy="2296715"/>
        </a:xfrm>
        <a:prstGeom prst="rect">
          <a:avLst/>
        </a:prstGeom>
        <a:solidFill>
          <a:schemeClr val="accent1">
            <a:lumMod val="75000"/>
          </a:schemeClr>
        </a:solidFill>
        <a:ln w="12700" cap="flat" cmpd="sng" algn="ctr">
          <a:solidFill>
            <a:srgbClr val="C004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u="sng" kern="1200" dirty="0"/>
            <a:t>Facilitate communications </a:t>
          </a:r>
          <a:r>
            <a:rPr lang="en-US" sz="2100" kern="1200" dirty="0"/>
            <a:t>and the dissemination of AAOS policy within the individual specialty societies.</a:t>
          </a:r>
        </a:p>
      </dsp:txBody>
      <dsp:txXfrm>
        <a:off x="6287392" y="2204"/>
        <a:ext cx="3827859" cy="2296715"/>
      </dsp:txXfrm>
    </dsp:sp>
    <dsp:sp modelId="{4C0DBE4D-8DA5-4EF8-8EDD-0C7BEC765A5B}">
      <dsp:nvSpPr>
        <dsp:cNvPr id="0" name=""/>
        <dsp:cNvSpPr/>
      </dsp:nvSpPr>
      <dsp:spPr>
        <a:xfrm>
          <a:off x="2076747" y="2681705"/>
          <a:ext cx="3827859" cy="2296715"/>
        </a:xfrm>
        <a:prstGeom prst="rect">
          <a:avLst/>
        </a:prstGeom>
        <a:solidFill>
          <a:schemeClr val="accent1">
            <a:lumMod val="75000"/>
          </a:schemeClr>
        </a:solidFill>
        <a:ln w="12700" cap="flat" cmpd="sng" algn="ctr">
          <a:solidFill>
            <a:srgbClr val="C004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Consider and make recommendations regarding the disposition of AAOS </a:t>
          </a:r>
          <a:r>
            <a:rPr lang="en-US" sz="2100" b="1" u="sng" kern="1200" dirty="0"/>
            <a:t>resolutions</a:t>
          </a:r>
          <a:r>
            <a:rPr lang="en-US" sz="2100" kern="1200" dirty="0"/>
            <a:t> and proposed amendments to the AAOS </a:t>
          </a:r>
          <a:r>
            <a:rPr lang="en-US" sz="2100" b="1" u="sng" kern="1200" dirty="0"/>
            <a:t>Bylaws </a:t>
          </a:r>
          <a:r>
            <a:rPr lang="en-US" sz="2100" b="0" u="none" kern="1200" dirty="0"/>
            <a:t>and</a:t>
          </a:r>
          <a:r>
            <a:rPr lang="en-US" sz="2100" b="1" u="sng" kern="1200" dirty="0"/>
            <a:t> Standards of Professionalism (SOP).</a:t>
          </a:r>
        </a:p>
      </dsp:txBody>
      <dsp:txXfrm>
        <a:off x="2076747" y="2681705"/>
        <a:ext cx="3827859" cy="2296715"/>
      </dsp:txXfrm>
    </dsp:sp>
    <dsp:sp modelId="{28CEEB6A-71E5-4548-89AC-D0AF0E84CBEB}">
      <dsp:nvSpPr>
        <dsp:cNvPr id="0" name=""/>
        <dsp:cNvSpPr/>
      </dsp:nvSpPr>
      <dsp:spPr>
        <a:xfrm>
          <a:off x="6287392" y="2681705"/>
          <a:ext cx="3827859" cy="2296715"/>
        </a:xfrm>
        <a:prstGeom prst="rect">
          <a:avLst/>
        </a:prstGeom>
        <a:solidFill>
          <a:schemeClr val="accent1">
            <a:lumMod val="75000"/>
          </a:schemeClr>
        </a:solidFill>
        <a:ln w="12700" cap="flat" cmpd="sng" algn="ctr">
          <a:solidFill>
            <a:srgbClr val="C004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u="sng" kern="1200" dirty="0"/>
            <a:t>Advise the AAOS </a:t>
          </a:r>
          <a:r>
            <a:rPr lang="en-US" sz="2100" kern="1200" dirty="0"/>
            <a:t>Board of Directors regarding matters of importance to the specialty societies.</a:t>
          </a:r>
          <a:endParaRPr lang="en-US" sz="2100" kern="1200" dirty="0">
            <a:latin typeface="+mn-lt"/>
            <a:cs typeface="Arial" pitchFamily="34" charset="0"/>
          </a:endParaRPr>
        </a:p>
      </dsp:txBody>
      <dsp:txXfrm>
        <a:off x="6287392" y="2681705"/>
        <a:ext cx="3827859" cy="22967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8BCF0-89BB-4987-A420-213AB669F9C1}">
      <dsp:nvSpPr>
        <dsp:cNvPr id="0" name=""/>
        <dsp:cNvSpPr/>
      </dsp:nvSpPr>
      <dsp:spPr>
        <a:xfrm>
          <a:off x="0" y="0"/>
          <a:ext cx="10870392" cy="7240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08FDCEC-53DF-43D0-B891-5CCA5A1A7E9C}">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5F4DA9E-E8F6-4B1D-B3F5-5B6C4D3DB91A}">
      <dsp:nvSpPr>
        <dsp:cNvPr id="0" name=""/>
        <dsp:cNvSpPr/>
      </dsp:nvSpPr>
      <dsp:spPr>
        <a:xfrm>
          <a:off x="836323" y="77937"/>
          <a:ext cx="1003406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t>AAOS Presidential Address</a:t>
          </a:r>
        </a:p>
      </dsp:txBody>
      <dsp:txXfrm>
        <a:off x="836323" y="77937"/>
        <a:ext cx="10034068" cy="724089"/>
      </dsp:txXfrm>
    </dsp:sp>
    <dsp:sp modelId="{7896F6E8-EA31-4206-81BE-0E2A0667E6D0}">
      <dsp:nvSpPr>
        <dsp:cNvPr id="0" name=""/>
        <dsp:cNvSpPr/>
      </dsp:nvSpPr>
      <dsp:spPr>
        <a:xfrm>
          <a:off x="0" y="919134"/>
          <a:ext cx="10870392" cy="7240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CAA30FA-5B57-4ACD-AE93-D58527CC1AC4}">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C8BBFD0-DFFA-4C70-922D-57D369C93A78}">
      <dsp:nvSpPr>
        <dsp:cNvPr id="0" name=""/>
        <dsp:cNvSpPr/>
      </dsp:nvSpPr>
      <dsp:spPr>
        <a:xfrm>
          <a:off x="836323" y="908511"/>
          <a:ext cx="1003406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baseline="0" dirty="0"/>
            <a:t>AAOS Council / BOS Committee Reports</a:t>
          </a:r>
          <a:endParaRPr lang="en-US" sz="2400" kern="1200" dirty="0"/>
        </a:p>
      </dsp:txBody>
      <dsp:txXfrm>
        <a:off x="836323" y="908511"/>
        <a:ext cx="10034068" cy="724089"/>
      </dsp:txXfrm>
    </dsp:sp>
    <dsp:sp modelId="{E6139551-B9FF-49BE-A3BC-D47BFCE6E9FB}">
      <dsp:nvSpPr>
        <dsp:cNvPr id="0" name=""/>
        <dsp:cNvSpPr/>
      </dsp:nvSpPr>
      <dsp:spPr>
        <a:xfrm>
          <a:off x="0" y="1813624"/>
          <a:ext cx="10870392" cy="7240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EF43BA5-40F1-4377-A13A-75F6B8DDA97C}">
      <dsp:nvSpPr>
        <dsp:cNvPr id="0" name=""/>
        <dsp:cNvSpPr/>
      </dsp:nvSpPr>
      <dsp:spPr>
        <a:xfrm>
          <a:off x="219037" y="1976544"/>
          <a:ext cx="398249" cy="398249"/>
        </a:xfrm>
        <a:prstGeom prst="rect">
          <a:avLst/>
        </a:prstGeom>
        <a:blipFill rotWithShape="1">
          <a:blip xmlns:r="http://schemas.openxmlformats.org/officeDocument/2006/relationships" r:embed="rId5" cstate="print">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168EAE4-2B62-4A71-94A9-9B8C7297D59E}">
      <dsp:nvSpPr>
        <dsp:cNvPr id="0" name=""/>
        <dsp:cNvSpPr/>
      </dsp:nvSpPr>
      <dsp:spPr>
        <a:xfrm>
          <a:off x="836323" y="1813624"/>
          <a:ext cx="1003406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err="1"/>
            <a:t>OrthoPAC</a:t>
          </a:r>
          <a:r>
            <a:rPr lang="en-US" sz="2400" kern="1200" dirty="0"/>
            <a:t> Update</a:t>
          </a:r>
        </a:p>
      </dsp:txBody>
      <dsp:txXfrm>
        <a:off x="836323" y="1813624"/>
        <a:ext cx="10034068" cy="724089"/>
      </dsp:txXfrm>
    </dsp:sp>
    <dsp:sp modelId="{CD2EBC93-BE3B-44DA-9880-E94141CDCDFE}">
      <dsp:nvSpPr>
        <dsp:cNvPr id="0" name=""/>
        <dsp:cNvSpPr/>
      </dsp:nvSpPr>
      <dsp:spPr>
        <a:xfrm>
          <a:off x="0" y="2718736"/>
          <a:ext cx="10870392" cy="7240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E822E17-B506-459B-BE48-DA8EED7BF085}">
      <dsp:nvSpPr>
        <dsp:cNvPr id="0" name=""/>
        <dsp:cNvSpPr/>
      </dsp:nvSpPr>
      <dsp:spPr>
        <a:xfrm>
          <a:off x="219037" y="2881656"/>
          <a:ext cx="398249" cy="398249"/>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56D7426-0D9B-48C1-9918-82F1548321B7}">
      <dsp:nvSpPr>
        <dsp:cNvPr id="0" name=""/>
        <dsp:cNvSpPr/>
      </dsp:nvSpPr>
      <dsp:spPr>
        <a:xfrm>
          <a:off x="836323" y="2718736"/>
          <a:ext cx="1003406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solidFill>
                <a:prstClr val="black">
                  <a:hueOff val="0"/>
                  <a:satOff val="0"/>
                  <a:lumOff val="0"/>
                  <a:alphaOff val="0"/>
                </a:prstClr>
              </a:solidFill>
              <a:latin typeface="Calibri" panose="020F0502020204030204"/>
              <a:ea typeface="+mn-ea"/>
              <a:cs typeface="+mn-cs"/>
            </a:rPr>
            <a:t>Open Mic</a:t>
          </a:r>
        </a:p>
      </dsp:txBody>
      <dsp:txXfrm>
        <a:off x="836323" y="2718736"/>
        <a:ext cx="10034068" cy="724089"/>
      </dsp:txXfrm>
    </dsp:sp>
    <dsp:sp modelId="{12CAADC0-7EE7-411D-AD09-4AAF2818DD74}">
      <dsp:nvSpPr>
        <dsp:cNvPr id="0" name=""/>
        <dsp:cNvSpPr/>
      </dsp:nvSpPr>
      <dsp:spPr>
        <a:xfrm>
          <a:off x="0" y="3627248"/>
          <a:ext cx="10870392" cy="7240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5C1FC30-8B8D-4EE4-89FF-16C2EA4B0AC1}">
      <dsp:nvSpPr>
        <dsp:cNvPr id="0" name=""/>
        <dsp:cNvSpPr/>
      </dsp:nvSpPr>
      <dsp:spPr>
        <a:xfrm>
          <a:off x="219037" y="3786768"/>
          <a:ext cx="398249" cy="398249"/>
        </a:xfrm>
        <a:prstGeom prst="rect">
          <a:avLst/>
        </a:prstGeom>
        <a:blipFill rotWithShape="1">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E29EA3B-1B19-49C1-9F60-AA547A72E626}">
      <dsp:nvSpPr>
        <dsp:cNvPr id="0" name=""/>
        <dsp:cNvSpPr/>
      </dsp:nvSpPr>
      <dsp:spPr>
        <a:xfrm>
          <a:off x="836323" y="3623848"/>
          <a:ext cx="10034068"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t>AAOS Leadership Specialty Societies Town Hall </a:t>
          </a:r>
        </a:p>
      </dsp:txBody>
      <dsp:txXfrm>
        <a:off x="836323" y="3623848"/>
        <a:ext cx="10034068" cy="7240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DEBB1-175D-4027-8548-D4CB5E49A6BE}"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40F20-4603-4DB7-A81B-171077A92E4E}" type="slidenum">
              <a:rPr lang="en-US" smtClean="0"/>
              <a:t>‹#›</a:t>
            </a:fld>
            <a:endParaRPr lang="en-US"/>
          </a:p>
        </p:txBody>
      </p:sp>
    </p:spTree>
    <p:extLst>
      <p:ext uri="{BB962C8B-B14F-4D97-AF65-F5344CB8AC3E}">
        <p14:creationId xmlns:p14="http://schemas.microsoft.com/office/powerpoint/2010/main" val="302050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340F20-4603-4DB7-A81B-171077A92E4E}" type="slidenum">
              <a:rPr lang="en-US" smtClean="0"/>
              <a:t>1</a:t>
            </a:fld>
            <a:endParaRPr lang="en-US"/>
          </a:p>
        </p:txBody>
      </p:sp>
    </p:spTree>
    <p:extLst>
      <p:ext uri="{BB962C8B-B14F-4D97-AF65-F5344CB8AC3E}">
        <p14:creationId xmlns:p14="http://schemas.microsoft.com/office/powerpoint/2010/main" val="95767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7925"/>
            <a:ext cx="5656262" cy="3181350"/>
          </a:xfrm>
        </p:spPr>
      </p:sp>
      <p:sp>
        <p:nvSpPr>
          <p:cNvPr id="3" name="Notes Placeholder 2"/>
          <p:cNvSpPr>
            <a:spLocks noGrp="1"/>
          </p:cNvSpPr>
          <p:nvPr>
            <p:ph type="body" idx="1"/>
          </p:nvPr>
        </p:nvSpPr>
        <p:spPr>
          <a:xfrm>
            <a:off x="211015" y="4467781"/>
            <a:ext cx="6692203" cy="3655457"/>
          </a:xfrm>
        </p:spPr>
        <p:txBody>
          <a:bodyPr/>
          <a:lstStyle/>
          <a:p>
            <a:r>
              <a:rPr lang="en-US" dirty="0">
                <a:solidFill>
                  <a:schemeClr val="tx1">
                    <a:lumMod val="75000"/>
                    <a:lumOff val="25000"/>
                  </a:schemeClr>
                </a:solidFill>
              </a:rPr>
              <a:t>Mission &amp; Vision:    The mission and vision have not changed in the new Strategic Plan.  They should not change consistently – they are the foundation for the organization and its members. </a:t>
            </a:r>
          </a:p>
          <a:p>
            <a:r>
              <a:rPr lang="en-US" dirty="0">
                <a:solidFill>
                  <a:schemeClr val="tx1">
                    <a:lumMod val="75000"/>
                    <a:lumOff val="25000"/>
                  </a:schemeClr>
                </a:solidFill>
              </a:rPr>
              <a:t>The Mission is about why we exist as the AAOS. We strongly believe in our mission: Serving our profession to provide the highest quality musculoskeletal care.</a:t>
            </a:r>
          </a:p>
          <a:p>
            <a:r>
              <a:rPr lang="en-US" dirty="0">
                <a:solidFill>
                  <a:schemeClr val="tx1">
                    <a:lumMod val="75000"/>
                    <a:lumOff val="25000"/>
                  </a:schemeClr>
                </a:solidFill>
              </a:rPr>
              <a:t>The Vision is about who we want and aspire to be. The AAOS aspires to be MORE than A trusted leader in advancing musculoskeletal health. We want to be to be THE trusted leaders. </a:t>
            </a:r>
          </a:p>
          <a:p>
            <a:endParaRPr lang="en-US" dirty="0">
              <a:solidFill>
                <a:schemeClr val="tx1">
                  <a:lumMod val="75000"/>
                  <a:lumOff val="25000"/>
                </a:schemeClr>
              </a:solidFill>
            </a:endParaRPr>
          </a:p>
          <a:p>
            <a:r>
              <a:rPr lang="en-US" dirty="0">
                <a:solidFill>
                  <a:schemeClr val="tx1">
                    <a:lumMod val="75000"/>
                    <a:lumOff val="25000"/>
                  </a:schemeClr>
                </a:solidFill>
              </a:rPr>
              <a:t>The 5-year outcome statement is a new component in the new strategic plan, meant to add another level of focus for what we want to work toward in the next 5 years rather than the ongoing vision.  It outlines some of the key goals of the plan such as a focus on MSK health but with greater collaboration across orthopaedics and the healthcare ecosystem, innovation at AAOS and in healthcare, and in particular echoing a greater direct patient focus, while still supporting our members to also serve patients directly</a:t>
            </a:r>
          </a:p>
          <a:p>
            <a:endParaRPr lang="en-US" dirty="0">
              <a:solidFill>
                <a:schemeClr val="tx1">
                  <a:lumMod val="75000"/>
                  <a:lumOff val="25000"/>
                </a:schemeClr>
              </a:solidFill>
            </a:endParaRPr>
          </a:p>
          <a:p>
            <a:r>
              <a:rPr lang="en-US" dirty="0">
                <a:solidFill>
                  <a:schemeClr val="tx1">
                    <a:lumMod val="75000"/>
                    <a:lumOff val="25000"/>
                  </a:schemeClr>
                </a:solidFill>
              </a:rPr>
              <a:t>Key Enablers:  The enablers are not excluded from the four goals, but rather are vital to achievement across all of the goals – they enable AAOS to achieve the full plan, and so are listed as enablers vs. solely being within a goal.</a:t>
            </a:r>
          </a:p>
          <a:p>
            <a:r>
              <a:rPr lang="en-US" dirty="0">
                <a:solidFill>
                  <a:schemeClr val="tx1">
                    <a:lumMod val="75000"/>
                    <a:lumOff val="25000"/>
                  </a:schemeClr>
                </a:solidFill>
              </a:rPr>
              <a:t>	Example:  Advocacy is a major part of AAOS’ activities and commitment – it may be mentioned in several metrics or objectives, but also runs across almost all of what AAOS does and will be doing in the future</a:t>
            </a:r>
          </a:p>
          <a:p>
            <a:r>
              <a:rPr lang="en-US" dirty="0">
                <a:solidFill>
                  <a:schemeClr val="tx1">
                    <a:lumMod val="75000"/>
                    <a:lumOff val="25000"/>
                  </a:schemeClr>
                </a:solidFill>
              </a:rPr>
              <a:t>	Utilize the enablers as a reminder when you are planning activities aligned to the strategic plan about the resources available or that should be considered to support achievement of strategic plan goals and overall execution</a:t>
            </a:r>
          </a:p>
          <a:p>
            <a:endParaRPr lang="en-US"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pPr defTabSz="944726">
              <a:defRPr/>
            </a:pPr>
            <a:fld id="{9271F7A8-36D1-CE46-8810-CC1C78406110}" type="slidenum">
              <a:rPr lang="en-US">
                <a:solidFill>
                  <a:prstClr val="black"/>
                </a:solidFill>
                <a:latin typeface="Calibri" panose="020F0502020204030204"/>
              </a:rPr>
              <a:pPr defTabSz="944726">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93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60463"/>
            <a:ext cx="5572125" cy="3133725"/>
          </a:xfrm>
        </p:spPr>
      </p:sp>
      <p:sp>
        <p:nvSpPr>
          <p:cNvPr id="3" name="Notes Placeholder 2"/>
          <p:cNvSpPr>
            <a:spLocks noGrp="1"/>
          </p:cNvSpPr>
          <p:nvPr>
            <p:ph type="body" idx="1"/>
          </p:nvPr>
        </p:nvSpPr>
        <p:spPr/>
        <p:txBody>
          <a:bodyPr/>
          <a:lstStyle/>
          <a:p>
            <a:pPr lvl="0"/>
            <a:r>
              <a:rPr lang="en-US" b="1" dirty="0"/>
              <a:t>Talking Points for Goal 1: MEMBERS – Be the professional home for our members throughout their lifetime</a:t>
            </a:r>
          </a:p>
          <a:p>
            <a:pPr lvl="0"/>
            <a:endParaRPr lang="en-US" b="1" dirty="0"/>
          </a:p>
          <a:p>
            <a:pPr marL="285750" indent="-285750">
              <a:buFont typeface="Arial" panose="020B0604020202020204" pitchFamily="34" charset="0"/>
              <a:buChar char="•"/>
            </a:pPr>
            <a:r>
              <a:rPr lang="en-US" dirty="0">
                <a:solidFill>
                  <a:schemeClr val="bg1"/>
                </a:solidFill>
              </a:rPr>
              <a:t>This plan will speak about patients and the MSK community, but members remain a vital focus for AAOS as the foundation of the organization and the leaders delivering care and innovating in healthcare</a:t>
            </a:r>
          </a:p>
          <a:p>
            <a:pPr marL="285750" indent="-285750">
              <a:buFont typeface="Arial" panose="020B0604020202020204" pitchFamily="34" charset="0"/>
              <a:buChar char="•"/>
            </a:pPr>
            <a:r>
              <a:rPr lang="en-US" dirty="0">
                <a:solidFill>
                  <a:schemeClr val="bg1"/>
                </a:solidFill>
              </a:rPr>
              <a:t>Members have varied interests and opportunities for professional support and relationships with many societies and organizations.  However, AAOS should be their professional home, a touchstone across their profession to help improve care, create opportunities, and solve challenges</a:t>
            </a:r>
          </a:p>
          <a:p>
            <a:pPr marL="742950" lvl="1" indent="-285750">
              <a:buFont typeface="Arial" panose="020B0604020202020204" pitchFamily="34" charset="0"/>
              <a:buChar char="•"/>
            </a:pPr>
            <a:r>
              <a:rPr lang="en-US" dirty="0">
                <a:solidFill>
                  <a:schemeClr val="bg1"/>
                </a:solidFill>
              </a:rPr>
              <a:t>To keep connections and value with members and foster even greater engagement and retention, two-way communication will help AAOS to customize and personalize experiences, building on the commitment of the last strategic plan.  Understanding member needs and hearing feedback, not just communicating out AAOS messages, will help us work to solve problems that matter to members and to streamline and enhance the ease of experience within AAOS products and services and engagement points</a:t>
            </a:r>
          </a:p>
          <a:p>
            <a:pPr marL="285750" indent="-285750">
              <a:buFont typeface="Arial" panose="020B0604020202020204" pitchFamily="34" charset="0"/>
              <a:buChar char="•"/>
            </a:pPr>
            <a:r>
              <a:rPr lang="en-US" dirty="0">
                <a:solidFill>
                  <a:schemeClr val="bg1"/>
                </a:solidFill>
              </a:rPr>
              <a:t>Making AAOS the overall home also means we need to strengthen engagement and retention through enhanced member value and continued advocacy and personalization that is meaningful to members</a:t>
            </a:r>
          </a:p>
          <a:p>
            <a:pPr marL="285750" indent="-285750">
              <a:buFont typeface="Arial" panose="020B0604020202020204" pitchFamily="34" charset="0"/>
              <a:buChar char="•"/>
            </a:pPr>
            <a:r>
              <a:rPr lang="en-US" dirty="0">
                <a:solidFill>
                  <a:schemeClr val="bg1"/>
                </a:solidFill>
              </a:rPr>
              <a:t>Supporting members also means advocating on their behalf, an existing commitment recognized more deeply within this goal to support members who are impacted every day in their individual practices</a:t>
            </a:r>
          </a:p>
          <a:p>
            <a:pPr marL="285750" indent="-285750">
              <a:buFont typeface="Arial" panose="020B0604020202020204" pitchFamily="34" charset="0"/>
              <a:buChar char="•"/>
            </a:pPr>
            <a:endParaRPr lang="en-US" dirty="0">
              <a:solidFill>
                <a:schemeClr val="bg1"/>
              </a:solidFill>
            </a:endParaRPr>
          </a:p>
          <a:p>
            <a:pPr lvl="0"/>
            <a:endParaRPr lang="en-US" b="0" dirty="0"/>
          </a:p>
        </p:txBody>
      </p:sp>
      <p:sp>
        <p:nvSpPr>
          <p:cNvPr id="4" name="Slide Number Placeholder 3"/>
          <p:cNvSpPr>
            <a:spLocks noGrp="1"/>
          </p:cNvSpPr>
          <p:nvPr>
            <p:ph type="sldNum" sz="quarter" idx="10"/>
          </p:nvPr>
        </p:nvSpPr>
        <p:spPr/>
        <p:txBody>
          <a:bodyPr/>
          <a:lstStyle/>
          <a:p>
            <a:pPr defTabSz="929300">
              <a:defRPr/>
            </a:pPr>
            <a:fld id="{9271F7A8-36D1-CE46-8810-CC1C78406110}" type="slidenum">
              <a:rPr lang="en-US">
                <a:solidFill>
                  <a:prstClr val="black"/>
                </a:solidFill>
                <a:latin typeface="Calibri" panose="020F0502020204030204"/>
              </a:rPr>
              <a:pPr defTabSz="929300">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26469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60463"/>
            <a:ext cx="5572125" cy="3133725"/>
          </a:xfrm>
        </p:spPr>
      </p:sp>
      <p:sp>
        <p:nvSpPr>
          <p:cNvPr id="3" name="Notes Placeholder 2"/>
          <p:cNvSpPr>
            <a:spLocks noGrp="1"/>
          </p:cNvSpPr>
          <p:nvPr>
            <p:ph type="body" idx="1"/>
          </p:nvPr>
        </p:nvSpPr>
        <p:spPr/>
        <p:txBody>
          <a:bodyPr/>
          <a:lstStyle/>
          <a:p>
            <a:pPr lvl="0"/>
            <a:r>
              <a:rPr lang="en-US" b="1" dirty="0"/>
              <a:t>Talking Points for Goal 2: PATIENTS – Lead health transformation to optimize value for all</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200" kern="1200" dirty="0">
              <a:effectLst/>
              <a:latin typeface="+mn-lt"/>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Aptos" panose="020B0004020202020204" pitchFamily="34" charset="0"/>
                <a:cs typeface="Arial" panose="020B0604020202020204" pitchFamily="34" charset="0"/>
              </a:rPr>
              <a:t>While AAOS has always had patients at the forefront of our thinking, we have most often served patients through advocacy and by supporting our members who see them directly</a:t>
            </a:r>
          </a:p>
          <a:p>
            <a:pPr marL="742950" marR="0" lvl="1"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Aptos" panose="020B0004020202020204" pitchFamily="34" charset="0"/>
                <a:cs typeface="Arial" panose="020B0604020202020204" pitchFamily="34" charset="0"/>
              </a:rPr>
              <a:t>This new plan offers an opportunity to look at additional ways to engage them directly, as AAOS has traditionally done with </a:t>
            </a:r>
            <a:r>
              <a:rPr lang="en-US" sz="1800" kern="100" dirty="0" err="1">
                <a:effectLst/>
                <a:latin typeface="Calibri" panose="020F0502020204030204" pitchFamily="34" charset="0"/>
                <a:ea typeface="Aptos" panose="020B0004020202020204" pitchFamily="34" charset="0"/>
                <a:cs typeface="Arial" panose="020B0604020202020204" pitchFamily="34" charset="0"/>
              </a:rPr>
              <a:t>Orthoinfo</a:t>
            </a:r>
            <a:r>
              <a:rPr lang="en-US" sz="1800" kern="100" dirty="0">
                <a:effectLst/>
                <a:latin typeface="Calibri" panose="020F0502020204030204" pitchFamily="34" charset="0"/>
                <a:ea typeface="Aptos" panose="020B0004020202020204" pitchFamily="34" charset="0"/>
                <a:cs typeface="Arial" panose="020B0604020202020204" pitchFamily="34" charset="0"/>
              </a:rPr>
              <a:t> supporting patient/clinician education and mutual discourse on treatment</a:t>
            </a:r>
          </a:p>
          <a:p>
            <a:pPr lvl="0"/>
            <a:endParaRPr lang="en-US" b="1" dirty="0"/>
          </a:p>
          <a:p>
            <a:pPr marL="171450" lvl="0" indent="-171450">
              <a:buFont typeface="Arial" panose="020B0604020202020204" pitchFamily="34" charset="0"/>
              <a:buChar char="•"/>
            </a:pPr>
            <a:r>
              <a:rPr lang="en-US" b="0" dirty="0"/>
              <a:t>If AAOS can increase patient engagement, advocacy and education, it can have a greater impact on improving MSK health and more touchpoints and resources to shape the ongoing transformation to value and in health system delivery</a:t>
            </a:r>
          </a:p>
          <a:p>
            <a:pPr marL="171450" lvl="0" indent="-171450">
              <a:buFont typeface="Arial" panose="020B0604020202020204" pitchFamily="34" charset="0"/>
              <a:buChar char="•"/>
            </a:pPr>
            <a:r>
              <a:rPr lang="en-US" b="0" dirty="0"/>
              <a:t>Members are navigating a balance between old fee for service models and new value-based and population health models of health care, and AAOS can work to lead those transitions and increase value for patients, while also advocating for members as was referenced in the Members goal</a:t>
            </a:r>
          </a:p>
          <a:p>
            <a:pPr marL="171450" lvl="0" indent="-171450">
              <a:buFont typeface="Arial" panose="020B0604020202020204" pitchFamily="34" charset="0"/>
              <a:buChar char="•"/>
            </a:pPr>
            <a:r>
              <a:rPr lang="en-US" b="0" dirty="0"/>
              <a:t>AAOS quality initiatives like the registries and clinical practice guidelines are key to credibility as leaders and to having impact on practices in positive ways. </a:t>
            </a:r>
          </a:p>
          <a:p>
            <a:pPr marL="171450" lvl="0" indent="-171450">
              <a:buFont typeface="Arial" panose="020B0604020202020204" pitchFamily="34" charset="0"/>
              <a:buChar char="•"/>
            </a:pPr>
            <a:r>
              <a:rPr lang="en-US" b="0" dirty="0"/>
              <a:t>Advocacy remains a key strength of AAOS and is required throughout the healthcare ecosystem to support and help generate change that works for clinicians and patients.   AAOS’ commitment to diversity is echoed here as well in the actual delivery of healthcare, not solely in member careers, membership, or leadership pathways, but in advocating to improve not just health, but also overcoming health disparities and improving health equity</a:t>
            </a:r>
          </a:p>
        </p:txBody>
      </p:sp>
      <p:sp>
        <p:nvSpPr>
          <p:cNvPr id="4" name="Slide Number Placeholder 3"/>
          <p:cNvSpPr>
            <a:spLocks noGrp="1"/>
          </p:cNvSpPr>
          <p:nvPr>
            <p:ph type="sldNum" sz="quarter" idx="10"/>
          </p:nvPr>
        </p:nvSpPr>
        <p:spPr/>
        <p:txBody>
          <a:bodyPr/>
          <a:lstStyle/>
          <a:p>
            <a:pPr defTabSz="929300">
              <a:defRPr/>
            </a:pPr>
            <a:fld id="{9271F7A8-36D1-CE46-8810-CC1C78406110}" type="slidenum">
              <a:rPr lang="en-US">
                <a:solidFill>
                  <a:prstClr val="black"/>
                </a:solidFill>
                <a:latin typeface="Calibri" panose="020F0502020204030204"/>
              </a:rPr>
              <a:pPr defTabSz="929300">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5259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60463"/>
            <a:ext cx="5572125" cy="3133725"/>
          </a:xfrm>
        </p:spPr>
      </p:sp>
      <p:sp>
        <p:nvSpPr>
          <p:cNvPr id="3" name="Notes Placeholder 2"/>
          <p:cNvSpPr>
            <a:spLocks noGrp="1"/>
          </p:cNvSpPr>
          <p:nvPr>
            <p:ph type="body" idx="1"/>
          </p:nvPr>
        </p:nvSpPr>
        <p:spPr/>
        <p:txBody>
          <a:bodyPr/>
          <a:lstStyle/>
          <a:p>
            <a:pPr lvl="0"/>
            <a:r>
              <a:rPr lang="en-US" b="1" dirty="0"/>
              <a:t>Talking Points for Goal 3:  CULTURE – Modernize governance to ensure an adaptive, inclusive, and sustainable organization </a:t>
            </a:r>
          </a:p>
          <a:p>
            <a:pPr lvl="1"/>
            <a:endParaRPr lang="en-US" dirty="0"/>
          </a:p>
          <a:p>
            <a:pPr marL="171450" lvl="0" indent="-171450">
              <a:buFont typeface="Arial" panose="020B0604020202020204" pitchFamily="34" charset="0"/>
              <a:buChar char="•"/>
            </a:pPr>
            <a:r>
              <a:rPr lang="en-US" dirty="0"/>
              <a:t>To achieve our vision, 5-year outcome, and all of our goals, we must also evolve our own culture and governance. We must become more strategic, to focus and prioritize our efforts and act together–as a cohesive Board of Directors, volunteers and staff—in the best interests of the Academy. Use data to understand the world around us and make strategic decisions. Greater alignment and discipline will also allow AAOS to be more adaptive to the evolving healthcare and membership landscape, and build sustainable future success on a financial base capable of supporting the mission and member value.  Transparency and advances in AAOS governance practices and principles will also help create a more aligned, nimble, stronger organization that can adapt and evolve as needed.</a:t>
            </a:r>
          </a:p>
          <a:p>
            <a:pPr marL="171450" lvl="0" indent="-171450">
              <a:buFont typeface="Arial" panose="020B0604020202020204" pitchFamily="34" charset="0"/>
              <a:buChar char="•"/>
            </a:pPr>
            <a:r>
              <a:rPr lang="en-US" dirty="0"/>
              <a:t>AAOS also remains committed to diversity, equity, and inclusion —not just through diversity of ethnicity, race, and gender, but also other demographics such as specialty, practice, and geography — both at AAOS, in the profession, and in healthcare delivery.  Greater diversity and inclusion offers more opportunity to find the best ideas and recognize the needs of our membership and patients, to grow an engaged AAOS membership, develop future leadership, and build the pipeline of talent in orthopaedics, in particular around AAOS culture to ensure there are equitable pathways for AAOS talent to develop and grow into future leaders. </a:t>
            </a:r>
          </a:p>
          <a:p>
            <a:pPr lvl="1"/>
            <a:endParaRPr lang="en-US" dirty="0"/>
          </a:p>
        </p:txBody>
      </p:sp>
      <p:sp>
        <p:nvSpPr>
          <p:cNvPr id="4" name="Slide Number Placeholder 3"/>
          <p:cNvSpPr>
            <a:spLocks noGrp="1"/>
          </p:cNvSpPr>
          <p:nvPr>
            <p:ph type="sldNum" sz="quarter" idx="10"/>
          </p:nvPr>
        </p:nvSpPr>
        <p:spPr/>
        <p:txBody>
          <a:bodyPr/>
          <a:lstStyle/>
          <a:p>
            <a:pPr defTabSz="929300">
              <a:defRPr/>
            </a:pPr>
            <a:fld id="{9271F7A8-36D1-CE46-8810-CC1C78406110}" type="slidenum">
              <a:rPr lang="en-US">
                <a:solidFill>
                  <a:prstClr val="black"/>
                </a:solidFill>
                <a:latin typeface="Calibri" panose="020F0502020204030204"/>
              </a:rPr>
              <a:pPr defTabSz="929300">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0401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60463"/>
            <a:ext cx="5572125" cy="3133725"/>
          </a:xfrm>
        </p:spPr>
      </p:sp>
      <p:sp>
        <p:nvSpPr>
          <p:cNvPr id="3" name="Notes Placeholder 2"/>
          <p:cNvSpPr>
            <a:spLocks noGrp="1"/>
          </p:cNvSpPr>
          <p:nvPr>
            <p:ph type="body" idx="1"/>
          </p:nvPr>
        </p:nvSpPr>
        <p:spPr/>
        <p:txBody>
          <a:bodyPr/>
          <a:lstStyle/>
          <a:p>
            <a:pPr lvl="0"/>
            <a:r>
              <a:rPr lang="en-US" b="1" dirty="0"/>
              <a:t>Talking Points for Goal 4: MSK COMMUNITY – Engage the MSK community to advance knowledge and improve health</a:t>
            </a:r>
          </a:p>
          <a:p>
            <a:pPr lvl="0"/>
            <a:endParaRPr lang="en-US" b="1" dirty="0"/>
          </a:p>
          <a:p>
            <a:pPr marL="171450" lvl="0" indent="-171450">
              <a:buFont typeface="Arial" panose="020B0604020202020204" pitchFamily="34" charset="0"/>
              <a:buChar char="•"/>
            </a:pPr>
            <a:r>
              <a:rPr lang="en-US" b="0" dirty="0"/>
              <a:t>To achieve the AAOS vision as The trusted leaders advancing musculoskeletal health, AAOS must navigate an evolving and diverse healthcare ecosystem, both within orthopaedics and tangentially with others impacting MSK</a:t>
            </a:r>
          </a:p>
          <a:p>
            <a:pPr marL="171450" lvl="0" indent="-171450">
              <a:buFont typeface="Arial" panose="020B0604020202020204" pitchFamily="34" charset="0"/>
              <a:buChar char="•"/>
            </a:pPr>
            <a:r>
              <a:rPr lang="en-US" b="0" dirty="0"/>
              <a:t>AAOS can engage others throughout that community to ultimately better serve patients, create value for everyone, and ultimately improve health – all connected to other goals in the plan </a:t>
            </a:r>
          </a:p>
          <a:p>
            <a:pPr lvl="0"/>
            <a:endParaRPr lang="en-US" b="0" dirty="0"/>
          </a:p>
          <a:p>
            <a:pPr marL="174244" indent="-174244" defTabSz="929300">
              <a:buFont typeface="Arial" panose="020B0604020202020204" pitchFamily="34" charset="0"/>
              <a:buChar char="•"/>
              <a:defRPr/>
            </a:pPr>
            <a:r>
              <a:rPr lang="en-US" dirty="0"/>
              <a:t>AAOS has positive existing relationships with many orthopaedic specialty societies and has recognized that specifically in this new strategic plan with the stated goal to continue partnership</a:t>
            </a:r>
          </a:p>
          <a:p>
            <a:pPr marL="631444" lvl="1" indent="-174244" defTabSz="929300">
              <a:buFont typeface="Arial" panose="020B0604020202020204" pitchFamily="34" charset="0"/>
              <a:buChar char="•"/>
              <a:defRPr/>
            </a:pPr>
            <a:r>
              <a:rPr lang="en-US" dirty="0"/>
              <a:t>Partner activities should align to the Partnership Principles previously established, including that partnership should offer mutual value</a:t>
            </a:r>
          </a:p>
          <a:p>
            <a:pPr marL="631444" lvl="1" indent="-174244" defTabSz="929300">
              <a:buFont typeface="Arial" panose="020B0604020202020204" pitchFamily="34" charset="0"/>
              <a:buChar char="•"/>
              <a:defRPr/>
            </a:pPr>
            <a:r>
              <a:rPr lang="en-US" dirty="0"/>
              <a:t>There are areas in which AAOS and specialty societies will compete, and that is ok.  Areas like advocacy and quality may lend themselves most to partnership with mutually beneficial goals and value</a:t>
            </a:r>
          </a:p>
          <a:p>
            <a:pPr marL="174244" lvl="0" indent="-174244" defTabSz="929300">
              <a:buFont typeface="Arial" panose="020B0604020202020204" pitchFamily="34" charset="0"/>
              <a:buChar char="•"/>
              <a:defRPr/>
            </a:pPr>
            <a:r>
              <a:rPr lang="en-US" dirty="0"/>
              <a:t>Beyond orthopaedic surgeons, many other clinicians are involved in MSK health, from PCPs to specialists (e.g. cardiologists, neurologists, etc.) to physical therapists and even organizations like payers, employers, government, other associations, etc. </a:t>
            </a:r>
          </a:p>
          <a:p>
            <a:pPr marL="631444" lvl="1" indent="-174244" defTabSz="929300">
              <a:buFont typeface="Arial" panose="020B0604020202020204" pitchFamily="34" charset="0"/>
              <a:buChar char="•"/>
              <a:defRPr/>
            </a:pPr>
            <a:r>
              <a:rPr lang="en-US" dirty="0"/>
              <a:t>Orthopaedic surgeons should ideally have a greater role leading those interactions and coordinating such care and supporting other clinicians and orgs to deliver the highest quality musculoskeletal care</a:t>
            </a:r>
          </a:p>
          <a:p>
            <a:pPr marL="1088644" lvl="2" indent="-174244" defTabSz="929300">
              <a:buFont typeface="Arial" panose="020B0604020202020204" pitchFamily="34" charset="0"/>
              <a:buChar char="•"/>
              <a:defRPr/>
            </a:pPr>
            <a:r>
              <a:rPr lang="en-US" dirty="0"/>
              <a:t>This can drive innovation and enhance connections between AAOS and other clinicians and may represent new activities and connections to form within this new plan</a:t>
            </a:r>
          </a:p>
          <a:p>
            <a:pPr marL="1088644" lvl="2" indent="-174244" defTabSz="929300">
              <a:buFont typeface="Arial" panose="020B0604020202020204" pitchFamily="34" charset="0"/>
              <a:buChar char="•"/>
              <a:defRPr/>
            </a:pPr>
            <a:endParaRPr lang="en-US" dirty="0"/>
          </a:p>
          <a:p>
            <a:pPr marL="174244" lvl="0" indent="-174244" defTabSz="929300">
              <a:buFont typeface="Arial" panose="020B0604020202020204" pitchFamily="34" charset="0"/>
              <a:buChar char="•"/>
              <a:defRPr/>
            </a:pPr>
            <a:r>
              <a:rPr lang="en-US" dirty="0"/>
              <a:t>Lastly, to advance knowledge and improve health and to pursue AAOS’ vision as “The” trust leaders, AAOS should be the trusted voice in the space</a:t>
            </a:r>
          </a:p>
          <a:p>
            <a:pPr marL="631444" lvl="1" indent="-174244" defTabSz="929300">
              <a:buFont typeface="Arial" panose="020B0604020202020204" pitchFamily="34" charset="0"/>
              <a:buChar char="•"/>
              <a:defRPr/>
            </a:pPr>
            <a:r>
              <a:rPr lang="en-US" dirty="0"/>
              <a:t>Whether as a convener or providing education or clinical guidance, AAOS should be the most valued and credible voice in MSK and use that platform to improve health</a:t>
            </a:r>
          </a:p>
          <a:p>
            <a:pPr marL="174244" lvl="0" indent="-174244" defTabSz="929300">
              <a:buFont typeface="Arial" panose="020B0604020202020204" pitchFamily="34" charset="0"/>
              <a:buChar char="•"/>
              <a:defRPr/>
            </a:pPr>
            <a:r>
              <a:rPr lang="en-US" dirty="0"/>
              <a:t>All of those actions will help AAOS and its members achieve their goals and have strong impact in the healthcare community </a:t>
            </a:r>
          </a:p>
        </p:txBody>
      </p:sp>
      <p:sp>
        <p:nvSpPr>
          <p:cNvPr id="4" name="Slide Number Placeholder 3"/>
          <p:cNvSpPr>
            <a:spLocks noGrp="1"/>
          </p:cNvSpPr>
          <p:nvPr>
            <p:ph type="sldNum" sz="quarter" idx="10"/>
          </p:nvPr>
        </p:nvSpPr>
        <p:spPr/>
        <p:txBody>
          <a:bodyPr/>
          <a:lstStyle/>
          <a:p>
            <a:pPr defTabSz="929300">
              <a:defRPr/>
            </a:pPr>
            <a:fld id="{9271F7A8-36D1-CE46-8810-CC1C78406110}" type="slidenum">
              <a:rPr lang="en-US">
                <a:solidFill>
                  <a:prstClr val="black"/>
                </a:solidFill>
                <a:latin typeface="Calibri" panose="020F0502020204030204"/>
              </a:rPr>
              <a:pPr defTabSz="929300">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93085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in this case means publicizing the new strategic plan for the full membership and public and cascading details and calls to action to activate the new plan with volunteers and Academy staff.</a:t>
            </a:r>
          </a:p>
          <a:p>
            <a:endParaRPr lang="en-US" dirty="0"/>
          </a:p>
          <a:p>
            <a:r>
              <a:rPr lang="en-US" dirty="0"/>
              <a:t>There will be an initial series of activities for strategic plan adoption at Annual Meeting, including presenting highlights of the new direction at council, committee, and partner meetings occurring at AM 2024, Your Academy speeches, and some visible branding such as on the Media Wall and on aaos.org/strategic plan which will be the home base website for information and details on the strategic plan.  </a:t>
            </a:r>
          </a:p>
          <a:p>
            <a:endParaRPr lang="en-US" dirty="0"/>
          </a:p>
          <a:p>
            <a:r>
              <a:rPr lang="en-US" dirty="0"/>
              <a:t>We envision a feedback link also available on the website for anyone to provide thoughts or feedback on the new strategic plan that AAOS can take into consideration as the plan is activated and utilized for decision making in the next 5 years.</a:t>
            </a:r>
          </a:p>
        </p:txBody>
      </p:sp>
      <p:sp>
        <p:nvSpPr>
          <p:cNvPr id="4" name="Slide Number Placeholder 3"/>
          <p:cNvSpPr>
            <a:spLocks noGrp="1"/>
          </p:cNvSpPr>
          <p:nvPr>
            <p:ph type="sldNum" sz="quarter" idx="10"/>
          </p:nvPr>
        </p:nvSpPr>
        <p:spPr/>
        <p:txBody>
          <a:bodyPr/>
          <a:lstStyle/>
          <a:p>
            <a:fld id="{B5431200-0FE1-488F-BB0C-C78251F94424}" type="slidenum">
              <a:rPr lang="en-US" smtClean="0"/>
              <a:t>15</a:t>
            </a:fld>
            <a:endParaRPr lang="en-US"/>
          </a:p>
        </p:txBody>
      </p:sp>
    </p:spTree>
    <p:extLst>
      <p:ext uri="{BB962C8B-B14F-4D97-AF65-F5344CB8AC3E}">
        <p14:creationId xmlns:p14="http://schemas.microsoft.com/office/powerpoint/2010/main" val="2132413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 typeface="Arial" panose="020B0604020202020204" pitchFamily="34" charset="0"/>
              <a:buNone/>
            </a:pPr>
            <a:r>
              <a:rPr lang="en-US" sz="1800" b="1" kern="100" dirty="0">
                <a:effectLst/>
                <a:latin typeface="Calibri" panose="020F0502020204030204" pitchFamily="34" charset="0"/>
                <a:ea typeface="Calibri" panose="020F0502020204030204" pitchFamily="34" charset="0"/>
                <a:cs typeface="Arial" panose="020B0604020202020204" pitchFamily="34" charset="0"/>
              </a:rPr>
              <a:t> Specific to the BOS</a:t>
            </a: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Calling out specific components of the new strategic plan that may resonate most or impact highest to the BOS – callouts color coded by the goal referenced (overall or from strategic objectives).  </a:t>
            </a:r>
          </a:p>
          <a:p>
            <a:pPr marL="0" marR="0" indent="0">
              <a:lnSpc>
                <a:spcPct val="107000"/>
              </a:lnSpc>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Aptos" panose="020B0004020202020204" pitchFamily="34" charset="0"/>
              <a:cs typeface="Arial" panose="020B0604020202020204" pitchFamily="34" charset="0"/>
            </a:endParaRPr>
          </a:p>
          <a:p>
            <a:pPr marL="0" marR="0" indent="0">
              <a:lnSpc>
                <a:spcPct val="107000"/>
              </a:lnSpc>
              <a:spcBef>
                <a:spcPts val="0"/>
              </a:spcBef>
              <a:spcAft>
                <a:spcPts val="0"/>
              </a:spcAft>
              <a:buFont typeface="Arial" panose="020B0604020202020204" pitchFamily="34" charset="0"/>
              <a:buNone/>
            </a:pPr>
            <a:r>
              <a:rPr lang="en-US" sz="1800" b="1" i="1" kern="100" dirty="0">
                <a:effectLst/>
                <a:latin typeface="Calibri" panose="020F0502020204030204" pitchFamily="34" charset="0"/>
                <a:ea typeface="Aptos" panose="020B0004020202020204" pitchFamily="34" charset="0"/>
                <a:cs typeface="Arial" panose="020B0604020202020204" pitchFamily="34" charset="0"/>
              </a:rPr>
              <a:t>Diverse Membership:  Member Goal – Objective to “Recruit, develop, and retain a diverse membership of musculoskeletal professionals”</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The new strategic plan echoes the prior one with an ongoing AAOS commitment to diversity, not just at AAOS but across the profession and in the delivery of healthcare</a:t>
            </a:r>
            <a:r>
              <a:rPr lang="en-US" sz="1800" b="0" i="0" dirty="0">
                <a:solidFill>
                  <a:srgbClr val="000000"/>
                </a:solidFill>
                <a:effectLst/>
                <a:latin typeface="Calibri" panose="020F0502020204030204" pitchFamily="34" charset="0"/>
              </a:rPr>
              <a:t>​</a:t>
            </a:r>
          </a:p>
          <a:p>
            <a:pPr algn="l" rtl="0" fontAlgn="base">
              <a:buFont typeface="Arial" panose="020B0604020202020204" pitchFamily="34" charset="0"/>
              <a:buNone/>
            </a:pPr>
            <a:r>
              <a:rPr lang="en-US" sz="1800" b="0" i="0" kern="100" dirty="0">
                <a:solidFill>
                  <a:srgbClr val="000000"/>
                </a:solidFill>
                <a:effectLst/>
                <a:latin typeface="Calibri" panose="020F0502020204030204" pitchFamily="34" charset="0"/>
                <a:ea typeface="Aptos" panose="020B0004020202020204" pitchFamily="34" charset="0"/>
                <a:cs typeface="Arial" panose="020B0604020202020204" pitchFamily="34" charset="0"/>
              </a:rPr>
              <a:t>- In the case of AAOS membership, this goal supports metrics like gender and ethnic/racial diversity, but also among other factors like geographies, urban/rural, sub-specialties and practice types</a:t>
            </a:r>
          </a:p>
          <a:p>
            <a:pPr algn="l" rtl="0" fontAlgn="base">
              <a:buFont typeface="Arial" panose="020B0604020202020204" pitchFamily="34" charset="0"/>
              <a:buNone/>
            </a:pPr>
            <a:r>
              <a:rPr lang="en-US" sz="1800" b="0" i="0" kern="100" dirty="0">
                <a:solidFill>
                  <a:srgbClr val="000000"/>
                </a:solidFill>
                <a:effectLst/>
                <a:latin typeface="Calibri" panose="020F0502020204030204" pitchFamily="34" charset="0"/>
                <a:ea typeface="Aptos" panose="020B0004020202020204" pitchFamily="34" charset="0"/>
                <a:cs typeface="Arial" panose="020B0604020202020204" pitchFamily="34" charset="0"/>
              </a:rPr>
              <a:t>- Many of those members will be dual members with BOS societies and we can all work to recruit, develop, and retain diverse membership and build the pipeline within orthopaedics</a:t>
            </a:r>
          </a:p>
          <a:p>
            <a:pPr algn="l" rtl="0" fontAlgn="base">
              <a:buFont typeface="Arial" panose="020B0604020202020204" pitchFamily="34" charset="0"/>
              <a:buNone/>
            </a:pPr>
            <a:endParaRPr lang="en-US" sz="1800" b="0" i="0" kern="100" dirty="0">
              <a:effectLst/>
              <a:latin typeface="Calibri" panose="020F0502020204030204" pitchFamily="34" charset="0"/>
              <a:ea typeface="Aptos" panose="020B0004020202020204" pitchFamily="34" charset="0"/>
              <a:cs typeface="Arial" panose="020B0604020202020204" pitchFamily="34" charset="0"/>
            </a:endParaRPr>
          </a:p>
          <a:p>
            <a:pPr marL="0" marR="0" indent="0">
              <a:lnSpc>
                <a:spcPct val="107000"/>
              </a:lnSpc>
              <a:spcBef>
                <a:spcPts val="0"/>
              </a:spcBef>
              <a:spcAft>
                <a:spcPts val="0"/>
              </a:spcAft>
              <a:buFont typeface="Arial" panose="020B0604020202020204" pitchFamily="34" charset="0"/>
              <a:buNone/>
            </a:pPr>
            <a:r>
              <a:rPr lang="en-US" sz="1800" b="1" i="1" kern="100" dirty="0">
                <a:effectLst/>
                <a:latin typeface="Calibri" panose="020F0502020204030204" pitchFamily="34" charset="0"/>
                <a:ea typeface="Aptos" panose="020B0004020202020204" pitchFamily="34" charset="0"/>
                <a:cs typeface="Arial" panose="020B0604020202020204" pitchFamily="34" charset="0"/>
              </a:rPr>
              <a:t>Advocate with Agencies and Orgs Affecting Practice:  Member Goal – Objective to “Advocate for our members with agencies and organizations that affect their practices”</a:t>
            </a:r>
          </a:p>
          <a:p>
            <a:pPr marL="0" marR="0" indent="0">
              <a:lnSpc>
                <a:spcPct val="107000"/>
              </a:lnSpc>
              <a:spcBef>
                <a:spcPts val="0"/>
              </a:spcBef>
              <a:spcAft>
                <a:spcPts val="0"/>
              </a:spcAft>
              <a:buFont typeface="Arial" panose="020B0604020202020204" pitchFamily="34" charset="0"/>
              <a:buNone/>
            </a:pPr>
            <a:r>
              <a:rPr lang="en-US" sz="1800" b="0" i="0" kern="100" dirty="0">
                <a:effectLst/>
                <a:latin typeface="Calibri" panose="020F0502020204030204" pitchFamily="34" charset="0"/>
                <a:ea typeface="Aptos" panose="020B0004020202020204" pitchFamily="34" charset="0"/>
                <a:cs typeface="Arial" panose="020B0604020202020204" pitchFamily="34" charset="0"/>
              </a:rPr>
              <a:t>The BOS may find this section particularly relevant as well in the commitment to members within the current state and health transformations referred to in the Patient goal</a:t>
            </a:r>
          </a:p>
          <a:p>
            <a:pPr marL="0" marR="0" indent="0">
              <a:lnSpc>
                <a:spcPct val="107000"/>
              </a:lnSpc>
              <a:spcBef>
                <a:spcPts val="0"/>
              </a:spcBef>
              <a:spcAft>
                <a:spcPts val="0"/>
              </a:spcAft>
              <a:buFont typeface="Arial" panose="020B0604020202020204" pitchFamily="34" charset="0"/>
              <a:buNone/>
            </a:pPr>
            <a:r>
              <a:rPr lang="en-US" sz="1800" b="0" i="0" kern="100" dirty="0">
                <a:effectLst/>
                <a:latin typeface="Calibri" panose="020F0502020204030204" pitchFamily="34" charset="0"/>
                <a:ea typeface="Aptos" panose="020B0004020202020204" pitchFamily="34" charset="0"/>
                <a:cs typeface="Arial" panose="020B0604020202020204" pitchFamily="34" charset="0"/>
              </a:rPr>
              <a:t>- All of us as orthopaedic societies are working to protect and improve practices, and advocacy is an area of significant shared interest and collaboration </a:t>
            </a:r>
          </a:p>
          <a:p>
            <a:pPr marL="0" marR="0" indent="0">
              <a:lnSpc>
                <a:spcPct val="107000"/>
              </a:lnSpc>
              <a:spcBef>
                <a:spcPts val="0"/>
              </a:spcBef>
              <a:spcAft>
                <a:spcPts val="0"/>
              </a:spcAft>
              <a:buFont typeface="Arial" panose="020B0604020202020204" pitchFamily="34" charset="0"/>
              <a:buNone/>
            </a:pPr>
            <a:r>
              <a:rPr lang="en-US" sz="1800" b="0" i="0" kern="100" dirty="0">
                <a:effectLst/>
                <a:latin typeface="Calibri" panose="020F0502020204030204" pitchFamily="34" charset="0"/>
                <a:ea typeface="Aptos" panose="020B0004020202020204" pitchFamily="34" charset="0"/>
                <a:cs typeface="Arial" panose="020B0604020202020204" pitchFamily="34" charset="0"/>
              </a:rPr>
              <a:t>- This objective is focused on helping orthopaedic surgeons and our other members and advocating in ways that directly support them</a:t>
            </a:r>
          </a:p>
          <a:p>
            <a:pPr marL="0" marR="0" indent="0">
              <a:lnSpc>
                <a:spcPct val="107000"/>
              </a:lnSpc>
              <a:spcBef>
                <a:spcPts val="0"/>
              </a:spcBef>
              <a:spcAft>
                <a:spcPts val="0"/>
              </a:spcAft>
              <a:buFont typeface="Arial" panose="020B0604020202020204" pitchFamily="34" charset="0"/>
              <a:buNone/>
            </a:pPr>
            <a:r>
              <a:rPr lang="en-US" sz="1800" b="0" i="0" kern="100" dirty="0">
                <a:effectLst/>
                <a:latin typeface="Calibri" panose="020F0502020204030204" pitchFamily="34" charset="0"/>
                <a:ea typeface="Aptos" panose="020B0004020202020204" pitchFamily="34" charset="0"/>
                <a:cs typeface="Arial" panose="020B0604020202020204" pitchFamily="34" charset="0"/>
              </a:rPr>
              <a:t>- As we all work to innovate care delivery and practice management and treatments, how that occurs with orthopaedic surgeons helping shape it is also important to work in practice as intended in theory</a:t>
            </a:r>
          </a:p>
          <a:p>
            <a:pPr marL="0" marR="0" indent="0">
              <a:lnSpc>
                <a:spcPct val="107000"/>
              </a:lnSpc>
              <a:spcBef>
                <a:spcPts val="0"/>
              </a:spcBef>
              <a:spcAft>
                <a:spcPts val="0"/>
              </a:spcAft>
              <a:buFont typeface="Arial" panose="020B0604020202020204" pitchFamily="34" charset="0"/>
              <a:buNone/>
            </a:pPr>
            <a:endParaRPr lang="en-US" sz="1800" b="1" i="1" kern="100" dirty="0">
              <a:effectLst/>
              <a:latin typeface="Calibri" panose="020F0502020204030204" pitchFamily="34" charset="0"/>
              <a:ea typeface="Aptos" panose="020B0004020202020204" pitchFamily="34" charset="0"/>
              <a:cs typeface="Arial" panose="020B0604020202020204" pitchFamily="34" charset="0"/>
            </a:endParaRPr>
          </a:p>
          <a:p>
            <a:pPr marL="0" marR="0" indent="0">
              <a:lnSpc>
                <a:spcPct val="107000"/>
              </a:lnSpc>
              <a:spcBef>
                <a:spcPts val="0"/>
              </a:spcBef>
              <a:spcAft>
                <a:spcPts val="0"/>
              </a:spcAft>
              <a:buFont typeface="Arial" panose="020B0604020202020204" pitchFamily="34" charset="0"/>
              <a:buNone/>
            </a:pPr>
            <a:r>
              <a:rPr lang="en-US" sz="1800" b="1" i="1" kern="100" dirty="0">
                <a:effectLst/>
                <a:latin typeface="Calibri" panose="020F0502020204030204" pitchFamily="34" charset="0"/>
                <a:ea typeface="Aptos" panose="020B0004020202020204" pitchFamily="34" charset="0"/>
                <a:cs typeface="Arial" panose="020B0604020202020204" pitchFamily="34" charset="0"/>
              </a:rPr>
              <a:t>Build Trust &amp; Transparency:  Culture Goal – Objective to “Build trust through data-driven strategic decision-making, two-way communication, and transparency”</a:t>
            </a:r>
          </a:p>
          <a:p>
            <a:pPr marL="0" marR="0" indent="0">
              <a:lnSpc>
                <a:spcPct val="107000"/>
              </a:lnSpc>
              <a:spcBef>
                <a:spcPts val="0"/>
              </a:spcBef>
              <a:spcAft>
                <a:spcPts val="0"/>
              </a:spcAft>
              <a:buFont typeface="Arial" panose="020B0604020202020204" pitchFamily="34" charset="0"/>
              <a:buNone/>
            </a:pPr>
            <a:r>
              <a:rPr lang="en-US" sz="1800" b="0" i="0" kern="100" dirty="0">
                <a:effectLst/>
                <a:latin typeface="Calibri" panose="020F0502020204030204" pitchFamily="34" charset="0"/>
                <a:ea typeface="Aptos" panose="020B0004020202020204" pitchFamily="34" charset="0"/>
                <a:cs typeface="Arial" panose="020B0604020202020204" pitchFamily="34" charset="0"/>
              </a:rPr>
              <a:t>-This Culture goal overall is about modernizing governance to ensure an adaptive, inclusive, and sustainable organization, and as we do that, AAOS needs to continue to build and maintain trust with members and partners… Using data to inform discussion and thinking strategically and promoting two-way communication and transparency are all part of that trust during any existing activities or potential changes</a:t>
            </a:r>
          </a:p>
          <a:p>
            <a:pPr marL="0" marR="0" indent="0">
              <a:lnSpc>
                <a:spcPct val="107000"/>
              </a:lnSpc>
              <a:spcBef>
                <a:spcPts val="0"/>
              </a:spcBef>
              <a:spcAft>
                <a:spcPts val="0"/>
              </a:spcAft>
              <a:buFont typeface="Arial" panose="020B0604020202020204" pitchFamily="34" charset="0"/>
              <a:buNone/>
            </a:pPr>
            <a:r>
              <a:rPr lang="en-US" sz="1800" b="0" i="0" kern="100" dirty="0">
                <a:effectLst/>
                <a:latin typeface="Calibri" panose="020F0502020204030204" pitchFamily="34" charset="0"/>
                <a:ea typeface="Aptos" panose="020B0004020202020204" pitchFamily="34" charset="0"/>
                <a:cs typeface="Arial" panose="020B0604020202020204" pitchFamily="34" charset="0"/>
              </a:rPr>
              <a:t>- Bi-directional communication is important directly with members, but the BOS also provides another route for communication both ways as we stay closely connected and sharing information as transparently as possible</a:t>
            </a:r>
          </a:p>
          <a:p>
            <a:pPr marL="0" marR="0" indent="0">
              <a:lnSpc>
                <a:spcPct val="107000"/>
              </a:lnSpc>
              <a:spcBef>
                <a:spcPts val="0"/>
              </a:spcBef>
              <a:spcAft>
                <a:spcPts val="0"/>
              </a:spcAft>
              <a:buFont typeface="Arial" panose="020B0604020202020204" pitchFamily="34" charset="0"/>
              <a:buNone/>
            </a:pPr>
            <a:r>
              <a:rPr lang="en-US" sz="1800" b="0" i="0" kern="100" dirty="0">
                <a:effectLst/>
                <a:latin typeface="Calibri" panose="020F0502020204030204" pitchFamily="34" charset="0"/>
                <a:ea typeface="Aptos" panose="020B0004020202020204" pitchFamily="34" charset="0"/>
                <a:cs typeface="Arial" panose="020B0604020202020204" pitchFamily="34" charset="0"/>
              </a:rPr>
              <a:t>	- The BOS is another great source of feedback and shared experiences and best practices and working within AAOS governance to help shape the future of orthopaedics </a:t>
            </a:r>
          </a:p>
          <a:p>
            <a:endParaRPr lang="en-US" sz="1800" b="0" i="0" kern="100" dirty="0">
              <a:effectLst/>
              <a:latin typeface="Calibri" panose="020F0502020204030204" pitchFamily="34" charset="0"/>
              <a:cs typeface="Arial" panose="020B0604020202020204" pitchFamily="34" charset="0"/>
            </a:endParaRPr>
          </a:p>
          <a:p>
            <a:r>
              <a:rPr lang="en-US" b="1" i="1" dirty="0"/>
              <a:t>Health &amp; Health Equity:  Patient Goal - Objective to “</a:t>
            </a:r>
            <a:r>
              <a:rPr lang="en-US" sz="1800" b="1" i="0" u="none" strike="noStrike" dirty="0">
                <a:solidFill>
                  <a:srgbClr val="404040"/>
                </a:solidFill>
                <a:effectLst/>
                <a:latin typeface="Calibri" panose="020F0502020204030204" pitchFamily="34" charset="0"/>
              </a:rPr>
              <a:t>Advocate throughout the healthcare ecosystem to improve health and health equity</a:t>
            </a:r>
            <a:r>
              <a:rPr lang="en-US" b="1" i="1" dirty="0"/>
              <a:t>”</a:t>
            </a:r>
          </a:p>
          <a:p>
            <a:pPr algn="l" rtl="0" fontAlgn="base">
              <a:buFont typeface="Arial" panose="020B0604020202020204" pitchFamily="34" charset="0"/>
              <a:buNone/>
            </a:pPr>
            <a:r>
              <a:rPr lang="en-US" sz="1800" b="0" i="0" u="none" strike="noStrike" dirty="0">
                <a:solidFill>
                  <a:srgbClr val="000000"/>
                </a:solidFill>
                <a:effectLst/>
                <a:latin typeface="Aptos" panose="020B0004020202020204" pitchFamily="34" charset="0"/>
              </a:rPr>
              <a:t>- AAOS will have a greater focus on the patient in this plan, leading health transformation to optimize value for all</a:t>
            </a:r>
            <a:r>
              <a:rPr lang="en-US" sz="1800" b="0" i="0" dirty="0">
                <a:solidFill>
                  <a:srgbClr val="000000"/>
                </a:solidFill>
                <a:effectLst/>
                <a:latin typeface="Aptos" panose="020B0004020202020204" pitchFamily="34" charset="0"/>
              </a:rPr>
              <a:t>​, and that focus on the patient should be another uniting factor for all of our societies as the patient remains at the center of everything we and our members do</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We also have the opportunity more specifically to further advocate throughout the healthcare ecosystem to improve health and health equity</a:t>
            </a:r>
            <a:r>
              <a:rPr lang="en-US" sz="1800" b="0" i="0" dirty="0">
                <a:solidFill>
                  <a:srgbClr val="000000"/>
                </a:solidFill>
                <a:effectLst/>
                <a:latin typeface="Calibri" panose="020F0502020204030204" pitchFamily="34" charset="0"/>
              </a:rPr>
              <a:t>​</a:t>
            </a: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 We can all look at how our work improves health, not just MSK health, but also how diversity in the orthopaedic pipeline may support better care and reduce health disparities. </a:t>
            </a: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 We can also look to our advocacy specifically in this area – all of our advocacy resonates better with legislators and regulators when it is patient focused, but that is also another route to better serve patients and look for ways to improve health equity throughout MSK</a:t>
            </a: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 While the Patient goal includes an inherent reference to Quality, this is a new goal and AAOS will be working through different ways to activate better with the patient over the next five years, not all of which are identified yet, but this is a vital direction chosen in this plan</a:t>
            </a:r>
          </a:p>
          <a:p>
            <a:pPr algn="l" rtl="0" fontAlgn="base">
              <a:buFont typeface="Arial" panose="020B0604020202020204" pitchFamily="34" charset="0"/>
              <a:buNone/>
            </a:pPr>
            <a:endParaRPr lang="en-US" sz="1800" b="0" i="0" dirty="0">
              <a:solidFill>
                <a:srgbClr val="000000"/>
              </a:solidFill>
              <a:effectLst/>
              <a:latin typeface="Calibri" panose="020F0502020204030204" pitchFamily="34" charset="0"/>
            </a:endParaRPr>
          </a:p>
          <a:p>
            <a:r>
              <a:rPr lang="en-US" sz="1800" b="1" i="1" dirty="0"/>
              <a:t>Partner with Specialty Societies:  MSK Community Goal – Objective to “</a:t>
            </a:r>
            <a:r>
              <a:rPr lang="en-US" sz="1800" b="1" i="0" u="none" strike="noStrike" dirty="0">
                <a:solidFill>
                  <a:srgbClr val="404040"/>
                </a:solidFill>
                <a:effectLst/>
                <a:latin typeface="Calibri" panose="020F0502020204030204" pitchFamily="34" charset="0"/>
              </a:rPr>
              <a:t>Partner with orthopaedic specialty societies on mutually beneficial goals​</a:t>
            </a:r>
            <a:r>
              <a:rPr lang="en-US" sz="1800" b="1" i="1" dirty="0"/>
              <a:t>”</a:t>
            </a:r>
          </a:p>
          <a:p>
            <a:pPr algn="l" rtl="0" fontAlgn="base">
              <a:buFont typeface="Arial" panose="020B0604020202020204" pitchFamily="34" charset="0"/>
              <a:buNone/>
            </a:pPr>
            <a:r>
              <a:rPr lang="en-US" sz="1800" b="0" i="0" u="none" strike="noStrike" dirty="0">
                <a:solidFill>
                  <a:srgbClr val="000000"/>
                </a:solidFill>
                <a:effectLst/>
                <a:latin typeface="Aptos" panose="020B0004020202020204" pitchFamily="34" charset="0"/>
              </a:rPr>
              <a:t>- This is the most direct goal in its relevance to the BOS as it specifically reflects the importance of our relationships within orthopaedics and desire to collaborate</a:t>
            </a:r>
          </a:p>
          <a:p>
            <a:pPr algn="l" rtl="0" fontAlgn="base">
              <a:buFont typeface="Arial" panose="020B0604020202020204" pitchFamily="34" charset="0"/>
              <a:buNone/>
            </a:pPr>
            <a:r>
              <a:rPr lang="en-US" sz="1800" b="0" i="0" u="none" strike="noStrike" dirty="0">
                <a:solidFill>
                  <a:srgbClr val="000000"/>
                </a:solidFill>
                <a:effectLst/>
                <a:latin typeface="Aptos" panose="020B0004020202020204" pitchFamily="34" charset="0"/>
              </a:rPr>
              <a:t>- We will compete at times – that is the case, but that’s ok.  We also collaborate in a myriad of ways all the time – and that may often work best in areas where we have the most alignment and mutually beneficial goals, such as Quality and Advocacy</a:t>
            </a:r>
          </a:p>
          <a:p>
            <a:pPr algn="l" rtl="0" fontAlgn="base">
              <a:buFont typeface="Arial" panose="020B0604020202020204" pitchFamily="34" charset="0"/>
              <a:buNone/>
            </a:pPr>
            <a:r>
              <a:rPr lang="en-US" sz="1800" b="0" i="0" u="none" strike="noStrike" dirty="0">
                <a:solidFill>
                  <a:srgbClr val="000000"/>
                </a:solidFill>
                <a:effectLst/>
                <a:latin typeface="Aptos" panose="020B0004020202020204" pitchFamily="34" charset="0"/>
              </a:rPr>
              <a:t>- Ultimately, AAOS specifically differentiated partnership with specialty societies from the 2</a:t>
            </a:r>
            <a:r>
              <a:rPr lang="en-US" sz="1800" b="0" i="0" u="none" strike="noStrike" baseline="30000" dirty="0">
                <a:solidFill>
                  <a:srgbClr val="000000"/>
                </a:solidFill>
                <a:effectLst/>
                <a:latin typeface="Aptos" panose="020B0004020202020204" pitchFamily="34" charset="0"/>
              </a:rPr>
              <a:t>nd</a:t>
            </a:r>
            <a:r>
              <a:rPr lang="en-US" sz="1800" b="0" i="0" u="none" strike="noStrike" dirty="0">
                <a:solidFill>
                  <a:srgbClr val="000000"/>
                </a:solidFill>
                <a:effectLst/>
                <a:latin typeface="Aptos" panose="020B0004020202020204" pitchFamily="34" charset="0"/>
              </a:rPr>
              <a:t> objective in that goal which is about collaborating with other clinicians and organizations because of our close knit partnerships today.  </a:t>
            </a:r>
          </a:p>
          <a:p>
            <a:pPr algn="l" rtl="0" fontAlgn="base">
              <a:buFont typeface="Arial" panose="020B0604020202020204" pitchFamily="34" charset="0"/>
              <a:buNone/>
            </a:pPr>
            <a:r>
              <a:rPr lang="en-US" sz="1800" b="0" i="0" u="none" strike="noStrike" dirty="0">
                <a:solidFill>
                  <a:srgbClr val="000000"/>
                </a:solidFill>
                <a:effectLst/>
                <a:latin typeface="Aptos" panose="020B0004020202020204" pitchFamily="34" charset="0"/>
              </a:rPr>
              <a:t>- We look forward to more partnership with you, guided by the Partnership Principles we all developed together during the prior strategic plan and we thank you in advance for that partnership in the future</a:t>
            </a:r>
          </a:p>
          <a:p>
            <a:endParaRPr lang="en-US" b="1" dirty="0"/>
          </a:p>
          <a:p>
            <a:r>
              <a:rPr lang="en-US" b="1" dirty="0"/>
              <a:t>Overall Themes</a:t>
            </a:r>
          </a:p>
          <a:p>
            <a:pPr marL="171450" indent="-171450">
              <a:buFont typeface="Arial" panose="020B0604020202020204" pitchFamily="34" charset="0"/>
              <a:buChar char="•"/>
            </a:pPr>
            <a:r>
              <a:rPr lang="en-US" dirty="0"/>
              <a:t>Same for all audiences – reminder in summary of some of the key themes shown in the plan discussion on earlier slides</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Key Questions for the Future</a:t>
            </a:r>
          </a:p>
          <a:p>
            <a:pPr marL="171450" indent="-171450">
              <a:buFont typeface="Arial" panose="020B0604020202020204" pitchFamily="34" charset="0"/>
              <a:buChar char="•"/>
            </a:pPr>
            <a:r>
              <a:rPr lang="en-US" dirty="0"/>
              <a:t>Customize 3 key questions to ask the specific audience to help them start thinking about their charges, their major current focus and how it ties best to the new plan, how the current planned initiatives will need to be reprioritized or changes to reflect the goals of the new strategic plan, and asking for general feedback and thoughts on the plan and how the plan most excites the group in the room</a:t>
            </a:r>
          </a:p>
          <a:p>
            <a:pPr marL="0" marR="0">
              <a:lnSpc>
                <a:spcPct val="107000"/>
              </a:lnSpc>
              <a:spcBef>
                <a:spcPts val="0"/>
              </a:spcBef>
              <a:spcAft>
                <a:spcPts val="800"/>
              </a:spcAft>
            </a:pPr>
            <a:endParaRPr lang="en-US" sz="1800" b="1"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Arial" panose="020B0604020202020204" pitchFamily="34" charset="0"/>
              </a:rPr>
              <a:t>Overall Elevator Speech:</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In February 2024, AAOS approved its next Strategic Plan for 2024-2028, with a new five-year outcome statement and 4 overarching goals</a:t>
            </a: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The new Strategic Plan will guide our future direction and will be vital for AAOS to shape the changes that impact health and our profession and equip AAOS and its members for continued success</a:t>
            </a: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We are building on the strong foundation of the last five years and remain committed to exceptional member experience, quality and culture.  </a:t>
            </a: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We are focused on our members and will continue to evolve our organization and culture, and this plan also reflects the intent to build greater patient engagement and deepen our partnerships across the MSK community. </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31200-0FE1-488F-BB0C-C78251F94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950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7BCA7-C252-4DF1-9B34-2E0F686E8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604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461C9-03AA-4209-A8E0-9A0892788F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17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491C87-6D30-45EB-B088-BBCA46D61ED8}"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28916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pPr defTabSz="966576">
              <a:defRPr/>
            </a:pPr>
            <a:r>
              <a:rPr lang="en-US" sz="2000" b="1" dirty="0"/>
              <a:t>What’s the purpose of the Board of Specialty Societies (BOS) </a:t>
            </a:r>
          </a:p>
          <a:p>
            <a:pPr defTabSz="966576">
              <a:defRPr/>
            </a:pPr>
            <a:endParaRPr lang="en-US" sz="2000" dirty="0"/>
          </a:p>
          <a:p>
            <a:pPr defTabSz="966576">
              <a:defRPr/>
            </a:pPr>
            <a:r>
              <a:rPr lang="en-US" sz="2000" dirty="0"/>
              <a:t>The BOS brings </a:t>
            </a:r>
            <a:r>
              <a:rPr lang="en-US" sz="3200" b="0" i="0" dirty="0">
                <a:solidFill>
                  <a:srgbClr val="4E4E4E"/>
                </a:solidFill>
                <a:effectLst/>
                <a:latin typeface="open_sans-regular"/>
              </a:rPr>
              <a:t>together the leaders of musculoskeletal societies to address issues of mutual concern, such as advocacy, continuing medical education, research, and residency and fellowship issues.</a:t>
            </a:r>
            <a:endParaRPr lang="en-US" sz="2000" dirty="0"/>
          </a:p>
          <a:p>
            <a:pPr defTabSz="966576">
              <a:defRPr/>
            </a:pPr>
            <a:endParaRPr lang="en-US" sz="2000" dirty="0"/>
          </a:p>
          <a:p>
            <a:pPr defTabSz="966576">
              <a:defRPr/>
            </a:pPr>
            <a:r>
              <a:rPr lang="en-US" sz="2000" dirty="0"/>
              <a:t>Its 22 member organizations select up to two (2) society representatives as well as one (1) Executive Director representative to serve as an advisory body to the AAOS Board of Directors and a resource to AAOS committees. Representatives are eligible for two three (3) year terms. </a:t>
            </a:r>
          </a:p>
          <a:p>
            <a:endParaRPr lang="en-US" sz="2000" dirty="0"/>
          </a:p>
          <a:p>
            <a:pPr defTabSz="966576">
              <a:defRPr/>
            </a:pPr>
            <a:r>
              <a:rPr lang="en-US" sz="2000" dirty="0"/>
              <a:t>Manages AAOS' relations with the specialty societies, including conducting a wide range of programs to strengthen and support the societies organizationally. </a:t>
            </a:r>
          </a:p>
        </p:txBody>
      </p:sp>
      <p:sp>
        <p:nvSpPr>
          <p:cNvPr id="20484" name="Slide Number Placeholder 3"/>
          <p:cNvSpPr>
            <a:spLocks noGrp="1"/>
          </p:cNvSpPr>
          <p:nvPr>
            <p:ph type="sldNum" sz="quarter" idx="5"/>
          </p:nvPr>
        </p:nvSpPr>
        <p:spPr>
          <a:noFill/>
        </p:spPr>
        <p:txBody>
          <a:bodyPr/>
          <a:lstStyle/>
          <a:p>
            <a:fld id="{3E78C787-7CE9-4347-B37F-8A4120796045}" type="slidenum">
              <a:rPr lang="en-US"/>
              <a:pPr/>
              <a:t>2</a:t>
            </a:fld>
            <a:endParaRPr lang="en-US"/>
          </a:p>
        </p:txBody>
      </p:sp>
    </p:spTree>
    <p:extLst>
      <p:ext uri="{BB962C8B-B14F-4D97-AF65-F5344CB8AC3E}">
        <p14:creationId xmlns:p14="http://schemas.microsoft.com/office/powerpoint/2010/main" val="2291439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also reach an AAOS staff member at governance@aaos.org</a:t>
            </a:r>
          </a:p>
        </p:txBody>
      </p:sp>
      <p:sp>
        <p:nvSpPr>
          <p:cNvPr id="4" name="Slide Number Placeholder 3"/>
          <p:cNvSpPr>
            <a:spLocks noGrp="1"/>
          </p:cNvSpPr>
          <p:nvPr>
            <p:ph type="sldNum" sz="quarter" idx="5"/>
          </p:nvPr>
        </p:nvSpPr>
        <p:spPr/>
        <p:txBody>
          <a:bodyPr/>
          <a:lstStyle/>
          <a:p>
            <a:fld id="{73340F20-4603-4DB7-A81B-171077A92E4E}" type="slidenum">
              <a:rPr lang="en-US" smtClean="0"/>
              <a:t>33</a:t>
            </a:fld>
            <a:endParaRPr lang="en-US"/>
          </a:p>
        </p:txBody>
      </p:sp>
    </p:spTree>
    <p:extLst>
      <p:ext uri="{BB962C8B-B14F-4D97-AF65-F5344CB8AC3E}">
        <p14:creationId xmlns:p14="http://schemas.microsoft.com/office/powerpoint/2010/main" val="219994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latin typeface="Times New Roman" pitchFamily="18" charset="0"/>
                <a:ea typeface="ＭＳ Ｐゴシック" pitchFamily="-112" charset="-128"/>
              </a:rPr>
              <a:t>The BOS elects a Secretary and the Chair-Elect automatically ascends to the Chair position at the conclusion of the BOS Business Meeting conducted at the AAOS Annual Meeting. </a:t>
            </a:r>
          </a:p>
          <a:p>
            <a:endParaRPr lang="en-US" sz="2100" dirty="0">
              <a:latin typeface="Times New Roman" pitchFamily="18" charset="0"/>
              <a:ea typeface="ＭＳ Ｐゴシック" pitchFamily="-112" charset="-128"/>
            </a:endParaRPr>
          </a:p>
          <a:p>
            <a:pPr marL="342900" indent="-342900">
              <a:buFont typeface="Arial" panose="020B0604020202020204" pitchFamily="34" charset="0"/>
              <a:buChar char="•"/>
            </a:pPr>
            <a:r>
              <a:rPr lang="en-US" sz="2100" dirty="0">
                <a:latin typeface="Times New Roman" pitchFamily="18" charset="0"/>
                <a:ea typeface="ＭＳ Ｐゴシック" pitchFamily="-112" charset="-128"/>
              </a:rPr>
              <a:t>Elections for BOS Secretary occur at the Combined NOLC/Fall Meeting after a thorough vetting process. The BOS Nominating Committee is charged with oversight of this process and is chaired by the Immediate Past Chair. </a:t>
            </a:r>
          </a:p>
          <a:p>
            <a:endParaRPr lang="en-US" sz="2100" dirty="0">
              <a:latin typeface="Times New Roman" pitchFamily="18" charset="0"/>
              <a:ea typeface="ＭＳ Ｐゴシック" pitchFamily="-112" charset="-128"/>
            </a:endParaRPr>
          </a:p>
          <a:p>
            <a:endParaRPr lang="en-US" sz="1900" dirty="0">
              <a:latin typeface="Times New Roman" pitchFamily="18" charset="0"/>
              <a:ea typeface="ＭＳ Ｐゴシック" pitchFamily="-112" charset="-128"/>
            </a:endParaRPr>
          </a:p>
          <a:p>
            <a:endParaRPr lang="en-US" sz="1900" dirty="0">
              <a:latin typeface="Times New Roman" pitchFamily="18" charset="0"/>
              <a:ea typeface="ＭＳ Ｐゴシック" pitchFamily="-112" charset="-128"/>
            </a:endParaRPr>
          </a:p>
        </p:txBody>
      </p:sp>
      <p:sp>
        <p:nvSpPr>
          <p:cNvPr id="23556" name="Slide Number Placeholder 3"/>
          <p:cNvSpPr>
            <a:spLocks noGrp="1"/>
          </p:cNvSpPr>
          <p:nvPr>
            <p:ph type="sldNum" sz="quarter" idx="5"/>
          </p:nvPr>
        </p:nvSpPr>
        <p:spPr>
          <a:noFill/>
        </p:spPr>
        <p:txBody>
          <a:bodyPr/>
          <a:lstStyle/>
          <a:p>
            <a:pPr defTabSz="966612">
              <a:defRPr/>
            </a:pPr>
            <a:fld id="{EBC835A9-627F-4E6D-95F3-F9E252DA40DD}" type="slidenum">
              <a:rPr lang="en-US">
                <a:solidFill>
                  <a:prstClr val="black"/>
                </a:solidFill>
                <a:latin typeface="Calibri" panose="020F0502020204030204"/>
              </a:rPr>
              <a:pPr defTabSz="966612">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9799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Arial" panose="020B0604020202020204" pitchFamily="34" charset="0"/>
              </a:rPr>
              <a:t>Overall Elevator Speech:</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AAOS approved its next Strategic Plan for 2024-2028, with a new five-year outcome statement and 4 overarching goals</a:t>
            </a: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The new Strategic Plan will guide our future direction and will be vital for AAOS to shape the changes that impact health and our profession and equip AAOS and its members for continued success</a:t>
            </a: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We are building on the strong foundation of the last five years and remain committed to exceptional member experience, quality and culture.  </a:t>
            </a: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We are focused on our members and will continue to evolve our organization and culture, and this plan also reflects the intent to build greater patient engagement and deepen our partnerships across the MSK community. </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31200-0FE1-488F-BB0C-C78251F944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37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sz="1200" dirty="0">
              <a:latin typeface="Times New Roman" pitchFamily="18" charset="0"/>
              <a:ea typeface="ＭＳ Ｐゴシック" pitchFamily="-112" charset="-128"/>
            </a:endParaRPr>
          </a:p>
          <a:p>
            <a:pPr marL="171450" indent="-171450" algn="l">
              <a:buFont typeface="Arial" panose="020B0604020202020204" pitchFamily="34" charset="0"/>
              <a:buChar char="•"/>
            </a:pPr>
            <a:r>
              <a:rPr lang="en-US" sz="1200" dirty="0">
                <a:latin typeface="Times New Roman" pitchFamily="18" charset="0"/>
                <a:ea typeface="ＭＳ Ｐゴシック" pitchFamily="-112" charset="-128"/>
              </a:rPr>
              <a:t>The Board of Specialty Societies held its Business Meeting on Thursday, February 15, 2024, in conjunction with the AAOS Annual Meeting in San Francisco, CA. </a:t>
            </a:r>
            <a:r>
              <a:rPr lang="en-US" sz="1800" b="0" i="0" u="none" strike="noStrike" baseline="0" dirty="0">
                <a:latin typeface="Gotham-Light"/>
              </a:rPr>
              <a:t>The 2024 AAOS Annual Meeting was held February 12-16</a:t>
            </a:r>
            <a:r>
              <a:rPr lang="en-US" sz="1800" b="0" i="0" u="none" strike="noStrike" baseline="30000" dirty="0">
                <a:latin typeface="Gotham-Light"/>
              </a:rPr>
              <a:t>th</a:t>
            </a:r>
            <a:r>
              <a:rPr lang="en-US" sz="1800" b="0" i="0" u="none" strike="noStrike" baseline="0" dirty="0">
                <a:latin typeface="Gotham-Light"/>
              </a:rPr>
              <a:t> 2024, in San Francisco, CA. </a:t>
            </a:r>
          </a:p>
          <a:p>
            <a:pPr marL="171450" indent="-171450" algn="l">
              <a:buFont typeface="Arial" panose="020B0604020202020204" pitchFamily="34" charset="0"/>
              <a:buChar char="•"/>
            </a:pPr>
            <a:endParaRPr lang="en-US" sz="1800" b="0" i="0" u="none" strike="noStrike" baseline="0" dirty="0">
              <a:latin typeface="Gotham-Light"/>
            </a:endParaRPr>
          </a:p>
          <a:p>
            <a:pPr marL="171450" indent="-171450" algn="l">
              <a:buFont typeface="Arial" panose="020B0604020202020204" pitchFamily="34" charset="0"/>
              <a:buChar char="•"/>
            </a:pPr>
            <a:r>
              <a:rPr lang="en-US" sz="1800" b="0" i="0" u="none" strike="noStrike" baseline="0" dirty="0">
                <a:latin typeface="Gotham-Light"/>
              </a:rPr>
              <a:t>Armando F. Vidal, MD, FAAOS Chair of the Board of Specialty Societies (BOS) presided over the February 2024 BOC Business Meeting. </a:t>
            </a:r>
          </a:p>
          <a:p>
            <a:pPr marL="0" indent="0">
              <a:buFont typeface="Wingdings" panose="05000000000000000000" pitchFamily="2" charset="2"/>
              <a:buNone/>
            </a:pPr>
            <a:endParaRPr lang="en-US" sz="1200" dirty="0">
              <a:latin typeface="Times New Roman" pitchFamily="18" charset="0"/>
              <a:ea typeface="ＭＳ Ｐゴシック" pitchFamily="-112" charset="-128"/>
            </a:endParaRPr>
          </a:p>
          <a:p>
            <a:pPr marL="171450" indent="-171450">
              <a:buFont typeface="Wingdings" panose="05000000000000000000" pitchFamily="2" charset="2"/>
              <a:buChar char="§"/>
            </a:pPr>
            <a:r>
              <a:rPr lang="en-US" sz="1200" dirty="0">
                <a:latin typeface="Times New Roman" pitchFamily="18" charset="0"/>
                <a:ea typeface="ＭＳ Ｐゴシック" pitchFamily="-112" charset="-128"/>
              </a:rPr>
              <a:t>Typical with BOS Business Meetings, various BOS committees and representatives on AAOS Councils/Committees provided brief updates on their current work.</a:t>
            </a:r>
          </a:p>
          <a:p>
            <a:pPr marL="171450" indent="-171450">
              <a:buFont typeface="Wingdings" panose="05000000000000000000" pitchFamily="2" charset="2"/>
              <a:buChar char="§"/>
            </a:pPr>
            <a:endParaRPr lang="en-US" sz="1200" dirty="0">
              <a:latin typeface="Times New Roman" pitchFamily="18" charset="0"/>
              <a:ea typeface="ＭＳ Ｐゴシック" pitchFamily="-112"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latin typeface="Times New Roman" pitchFamily="18" charset="0"/>
                <a:ea typeface="ＭＳ Ｐゴシック" pitchFamily="-112" charset="-128"/>
              </a:rPr>
              <a:t>The AAOS Leadership led a Specialty Societies Town Hall to promote further collaboration between the AAOS and the specialty societies. Kevin J. Bozic, MD, MBA, FAAOS, AAOS Past President, </a:t>
            </a:r>
            <a:r>
              <a:rPr lang="it-IT" sz="1200" kern="1200" dirty="0">
                <a:solidFill>
                  <a:schemeClr val="tx1"/>
                </a:solidFill>
                <a:latin typeface="Times New Roman" pitchFamily="18" charset="0"/>
                <a:ea typeface="ＭＳ Ｐゴシック" pitchFamily="-112" charset="-128"/>
                <a:cs typeface="+mn-cs"/>
              </a:rPr>
              <a:t>Paul Tornetta III, MD, PhD, FAAOS, AAOS President, and </a:t>
            </a:r>
            <a:r>
              <a:rPr lang="en-US" sz="1200" kern="1200" dirty="0" err="1">
                <a:solidFill>
                  <a:schemeClr val="tx1"/>
                </a:solidFill>
                <a:latin typeface="Times New Roman" pitchFamily="18" charset="0"/>
                <a:ea typeface="ＭＳ Ｐゴシック" pitchFamily="-112" charset="-128"/>
                <a:cs typeface="+mn-cs"/>
              </a:rPr>
              <a:t>Annunziato</a:t>
            </a:r>
            <a:r>
              <a:rPr lang="en-US" sz="1200" kern="1200" dirty="0">
                <a:solidFill>
                  <a:schemeClr val="tx1"/>
                </a:solidFill>
                <a:latin typeface="Times New Roman" pitchFamily="18" charset="0"/>
                <a:ea typeface="ＭＳ Ｐゴシック" pitchFamily="-112" charset="-128"/>
                <a:cs typeface="+mn-cs"/>
              </a:rPr>
              <a:t> “Ned” Amendola, MD, FAAOS, AAOS First Vice-President, attended on behalf of the AAOS Leadership. </a:t>
            </a:r>
            <a:endParaRPr lang="en-US" sz="1200" dirty="0">
              <a:latin typeface="Times New Roman" pitchFamily="18" charset="0"/>
              <a:ea typeface="ＭＳ Ｐゴシック" pitchFamily="-112" charset="-128"/>
            </a:endParaRPr>
          </a:p>
          <a:p>
            <a:pPr marL="171450" indent="-171450">
              <a:buFont typeface="Wingdings" panose="05000000000000000000" pitchFamily="2" charset="2"/>
              <a:buChar char="§"/>
            </a:pPr>
            <a:endParaRPr lang="en-US" sz="1200" dirty="0">
              <a:latin typeface="Times New Roman" pitchFamily="18" charset="0"/>
              <a:ea typeface="ＭＳ Ｐゴシック" pitchFamily="-112" charset="-128"/>
            </a:endParaRPr>
          </a:p>
          <a:p>
            <a:pPr marL="171450" indent="-171450">
              <a:buFont typeface="Wingdings" panose="05000000000000000000" pitchFamily="2" charset="2"/>
              <a:buChar char="§"/>
            </a:pPr>
            <a:endParaRPr lang="en-US" sz="1200" dirty="0">
              <a:latin typeface="Times New Roman" pitchFamily="18" charset="0"/>
              <a:ea typeface="ＭＳ Ｐゴシック" pitchFamily="-112" charset="-128"/>
            </a:endParaRPr>
          </a:p>
          <a:p>
            <a:pPr marL="0" indent="0">
              <a:buFont typeface="Wingdings" panose="05000000000000000000" pitchFamily="2" charset="2"/>
              <a:buNone/>
            </a:pPr>
            <a:endParaRPr lang="en-US" sz="1200" dirty="0">
              <a:latin typeface="Times New Roman" pitchFamily="18" charset="0"/>
              <a:ea typeface="ＭＳ Ｐゴシック" pitchFamily="-112" charset="-128"/>
            </a:endParaRPr>
          </a:p>
        </p:txBody>
      </p:sp>
      <p:sp>
        <p:nvSpPr>
          <p:cNvPr id="4" name="Slide Number Placeholder 3"/>
          <p:cNvSpPr>
            <a:spLocks noGrp="1"/>
          </p:cNvSpPr>
          <p:nvPr>
            <p:ph type="sldNum" sz="quarter" idx="5"/>
          </p:nvPr>
        </p:nvSpPr>
        <p:spPr/>
        <p:txBody>
          <a:bodyPr/>
          <a:lstStyle/>
          <a:p>
            <a:fld id="{73340F20-4603-4DB7-A81B-171077A92E4E}" type="slidenum">
              <a:rPr lang="en-US" smtClean="0"/>
              <a:t>5</a:t>
            </a:fld>
            <a:endParaRPr lang="en-US"/>
          </a:p>
        </p:txBody>
      </p:sp>
    </p:spTree>
    <p:extLst>
      <p:ext uri="{BB962C8B-B14F-4D97-AF65-F5344CB8AC3E}">
        <p14:creationId xmlns:p14="http://schemas.microsoft.com/office/powerpoint/2010/main" val="803343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431200-0FE1-488F-BB0C-C78251F94424}" type="slidenum">
              <a:rPr lang="en-US" smtClean="0"/>
              <a:t>6</a:t>
            </a:fld>
            <a:endParaRPr lang="en-US"/>
          </a:p>
        </p:txBody>
      </p:sp>
    </p:spTree>
    <p:extLst>
      <p:ext uri="{BB962C8B-B14F-4D97-AF65-F5344CB8AC3E}">
        <p14:creationId xmlns:p14="http://schemas.microsoft.com/office/powerpoint/2010/main" val="110019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1" dirty="0"/>
              <a:t>New Strategic plan </a:t>
            </a:r>
            <a:r>
              <a:rPr lang="en-US" dirty="0"/>
              <a:t>approved in Feb 2024 is a five-year strategic plan:  2024 - 2028</a:t>
            </a:r>
          </a:p>
          <a:p>
            <a:pPr defTabSz="929579">
              <a:defRPr/>
            </a:pPr>
            <a:endParaRPr lang="en-US" dirty="0"/>
          </a:p>
          <a:p>
            <a:pPr defTabSz="929579">
              <a:defRPr/>
            </a:pPr>
            <a:r>
              <a:rPr lang="en-US" dirty="0"/>
              <a:t>Feb - Apr:  </a:t>
            </a:r>
            <a:r>
              <a:rPr lang="en-US" b="1" dirty="0"/>
              <a:t>Strategic plan and cascade deck </a:t>
            </a:r>
            <a:r>
              <a:rPr lang="en-US" b="0" dirty="0"/>
              <a:t>will be</a:t>
            </a:r>
            <a:r>
              <a:rPr lang="en-US" b="1" dirty="0"/>
              <a:t> </a:t>
            </a:r>
            <a:r>
              <a:rPr lang="en-US" dirty="0"/>
              <a:t>communicated to Board members and Council Chairs, and then cascaded to their Council members and Committee Chairs</a:t>
            </a:r>
          </a:p>
          <a:p>
            <a:pPr marL="171450" indent="-171450" defTabSz="929579">
              <a:buFont typeface="Arial" panose="020B0604020202020204" pitchFamily="34" charset="0"/>
              <a:buChar char="•"/>
              <a:defRPr/>
            </a:pPr>
            <a:r>
              <a:rPr lang="en-US" dirty="0"/>
              <a:t>All future meetings should be updated to include the new strategic plan in committee books, following 2024 Annual Meeting.  Some committees will see the strategic plan and talking points at AM meetings… but not all 	committees meet at AM.</a:t>
            </a:r>
          </a:p>
          <a:p>
            <a:pPr marL="171450" indent="-171450" defTabSz="929579">
              <a:buFont typeface="Arial" panose="020B0604020202020204" pitchFamily="34" charset="0"/>
              <a:buChar char="•"/>
              <a:defRPr/>
            </a:pPr>
            <a:r>
              <a:rPr lang="en-US" dirty="0"/>
              <a:t>BOC and BOS are also cascading the strategic plan, starting at Annual Meeting.</a:t>
            </a:r>
          </a:p>
          <a:p>
            <a:pPr marL="171450" indent="-171450" defTabSz="929579">
              <a:buFont typeface="Arial" panose="020B0604020202020204" pitchFamily="34" charset="0"/>
              <a:buChar char="•"/>
              <a:defRPr/>
            </a:pPr>
            <a:r>
              <a:rPr lang="en-US" dirty="0">
                <a:solidFill>
                  <a:schemeClr val="tx1">
                    <a:lumMod val="85000"/>
                    <a:lumOff val="15000"/>
                  </a:schemeClr>
                </a:solidFill>
              </a:rPr>
              <a:t>We are continuing to align timing post-AM to send materials to Committee members that fall under the Councils as well as to all Committees that report in structures that go up to the Board and continuing to share details 	going forward during this five year period if any updates occur</a:t>
            </a:r>
          </a:p>
          <a:p>
            <a:pPr defTabSz="929579">
              <a:defRPr/>
            </a:pPr>
            <a:endParaRPr lang="en-US" dirty="0">
              <a:solidFill>
                <a:schemeClr val="tx1">
                  <a:lumMod val="85000"/>
                  <a:lumOff val="15000"/>
                </a:schemeClr>
              </a:solidFill>
            </a:endParaRPr>
          </a:p>
          <a:p>
            <a:pPr defTabSz="929579">
              <a:defRPr/>
            </a:pPr>
            <a:r>
              <a:rPr lang="en-US" b="1" dirty="0">
                <a:solidFill>
                  <a:schemeClr val="tx1">
                    <a:lumMod val="85000"/>
                    <a:lumOff val="15000"/>
                  </a:schemeClr>
                </a:solidFill>
              </a:rPr>
              <a:t>Full membership / Public:   </a:t>
            </a:r>
          </a:p>
          <a:p>
            <a:pPr marL="171450" indent="-171450" defTabSz="929579">
              <a:buFont typeface="Arial" panose="020B0604020202020204" pitchFamily="34" charset="0"/>
              <a:buChar char="•"/>
              <a:defRPr/>
            </a:pPr>
            <a:r>
              <a:rPr lang="en-US" b="1" dirty="0">
                <a:solidFill>
                  <a:schemeClr val="tx1">
                    <a:lumMod val="85000"/>
                    <a:lumOff val="15000"/>
                  </a:schemeClr>
                </a:solidFill>
              </a:rPr>
              <a:t>Initial launch at AM </a:t>
            </a:r>
            <a:r>
              <a:rPr lang="en-US" dirty="0">
                <a:solidFill>
                  <a:schemeClr val="tx1">
                    <a:lumMod val="85000"/>
                    <a:lumOff val="15000"/>
                  </a:schemeClr>
                </a:solidFill>
              </a:rPr>
              <a:t>reflecting </a:t>
            </a:r>
            <a:r>
              <a:rPr lang="en-US" b="1" dirty="0">
                <a:solidFill>
                  <a:schemeClr val="tx1">
                    <a:lumMod val="85000"/>
                    <a:lumOff val="15000"/>
                  </a:schemeClr>
                </a:solidFill>
              </a:rPr>
              <a:t>mission, vision, new five-year outcome statement, updated key enablers, and new four goals </a:t>
            </a:r>
            <a:r>
              <a:rPr lang="en-US" dirty="0">
                <a:solidFill>
                  <a:schemeClr val="tx1">
                    <a:lumMod val="85000"/>
                    <a:lumOff val="15000"/>
                  </a:schemeClr>
                </a:solidFill>
              </a:rPr>
              <a:t>– not specific metrics and strategic objectives for each goal.  Volunteer structure, but not the full membership and public, should see full plan details as the plan cascades to them, to help make decisions.</a:t>
            </a:r>
          </a:p>
          <a:p>
            <a:pPr defTabSz="929579">
              <a:defRPr/>
            </a:pPr>
            <a:endParaRPr lang="en-US" dirty="0">
              <a:solidFill>
                <a:schemeClr val="tx1">
                  <a:lumMod val="85000"/>
                  <a:lumOff val="15000"/>
                </a:schemeClr>
              </a:solidFill>
            </a:endParaRPr>
          </a:p>
          <a:p>
            <a:endParaRPr lang="en-US" dirty="0"/>
          </a:p>
        </p:txBody>
      </p:sp>
      <p:sp>
        <p:nvSpPr>
          <p:cNvPr id="4" name="Slide Number Placeholder 3"/>
          <p:cNvSpPr>
            <a:spLocks noGrp="1"/>
          </p:cNvSpPr>
          <p:nvPr>
            <p:ph type="sldNum" sz="quarter" idx="10"/>
          </p:nvPr>
        </p:nvSpPr>
        <p:spPr/>
        <p:txBody>
          <a:bodyPr/>
          <a:lstStyle/>
          <a:p>
            <a:fld id="{9AA989F3-312C-48E2-A7E2-5620D8038FEE}" type="slidenum">
              <a:rPr lang="en-US" smtClean="0"/>
              <a:t>7</a:t>
            </a:fld>
            <a:endParaRPr lang="en-US" dirty="0"/>
          </a:p>
        </p:txBody>
      </p:sp>
    </p:spTree>
    <p:extLst>
      <p:ext uri="{BB962C8B-B14F-4D97-AF65-F5344CB8AC3E}">
        <p14:creationId xmlns:p14="http://schemas.microsoft.com/office/powerpoint/2010/main" val="228788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r>
              <a:rPr lang="en-US" dirty="0"/>
              <a:t>This full plan is available to AAOS governance volunteers – the strategic objectives and metrics are not to be distributed to the full membership or public</a:t>
            </a:r>
          </a:p>
          <a:p>
            <a:pPr defTabSz="929579">
              <a:defRPr/>
            </a:pPr>
            <a:endParaRPr lang="en-US" dirty="0"/>
          </a:p>
          <a:p>
            <a:pPr defTabSz="929579">
              <a:defRPr/>
            </a:pPr>
            <a:r>
              <a:rPr lang="en-US" dirty="0"/>
              <a:t>Introduce the new Strategic Plan – this is the one-page Strategic Plan approved by the Board of Directors in February 2024 and will guide AAOS efforts over the next five years. </a:t>
            </a:r>
          </a:p>
          <a:p>
            <a:pPr defTabSz="929579">
              <a:defRPr/>
            </a:pPr>
            <a:r>
              <a:rPr lang="en-US" dirty="0"/>
              <a:t>	- Reference the elevator speech and cascade deck that either have been provided or will be provided after annual meeting as additional internal resources to help answer questions about the plan</a:t>
            </a:r>
          </a:p>
          <a:p>
            <a:pPr defTabSz="929579">
              <a:defRPr/>
            </a:pPr>
            <a:endParaRPr lang="en-US" dirty="0"/>
          </a:p>
          <a:p>
            <a:pPr defTabSz="929579">
              <a:defRPr/>
            </a:pPr>
            <a:r>
              <a:rPr lang="en-US" dirty="0"/>
              <a:t>Review the high levels goals – Mission, Vision, Enablers, and details under each of the four goals will be broken out on subsequent slides for discussion.</a:t>
            </a:r>
          </a:p>
          <a:p>
            <a:pPr defTabSz="929579">
              <a:defRPr/>
            </a:pPr>
            <a:r>
              <a:rPr lang="en-US" dirty="0"/>
              <a:t>	</a:t>
            </a:r>
          </a:p>
          <a:p>
            <a:pPr defTabSz="929579">
              <a:defRPr/>
            </a:pPr>
            <a:r>
              <a:rPr lang="en-US" dirty="0"/>
              <a:t>If asked </a:t>
            </a:r>
            <a:r>
              <a:rPr lang="en-US" b="1" dirty="0"/>
              <a:t>why we needed to change</a:t>
            </a:r>
            <a:r>
              <a:rPr lang="en-US" dirty="0"/>
              <a:t>: </a:t>
            </a:r>
          </a:p>
          <a:p>
            <a:pPr defTabSz="929579">
              <a:defRPr/>
            </a:pPr>
            <a:endParaRPr lang="en-US" dirty="0"/>
          </a:p>
          <a:p>
            <a:pPr marL="171450" indent="-171450" defTabSz="929579">
              <a:buFont typeface="Arial" panose="020B0604020202020204" pitchFamily="34" charset="0"/>
              <a:buChar char="•"/>
              <a:defRPr/>
            </a:pPr>
            <a:r>
              <a:rPr lang="en-US" dirty="0"/>
              <a:t>The larger healthcare ecosystem is evolving quickly. We must lead the way to define musculoskeletal care and influence future change for the profession and patient population.  We began to change with the prior strategic plan, and must continue to evolve or risk losing relevance among orthopaedic surgeons and healthcare partners and patients.  The new strategic plan builds upon the strong foundation of the prior one, adding a greater commitment to engaging patients and to partnering across the MSK community.	</a:t>
            </a:r>
          </a:p>
          <a:p>
            <a:pPr marL="171450" indent="-171450" defTabSz="929579">
              <a:buFont typeface="Arial" panose="020B0604020202020204" pitchFamily="34" charset="0"/>
              <a:buChar char="•"/>
              <a:defRPr/>
            </a:pPr>
            <a:r>
              <a:rPr lang="en-US" dirty="0"/>
              <a:t>The Board of Directors conducted a thorough review of the current environment and the Academy’s position to sustain growth into the future. We want to provide greater value to the AAOS’ membership, help our members to define and advance quality, and be the voice for the orthopaedic profession. As a result, the Academy will become more focused, strategic and metric-driven by delivering on the goals of members, patients, culture, and MSK community to deliver tangible benefits to our members, position AAOS and its members as healthcare leaders, and improve patient health. This will not occur overnight, but requires steady effort over a multi-year approach. </a:t>
            </a:r>
          </a:p>
        </p:txBody>
      </p:sp>
      <p:sp>
        <p:nvSpPr>
          <p:cNvPr id="4" name="Slide Number Placeholder 3"/>
          <p:cNvSpPr>
            <a:spLocks noGrp="1"/>
          </p:cNvSpPr>
          <p:nvPr>
            <p:ph type="sldNum" sz="quarter" idx="5"/>
          </p:nvPr>
        </p:nvSpPr>
        <p:spPr/>
        <p:txBody>
          <a:bodyPr/>
          <a:lstStyle/>
          <a:p>
            <a:fld id="{307E80D7-5926-314B-BF3B-43DCD0FE1962}" type="slidenum">
              <a:rPr lang="en-US" smtClean="0"/>
              <a:t>8</a:t>
            </a:fld>
            <a:endParaRPr lang="en-US"/>
          </a:p>
        </p:txBody>
      </p:sp>
    </p:spTree>
    <p:extLst>
      <p:ext uri="{BB962C8B-B14F-4D97-AF65-F5344CB8AC3E}">
        <p14:creationId xmlns:p14="http://schemas.microsoft.com/office/powerpoint/2010/main" val="160158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These are the AAOS core values, developed and approved in the 2019 and which are staying consistent as part of the new 2024-2028 strategic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The core values reflect who AAOS is at our core and what makes us unique and different from others, what we aspire to be, and what guides how we work with each other and our partners.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Developing new core values is only the first step in a longer journey – these will be communicated consistently as part of the new strategic plan adoption plan and communications and reinforced in ongoing communication and actions.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The key going forward for the entire AAOS organization, including our Board and volunteer structure, is to live these core values and supporting behaviors and make decisions and guide our actions based upon these core values.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98351-3AE0-9E4D-BADF-B1706B4454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14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53230"/>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504137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p:cNvCxnSpPr/>
          <p:nvPr userDrawn="1"/>
        </p:nvCxnSpPr>
        <p:spPr>
          <a:xfrm>
            <a:off x="0" y="57509"/>
            <a:ext cx="12192000" cy="0"/>
          </a:xfrm>
          <a:prstGeom prst="line">
            <a:avLst/>
          </a:prstGeom>
          <a:ln w="114300">
            <a:solidFill>
              <a:srgbClr val="C00433"/>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aaos"/>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2965" b="24205"/>
          <a:stretch/>
        </p:blipFill>
        <p:spPr bwMode="auto">
          <a:xfrm>
            <a:off x="4027714" y="212690"/>
            <a:ext cx="4136572" cy="218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829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ing Ground Ru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EAB9F1-2F4E-41F7-A2A0-ECD32478678F}"/>
              </a:ext>
            </a:extLst>
          </p:cNvPr>
          <p:cNvSpPr>
            <a:spLocks noGrp="1"/>
          </p:cNvSpPr>
          <p:nvPr>
            <p:ph type="sldNum" sz="quarter" idx="10"/>
          </p:nvPr>
        </p:nvSpPr>
        <p:spPr/>
        <p:txBody>
          <a:bodyPr/>
          <a:lstStyle/>
          <a:p>
            <a:fld id="{259A29AA-D4F0-4F15-B5F2-72F97E26E025}" type="slidenum">
              <a:rPr lang="en-US" smtClean="0"/>
              <a:t>‹#›</a:t>
            </a:fld>
            <a:endParaRPr lang="en-US"/>
          </a:p>
        </p:txBody>
      </p:sp>
      <p:sp>
        <p:nvSpPr>
          <p:cNvPr id="5" name="Rectangle 4">
            <a:extLst>
              <a:ext uri="{FF2B5EF4-FFF2-40B4-BE49-F238E27FC236}">
                <a16:creationId xmlns:a16="http://schemas.microsoft.com/office/drawing/2014/main" id="{FBB525E6-0B8A-42CF-9F51-D14642AFAFEC}"/>
              </a:ext>
            </a:extLst>
          </p:cNvPr>
          <p:cNvSpPr/>
          <p:nvPr userDrawn="1"/>
        </p:nvSpPr>
        <p:spPr>
          <a:xfrm>
            <a:off x="753676" y="1617130"/>
            <a:ext cx="5236028" cy="4708981"/>
          </a:xfrm>
          <a:prstGeom prst="rect">
            <a:avLst/>
          </a:prstGeom>
        </p:spPr>
        <p:txBody>
          <a:bodyPr wrap="square">
            <a:spAutoFit/>
          </a:bodyPr>
          <a:lstStyle/>
          <a:p>
            <a:pPr marL="342900" indent="-342900">
              <a:buFont typeface="+mj-lt"/>
              <a:buAutoNum type="arabicPeriod"/>
            </a:pPr>
            <a:r>
              <a:rPr lang="en-US" sz="1200" b="1" u="sng"/>
              <a:t>Agendas</a:t>
            </a:r>
            <a:r>
              <a:rPr lang="en-US" sz="1200" b="1"/>
              <a:t>: </a:t>
            </a:r>
            <a:r>
              <a:rPr lang="en-US" sz="1200"/>
              <a:t>if you are the organizer of a meeting, send out an agenda in advance. Staff need to know if they really should attend to best manage their own time and prioritize; </a:t>
            </a:r>
          </a:p>
          <a:p>
            <a:pPr marL="342900" indent="-342900">
              <a:buFont typeface="+mj-lt"/>
              <a:buAutoNum type="arabicPeriod"/>
            </a:pPr>
            <a:endParaRPr lang="en-US" sz="1200"/>
          </a:p>
          <a:p>
            <a:pPr marL="342900" indent="-342900">
              <a:buFont typeface="+mj-lt"/>
              <a:buAutoNum type="arabicPeriod"/>
            </a:pPr>
            <a:r>
              <a:rPr lang="en-US" sz="1200" b="1" u="sng"/>
              <a:t>Don’t dominate</a:t>
            </a:r>
            <a:r>
              <a:rPr lang="en-US" sz="1200"/>
              <a:t>: if you are given a specific time slot or told to give a 5-minute presentation – keep to your time; also, are you talking incessantly throughout the meeting? Do other people have something to contribute? Don’t be afraid to stop and ask other people what they think. </a:t>
            </a:r>
          </a:p>
          <a:p>
            <a:pPr marL="342900" indent="-342900">
              <a:buFont typeface="+mj-lt"/>
              <a:buAutoNum type="arabicPeriod"/>
            </a:pPr>
            <a:endParaRPr lang="en-US" sz="1200"/>
          </a:p>
          <a:p>
            <a:pPr marL="342900" indent="-342900">
              <a:buFont typeface="+mj-lt"/>
              <a:buAutoNum type="arabicPeriod"/>
            </a:pPr>
            <a:r>
              <a:rPr lang="en-US" sz="1200" b="1" u="sng"/>
              <a:t>Listen</a:t>
            </a:r>
            <a:r>
              <a:rPr lang="en-US" sz="1200"/>
              <a:t>: really hear what your colleagues are trying to say; </a:t>
            </a:r>
          </a:p>
          <a:p>
            <a:pPr marL="342900" indent="-342900">
              <a:buFont typeface="+mj-lt"/>
              <a:buAutoNum type="arabicPeriod"/>
            </a:pPr>
            <a:endParaRPr lang="en-US" sz="1200"/>
          </a:p>
          <a:p>
            <a:pPr marL="342900" indent="-342900">
              <a:buFont typeface="+mj-lt"/>
              <a:buAutoNum type="arabicPeriod"/>
            </a:pPr>
            <a:r>
              <a:rPr lang="en-US" sz="1200" b="1" u="sng"/>
              <a:t>Participate</a:t>
            </a:r>
            <a:r>
              <a:rPr lang="en-US" sz="1200"/>
              <a:t>: if you are sitting silently in a meeting, should you be there? </a:t>
            </a:r>
          </a:p>
          <a:p>
            <a:pPr marL="342900" indent="-342900">
              <a:buFont typeface="+mj-lt"/>
              <a:buAutoNum type="arabicPeriod"/>
            </a:pPr>
            <a:endParaRPr lang="en-US" sz="1200"/>
          </a:p>
          <a:p>
            <a:pPr marL="342900" indent="-342900">
              <a:buFont typeface="+mj-lt"/>
              <a:buAutoNum type="arabicPeriod"/>
            </a:pPr>
            <a:r>
              <a:rPr lang="en-US" sz="1200" b="1" u="sng"/>
              <a:t>Rabbit Holes</a:t>
            </a:r>
            <a:r>
              <a:rPr lang="en-US" sz="1200"/>
              <a:t>: pending the type of meeting, know when you are getting to detailed or going down the rabbit hole. If you are finding yourself doing that, perhaps you need to have another discussion/meeting with a specific person to solve the problem</a:t>
            </a:r>
          </a:p>
          <a:p>
            <a:pPr marL="342900" indent="-342900">
              <a:buFont typeface="+mj-lt"/>
              <a:buAutoNum type="arabicPeriod"/>
            </a:pPr>
            <a:endParaRPr lang="en-US" sz="1200"/>
          </a:p>
          <a:p>
            <a:pPr marL="342900" indent="-342900">
              <a:buFont typeface="+mj-lt"/>
              <a:buAutoNum type="arabicPeriod"/>
            </a:pPr>
            <a:r>
              <a:rPr lang="en-US" sz="1200" b="1" u="sng"/>
              <a:t>Prepare</a:t>
            </a:r>
            <a:r>
              <a:rPr lang="en-US" sz="1200"/>
              <a:t>: think through what you will contribute to the meeting. Have the necessary data points ready for discussion. Don’t be afraid to delay a meeting (within reason) if you aren’t ready for it. </a:t>
            </a:r>
          </a:p>
          <a:p>
            <a:pPr marL="342900" indent="-342900">
              <a:buFont typeface="+mj-lt"/>
              <a:buAutoNum type="arabicPeriod"/>
            </a:pPr>
            <a:endParaRPr lang="en-US" sz="1200"/>
          </a:p>
          <a:p>
            <a:pPr marL="342900" indent="-342900">
              <a:buFont typeface="+mj-lt"/>
              <a:buAutoNum type="arabicPeriod"/>
            </a:pPr>
            <a:r>
              <a:rPr lang="en-US" sz="1200" b="1" u="sng"/>
              <a:t>Commit</a:t>
            </a:r>
            <a:r>
              <a:rPr lang="en-US" sz="1200"/>
              <a:t>: what is your involvement going forward. What are your actions and when will you deliver them. If you are unclear, ask the meeting organizer. </a:t>
            </a:r>
          </a:p>
        </p:txBody>
      </p:sp>
      <p:sp>
        <p:nvSpPr>
          <p:cNvPr id="6" name="Rectangle 5">
            <a:extLst>
              <a:ext uri="{FF2B5EF4-FFF2-40B4-BE49-F238E27FC236}">
                <a16:creationId xmlns:a16="http://schemas.microsoft.com/office/drawing/2014/main" id="{37960282-7250-4473-B5E6-E5281DDB2E49}"/>
              </a:ext>
            </a:extLst>
          </p:cNvPr>
          <p:cNvSpPr/>
          <p:nvPr userDrawn="1"/>
        </p:nvSpPr>
        <p:spPr>
          <a:xfrm>
            <a:off x="6321398" y="1617130"/>
            <a:ext cx="5170074" cy="2985433"/>
          </a:xfrm>
          <a:prstGeom prst="rect">
            <a:avLst/>
          </a:prstGeom>
        </p:spPr>
        <p:txBody>
          <a:bodyPr wrap="square">
            <a:spAutoFit/>
          </a:bodyPr>
          <a:lstStyle/>
          <a:p>
            <a:pPr marL="342900" marR="0" lvl="0" indent="-342900">
              <a:spcBef>
                <a:spcPts val="0"/>
              </a:spcBef>
              <a:spcAft>
                <a:spcPts val="600"/>
              </a:spcAft>
              <a:buFont typeface="+mj-lt"/>
              <a:buAutoNum type="arabicPeriod"/>
            </a:pPr>
            <a:r>
              <a:rPr lang="en-US" sz="1200" b="1" u="sng">
                <a:effectLst/>
                <a:latin typeface="Calibri" panose="020F0502020204030204" pitchFamily="34" charset="0"/>
                <a:ea typeface="Calibri" panose="020F0502020204030204" pitchFamily="34" charset="0"/>
                <a:cs typeface="Times New Roman" panose="02020603050405020304" pitchFamily="18" charset="0"/>
              </a:rPr>
              <a:t>Passing the buck</a:t>
            </a:r>
            <a:r>
              <a:rPr lang="en-US" sz="1200">
                <a:effectLst/>
                <a:latin typeface="Calibri" panose="020F0502020204030204" pitchFamily="34" charset="0"/>
                <a:ea typeface="Calibri" panose="020F0502020204030204" pitchFamily="34" charset="0"/>
                <a:cs typeface="Times New Roman" panose="02020603050405020304" pitchFamily="18" charset="0"/>
              </a:rPr>
              <a:t>: don’t throw your colleagues under the bus. Everyone has an opinion and pointing fingers and blaming other teams is counterproductive.</a:t>
            </a:r>
          </a:p>
          <a:p>
            <a:pPr marL="342900" marR="0" lvl="0" indent="-342900">
              <a:spcBef>
                <a:spcPts val="0"/>
              </a:spcBef>
              <a:spcAft>
                <a:spcPts val="600"/>
              </a:spcAft>
              <a:buFont typeface="+mj-lt"/>
              <a:buAutoNum type="arabicPeriod"/>
            </a:pPr>
            <a:r>
              <a:rPr lang="en-US" sz="1200" b="1" u="sng">
                <a:effectLst/>
                <a:latin typeface="Calibri" panose="020F0502020204030204" pitchFamily="34" charset="0"/>
                <a:ea typeface="Calibri" panose="020F0502020204030204" pitchFamily="34" charset="0"/>
                <a:cs typeface="Times New Roman" panose="02020603050405020304" pitchFamily="18" charset="0"/>
              </a:rPr>
              <a:t>Surprises</a:t>
            </a:r>
            <a:r>
              <a:rPr lang="en-US" sz="1200">
                <a:effectLst/>
                <a:latin typeface="Calibri" panose="020F0502020204030204" pitchFamily="34" charset="0"/>
                <a:ea typeface="Calibri" panose="020F0502020204030204" pitchFamily="34" charset="0"/>
                <a:cs typeface="Times New Roman" panose="02020603050405020304" pitchFamily="18" charset="0"/>
              </a:rPr>
              <a:t>: don’t surprise your colleagues in a large group setting. Things happen, problems will arise, but communicating a surprise in a large meeting with 20 staff isn’t a way to build comradery or team work. </a:t>
            </a:r>
          </a:p>
          <a:p>
            <a:pPr marL="342900" marR="0" lvl="0" indent="-342900">
              <a:spcBef>
                <a:spcPts val="0"/>
              </a:spcBef>
              <a:spcAft>
                <a:spcPts val="600"/>
              </a:spcAft>
              <a:buFont typeface="+mj-lt"/>
              <a:buAutoNum type="arabicPeriod"/>
            </a:pPr>
            <a:r>
              <a:rPr lang="en-US" sz="1200" b="1" u="sng">
                <a:effectLst/>
                <a:latin typeface="Calibri" panose="020F0502020204030204" pitchFamily="34" charset="0"/>
                <a:ea typeface="Calibri" panose="020F0502020204030204" pitchFamily="34" charset="0"/>
                <a:cs typeface="Times New Roman" panose="02020603050405020304" pitchFamily="18" charset="0"/>
              </a:rPr>
              <a:t>Solution focused</a:t>
            </a:r>
            <a:r>
              <a:rPr lang="en-US" sz="1200">
                <a:effectLst/>
                <a:latin typeface="Calibri" panose="020F0502020204030204" pitchFamily="34" charset="0"/>
                <a:ea typeface="Calibri" panose="020F0502020204030204" pitchFamily="34" charset="0"/>
                <a:cs typeface="Times New Roman" panose="02020603050405020304" pitchFamily="18" charset="0"/>
              </a:rPr>
              <a:t>: Always come to a meeting have thought through an idea for a solution. Passing the problem to your colleague without an idea on how to solve/help is not productive.</a:t>
            </a:r>
          </a:p>
          <a:p>
            <a:pPr marL="342900" marR="0" lvl="0" indent="-342900">
              <a:spcBef>
                <a:spcPts val="0"/>
              </a:spcBef>
              <a:spcAft>
                <a:spcPts val="600"/>
              </a:spcAft>
              <a:buFont typeface="+mj-lt"/>
              <a:buAutoNum type="arabicPeriod"/>
            </a:pPr>
            <a:r>
              <a:rPr lang="en-US" sz="1200" b="1" u="sng">
                <a:effectLst/>
                <a:latin typeface="Calibri" panose="020F0502020204030204" pitchFamily="34" charset="0"/>
                <a:ea typeface="Calibri" panose="020F0502020204030204" pitchFamily="34" charset="0"/>
                <a:cs typeface="Times New Roman" panose="02020603050405020304" pitchFamily="18" charset="0"/>
              </a:rPr>
              <a:t>Negativity</a:t>
            </a:r>
            <a:r>
              <a:rPr lang="en-US" sz="1200">
                <a:effectLst/>
                <a:latin typeface="Calibri" panose="020F0502020204030204" pitchFamily="34" charset="0"/>
                <a:ea typeface="Calibri" panose="020F0502020204030204" pitchFamily="34" charset="0"/>
                <a:cs typeface="Times New Roman" panose="02020603050405020304" pitchFamily="18" charset="0"/>
              </a:rPr>
              <a:t>: using time with a large group to complain isn’t a good use of time. </a:t>
            </a:r>
          </a:p>
          <a:p>
            <a:pPr marL="342900" marR="0" lvl="0" indent="-342900">
              <a:spcBef>
                <a:spcPts val="0"/>
              </a:spcBef>
              <a:spcAft>
                <a:spcPts val="600"/>
              </a:spcAft>
              <a:buFont typeface="+mj-lt"/>
              <a:buAutoNum type="arabicPeriod"/>
            </a:pPr>
            <a:r>
              <a:rPr lang="en-US" sz="1200" b="1" u="sng">
                <a:effectLst/>
                <a:latin typeface="Calibri" panose="020F0502020204030204" pitchFamily="34" charset="0"/>
                <a:ea typeface="Calibri" panose="020F0502020204030204" pitchFamily="34" charset="0"/>
                <a:cs typeface="Times New Roman" panose="02020603050405020304" pitchFamily="18" charset="0"/>
              </a:rPr>
              <a:t>Devices</a:t>
            </a:r>
            <a:r>
              <a:rPr lang="en-US" sz="1200">
                <a:effectLst/>
                <a:latin typeface="Calibri" panose="020F0502020204030204" pitchFamily="34" charset="0"/>
                <a:ea typeface="Calibri" panose="020F0502020204030204" pitchFamily="34" charset="0"/>
                <a:cs typeface="Times New Roman" panose="02020603050405020304" pitchFamily="18" charset="0"/>
              </a:rPr>
              <a:t>: some meetings are more effective when devices (phones, computers, iPads) are put away. Don’t be afraid to tell attendees that the meeting they are entering is a device free zone.</a:t>
            </a:r>
          </a:p>
        </p:txBody>
      </p:sp>
      <p:sp>
        <p:nvSpPr>
          <p:cNvPr id="7" name="Rectangle 6">
            <a:extLst>
              <a:ext uri="{FF2B5EF4-FFF2-40B4-BE49-F238E27FC236}">
                <a16:creationId xmlns:a16="http://schemas.microsoft.com/office/drawing/2014/main" id="{596661A8-D31D-4835-93AE-7C87481D1082}"/>
              </a:ext>
            </a:extLst>
          </p:cNvPr>
          <p:cNvSpPr/>
          <p:nvPr userDrawn="1"/>
        </p:nvSpPr>
        <p:spPr>
          <a:xfrm>
            <a:off x="2675281" y="224509"/>
            <a:ext cx="6987297" cy="769441"/>
          </a:xfrm>
          <a:prstGeom prst="rect">
            <a:avLst/>
          </a:prstGeom>
        </p:spPr>
        <p:txBody>
          <a:bodyPr wrap="none">
            <a:spAutoFit/>
          </a:bodyPr>
          <a:lstStyle/>
          <a:p>
            <a:r>
              <a:rPr lang="en-US" sz="4400">
                <a:latin typeface="Arial Black" panose="020B0A04020102020204" pitchFamily="34" charset="0"/>
              </a:rPr>
              <a:t>Meeting Ground Rules</a:t>
            </a:r>
          </a:p>
        </p:txBody>
      </p:sp>
      <p:sp>
        <p:nvSpPr>
          <p:cNvPr id="8" name="TextBox 7">
            <a:extLst>
              <a:ext uri="{FF2B5EF4-FFF2-40B4-BE49-F238E27FC236}">
                <a16:creationId xmlns:a16="http://schemas.microsoft.com/office/drawing/2014/main" id="{953AE782-94BB-4C7A-9929-CA4AC2C8CC16}"/>
              </a:ext>
            </a:extLst>
          </p:cNvPr>
          <p:cNvSpPr txBox="1"/>
          <p:nvPr userDrawn="1"/>
        </p:nvSpPr>
        <p:spPr>
          <a:xfrm>
            <a:off x="893404" y="1082711"/>
            <a:ext cx="4690836" cy="646331"/>
          </a:xfrm>
          <a:prstGeom prst="rect">
            <a:avLst/>
          </a:prstGeom>
          <a:noFill/>
        </p:spPr>
        <p:txBody>
          <a:bodyPr wrap="none" rtlCol="0">
            <a:spAutoFit/>
          </a:bodyPr>
          <a:lstStyle/>
          <a:p>
            <a:r>
              <a:rPr lang="en-US" sz="3600">
                <a:solidFill>
                  <a:schemeClr val="accent2">
                    <a:alpha val="19000"/>
                  </a:schemeClr>
                </a:solidFill>
                <a:latin typeface="Arial Black" panose="020B0A04020102020204" pitchFamily="34" charset="0"/>
              </a:rPr>
              <a:t>Running Meetings</a:t>
            </a:r>
          </a:p>
        </p:txBody>
      </p:sp>
      <p:sp>
        <p:nvSpPr>
          <p:cNvPr id="9" name="TextBox 8">
            <a:extLst>
              <a:ext uri="{FF2B5EF4-FFF2-40B4-BE49-F238E27FC236}">
                <a16:creationId xmlns:a16="http://schemas.microsoft.com/office/drawing/2014/main" id="{40927FD2-B966-4AAB-A467-781DD82B5EE3}"/>
              </a:ext>
            </a:extLst>
          </p:cNvPr>
          <p:cNvSpPr txBox="1"/>
          <p:nvPr userDrawn="1"/>
        </p:nvSpPr>
        <p:spPr>
          <a:xfrm>
            <a:off x="7555552" y="1082711"/>
            <a:ext cx="2701765" cy="646331"/>
          </a:xfrm>
          <a:prstGeom prst="rect">
            <a:avLst/>
          </a:prstGeom>
          <a:noFill/>
        </p:spPr>
        <p:txBody>
          <a:bodyPr wrap="none" rtlCol="0">
            <a:spAutoFit/>
          </a:bodyPr>
          <a:lstStyle/>
          <a:p>
            <a:r>
              <a:rPr lang="en-US" sz="3600">
                <a:solidFill>
                  <a:schemeClr val="accent2">
                    <a:alpha val="19000"/>
                  </a:schemeClr>
                </a:solidFill>
                <a:latin typeface="Arial Black" panose="020B0A04020102020204" pitchFamily="34" charset="0"/>
              </a:rPr>
              <a:t>Behaviors</a:t>
            </a:r>
          </a:p>
        </p:txBody>
      </p:sp>
    </p:spTree>
    <p:extLst>
      <p:ext uri="{BB962C8B-B14F-4D97-AF65-F5344CB8AC3E}">
        <p14:creationId xmlns:p14="http://schemas.microsoft.com/office/powerpoint/2010/main" val="325255630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B4269-48F0-4784-A8C4-FB29AB63ED22}" type="slidenum">
              <a:rPr lang="en-US">
                <a:solidFill>
                  <a:srgbClr val="FFFF00"/>
                </a:solidFill>
              </a:rPr>
              <a:pPr>
                <a:defRPr/>
              </a:pPr>
              <a:t>‹#›</a:t>
            </a:fld>
            <a:endParaRPr lang="en-US" dirty="0">
              <a:solidFill>
                <a:srgbClr val="FFFF00"/>
              </a:solidFill>
            </a:endParaRPr>
          </a:p>
        </p:txBody>
      </p:sp>
    </p:spTree>
    <p:extLst>
      <p:ext uri="{BB962C8B-B14F-4D97-AF65-F5344CB8AC3E}">
        <p14:creationId xmlns:p14="http://schemas.microsoft.com/office/powerpoint/2010/main" val="316994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4683" y="2944904"/>
            <a:ext cx="9144000" cy="1721505"/>
          </a:xfrm>
        </p:spPr>
        <p:txBody>
          <a:bodyPr anchor="b"/>
          <a:lstStyle>
            <a:lvl1pPr algn="ctr">
              <a:defRPr sz="4500" b="1">
                <a:solidFill>
                  <a:schemeClr val="bg2">
                    <a:lumMod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04683" y="4758485"/>
            <a:ext cx="9144000" cy="1144774"/>
          </a:xfrm>
        </p:spPr>
        <p:txBody>
          <a:bodyPr/>
          <a:lstStyle>
            <a:lvl1pPr marL="0" indent="0" algn="ctr">
              <a:buNone/>
              <a:defRPr sz="1800">
                <a:solidFill>
                  <a:schemeClr val="bg2">
                    <a:lumMod val="50000"/>
                  </a:schemeClr>
                </a:solidFill>
              </a:defRPr>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1604684" y="6356360"/>
            <a:ext cx="1976717" cy="365125"/>
          </a:xfrm>
        </p:spPr>
        <p:txBody>
          <a:bodyPr/>
          <a:lstStyle>
            <a:lvl1pPr>
              <a:defRPr>
                <a:solidFill>
                  <a:schemeClr val="bg2">
                    <a:lumMod val="50000"/>
                  </a:schemeClr>
                </a:solidFill>
              </a:defRPr>
            </a:lvl1pPr>
          </a:lstStyle>
          <a:p>
            <a:fld id="{54B0FBD7-EC48-4EA6-9635-85A1D662E62F}" type="datetimeFigureOut">
              <a:rPr lang="en-US" smtClean="0"/>
              <a:t>4/19/2024</a:t>
            </a:fld>
            <a:endParaRPr lang="en-US"/>
          </a:p>
        </p:txBody>
      </p:sp>
      <p:sp>
        <p:nvSpPr>
          <p:cNvPr id="5" name="Footer Placeholder 4"/>
          <p:cNvSpPr>
            <a:spLocks noGrp="1"/>
          </p:cNvSpPr>
          <p:nvPr>
            <p:ph type="ftr" sz="quarter" idx="11"/>
          </p:nvPr>
        </p:nvSpPr>
        <p:spPr>
          <a:xfrm>
            <a:off x="4119283" y="6350474"/>
            <a:ext cx="4114800" cy="365125"/>
          </a:xfrm>
        </p:spPr>
        <p:txBody>
          <a:bodyPr/>
          <a:lstStyle>
            <a:lvl1pPr>
              <a:defRPr>
                <a:solidFill>
                  <a:schemeClr val="bg2">
                    <a:lumMod val="50000"/>
                  </a:schemeClr>
                </a:solidFill>
              </a:defRPr>
            </a:lvl1pPr>
          </a:lstStyle>
          <a:p>
            <a:endParaRPr lang="en-US" dirty="0"/>
          </a:p>
        </p:txBody>
      </p:sp>
      <p:sp>
        <p:nvSpPr>
          <p:cNvPr id="6" name="Slide Number Placeholder 5"/>
          <p:cNvSpPr>
            <a:spLocks noGrp="1"/>
          </p:cNvSpPr>
          <p:nvPr>
            <p:ph type="sldNum" sz="quarter" idx="12"/>
          </p:nvPr>
        </p:nvSpPr>
        <p:spPr>
          <a:xfrm>
            <a:off x="10014986" y="6338702"/>
            <a:ext cx="733697" cy="365125"/>
          </a:xfrm>
        </p:spPr>
        <p:txBody>
          <a:bodyPr/>
          <a:lstStyle>
            <a:lvl1pPr>
              <a:defRPr>
                <a:solidFill>
                  <a:schemeClr val="bg2">
                    <a:lumMod val="50000"/>
                  </a:schemeClr>
                </a:solidFill>
              </a:defRPr>
            </a:lvl1pPr>
          </a:lstStyle>
          <a:p>
            <a:fld id="{1758ED00-BC3A-412B-ABCC-52E7534B15F3}" type="slidenum">
              <a:rPr lang="en-US" smtClean="0"/>
              <a:t>‹#›</a:t>
            </a:fld>
            <a:endParaRPr lang="en-US"/>
          </a:p>
        </p:txBody>
      </p:sp>
    </p:spTree>
    <p:extLst>
      <p:ext uri="{BB962C8B-B14F-4D97-AF65-F5344CB8AC3E}">
        <p14:creationId xmlns:p14="http://schemas.microsoft.com/office/powerpoint/2010/main" val="2881673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0FBD7-EC48-4EA6-9635-85A1D662E62F}"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657167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319783"/>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8200" y="4199508"/>
            <a:ext cx="10515600" cy="150018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B0FBD7-EC48-4EA6-9635-85A1D662E62F}"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223996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914410"/>
            <a:ext cx="5181600" cy="470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14410"/>
            <a:ext cx="5181600" cy="470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B0FBD7-EC48-4EA6-9635-85A1D662E62F}"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3746908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11125200" cy="685800"/>
          </a:xfrm>
        </p:spPr>
        <p:txBody>
          <a:bodyPr/>
          <a:lstStyle/>
          <a:p>
            <a:r>
              <a:rPr lang="en-US"/>
              <a:t>Click to edit Master title style</a:t>
            </a:r>
          </a:p>
        </p:txBody>
      </p:sp>
      <p:sp>
        <p:nvSpPr>
          <p:cNvPr id="3" name="Text Placeholder 2"/>
          <p:cNvSpPr>
            <a:spLocks noGrp="1"/>
          </p:cNvSpPr>
          <p:nvPr>
            <p:ph type="body" idx="1"/>
          </p:nvPr>
        </p:nvSpPr>
        <p:spPr>
          <a:xfrm>
            <a:off x="839789" y="914400"/>
            <a:ext cx="5157787" cy="823912"/>
          </a:xfrm>
        </p:spPr>
        <p:txBody>
          <a:bodyPr anchor="b">
            <a:normAutofit/>
          </a:bodyPr>
          <a:lstStyle>
            <a:lvl1pPr marL="0" indent="0">
              <a:buNone/>
              <a:defRPr sz="2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1751124"/>
            <a:ext cx="5157787" cy="3886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914400"/>
            <a:ext cx="5183188" cy="823912"/>
          </a:xfrm>
        </p:spPr>
        <p:txBody>
          <a:bodyPr anchor="b">
            <a:normAutofit/>
          </a:bodyPr>
          <a:lstStyle>
            <a:lvl1pPr marL="0" indent="0">
              <a:buNone/>
              <a:defRPr sz="2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1751124"/>
            <a:ext cx="5183188" cy="3886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B0FBD7-EC48-4EA6-9635-85A1D662E62F}"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4060689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Red">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11125200" cy="685800"/>
          </a:xfrm>
        </p:spPr>
        <p:txBody>
          <a:bodyPr/>
          <a:lstStyle/>
          <a:p>
            <a:r>
              <a:rPr lang="en-US"/>
              <a:t>Click to edit Master title style</a:t>
            </a:r>
          </a:p>
        </p:txBody>
      </p:sp>
      <p:sp>
        <p:nvSpPr>
          <p:cNvPr id="3" name="Text Placeholder 2"/>
          <p:cNvSpPr>
            <a:spLocks noGrp="1"/>
          </p:cNvSpPr>
          <p:nvPr>
            <p:ph type="body" idx="1"/>
          </p:nvPr>
        </p:nvSpPr>
        <p:spPr>
          <a:xfrm>
            <a:off x="839789" y="914400"/>
            <a:ext cx="5157787" cy="823912"/>
          </a:xfrm>
        </p:spPr>
        <p:txBody>
          <a:bodyPr anchor="b">
            <a:normAutofit/>
          </a:bodyPr>
          <a:lstStyle>
            <a:lvl1pPr marL="0" indent="0">
              <a:buNone/>
              <a:defRPr sz="2800" b="1">
                <a:solidFill>
                  <a:srgbClr val="C00000"/>
                </a:solidFill>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1751124"/>
            <a:ext cx="5157787" cy="3886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914400"/>
            <a:ext cx="5183188" cy="823912"/>
          </a:xfrm>
        </p:spPr>
        <p:txBody>
          <a:bodyPr anchor="b">
            <a:normAutofit/>
          </a:bodyPr>
          <a:lstStyle>
            <a:lvl1pPr marL="0" indent="0">
              <a:buNone/>
              <a:defRPr sz="2800" b="1">
                <a:solidFill>
                  <a:srgbClr val="C00000"/>
                </a:solidFill>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1751124"/>
            <a:ext cx="5183188" cy="3886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B0FBD7-EC48-4EA6-9635-85A1D662E62F}"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2972996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B0FBD7-EC48-4EA6-9635-85A1D662E62F}" type="datetimeFigureOut">
              <a:rPr lang="en-US" smtClean="0"/>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313805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0FBD7-EC48-4EA6-9635-85A1D662E62F}"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397575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522880651"/>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1097" y="137160"/>
            <a:ext cx="3866683" cy="1600200"/>
          </a:xfrm>
        </p:spPr>
        <p:txBody>
          <a:bodyPr anchor="b">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284496" y="145098"/>
            <a:ext cx="6069304"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1097" y="1737360"/>
            <a:ext cx="3866683"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54B0FBD7-EC48-4EA6-9635-85A1D662E62F}"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3863489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37160"/>
            <a:ext cx="3932237" cy="1600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1600" y="137160"/>
            <a:ext cx="6172200" cy="5411788"/>
          </a:xfrm>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r>
              <a:rPr lang="en-US"/>
              <a:t>Click icon to add picture</a:t>
            </a:r>
          </a:p>
        </p:txBody>
      </p:sp>
      <p:sp>
        <p:nvSpPr>
          <p:cNvPr id="4" name="Text Placeholder 3"/>
          <p:cNvSpPr>
            <a:spLocks noGrp="1"/>
          </p:cNvSpPr>
          <p:nvPr>
            <p:ph type="body" sz="half" idx="2"/>
          </p:nvPr>
        </p:nvSpPr>
        <p:spPr>
          <a:xfrm>
            <a:off x="838200" y="1737360"/>
            <a:ext cx="3932237"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54B0FBD7-EC48-4EA6-9635-85A1D662E62F}"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1405076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0FBD7-EC48-4EA6-9635-85A1D662E62F}"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3905966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137170"/>
            <a:ext cx="2628900" cy="53767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137170"/>
            <a:ext cx="7734300" cy="53767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0FBD7-EC48-4EA6-9635-85A1D662E62F}"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ED00-BC3A-412B-ABCC-52E7534B15F3}" type="slidenum">
              <a:rPr lang="en-US" smtClean="0"/>
              <a:t>‹#›</a:t>
            </a:fld>
            <a:endParaRPr lang="en-US"/>
          </a:p>
        </p:txBody>
      </p:sp>
    </p:spTree>
    <p:extLst>
      <p:ext uri="{BB962C8B-B14F-4D97-AF65-F5344CB8AC3E}">
        <p14:creationId xmlns:p14="http://schemas.microsoft.com/office/powerpoint/2010/main" val="725841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B4269-48F0-4784-A8C4-FB29AB63ED22}" type="slidenum">
              <a:rPr lang="en-US">
                <a:solidFill>
                  <a:srgbClr val="FFFF00"/>
                </a:solidFill>
              </a:rPr>
              <a:pPr>
                <a:defRPr/>
              </a:pPr>
              <a:t>‹#›</a:t>
            </a:fld>
            <a:endParaRPr lang="en-US" dirty="0">
              <a:solidFill>
                <a:srgbClr val="FFFF00"/>
              </a:solidFill>
            </a:endParaRPr>
          </a:p>
        </p:txBody>
      </p:sp>
    </p:spTree>
    <p:extLst>
      <p:ext uri="{BB962C8B-B14F-4D97-AF65-F5344CB8AC3E}">
        <p14:creationId xmlns:p14="http://schemas.microsoft.com/office/powerpoint/2010/main" val="2225242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descr="A red and white brochure with images of people&#10;&#10;Description automatically generated">
            <a:extLst>
              <a:ext uri="{FF2B5EF4-FFF2-40B4-BE49-F238E27FC236}">
                <a16:creationId xmlns:a16="http://schemas.microsoft.com/office/drawing/2014/main" id="{54942173-88D3-5734-4021-1C2FD27509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8" name="Title 1">
            <a:extLst>
              <a:ext uri="{FF2B5EF4-FFF2-40B4-BE49-F238E27FC236}">
                <a16:creationId xmlns:a16="http://schemas.microsoft.com/office/drawing/2014/main" id="{1D96DBA0-E1F6-9BA4-9688-7FC62CCD1039}"/>
              </a:ext>
            </a:extLst>
          </p:cNvPr>
          <p:cNvSpPr>
            <a:spLocks noGrp="1"/>
          </p:cNvSpPr>
          <p:nvPr>
            <p:ph type="title"/>
          </p:nvPr>
        </p:nvSpPr>
        <p:spPr>
          <a:xfrm>
            <a:off x="1116985" y="768350"/>
            <a:ext cx="5539454"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FC72F70D-C6A2-522F-72D9-62203824B001}"/>
              </a:ext>
            </a:extLst>
          </p:cNvPr>
          <p:cNvSpPr>
            <a:spLocks noGrp="1"/>
          </p:cNvSpPr>
          <p:nvPr>
            <p:ph type="body" idx="1"/>
          </p:nvPr>
        </p:nvSpPr>
        <p:spPr>
          <a:xfrm>
            <a:off x="1028495" y="3979863"/>
            <a:ext cx="5431299"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399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descr="A close-up of a person and a bridge&#10;&#10;Description automatically generated">
            <a:extLst>
              <a:ext uri="{FF2B5EF4-FFF2-40B4-BE49-F238E27FC236}">
                <a16:creationId xmlns:a16="http://schemas.microsoft.com/office/drawing/2014/main" id="{28A01048-0243-6CB9-D062-FF696937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1116985" y="768350"/>
            <a:ext cx="5539454" cy="2852737"/>
          </a:xfrm>
          <a:prstGeom prst="rect">
            <a:avLst/>
          </a:prstGeom>
        </p:spPr>
        <p:txBody>
          <a:bodyPr anchor="b"/>
          <a:lstStyle>
            <a:lvl1pPr>
              <a:defRPr sz="6000">
                <a:solidFill>
                  <a:srgbClr val="C00433"/>
                </a:solidFill>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1028495" y="3979863"/>
            <a:ext cx="5431299" cy="1500187"/>
          </a:xfrm>
          <a:prstGeom prst="rect">
            <a:avLst/>
          </a:prstGeom>
        </p:spPr>
        <p:txBody>
          <a:bodyPr/>
          <a:lstStyle>
            <a:lvl1pPr marL="0" indent="0">
              <a:buNone/>
              <a:defRPr sz="2400">
                <a:solidFill>
                  <a:srgbClr val="C004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698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6" name="Picture 5" descr="A blue trolley with text on it&#10;&#10;Description automatically generated">
            <a:extLst>
              <a:ext uri="{FF2B5EF4-FFF2-40B4-BE49-F238E27FC236}">
                <a16:creationId xmlns:a16="http://schemas.microsoft.com/office/drawing/2014/main" id="{ACD78329-FE83-BB71-1B31-EAA3A109F5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1116985" y="768350"/>
            <a:ext cx="5539454" cy="2852737"/>
          </a:xfrm>
          <a:prstGeom prst="rect">
            <a:avLst/>
          </a:prstGeom>
        </p:spPr>
        <p:txBody>
          <a:bodyPr anchor="b"/>
          <a:lstStyle>
            <a:lvl1pPr>
              <a:defRPr sz="6000">
                <a:solidFill>
                  <a:srgbClr val="C00433"/>
                </a:solidFill>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1028495" y="3979863"/>
            <a:ext cx="5431299" cy="1500187"/>
          </a:xfrm>
          <a:prstGeom prst="rect">
            <a:avLst/>
          </a:prstGeom>
        </p:spPr>
        <p:txBody>
          <a:bodyPr/>
          <a:lstStyle>
            <a:lvl1pPr marL="0" indent="0">
              <a:buNone/>
              <a:defRPr sz="2400">
                <a:solidFill>
                  <a:srgbClr val="C004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99890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descr="A blue bridge with text&#10;&#10;Description automatically generated with medium confidence">
            <a:extLst>
              <a:ext uri="{FF2B5EF4-FFF2-40B4-BE49-F238E27FC236}">
                <a16:creationId xmlns:a16="http://schemas.microsoft.com/office/drawing/2014/main" id="{66358C51-6EC1-12C4-4B70-1BCBC73A07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1116985" y="768350"/>
            <a:ext cx="5539454" cy="2852737"/>
          </a:xfrm>
          <a:prstGeom prst="rect">
            <a:avLst/>
          </a:prstGeom>
        </p:spPr>
        <p:txBody>
          <a:bodyPr anchor="b"/>
          <a:lstStyle>
            <a:lvl1pPr>
              <a:defRPr sz="6000">
                <a:solidFill>
                  <a:srgbClr val="C00433"/>
                </a:solidFill>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1028495" y="3979863"/>
            <a:ext cx="5431299" cy="1500187"/>
          </a:xfrm>
          <a:prstGeom prst="rect">
            <a:avLst/>
          </a:prstGeom>
        </p:spPr>
        <p:txBody>
          <a:bodyPr/>
          <a:lstStyle>
            <a:lvl1pPr marL="0" indent="0">
              <a:buNone/>
              <a:defRPr sz="2400">
                <a:solidFill>
                  <a:srgbClr val="C004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7752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6" name="Picture 5" descr="A red background with circles and text&#10;&#10;Description automatically generated">
            <a:extLst>
              <a:ext uri="{FF2B5EF4-FFF2-40B4-BE49-F238E27FC236}">
                <a16:creationId xmlns:a16="http://schemas.microsoft.com/office/drawing/2014/main" id="{094F39C6-7EEF-9652-8D1F-F272568FC7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035" cy="6858000"/>
          </a:xfrm>
          <a:prstGeom prst="rect">
            <a:avLst/>
          </a:prstGeom>
        </p:spPr>
      </p:pic>
      <p:sp>
        <p:nvSpPr>
          <p:cNvPr id="8" name="Title 1">
            <a:extLst>
              <a:ext uri="{FF2B5EF4-FFF2-40B4-BE49-F238E27FC236}">
                <a16:creationId xmlns:a16="http://schemas.microsoft.com/office/drawing/2014/main" id="{D163C8D8-D556-429E-AC36-C14A57685974}"/>
              </a:ext>
            </a:extLst>
          </p:cNvPr>
          <p:cNvSpPr txBox="1">
            <a:spLocks/>
          </p:cNvSpPr>
          <p:nvPr userDrawn="1"/>
        </p:nvSpPr>
        <p:spPr>
          <a:xfrm>
            <a:off x="1116985" y="768350"/>
            <a:ext cx="9974122"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Arial Black" panose="020B0A04020102020204" pitchFamily="34" charset="0"/>
                <a:ea typeface="+mj-ea"/>
                <a:cs typeface="+mj-cs"/>
              </a:defRPr>
            </a:lvl1pPr>
          </a:lstStyle>
          <a:p>
            <a:pPr algn="ctr"/>
            <a:r>
              <a:rPr lang="en-US">
                <a:solidFill>
                  <a:schemeClr val="bg1"/>
                </a:solidFill>
              </a:rPr>
              <a:t>Click to edit Master title style</a:t>
            </a:r>
          </a:p>
        </p:txBody>
      </p:sp>
      <p:sp>
        <p:nvSpPr>
          <p:cNvPr id="9" name="Text Placeholder 2">
            <a:extLst>
              <a:ext uri="{FF2B5EF4-FFF2-40B4-BE49-F238E27FC236}">
                <a16:creationId xmlns:a16="http://schemas.microsoft.com/office/drawing/2014/main" id="{39358956-AAB3-1922-2566-09B0FEC67CD7}"/>
              </a:ext>
            </a:extLst>
          </p:cNvPr>
          <p:cNvSpPr>
            <a:spLocks noGrp="1"/>
          </p:cNvSpPr>
          <p:nvPr>
            <p:ph type="body" idx="10"/>
          </p:nvPr>
        </p:nvSpPr>
        <p:spPr>
          <a:xfrm>
            <a:off x="1028495" y="3979863"/>
            <a:ext cx="9974122"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564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85745402"/>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A grey background with circles and dots&#10;&#10;Description automatically generated">
            <a:extLst>
              <a:ext uri="{FF2B5EF4-FFF2-40B4-BE49-F238E27FC236}">
                <a16:creationId xmlns:a16="http://schemas.microsoft.com/office/drawing/2014/main" id="{6CF1F097-3198-3E8A-2095-425212F78A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8" name="Title 1">
            <a:extLst>
              <a:ext uri="{FF2B5EF4-FFF2-40B4-BE49-F238E27FC236}">
                <a16:creationId xmlns:a16="http://schemas.microsoft.com/office/drawing/2014/main" id="{D163C8D8-D556-429E-AC36-C14A57685974}"/>
              </a:ext>
            </a:extLst>
          </p:cNvPr>
          <p:cNvSpPr txBox="1">
            <a:spLocks/>
          </p:cNvSpPr>
          <p:nvPr userDrawn="1"/>
        </p:nvSpPr>
        <p:spPr>
          <a:xfrm>
            <a:off x="1116985" y="768350"/>
            <a:ext cx="9974122"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Arial Black" panose="020B0A04020102020204" pitchFamily="34" charset="0"/>
                <a:ea typeface="+mj-ea"/>
                <a:cs typeface="+mj-cs"/>
              </a:defRPr>
            </a:lvl1pPr>
          </a:lstStyle>
          <a:p>
            <a:pPr algn="ctr"/>
            <a:r>
              <a:rPr lang="en-US">
                <a:solidFill>
                  <a:schemeClr val="bg1"/>
                </a:solidFill>
              </a:rPr>
              <a:t>Click to edit Master title style</a:t>
            </a:r>
          </a:p>
        </p:txBody>
      </p:sp>
      <p:sp>
        <p:nvSpPr>
          <p:cNvPr id="9" name="Text Placeholder 2">
            <a:extLst>
              <a:ext uri="{FF2B5EF4-FFF2-40B4-BE49-F238E27FC236}">
                <a16:creationId xmlns:a16="http://schemas.microsoft.com/office/drawing/2014/main" id="{39358956-AAB3-1922-2566-09B0FEC67CD7}"/>
              </a:ext>
            </a:extLst>
          </p:cNvPr>
          <p:cNvSpPr>
            <a:spLocks noGrp="1"/>
          </p:cNvSpPr>
          <p:nvPr>
            <p:ph type="body" idx="10"/>
          </p:nvPr>
        </p:nvSpPr>
        <p:spPr>
          <a:xfrm>
            <a:off x="1028495" y="3979863"/>
            <a:ext cx="9974122"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845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red and white banner with text&#10;&#10;Description automatically generated">
            <a:extLst>
              <a:ext uri="{FF2B5EF4-FFF2-40B4-BE49-F238E27FC236}">
                <a16:creationId xmlns:a16="http://schemas.microsoft.com/office/drawing/2014/main" id="{BF875138-5C22-28B4-B266-5F46EE0C7E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655320" y="1663891"/>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838200" y="3428999"/>
            <a:ext cx="10947394" cy="2747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81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A close-up of a website&#10;&#10;Description automatically generated">
            <a:extLst>
              <a:ext uri="{FF2B5EF4-FFF2-40B4-BE49-F238E27FC236}">
                <a16:creationId xmlns:a16="http://schemas.microsoft.com/office/drawing/2014/main" id="{BD22B00D-4A7B-6087-8222-839D0DAB0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655320" y="1663891"/>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838200" y="3428999"/>
            <a:ext cx="10947394" cy="2747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381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A red and white banner with text&#10;&#10;Description automatically generated">
            <a:extLst>
              <a:ext uri="{FF2B5EF4-FFF2-40B4-BE49-F238E27FC236}">
                <a16:creationId xmlns:a16="http://schemas.microsoft.com/office/drawing/2014/main" id="{D93FC818-4E2B-7798-2E49-BA002C848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600456" y="681038"/>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600456" y="2194561"/>
            <a:ext cx="10957560" cy="312724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272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A close-up of a person&#10;&#10;Description automatically generated">
            <a:extLst>
              <a:ext uri="{FF2B5EF4-FFF2-40B4-BE49-F238E27FC236}">
                <a16:creationId xmlns:a16="http://schemas.microsoft.com/office/drawing/2014/main" id="{183D254C-F1A5-4346-6FC3-AC521405B8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600456" y="681038"/>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600456" y="2194561"/>
            <a:ext cx="10957560" cy="312724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592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A person speaking into a microphone&#10;&#10;Description automatically generated">
            <a:extLst>
              <a:ext uri="{FF2B5EF4-FFF2-40B4-BE49-F238E27FC236}">
                <a16:creationId xmlns:a16="http://schemas.microsoft.com/office/drawing/2014/main" id="{2231BD7C-4A4D-2853-6B59-FB6021D4D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600456" y="681038"/>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600456" y="2194561"/>
            <a:ext cx="10957560" cy="312724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red and white banner with text&#10;&#10;Description automatically generated">
            <a:extLst>
              <a:ext uri="{FF2B5EF4-FFF2-40B4-BE49-F238E27FC236}">
                <a16:creationId xmlns:a16="http://schemas.microsoft.com/office/drawing/2014/main" id="{24C6E9E8-EEDA-2C9B-A4E6-98E1F6BDF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98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descr="A close-up of a person&#10;&#10;Description automatically generated">
            <a:extLst>
              <a:ext uri="{FF2B5EF4-FFF2-40B4-BE49-F238E27FC236}">
                <a16:creationId xmlns:a16="http://schemas.microsoft.com/office/drawing/2014/main" id="{973740CC-E4BB-8026-6872-01740E4C7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209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descr="A red and white banner with text&#10;&#10;Description automatically generated">
            <a:extLst>
              <a:ext uri="{FF2B5EF4-FFF2-40B4-BE49-F238E27FC236}">
                <a16:creationId xmlns:a16="http://schemas.microsoft.com/office/drawing/2014/main" id="{336C98A9-F7FA-AD23-9D93-D75FE5F399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839788" y="365125"/>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780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8" name="Picture 7" descr="A close-up of a person&#10;&#10;Description automatically generated">
            <a:extLst>
              <a:ext uri="{FF2B5EF4-FFF2-40B4-BE49-F238E27FC236}">
                <a16:creationId xmlns:a16="http://schemas.microsoft.com/office/drawing/2014/main" id="{AED6B05D-56D3-39B8-87A8-16EC054EE2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839788" y="365125"/>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22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895931568"/>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A close-up of a couple of people&#10;&#10;Description automatically generated">
            <a:extLst>
              <a:ext uri="{FF2B5EF4-FFF2-40B4-BE49-F238E27FC236}">
                <a16:creationId xmlns:a16="http://schemas.microsoft.com/office/drawing/2014/main" id="{39686623-E2CF-5BAC-D5AB-5F6E39139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2308476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descr="A close-up of a person&#10;&#10;Description automatically generated">
            <a:extLst>
              <a:ext uri="{FF2B5EF4-FFF2-40B4-BE49-F238E27FC236}">
                <a16:creationId xmlns:a16="http://schemas.microsoft.com/office/drawing/2014/main" id="{98329220-16D6-D13D-F34B-575EB47D47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240827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red bridge over water with Golden Gate Bridge in the background&#10;&#10;Description automatically generated">
            <a:extLst>
              <a:ext uri="{FF2B5EF4-FFF2-40B4-BE49-F238E27FC236}">
                <a16:creationId xmlns:a16="http://schemas.microsoft.com/office/drawing/2014/main" id="{00B26946-9B57-1134-C17A-9C493ABCEB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Tree>
    <p:extLst>
      <p:ext uri="{BB962C8B-B14F-4D97-AF65-F5344CB8AC3E}">
        <p14:creationId xmlns:p14="http://schemas.microsoft.com/office/powerpoint/2010/main" val="1511324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042394" y="6356350"/>
            <a:ext cx="2743200" cy="365125"/>
          </a:xfrm>
          <a:prstGeom prst="rect">
            <a:avLst/>
          </a:prstGeom>
        </p:spPr>
        <p:txBody>
          <a:bodyPr/>
          <a:lstStyle/>
          <a:p>
            <a:fld id="{259A29AA-D4F0-4F15-B5F2-72F97E26E025}" type="slidenum">
              <a:rPr lang="en-US" smtClean="0"/>
              <a:t>‹#›</a:t>
            </a:fld>
            <a:endParaRPr lang="en-US"/>
          </a:p>
        </p:txBody>
      </p:sp>
      <p:pic>
        <p:nvPicPr>
          <p:cNvPr id="6" name="Picture 5" descr="A group of seals on a rock&#10;&#10;Description automatically generated">
            <a:extLst>
              <a:ext uri="{FF2B5EF4-FFF2-40B4-BE49-F238E27FC236}">
                <a16:creationId xmlns:a16="http://schemas.microsoft.com/office/drawing/2014/main" id="{02263C80-226A-BA5A-955C-52C294DDCF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Tree>
    <p:extLst>
      <p:ext uri="{BB962C8B-B14F-4D97-AF65-F5344CB8AC3E}">
        <p14:creationId xmlns:p14="http://schemas.microsoft.com/office/powerpoint/2010/main" val="4144499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042394" y="6356350"/>
            <a:ext cx="2743200" cy="365125"/>
          </a:xfrm>
          <a:prstGeom prst="rect">
            <a:avLst/>
          </a:prstGeom>
        </p:spPr>
        <p:txBody>
          <a:bodyPr/>
          <a:lstStyle/>
          <a:p>
            <a:fld id="{259A29AA-D4F0-4F15-B5F2-72F97E26E025}" type="slidenum">
              <a:rPr lang="en-US" smtClean="0"/>
              <a:t>‹#›</a:t>
            </a:fld>
            <a:endParaRPr lang="en-US"/>
          </a:p>
        </p:txBody>
      </p:sp>
      <p:pic>
        <p:nvPicPr>
          <p:cNvPr id="5" name="Picture 4" descr="A red bridge over water&#10;&#10;Description automatically generated">
            <a:extLst>
              <a:ext uri="{FF2B5EF4-FFF2-40B4-BE49-F238E27FC236}">
                <a16:creationId xmlns:a16="http://schemas.microsoft.com/office/drawing/2014/main" id="{AE617D0A-C2AA-BFB0-1B20-ECE3AD1C6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Tree>
    <p:extLst>
      <p:ext uri="{BB962C8B-B14F-4D97-AF65-F5344CB8AC3E}">
        <p14:creationId xmlns:p14="http://schemas.microsoft.com/office/powerpoint/2010/main" val="2493691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A group of men talking in a circle&#10;&#10;Description automatically generated">
            <a:extLst>
              <a:ext uri="{FF2B5EF4-FFF2-40B4-BE49-F238E27FC236}">
                <a16:creationId xmlns:a16="http://schemas.microsoft.com/office/drawing/2014/main" id="{94D04082-2313-7E46-03A3-E839999CE5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Tree>
    <p:extLst>
      <p:ext uri="{BB962C8B-B14F-4D97-AF65-F5344CB8AC3E}">
        <p14:creationId xmlns:p14="http://schemas.microsoft.com/office/powerpoint/2010/main" val="3770566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descr="A red and white banner with text&#10;&#10;Description automatically generated">
            <a:extLst>
              <a:ext uri="{FF2B5EF4-FFF2-40B4-BE49-F238E27FC236}">
                <a16:creationId xmlns:a16="http://schemas.microsoft.com/office/drawing/2014/main" id="{78249EC5-EEB2-3F8B-5616-2BEE084509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8620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close-up of a person&#10;&#10;Description automatically generated">
            <a:extLst>
              <a:ext uri="{FF2B5EF4-FFF2-40B4-BE49-F238E27FC236}">
                <a16:creationId xmlns:a16="http://schemas.microsoft.com/office/drawing/2014/main" id="{ECD066B6-9D54-BAA4-C51E-D6DBAAB35B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0"/>
            <a:ext cx="12183035" cy="6858000"/>
          </a:xfrm>
          <a:prstGeom prst="rect">
            <a:avLst/>
          </a:prstGeom>
        </p:spPr>
      </p:pic>
    </p:spTree>
    <p:extLst>
      <p:ext uri="{BB962C8B-B14F-4D97-AF65-F5344CB8AC3E}">
        <p14:creationId xmlns:p14="http://schemas.microsoft.com/office/powerpoint/2010/main" val="601080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53230"/>
            <a:ext cx="9144000" cy="2387600"/>
          </a:xfrm>
        </p:spPr>
        <p:txBody>
          <a:bodyPr anchor="b"/>
          <a:lstStyle>
            <a:lvl1pPr algn="ctr">
              <a:defRPr sz="6000" b="1" i="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504137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p:cNvCxnSpPr/>
          <p:nvPr userDrawn="1"/>
        </p:nvCxnSpPr>
        <p:spPr>
          <a:xfrm>
            <a:off x="0" y="57509"/>
            <a:ext cx="12192000" cy="0"/>
          </a:xfrm>
          <a:prstGeom prst="line">
            <a:avLst/>
          </a:prstGeom>
          <a:ln w="114300">
            <a:solidFill>
              <a:srgbClr val="C00433"/>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aaos"/>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2965" b="24205"/>
          <a:stretch/>
        </p:blipFill>
        <p:spPr bwMode="auto">
          <a:xfrm>
            <a:off x="4027714" y="212690"/>
            <a:ext cx="4136572" cy="218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214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365204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64043723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1761075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734343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96763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3395878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735855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3093662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Black" panose="020B0A040201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420765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rategic Plan">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847588F-2CFA-924B-A0AB-0CA7AFA1AC53}"/>
              </a:ext>
            </a:extLst>
          </p:cNvPr>
          <p:cNvSpPr/>
          <p:nvPr userDrawn="1"/>
        </p:nvSpPr>
        <p:spPr>
          <a:xfrm>
            <a:off x="4152161" y="1001490"/>
            <a:ext cx="3845496" cy="450557"/>
          </a:xfrm>
          <a:prstGeom prst="rect">
            <a:avLst/>
          </a:prstGeom>
          <a:solidFill>
            <a:srgbClr val="FFFFFF">
              <a:lumMod val="85000"/>
            </a:srgbClr>
          </a:solidFill>
          <a:ln w="9525" cap="flat" cmpd="sng" algn="ctr">
            <a:noFill/>
            <a:prstDash val="solid"/>
            <a:miter lim="800000"/>
          </a:ln>
          <a:effectLst/>
        </p:spPr>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The trusted leaders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advancing musculoskeletal health </a:t>
            </a:r>
          </a:p>
        </p:txBody>
      </p:sp>
      <p:sp>
        <p:nvSpPr>
          <p:cNvPr id="34" name="Rectangle 33">
            <a:extLst>
              <a:ext uri="{FF2B5EF4-FFF2-40B4-BE49-F238E27FC236}">
                <a16:creationId xmlns:a16="http://schemas.microsoft.com/office/drawing/2014/main" id="{822D7E8A-96F6-9F42-902D-8DB2B1F293B0}"/>
              </a:ext>
            </a:extLst>
          </p:cNvPr>
          <p:cNvSpPr/>
          <p:nvPr userDrawn="1"/>
        </p:nvSpPr>
        <p:spPr>
          <a:xfrm>
            <a:off x="8129055" y="1001490"/>
            <a:ext cx="3855275" cy="450557"/>
          </a:xfrm>
          <a:prstGeom prst="rect">
            <a:avLst/>
          </a:prstGeom>
          <a:solidFill>
            <a:srgbClr val="FFFFFF">
              <a:lumMod val="85000"/>
            </a:srgbClr>
          </a:solidFill>
          <a:ln w="9525" cap="flat" cmpd="sng" algn="ctr">
            <a:noFill/>
            <a:prstDash val="solid"/>
            <a:miter lim="800000"/>
          </a:ln>
          <a:effectLst/>
        </p:spPr>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Leading to serve     Shaping our future     Excellence together</a:t>
            </a:r>
          </a:p>
        </p:txBody>
      </p:sp>
      <p:sp>
        <p:nvSpPr>
          <p:cNvPr id="35" name="Rectangle 34">
            <a:extLst>
              <a:ext uri="{FF2B5EF4-FFF2-40B4-BE49-F238E27FC236}">
                <a16:creationId xmlns:a16="http://schemas.microsoft.com/office/drawing/2014/main" id="{9E648943-5C72-3645-94D1-A6E20B92FCEE}"/>
              </a:ext>
            </a:extLst>
          </p:cNvPr>
          <p:cNvSpPr/>
          <p:nvPr userDrawn="1"/>
        </p:nvSpPr>
        <p:spPr>
          <a:xfrm>
            <a:off x="214206" y="995073"/>
            <a:ext cx="3806558" cy="450557"/>
          </a:xfrm>
          <a:prstGeom prst="rect">
            <a:avLst/>
          </a:prstGeom>
          <a:solidFill>
            <a:srgbClr val="FFFFFF">
              <a:lumMod val="85000"/>
            </a:srgbClr>
          </a:solidFill>
          <a:ln w="9525" cap="flat" cmpd="sng" algn="ctr">
            <a:noFill/>
            <a:prstDash val="solid"/>
            <a:miter lim="800000"/>
          </a:ln>
          <a:effectLst/>
        </p:spPr>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Serving our profession to provide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highest quality musculoskeletal care</a:t>
            </a:r>
          </a:p>
        </p:txBody>
      </p:sp>
      <p:sp>
        <p:nvSpPr>
          <p:cNvPr id="36" name="TextBox 35">
            <a:extLst>
              <a:ext uri="{FF2B5EF4-FFF2-40B4-BE49-F238E27FC236}">
                <a16:creationId xmlns:a16="http://schemas.microsoft.com/office/drawing/2014/main" id="{7854AED5-11BB-E941-A833-ACFFD4AA9D7C}"/>
              </a:ext>
            </a:extLst>
          </p:cNvPr>
          <p:cNvSpPr txBox="1"/>
          <p:nvPr userDrawn="1"/>
        </p:nvSpPr>
        <p:spPr>
          <a:xfrm>
            <a:off x="205877" y="797580"/>
            <a:ext cx="3830191"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MISSION STATEMENT</a:t>
            </a:r>
          </a:p>
        </p:txBody>
      </p:sp>
      <p:sp>
        <p:nvSpPr>
          <p:cNvPr id="37" name="TextBox 36">
            <a:extLst>
              <a:ext uri="{FF2B5EF4-FFF2-40B4-BE49-F238E27FC236}">
                <a16:creationId xmlns:a16="http://schemas.microsoft.com/office/drawing/2014/main" id="{7A59B45E-F6CE-3B4B-B9CC-7DFCDD82FBA7}"/>
              </a:ext>
            </a:extLst>
          </p:cNvPr>
          <p:cNvSpPr txBox="1"/>
          <p:nvPr userDrawn="1"/>
        </p:nvSpPr>
        <p:spPr>
          <a:xfrm>
            <a:off x="8154139" y="797580"/>
            <a:ext cx="3830191"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CORE VALUES</a:t>
            </a:r>
          </a:p>
        </p:txBody>
      </p:sp>
      <p:sp>
        <p:nvSpPr>
          <p:cNvPr id="38" name="TextBox 37">
            <a:extLst>
              <a:ext uri="{FF2B5EF4-FFF2-40B4-BE49-F238E27FC236}">
                <a16:creationId xmlns:a16="http://schemas.microsoft.com/office/drawing/2014/main" id="{E7A6F569-0501-E347-9A53-32D620EF019F}"/>
              </a:ext>
            </a:extLst>
          </p:cNvPr>
          <p:cNvSpPr txBox="1"/>
          <p:nvPr userDrawn="1"/>
        </p:nvSpPr>
        <p:spPr>
          <a:xfrm>
            <a:off x="4180008" y="797580"/>
            <a:ext cx="3830191"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VISION STATEMENT</a:t>
            </a:r>
          </a:p>
        </p:txBody>
      </p:sp>
      <p:sp>
        <p:nvSpPr>
          <p:cNvPr id="39" name="Rectangle 38">
            <a:extLst>
              <a:ext uri="{FF2B5EF4-FFF2-40B4-BE49-F238E27FC236}">
                <a16:creationId xmlns:a16="http://schemas.microsoft.com/office/drawing/2014/main" id="{B50EA762-D81C-6949-BD9E-ECB935FCB328}"/>
              </a:ext>
            </a:extLst>
          </p:cNvPr>
          <p:cNvSpPr/>
          <p:nvPr userDrawn="1"/>
        </p:nvSpPr>
        <p:spPr>
          <a:xfrm>
            <a:off x="4152161" y="1529658"/>
            <a:ext cx="3845496" cy="650286"/>
          </a:xfrm>
          <a:prstGeom prst="rect">
            <a:avLst/>
          </a:prstGeom>
          <a:solidFill>
            <a:srgbClr val="FFFFFF">
              <a:lumMod val="85000"/>
            </a:srgbClr>
          </a:solidFill>
          <a:ln w="9525" cap="flat" cmpd="sng" algn="ctr">
            <a:noFill/>
            <a:prstDash val="solid"/>
            <a:miter lim="800000"/>
          </a:ln>
          <a:effectLst/>
        </p:spPr>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E93E33">
                    <a:lumMod val="50000"/>
                  </a:srgbClr>
                </a:solidFill>
                <a:effectLst/>
                <a:uLnTx/>
                <a:uFillTx/>
                <a:latin typeface="Calibri" panose="020F0502020204030204"/>
                <a:ea typeface="+mn-ea"/>
                <a:cs typeface="+mn-cs"/>
              </a:rPr>
              <a:t>GOAL 2: </a:t>
            </a: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Equip members to thrive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value-based environments and advance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the quality of orthopaedic care</a:t>
            </a:r>
          </a:p>
        </p:txBody>
      </p:sp>
      <p:sp>
        <p:nvSpPr>
          <p:cNvPr id="40" name="Rectangle 39">
            <a:extLst>
              <a:ext uri="{FF2B5EF4-FFF2-40B4-BE49-F238E27FC236}">
                <a16:creationId xmlns:a16="http://schemas.microsoft.com/office/drawing/2014/main" id="{6B88ECC0-E534-8541-B37D-DD9054292B5C}"/>
              </a:ext>
            </a:extLst>
          </p:cNvPr>
          <p:cNvSpPr/>
          <p:nvPr userDrawn="1"/>
        </p:nvSpPr>
        <p:spPr>
          <a:xfrm>
            <a:off x="8110743" y="1529658"/>
            <a:ext cx="3873588" cy="650286"/>
          </a:xfrm>
          <a:prstGeom prst="rect">
            <a:avLst/>
          </a:prstGeom>
          <a:solidFill>
            <a:srgbClr val="FFFFFF">
              <a:lumMod val="85000"/>
            </a:srgbClr>
          </a:solidFill>
          <a:ln w="9525" cap="flat" cmpd="sng" algn="ctr">
            <a:noFill/>
            <a:prstDash val="solid"/>
            <a:miter lim="800000"/>
          </a:ln>
          <a:effectLst/>
        </p:spPr>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E93E33">
                    <a:lumMod val="50000"/>
                  </a:srgbClr>
                </a:solidFill>
                <a:effectLst/>
                <a:uLnTx/>
                <a:uFillTx/>
                <a:latin typeface="Calibri" panose="020F0502020204030204"/>
                <a:ea typeface="+mn-ea"/>
                <a:cs typeface="+mn-cs"/>
              </a:rPr>
              <a:t>GOAL 3: </a:t>
            </a: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Evolve the culture and governance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AAOS’s board and volunteer structure to become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more strategic, innovative, and diverse</a:t>
            </a:r>
            <a:endParaRPr kumimoji="0" lang="en-US" sz="1100" b="0" i="1"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5D3222B-58AE-EE47-AE62-729254C31FAB}"/>
              </a:ext>
            </a:extLst>
          </p:cNvPr>
          <p:cNvSpPr/>
          <p:nvPr userDrawn="1"/>
        </p:nvSpPr>
        <p:spPr>
          <a:xfrm>
            <a:off x="214206" y="1523241"/>
            <a:ext cx="3806558" cy="650286"/>
          </a:xfrm>
          <a:prstGeom prst="rect">
            <a:avLst/>
          </a:prstGeom>
          <a:solidFill>
            <a:srgbClr val="FFFFFF">
              <a:lumMod val="85000"/>
            </a:srgbClr>
          </a:solidFill>
          <a:ln w="9525" cap="flat" cmpd="sng" algn="ctr">
            <a:noFill/>
            <a:prstDash val="solid"/>
            <a:miter lim="800000"/>
          </a:ln>
          <a:effectLst/>
        </p:spPr>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E93E33">
                    <a:lumMod val="50000"/>
                  </a:srgbClr>
                </a:solidFill>
                <a:effectLst/>
                <a:uLnTx/>
                <a:uFillTx/>
                <a:latin typeface="Calibri" panose="020F0502020204030204"/>
                <a:ea typeface="+mn-ea"/>
                <a:cs typeface="+mn-cs"/>
              </a:rPr>
              <a:t>GOAL 1: </a:t>
            </a: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Deliver a personalized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seamless member experience</a:t>
            </a:r>
          </a:p>
        </p:txBody>
      </p:sp>
      <p:sp>
        <p:nvSpPr>
          <p:cNvPr id="42" name="Rectangle 41">
            <a:extLst>
              <a:ext uri="{FF2B5EF4-FFF2-40B4-BE49-F238E27FC236}">
                <a16:creationId xmlns:a16="http://schemas.microsoft.com/office/drawing/2014/main" id="{83CB286B-4C6B-174D-BB55-D8DF53661F2D}"/>
              </a:ext>
            </a:extLst>
          </p:cNvPr>
          <p:cNvSpPr/>
          <p:nvPr userDrawn="1"/>
        </p:nvSpPr>
        <p:spPr>
          <a:xfrm>
            <a:off x="214206" y="1526620"/>
            <a:ext cx="3806557" cy="4378977"/>
          </a:xfrm>
          <a:prstGeom prst="rect">
            <a:avLst/>
          </a:prstGeom>
          <a:noFill/>
          <a:ln w="9525" cap="flat" cmpd="sng" algn="ctr">
            <a:solidFill>
              <a:srgbClr val="FFFFFF">
                <a:lumMod val="85000"/>
              </a:srgbClr>
            </a:solidFill>
            <a:prstDash val="solid"/>
            <a:miter lim="800000"/>
          </a:ln>
          <a:effectLst/>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75"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1DC82C4-7D55-CB4B-BDF8-B182E787C206}"/>
              </a:ext>
            </a:extLst>
          </p:cNvPr>
          <p:cNvSpPr/>
          <p:nvPr userDrawn="1"/>
        </p:nvSpPr>
        <p:spPr>
          <a:xfrm>
            <a:off x="4152160" y="1526621"/>
            <a:ext cx="3845497" cy="4378976"/>
          </a:xfrm>
          <a:prstGeom prst="rect">
            <a:avLst/>
          </a:prstGeom>
          <a:noFill/>
          <a:ln w="9525" cap="flat" cmpd="sng" algn="ctr">
            <a:solidFill>
              <a:srgbClr val="FFFFFF">
                <a:lumMod val="85000"/>
              </a:srgbClr>
            </a:solidFill>
            <a:prstDash val="solid"/>
            <a:miter lim="800000"/>
          </a:ln>
          <a:effectLst/>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75"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B733FB62-EFF0-6842-9F48-21A3AC970F7F}"/>
              </a:ext>
            </a:extLst>
          </p:cNvPr>
          <p:cNvSpPr/>
          <p:nvPr userDrawn="1"/>
        </p:nvSpPr>
        <p:spPr>
          <a:xfrm>
            <a:off x="8110742" y="1523242"/>
            <a:ext cx="3873588" cy="4382274"/>
          </a:xfrm>
          <a:prstGeom prst="rect">
            <a:avLst/>
          </a:prstGeom>
          <a:noFill/>
          <a:ln w="9525" cap="flat" cmpd="sng" algn="ctr">
            <a:solidFill>
              <a:srgbClr val="FFFFFF">
                <a:lumMod val="85000"/>
              </a:srgbClr>
            </a:solidFill>
            <a:prstDash val="solid"/>
            <a:miter lim="800000"/>
          </a:ln>
          <a:effectLst/>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75" b="1"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08E0678D-FD55-244F-96D3-2B7431C262A1}"/>
              </a:ext>
            </a:extLst>
          </p:cNvPr>
          <p:cNvCxnSpPr>
            <a:cxnSpLocks/>
            <a:endCxn id="42" idx="2"/>
          </p:cNvCxnSpPr>
          <p:nvPr userDrawn="1"/>
        </p:nvCxnSpPr>
        <p:spPr>
          <a:xfrm>
            <a:off x="2105917" y="1973798"/>
            <a:ext cx="11568" cy="3931799"/>
          </a:xfrm>
          <a:prstGeom prst="line">
            <a:avLst/>
          </a:prstGeom>
          <a:noFill/>
          <a:ln w="9525" cap="flat" cmpd="sng" algn="ctr">
            <a:solidFill>
              <a:srgbClr val="FFFFFF">
                <a:lumMod val="85000"/>
              </a:srgbClr>
            </a:solidFill>
            <a:prstDash val="solid"/>
            <a:miter lim="800000"/>
          </a:ln>
          <a:effectLst/>
        </p:spPr>
      </p:cxnSp>
      <p:cxnSp>
        <p:nvCxnSpPr>
          <p:cNvPr id="46" name="Straight Connector 45">
            <a:extLst>
              <a:ext uri="{FF2B5EF4-FFF2-40B4-BE49-F238E27FC236}">
                <a16:creationId xmlns:a16="http://schemas.microsoft.com/office/drawing/2014/main" id="{8E0DF1AC-A546-404A-8723-AD040678AF47}"/>
              </a:ext>
            </a:extLst>
          </p:cNvPr>
          <p:cNvCxnSpPr>
            <a:cxnSpLocks/>
            <a:endCxn id="43" idx="2"/>
          </p:cNvCxnSpPr>
          <p:nvPr userDrawn="1"/>
        </p:nvCxnSpPr>
        <p:spPr>
          <a:xfrm flipH="1">
            <a:off x="6074909" y="1943797"/>
            <a:ext cx="1928" cy="3961800"/>
          </a:xfrm>
          <a:prstGeom prst="line">
            <a:avLst/>
          </a:prstGeom>
          <a:noFill/>
          <a:ln w="9525" cap="flat" cmpd="sng" algn="ctr">
            <a:solidFill>
              <a:srgbClr val="FFFFFF">
                <a:lumMod val="85000"/>
              </a:srgbClr>
            </a:solidFill>
            <a:prstDash val="solid"/>
            <a:miter lim="800000"/>
          </a:ln>
          <a:effectLst/>
        </p:spPr>
      </p:cxnSp>
      <p:cxnSp>
        <p:nvCxnSpPr>
          <p:cNvPr id="47" name="Straight Connector 46">
            <a:extLst>
              <a:ext uri="{FF2B5EF4-FFF2-40B4-BE49-F238E27FC236}">
                <a16:creationId xmlns:a16="http://schemas.microsoft.com/office/drawing/2014/main" id="{130FCEDE-B3A2-C745-BCBE-002B4E363F8B}"/>
              </a:ext>
            </a:extLst>
          </p:cNvPr>
          <p:cNvCxnSpPr>
            <a:cxnSpLocks/>
            <a:endCxn id="44" idx="2"/>
          </p:cNvCxnSpPr>
          <p:nvPr userDrawn="1"/>
        </p:nvCxnSpPr>
        <p:spPr>
          <a:xfrm flipH="1">
            <a:off x="10047536" y="1835909"/>
            <a:ext cx="3530" cy="4069607"/>
          </a:xfrm>
          <a:prstGeom prst="line">
            <a:avLst/>
          </a:prstGeom>
          <a:noFill/>
          <a:ln w="9525" cap="flat" cmpd="sng" algn="ctr">
            <a:solidFill>
              <a:srgbClr val="FFFFFF">
                <a:lumMod val="85000"/>
              </a:srgbClr>
            </a:solidFill>
            <a:prstDash val="solid"/>
            <a:miter lim="800000"/>
          </a:ln>
          <a:effectLst/>
        </p:spPr>
      </p:cxnSp>
      <p:sp>
        <p:nvSpPr>
          <p:cNvPr id="48" name="Rectangle 47">
            <a:extLst>
              <a:ext uri="{FF2B5EF4-FFF2-40B4-BE49-F238E27FC236}">
                <a16:creationId xmlns:a16="http://schemas.microsoft.com/office/drawing/2014/main" id="{716127D4-71FD-904C-88EF-A94A88E837B3}"/>
              </a:ext>
            </a:extLst>
          </p:cNvPr>
          <p:cNvSpPr/>
          <p:nvPr userDrawn="1"/>
        </p:nvSpPr>
        <p:spPr>
          <a:xfrm>
            <a:off x="214205" y="2179143"/>
            <a:ext cx="1890487" cy="259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METRICS</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volume of member specific data collected and analyzed on member needs and preferences</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user satisfaction and utilization of content delivery platform</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the proportion of content and education personalized to user needs and preferences</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member retention and recruitment</a:t>
            </a:r>
          </a:p>
        </p:txBody>
      </p:sp>
      <p:sp>
        <p:nvSpPr>
          <p:cNvPr id="49" name="Rectangle 48">
            <a:extLst>
              <a:ext uri="{FF2B5EF4-FFF2-40B4-BE49-F238E27FC236}">
                <a16:creationId xmlns:a16="http://schemas.microsoft.com/office/drawing/2014/main" id="{D4020362-74FE-A54E-9DB4-862FD485105F}"/>
              </a:ext>
            </a:extLst>
          </p:cNvPr>
          <p:cNvSpPr/>
          <p:nvPr userDrawn="1"/>
        </p:nvSpPr>
        <p:spPr>
          <a:xfrm>
            <a:off x="2117485" y="2179143"/>
            <a:ext cx="1909955" cy="2072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STRATEGIC OBJECTIVES</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Use data to define individual member needs and preferences</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Invest in internal processes and capabilities to transform AAOS's platform and portfolio to deliver personalized and seamless user experiences </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Develop strategic partnerships to further enhance AAOS’s offerings</a:t>
            </a:r>
          </a:p>
        </p:txBody>
      </p:sp>
      <p:sp>
        <p:nvSpPr>
          <p:cNvPr id="50" name="Rectangle 49">
            <a:extLst>
              <a:ext uri="{FF2B5EF4-FFF2-40B4-BE49-F238E27FC236}">
                <a16:creationId xmlns:a16="http://schemas.microsoft.com/office/drawing/2014/main" id="{9FE78578-808A-8E4B-B65F-8947F63B77D5}"/>
              </a:ext>
            </a:extLst>
          </p:cNvPr>
          <p:cNvSpPr/>
          <p:nvPr userDrawn="1"/>
        </p:nvSpPr>
        <p:spPr>
          <a:xfrm>
            <a:off x="4180008" y="2179143"/>
            <a:ext cx="1872174" cy="35509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METRICS</a:t>
            </a:r>
          </a:p>
          <a:p>
            <a:pPr marL="177800" marR="0" lvl="0" indent="-177800" algn="l" defTabSz="914400" rtl="0" eaLnBrk="1" fontAlgn="auto" latinLnBrk="0" hangingPunct="1">
              <a:lnSpc>
                <a:spcPct val="100000"/>
              </a:lnSpc>
              <a:spcBef>
                <a:spcPts val="200"/>
              </a:spcBef>
              <a:spcAft>
                <a:spcPts val="2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adoption of AAOS’s quality solutions and tools by members</a:t>
            </a:r>
          </a:p>
          <a:p>
            <a:pPr marL="177800" marR="0" lvl="0" indent="-177800" algn="l" defTabSz="914400" rtl="0" eaLnBrk="1" fontAlgn="auto" latinLnBrk="0" hangingPunct="1">
              <a:lnSpc>
                <a:spcPct val="100000"/>
              </a:lnSpc>
              <a:spcBef>
                <a:spcPts val="200"/>
              </a:spcBef>
              <a:spcAft>
                <a:spcPts val="2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the proportion of AAOS products that deliver education and data on cost/value</a:t>
            </a:r>
          </a:p>
          <a:p>
            <a:pPr marL="177800" marR="0" lvl="0" indent="-177800" algn="l" defTabSz="914400" rtl="0" eaLnBrk="1" fontAlgn="auto" latinLnBrk="0" hangingPunct="1">
              <a:lnSpc>
                <a:spcPct val="100000"/>
              </a:lnSpc>
              <a:spcBef>
                <a:spcPts val="200"/>
              </a:spcBef>
              <a:spcAft>
                <a:spcPts val="200"/>
              </a:spcAft>
              <a:buClr>
                <a:srgbClr val="000000">
                  <a:lumMod val="75000"/>
                  <a:lumOff val="25000"/>
                </a:srgbClr>
              </a:buClr>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member and institutional participation in AAOS’s family of registries</a:t>
            </a:r>
          </a:p>
          <a:p>
            <a:pPr marL="177800" marR="0" lvl="0" indent="-177800" algn="l" defTabSz="914400" rtl="0" eaLnBrk="1" fontAlgn="auto" latinLnBrk="0" hangingPunct="1">
              <a:lnSpc>
                <a:spcPct val="100000"/>
              </a:lnSpc>
              <a:spcBef>
                <a:spcPts val="200"/>
              </a:spcBef>
              <a:spcAft>
                <a:spcPts val="2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member utilization of evidence-based and high value treatments</a:t>
            </a:r>
          </a:p>
          <a:p>
            <a:pPr marL="177800" marR="0" lvl="0" indent="-177800" algn="l" defTabSz="914400" rtl="0" eaLnBrk="1" fontAlgn="auto" latinLnBrk="0" hangingPunct="1">
              <a:lnSpc>
                <a:spcPct val="100000"/>
              </a:lnSpc>
              <a:spcBef>
                <a:spcPts val="200"/>
              </a:spcBef>
              <a:spcAft>
                <a:spcPts val="2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Decrease in member utilization of non evidence-based and low value treatments</a:t>
            </a:r>
          </a:p>
          <a:p>
            <a:pPr marL="177800" marR="0" lvl="0" indent="-177800" algn="l" defTabSz="914400" rtl="0" eaLnBrk="1" fontAlgn="auto" latinLnBrk="0" hangingPunct="1">
              <a:lnSpc>
                <a:spcPct val="100000"/>
              </a:lnSpc>
              <a:spcBef>
                <a:spcPts val="200"/>
              </a:spcBef>
              <a:spcAft>
                <a:spcPts val="2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 of professional reimbursement tied to value based care delivery</a:t>
            </a:r>
            <a:endPar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B34188ED-77EF-7448-9A6B-BDAD692ADC89}"/>
              </a:ext>
            </a:extLst>
          </p:cNvPr>
          <p:cNvSpPr/>
          <p:nvPr userDrawn="1"/>
        </p:nvSpPr>
        <p:spPr>
          <a:xfrm>
            <a:off x="6099563" y="2179143"/>
            <a:ext cx="1898093" cy="37394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STRATEGIC OBJECTIVES</a:t>
            </a:r>
          </a:p>
          <a:p>
            <a:pPr marL="119063" marR="0" lvl="0" indent="-119063"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Develop a definition of quality and effectiveness that incorporates cost</a:t>
            </a:r>
          </a:p>
          <a:p>
            <a:pPr marL="119063" marR="0" lvl="0" indent="-119063"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Educate members on the opportunities of moving to value-based environments</a:t>
            </a:r>
          </a:p>
          <a:p>
            <a:pPr marL="119063" marR="0" lvl="0" indent="-119063"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Expand data capture through AAOS registries and reduce the burden of data entry</a:t>
            </a:r>
          </a:p>
          <a:p>
            <a:pPr marL="119063" marR="0" lvl="0" indent="-119063"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Prioritize the development and roll out of practical solutions and tools</a:t>
            </a:r>
          </a:p>
          <a:p>
            <a:pPr marL="119063" marR="0" lvl="0" indent="-119063"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Integrate AAOS’s advocacy and quality efforts to advance the quality of MSK health</a:t>
            </a:r>
          </a:p>
          <a:p>
            <a:pPr marL="119063" marR="0" lvl="0" indent="-119063"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Collaborate with payers, regulators, purchasers, industry, and others to influence future change in MSK health care delivery and professional reimbursement</a:t>
            </a:r>
          </a:p>
        </p:txBody>
      </p:sp>
      <p:sp>
        <p:nvSpPr>
          <p:cNvPr id="52" name="TextBox 51">
            <a:extLst>
              <a:ext uri="{FF2B5EF4-FFF2-40B4-BE49-F238E27FC236}">
                <a16:creationId xmlns:a16="http://schemas.microsoft.com/office/drawing/2014/main" id="{01B081BA-E9F9-764A-B0FE-EA3BBF097C3F}"/>
              </a:ext>
            </a:extLst>
          </p:cNvPr>
          <p:cNvSpPr txBox="1"/>
          <p:nvPr userDrawn="1"/>
        </p:nvSpPr>
        <p:spPr>
          <a:xfrm>
            <a:off x="8129053" y="2179143"/>
            <a:ext cx="1902508" cy="25006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METRICS</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awareness and impact of new core values and associated behaviors</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Advancement in AAOS’s governance reflecting best practices</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Identify a baseline and establish a goal for increasing diversity among AAOS's board and volunteer structure </a:t>
            </a:r>
          </a:p>
          <a:p>
            <a:pPr marL="177800" marR="0" lvl="0" indent="-1778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Increase in amount of revenue generated from new investments in innovation</a:t>
            </a:r>
          </a:p>
        </p:txBody>
      </p:sp>
      <p:sp>
        <p:nvSpPr>
          <p:cNvPr id="53" name="TextBox 52">
            <a:extLst>
              <a:ext uri="{FF2B5EF4-FFF2-40B4-BE49-F238E27FC236}">
                <a16:creationId xmlns:a16="http://schemas.microsoft.com/office/drawing/2014/main" id="{07E5FF4A-5B29-F648-8C3D-B73E0078E4F0}"/>
              </a:ext>
            </a:extLst>
          </p:cNvPr>
          <p:cNvSpPr txBox="1"/>
          <p:nvPr userDrawn="1"/>
        </p:nvSpPr>
        <p:spPr>
          <a:xfrm>
            <a:off x="10047537" y="2179143"/>
            <a:ext cx="1936794" cy="39241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STRATEGIC OBJECTIVES</a:t>
            </a:r>
          </a:p>
          <a:p>
            <a:pPr marL="119063" marR="0" lvl="0" indent="-11906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Measure AAOS’s culture and define a refreshed set of core values and behaviors</a:t>
            </a:r>
          </a:p>
          <a:p>
            <a:pPr marL="119063" marR="0" lvl="0" indent="-11906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Develop and execute a rollout plan to embed new core values and associated behaviors in AAOS’s culture</a:t>
            </a:r>
          </a:p>
          <a:p>
            <a:pPr marL="119063" marR="0" lvl="0" indent="-11906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Continue evolving AAOS’s governance to reflect best practices</a:t>
            </a:r>
          </a:p>
          <a:p>
            <a:pPr marL="119063" marR="0" lvl="0" indent="-11906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Train new leaders of AAOS’s board and volunteer structure on strategic focus and governance best practices</a:t>
            </a:r>
            <a:endParaRPr kumimoji="0" lang="en-US" sz="975" b="0" i="1"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119063" marR="0" lvl="0" indent="-11906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Discuss, evaluate, and establish a goal to increase diversity among the leadership of AAOS’s board and volunteer structure</a:t>
            </a:r>
          </a:p>
          <a:p>
            <a:pPr marL="119063" marR="0" lvl="0" indent="-11906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Establish an innovation process in AAOS with the goal of identifying future investments in innovation projects</a:t>
            </a:r>
          </a:p>
          <a:p>
            <a:pPr marL="115888"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75"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E3A693A-EF83-CF43-9F8A-D6BBDF876236}"/>
              </a:ext>
            </a:extLst>
          </p:cNvPr>
          <p:cNvSpPr/>
          <p:nvPr userDrawn="1"/>
        </p:nvSpPr>
        <p:spPr>
          <a:xfrm>
            <a:off x="205879" y="5982536"/>
            <a:ext cx="11782917" cy="233737"/>
          </a:xfrm>
          <a:prstGeom prst="rect">
            <a:avLst/>
          </a:prstGeom>
          <a:solidFill>
            <a:srgbClr val="FFFFFF">
              <a:lumMod val="85000"/>
            </a:srgbClr>
          </a:solidFill>
          <a:ln w="9525" cap="flat" cmpd="sng" algn="ctr">
            <a:noFill/>
            <a:prstDash val="solid"/>
            <a:miter lim="800000"/>
          </a:ln>
          <a:effectLst/>
        </p:spPr>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a:ln>
                  <a:noFill/>
                </a:ln>
                <a:solidFill>
                  <a:srgbClr val="E93E33">
                    <a:lumMod val="50000"/>
                  </a:srgbClr>
                </a:solidFill>
                <a:effectLst/>
                <a:uLnTx/>
                <a:uFillTx/>
                <a:latin typeface="Calibri" panose="020F0502020204030204"/>
                <a:ea typeface="+mn-ea"/>
                <a:cs typeface="+mn-cs"/>
              </a:rPr>
              <a:t>KEY ENABLERS</a:t>
            </a:r>
          </a:p>
        </p:txBody>
      </p:sp>
      <p:sp>
        <p:nvSpPr>
          <p:cNvPr id="55" name="Rectangle 54">
            <a:extLst>
              <a:ext uri="{FF2B5EF4-FFF2-40B4-BE49-F238E27FC236}">
                <a16:creationId xmlns:a16="http://schemas.microsoft.com/office/drawing/2014/main" id="{7C09BB85-3CA9-544F-AB66-518B35851085}"/>
              </a:ext>
            </a:extLst>
          </p:cNvPr>
          <p:cNvSpPr/>
          <p:nvPr userDrawn="1"/>
        </p:nvSpPr>
        <p:spPr>
          <a:xfrm>
            <a:off x="205877" y="5982537"/>
            <a:ext cx="11782919" cy="802729"/>
          </a:xfrm>
          <a:prstGeom prst="rect">
            <a:avLst/>
          </a:prstGeom>
          <a:noFill/>
          <a:ln w="9525" cap="flat" cmpd="sng" algn="ctr">
            <a:solidFill>
              <a:srgbClr val="FFFFFF">
                <a:lumMod val="85000"/>
              </a:srgbClr>
            </a:solidFill>
            <a:prstDash val="solid"/>
            <a:miter lim="800000"/>
          </a:ln>
          <a:effectLst/>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9E627268-4D20-CF46-B93C-0F69C6A97C11}"/>
              </a:ext>
            </a:extLst>
          </p:cNvPr>
          <p:cNvSpPr txBox="1"/>
          <p:nvPr userDrawn="1"/>
        </p:nvSpPr>
        <p:spPr>
          <a:xfrm>
            <a:off x="308244" y="6202568"/>
            <a:ext cx="5709962" cy="566822"/>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000" b="1"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Advocacy: </a:t>
            </a:r>
            <a:r>
              <a:rPr kumimoji="0" lang="en-US" sz="10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Advocate to advance access to and quality of MSK health care, and support providers to thrive in an evolving health care environment</a:t>
            </a:r>
            <a:endParaRPr kumimoji="0" lang="en-US" sz="1000" b="1"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endParaRP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000" b="1"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Communication: </a:t>
            </a:r>
            <a:r>
              <a:rPr kumimoji="0" lang="en-US" sz="10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Communicate renewed member value stemming from new strategic plan</a:t>
            </a:r>
          </a:p>
        </p:txBody>
      </p:sp>
      <p:sp>
        <p:nvSpPr>
          <p:cNvPr id="57" name="TextBox 56">
            <a:extLst>
              <a:ext uri="{FF2B5EF4-FFF2-40B4-BE49-F238E27FC236}">
                <a16:creationId xmlns:a16="http://schemas.microsoft.com/office/drawing/2014/main" id="{C2309417-1F5A-EA46-B860-F3F2C9A770BE}"/>
              </a:ext>
            </a:extLst>
          </p:cNvPr>
          <p:cNvSpPr txBox="1"/>
          <p:nvPr userDrawn="1"/>
        </p:nvSpPr>
        <p:spPr>
          <a:xfrm>
            <a:off x="6104030" y="6209679"/>
            <a:ext cx="5694742" cy="566822"/>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000" b="1"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Partnerships: </a:t>
            </a:r>
            <a:r>
              <a:rPr kumimoji="0" lang="en-US" sz="10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Partner to develop the right content, programs, and platforms to increase member value and drive greater impact</a:t>
            </a: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000" b="1"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Technology: </a:t>
            </a:r>
            <a:r>
              <a:rPr kumimoji="0" lang="en-US" sz="1000" b="0" i="0" u="none" strike="noStrike" kern="0" cap="none" spc="0" normalizeH="0" baseline="0" noProof="0">
                <a:ln>
                  <a:noFill/>
                </a:ln>
                <a:solidFill>
                  <a:srgbClr val="000000">
                    <a:lumMod val="75000"/>
                    <a:lumOff val="25000"/>
                  </a:srgbClr>
                </a:solidFill>
                <a:effectLst/>
                <a:uLnTx/>
                <a:uFillTx/>
                <a:latin typeface="Calibri" panose="020F0502020204030204"/>
                <a:ea typeface="+mn-ea"/>
                <a:cs typeface="+mn-cs"/>
              </a:rPr>
              <a:t>Continue modernizing AAOS’s technology platforms to offer seamless experiences</a:t>
            </a:r>
          </a:p>
        </p:txBody>
      </p:sp>
      <p:sp>
        <p:nvSpPr>
          <p:cNvPr id="58" name="Rectangle 57">
            <a:extLst>
              <a:ext uri="{FF2B5EF4-FFF2-40B4-BE49-F238E27FC236}">
                <a16:creationId xmlns:a16="http://schemas.microsoft.com/office/drawing/2014/main" id="{0FCC9136-0E85-A941-A77E-0EF54C70FA87}"/>
              </a:ext>
            </a:extLst>
          </p:cNvPr>
          <p:cNvSpPr/>
          <p:nvPr userDrawn="1"/>
        </p:nvSpPr>
        <p:spPr>
          <a:xfrm>
            <a:off x="223373" y="157188"/>
            <a:ext cx="6196505" cy="584775"/>
          </a:xfrm>
          <a:prstGeom prst="rect">
            <a:avLst/>
          </a:prstGeom>
        </p:spPr>
        <p:txBody>
          <a:bodyPr wrap="none">
            <a:spAutoFit/>
          </a:bodyPr>
          <a:lstStyle/>
          <a:p>
            <a:r>
              <a:rPr kumimoji="0" lang="en-US" sz="3200" b="1" i="0" u="none" strike="noStrike" kern="1200" cap="none" spc="0" normalizeH="0" baseline="0" noProof="0">
                <a:ln>
                  <a:noFill/>
                </a:ln>
                <a:solidFill>
                  <a:srgbClr val="000000"/>
                </a:solidFill>
                <a:effectLst/>
                <a:uLnTx/>
                <a:uFillTx/>
                <a:latin typeface="Arial Black" panose="020B0604020202020204" pitchFamily="34" charset="0"/>
                <a:ea typeface="+mj-ea"/>
                <a:cs typeface="Arial Black" panose="020B0604020202020204" pitchFamily="34" charset="0"/>
              </a:rPr>
              <a:t>2019 – 2023 Strategic Plan</a:t>
            </a:r>
            <a:endParaRPr lang="en-US" sz="1200" b="1" i="0">
              <a:latin typeface="Arial Black" panose="020B0604020202020204" pitchFamily="34" charset="0"/>
              <a:cs typeface="Arial Black" panose="020B0604020202020204" pitchFamily="34" charset="0"/>
            </a:endParaRPr>
          </a:p>
        </p:txBody>
      </p:sp>
      <p:pic>
        <p:nvPicPr>
          <p:cNvPr id="59" name="Picture 58">
            <a:extLst>
              <a:ext uri="{FF2B5EF4-FFF2-40B4-BE49-F238E27FC236}">
                <a16:creationId xmlns:a16="http://schemas.microsoft.com/office/drawing/2014/main" id="{F70F6977-FC66-DC46-8E69-6CCD8B1C76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8980" y="198946"/>
            <a:ext cx="1419647" cy="425894"/>
          </a:xfrm>
          <a:prstGeom prst="rect">
            <a:avLst/>
          </a:prstGeom>
        </p:spPr>
      </p:pic>
      <p:cxnSp>
        <p:nvCxnSpPr>
          <p:cNvPr id="60" name="Straight Connector 59">
            <a:extLst>
              <a:ext uri="{FF2B5EF4-FFF2-40B4-BE49-F238E27FC236}">
                <a16:creationId xmlns:a16="http://schemas.microsoft.com/office/drawing/2014/main" id="{6469B245-30C4-4A46-8492-0F0D867466B2}"/>
              </a:ext>
            </a:extLst>
          </p:cNvPr>
          <p:cNvCxnSpPr/>
          <p:nvPr userDrawn="1"/>
        </p:nvCxnSpPr>
        <p:spPr>
          <a:xfrm>
            <a:off x="0" y="57509"/>
            <a:ext cx="121920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711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re Values">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0FCC9136-0E85-A941-A77E-0EF54C70FA87}"/>
              </a:ext>
            </a:extLst>
          </p:cNvPr>
          <p:cNvSpPr/>
          <p:nvPr userDrawn="1"/>
        </p:nvSpPr>
        <p:spPr>
          <a:xfrm>
            <a:off x="223373" y="155724"/>
            <a:ext cx="8819850" cy="584775"/>
          </a:xfrm>
          <a:prstGeom prst="rect">
            <a:avLst/>
          </a:prstGeom>
        </p:spPr>
        <p:txBody>
          <a:bodyPr wrap="none">
            <a:spAutoFit/>
          </a:bodyPr>
          <a:lstStyle/>
          <a:p>
            <a:r>
              <a:rPr kumimoji="0" lang="en-US" sz="3200" b="1" i="0" u="none" strike="noStrike" kern="1200" cap="none" spc="0" normalizeH="0" baseline="0" noProof="0">
                <a:ln>
                  <a:noFill/>
                </a:ln>
                <a:solidFill>
                  <a:srgbClr val="000000"/>
                </a:solidFill>
                <a:effectLst/>
                <a:uLnTx/>
                <a:uFillTx/>
                <a:latin typeface="Arial Black" panose="020B0604020202020204" pitchFamily="34" charset="0"/>
                <a:ea typeface="+mj-ea"/>
                <a:cs typeface="Arial Black" panose="020B0604020202020204" pitchFamily="34" charset="0"/>
              </a:rPr>
              <a:t>Core Values and Supporting Behaviors</a:t>
            </a:r>
            <a:endParaRPr lang="en-US" sz="1200" b="1" i="0">
              <a:latin typeface="Arial Black" panose="020B0604020202020204" pitchFamily="34" charset="0"/>
              <a:cs typeface="Arial Black" panose="020B0604020202020204" pitchFamily="34" charset="0"/>
            </a:endParaRPr>
          </a:p>
        </p:txBody>
      </p:sp>
      <p:pic>
        <p:nvPicPr>
          <p:cNvPr id="59" name="Picture 58">
            <a:extLst>
              <a:ext uri="{FF2B5EF4-FFF2-40B4-BE49-F238E27FC236}">
                <a16:creationId xmlns:a16="http://schemas.microsoft.com/office/drawing/2014/main" id="{F70F6977-FC66-DC46-8E69-6CCD8B1C76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8980" y="198946"/>
            <a:ext cx="1419647" cy="425894"/>
          </a:xfrm>
          <a:prstGeom prst="rect">
            <a:avLst/>
          </a:prstGeom>
        </p:spPr>
      </p:pic>
      <p:cxnSp>
        <p:nvCxnSpPr>
          <p:cNvPr id="60" name="Straight Connector 59">
            <a:extLst>
              <a:ext uri="{FF2B5EF4-FFF2-40B4-BE49-F238E27FC236}">
                <a16:creationId xmlns:a16="http://schemas.microsoft.com/office/drawing/2014/main" id="{6469B245-30C4-4A46-8492-0F0D867466B2}"/>
              </a:ext>
            </a:extLst>
          </p:cNvPr>
          <p:cNvCxnSpPr/>
          <p:nvPr userDrawn="1"/>
        </p:nvCxnSpPr>
        <p:spPr>
          <a:xfrm>
            <a:off x="0" y="57509"/>
            <a:ext cx="121920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6149589-2947-8B47-BAF7-3EF4B627F091}"/>
              </a:ext>
            </a:extLst>
          </p:cNvPr>
          <p:cNvSpPr txBox="1"/>
          <p:nvPr userDrawn="1"/>
        </p:nvSpPr>
        <p:spPr>
          <a:xfrm>
            <a:off x="8095693" y="2080491"/>
            <a:ext cx="3735998" cy="2123658"/>
          </a:xfrm>
          <a:prstGeom prst="rect">
            <a:avLst/>
          </a:prstGeom>
          <a:noFill/>
        </p:spPr>
        <p:txBody>
          <a:bodyPr wrap="square" rtlCol="0">
            <a:spAutoFit/>
          </a:bodyPr>
          <a:lstStyle/>
          <a:p>
            <a:pPr marL="34290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empower</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seek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input from all people</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not just the majority</a:t>
            </a:r>
          </a:p>
          <a:p>
            <a:pPr marL="34290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acknowledge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unconscious biases</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seek to address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barriers to inclusion</a:t>
            </a:r>
          </a:p>
          <a:p>
            <a:pPr marL="342900" lvl="0" indent="-342900">
              <a:spcAft>
                <a:spcPts val="1200"/>
              </a:spcAft>
              <a:buFont typeface="+mj-lt"/>
              <a:buAutoNum type="arabicPeriod"/>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collaborate </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based on mutual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respect and trust</a:t>
            </a:r>
          </a:p>
        </p:txBody>
      </p:sp>
      <p:sp>
        <p:nvSpPr>
          <p:cNvPr id="31" name="Rectangle 30">
            <a:extLst>
              <a:ext uri="{FF2B5EF4-FFF2-40B4-BE49-F238E27FC236}">
                <a16:creationId xmlns:a16="http://schemas.microsoft.com/office/drawing/2014/main" id="{02E9529D-E871-2442-BC74-19632A251365}"/>
              </a:ext>
            </a:extLst>
          </p:cNvPr>
          <p:cNvSpPr/>
          <p:nvPr userDrawn="1"/>
        </p:nvSpPr>
        <p:spPr>
          <a:xfrm>
            <a:off x="10062669" y="1526557"/>
            <a:ext cx="1962150" cy="5845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ectangle 31">
            <a:extLst>
              <a:ext uri="{FF2B5EF4-FFF2-40B4-BE49-F238E27FC236}">
                <a16:creationId xmlns:a16="http://schemas.microsoft.com/office/drawing/2014/main" id="{937537F5-AF94-2643-9F32-4AD66346D122}"/>
              </a:ext>
            </a:extLst>
          </p:cNvPr>
          <p:cNvSpPr/>
          <p:nvPr userDrawn="1"/>
        </p:nvSpPr>
        <p:spPr>
          <a:xfrm>
            <a:off x="405356" y="1528416"/>
            <a:ext cx="3563815" cy="58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Leading to serve</a:t>
            </a:r>
          </a:p>
        </p:txBody>
      </p:sp>
      <p:sp>
        <p:nvSpPr>
          <p:cNvPr id="61" name="Rectangle 60">
            <a:extLst>
              <a:ext uri="{FF2B5EF4-FFF2-40B4-BE49-F238E27FC236}">
                <a16:creationId xmlns:a16="http://schemas.microsoft.com/office/drawing/2014/main" id="{2BA7B56D-95DE-8C4D-AB8F-3ABA64F20B9F}"/>
              </a:ext>
            </a:extLst>
          </p:cNvPr>
          <p:cNvSpPr/>
          <p:nvPr userDrawn="1"/>
        </p:nvSpPr>
        <p:spPr>
          <a:xfrm>
            <a:off x="4280931" y="1528416"/>
            <a:ext cx="3563815" cy="58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Shaping our future</a:t>
            </a:r>
          </a:p>
        </p:txBody>
      </p:sp>
      <p:sp>
        <p:nvSpPr>
          <p:cNvPr id="62" name="Rectangle 61">
            <a:extLst>
              <a:ext uri="{FF2B5EF4-FFF2-40B4-BE49-F238E27FC236}">
                <a16:creationId xmlns:a16="http://schemas.microsoft.com/office/drawing/2014/main" id="{E45C6157-D119-F348-B9F6-B55D065EE222}"/>
              </a:ext>
            </a:extLst>
          </p:cNvPr>
          <p:cNvSpPr/>
          <p:nvPr userDrawn="1"/>
        </p:nvSpPr>
        <p:spPr>
          <a:xfrm>
            <a:off x="8181785" y="1528416"/>
            <a:ext cx="3563815" cy="58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Excellence together</a:t>
            </a:r>
          </a:p>
        </p:txBody>
      </p:sp>
      <p:sp>
        <p:nvSpPr>
          <p:cNvPr id="63" name="TextBox 62">
            <a:extLst>
              <a:ext uri="{FF2B5EF4-FFF2-40B4-BE49-F238E27FC236}">
                <a16:creationId xmlns:a16="http://schemas.microsoft.com/office/drawing/2014/main" id="{295191D6-0C5C-8547-8022-9B0D81895FE8}"/>
              </a:ext>
            </a:extLst>
          </p:cNvPr>
          <p:cNvSpPr txBox="1"/>
          <p:nvPr userDrawn="1"/>
        </p:nvSpPr>
        <p:spPr>
          <a:xfrm>
            <a:off x="4230375" y="2080491"/>
            <a:ext cx="3664927" cy="2123658"/>
          </a:xfrm>
          <a:prstGeom prst="rect">
            <a:avLst/>
          </a:prstGeom>
          <a:noFill/>
        </p:spPr>
        <p:txBody>
          <a:bodyPr wrap="square" rtlCol="0">
            <a:spAutoFit/>
          </a:bodyPr>
          <a:lstStyle/>
          <a:p>
            <a:pPr marL="342900" lvl="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use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data</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evidence</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 stay a step ahead </a:t>
            </a:r>
          </a:p>
          <a:p>
            <a:pPr marL="342900" lvl="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advocate </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 promote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quality musculoskeletal care</a:t>
            </a:r>
          </a:p>
          <a:p>
            <a:pPr marL="342900" lvl="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proactively</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embrace disruptors</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develop innovative products and services</a:t>
            </a:r>
          </a:p>
        </p:txBody>
      </p:sp>
      <p:sp>
        <p:nvSpPr>
          <p:cNvPr id="64" name="TextBox 63">
            <a:extLst>
              <a:ext uri="{FF2B5EF4-FFF2-40B4-BE49-F238E27FC236}">
                <a16:creationId xmlns:a16="http://schemas.microsoft.com/office/drawing/2014/main" id="{A7D2369A-70B6-874E-AC08-823744FAFA6C}"/>
              </a:ext>
            </a:extLst>
          </p:cNvPr>
          <p:cNvSpPr txBox="1"/>
          <p:nvPr userDrawn="1"/>
        </p:nvSpPr>
        <p:spPr>
          <a:xfrm>
            <a:off x="354800" y="2080491"/>
            <a:ext cx="3664927" cy="3508653"/>
          </a:xfrm>
          <a:prstGeom prst="rect">
            <a:avLst/>
          </a:prstGeom>
          <a:noFill/>
        </p:spPr>
        <p:txBody>
          <a:bodyPr wrap="square" rtlCol="0">
            <a:spAutoFit/>
          </a:bodyPr>
          <a:lstStyle/>
          <a:p>
            <a:pPr marL="34290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relentlessly focus on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enabling our profession</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 better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serve our patients </a:t>
            </a:r>
          </a:p>
          <a:p>
            <a:pPr marL="34290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mentor </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and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support </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our members to drive excellence in musculoskeletal health</a:t>
            </a:r>
          </a:p>
          <a:p>
            <a:pPr marL="34290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engage members, partners, and patients where they are, and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lead them forward</a:t>
            </a:r>
          </a:p>
          <a:p>
            <a:pPr marL="342900" indent="-342900">
              <a:spcAft>
                <a:spcPts val="1200"/>
              </a:spcAft>
              <a:buFont typeface="+mj-lt"/>
              <a:buAutoNum type="arabicPeriod"/>
              <a:defRPr/>
            </a:pP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practice transparent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decision-making</a:t>
            </a:r>
            <a:r>
              <a:rPr lang="en-US" sz="1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1600" b="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open communication</a:t>
            </a:r>
            <a:endParaRPr lang="en-US" sz="1400" i="1">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5" name="TextBox 64">
            <a:extLst>
              <a:ext uri="{FF2B5EF4-FFF2-40B4-BE49-F238E27FC236}">
                <a16:creationId xmlns:a16="http://schemas.microsoft.com/office/drawing/2014/main" id="{611C8AC0-D102-CC43-9AB9-7F0830BE021A}"/>
              </a:ext>
            </a:extLst>
          </p:cNvPr>
          <p:cNvSpPr txBox="1"/>
          <p:nvPr userDrawn="1"/>
        </p:nvSpPr>
        <p:spPr>
          <a:xfrm>
            <a:off x="9760225" y="6523492"/>
            <a:ext cx="2342322" cy="276999"/>
          </a:xfrm>
          <a:prstGeom prst="rect">
            <a:avLst/>
          </a:prstGeom>
          <a:noFill/>
        </p:spPr>
        <p:txBody>
          <a:bodyPr wrap="square" rtlCol="0">
            <a:spAutoFit/>
          </a:bodyPr>
          <a:lstStyle/>
          <a:p>
            <a:pPr algn="r">
              <a:spcAft>
                <a:spcPts val="1200"/>
              </a:spcAft>
              <a:defRPr/>
            </a:pPr>
            <a:r>
              <a:rPr lang="en-US" sz="12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Approved on May 20, 2019</a:t>
            </a:r>
            <a:endParaRPr lang="en-US" sz="1200" i="1">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86281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142095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745996522"/>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53230"/>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504137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p:cNvCxnSpPr/>
          <p:nvPr userDrawn="1"/>
        </p:nvCxnSpPr>
        <p:spPr>
          <a:xfrm>
            <a:off x="0" y="57509"/>
            <a:ext cx="12192000" cy="0"/>
          </a:xfrm>
          <a:prstGeom prst="line">
            <a:avLst/>
          </a:prstGeom>
          <a:ln w="114300">
            <a:solidFill>
              <a:srgbClr val="C00433"/>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aaos"/>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2965" b="24205"/>
          <a:stretch/>
        </p:blipFill>
        <p:spPr bwMode="auto">
          <a:xfrm>
            <a:off x="4027714" y="212690"/>
            <a:ext cx="4136572" cy="218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23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363533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1051119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30685854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703751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3880528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15406118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4132724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Black" panose="020B0A040201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187882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22188015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114819726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Black" panose="020B0A040201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59A29AA-D4F0-4F15-B5F2-72F97E26E025}" type="slidenum">
              <a:rPr lang="en-US" smtClean="0"/>
              <a:t>‹#›</a:t>
            </a:fld>
            <a:endParaRPr lang="en-US"/>
          </a:p>
        </p:txBody>
      </p:sp>
    </p:spTree>
    <p:extLst>
      <p:ext uri="{BB962C8B-B14F-4D97-AF65-F5344CB8AC3E}">
        <p14:creationId xmlns:p14="http://schemas.microsoft.com/office/powerpoint/2010/main" val="23936986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5.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1.png"/><Relationship Id="rId5" Type="http://schemas.openxmlformats.org/officeDocument/2006/relationships/slideLayout" Target="../slideLayouts/slideLayout64.xml"/><Relationship Id="rId10" Type="http://schemas.openxmlformats.org/officeDocument/2006/relationships/theme" Target="../theme/theme6.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239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A29AA-D4F0-4F15-B5F2-72F97E26E025}" type="slidenum">
              <a:rPr lang="en-US" smtClean="0"/>
              <a:t>‹#›</a:t>
            </a:fld>
            <a:endParaRPr lang="en-US"/>
          </a:p>
        </p:txBody>
      </p:sp>
      <p:pic>
        <p:nvPicPr>
          <p:cNvPr id="1026" name="Picture 2" descr="Image result for aaos"/>
          <p:cNvPicPr>
            <a:picLocks noChangeAspect="1" noChangeArrowheads="1"/>
          </p:cNvPicPr>
          <p:nvPr userDrawn="1"/>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24165" b="22447"/>
          <a:stretch/>
        </p:blipFill>
        <p:spPr bwMode="auto">
          <a:xfrm>
            <a:off x="386032" y="6311900"/>
            <a:ext cx="904336" cy="482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userDrawn="1"/>
        </p:nvCxnSpPr>
        <p:spPr>
          <a:xfrm>
            <a:off x="0" y="57509"/>
            <a:ext cx="12192000" cy="0"/>
          </a:xfrm>
          <a:prstGeom prst="line">
            <a:avLst/>
          </a:prstGeom>
          <a:ln w="114300">
            <a:solidFill>
              <a:srgbClr val="C0043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18536" y="6257477"/>
            <a:ext cx="117434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320135"/>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161"/>
            <a:ext cx="11125200" cy="685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914400"/>
            <a:ext cx="10515600" cy="4854388"/>
          </a:xfrm>
          <a:prstGeom prst="rect">
            <a:avLst/>
          </a:prstGeom>
          <a:ln>
            <a:noFill/>
          </a:ln>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53447" y="6350474"/>
            <a:ext cx="733697"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4B0FBD7-EC48-4EA6-9635-85A1D662E62F}" type="datetimeFigureOut">
              <a:rPr lang="en-US" smtClean="0"/>
              <a:t>4/19/2024</a:t>
            </a:fld>
            <a:endParaRPr lang="en-US"/>
          </a:p>
        </p:txBody>
      </p:sp>
      <p:sp>
        <p:nvSpPr>
          <p:cNvPr id="5" name="Footer Placeholder 4"/>
          <p:cNvSpPr>
            <a:spLocks noGrp="1"/>
          </p:cNvSpPr>
          <p:nvPr>
            <p:ph type="ftr" sz="quarter" idx="3"/>
          </p:nvPr>
        </p:nvSpPr>
        <p:spPr>
          <a:xfrm>
            <a:off x="6246223" y="63504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620102" y="6356360"/>
            <a:ext cx="73369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58ED00-BC3A-412B-ABCC-52E7534B15F3}" type="slidenum">
              <a:rPr lang="en-US" smtClean="0"/>
              <a:t>‹#›</a:t>
            </a:fld>
            <a:endParaRPr lang="en-US"/>
          </a:p>
        </p:txBody>
      </p:sp>
    </p:spTree>
    <p:extLst>
      <p:ext uri="{BB962C8B-B14F-4D97-AF65-F5344CB8AC3E}">
        <p14:creationId xmlns:p14="http://schemas.microsoft.com/office/powerpoint/2010/main" val="6373316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1" r:id="rId13"/>
  </p:sldLayoutIdLst>
  <p:txStyles>
    <p:titleStyle>
      <a:lvl1pPr algn="l" defTabSz="685766" rtl="0" eaLnBrk="1" latinLnBrk="0" hangingPunct="1">
        <a:lnSpc>
          <a:spcPct val="90000"/>
        </a:lnSpc>
        <a:spcBef>
          <a:spcPct val="0"/>
        </a:spcBef>
        <a:buNone/>
        <a:defRPr sz="3200" b="1" kern="1200">
          <a:ln>
            <a:noFill/>
          </a:ln>
          <a:solidFill>
            <a:schemeClr val="tx1">
              <a:lumMod val="65000"/>
              <a:lumOff val="35000"/>
            </a:schemeClr>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a:buChar char="•"/>
        <a:defRPr sz="3200" kern="1200">
          <a:solidFill>
            <a:schemeClr val="tx1">
              <a:lumMod val="65000"/>
              <a:lumOff val="35000"/>
            </a:schemeClr>
          </a:solidFill>
          <a:latin typeface="+mn-lt"/>
          <a:ea typeface="+mn-ea"/>
          <a:cs typeface="+mn-cs"/>
        </a:defRPr>
      </a:lvl1pPr>
      <a:lvl2pPr marL="514324" indent="-171442" algn="l" defTabSz="685766" rtl="0" eaLnBrk="1" latinLnBrk="0" hangingPunct="1">
        <a:lnSpc>
          <a:spcPct val="90000"/>
        </a:lnSpc>
        <a:spcBef>
          <a:spcPts val="375"/>
        </a:spcBef>
        <a:buFont typeface="Arial"/>
        <a:buChar char="•"/>
        <a:defRPr sz="2800" kern="1200">
          <a:solidFill>
            <a:schemeClr val="tx1">
              <a:lumMod val="65000"/>
              <a:lumOff val="35000"/>
            </a:schemeClr>
          </a:solidFill>
          <a:latin typeface="+mn-lt"/>
          <a:ea typeface="+mn-ea"/>
          <a:cs typeface="+mn-cs"/>
        </a:defRPr>
      </a:lvl2pPr>
      <a:lvl3pPr marL="857207" indent="-171442" algn="l" defTabSz="685766" rtl="0" eaLnBrk="1" latinLnBrk="0" hangingPunct="1">
        <a:lnSpc>
          <a:spcPct val="90000"/>
        </a:lnSpc>
        <a:spcBef>
          <a:spcPts val="375"/>
        </a:spcBef>
        <a:buFont typeface="Arial"/>
        <a:buChar char="•"/>
        <a:defRPr sz="2000" kern="1200">
          <a:solidFill>
            <a:schemeClr val="tx1">
              <a:lumMod val="65000"/>
              <a:lumOff val="35000"/>
            </a:schemeClr>
          </a:solidFill>
          <a:latin typeface="+mn-lt"/>
          <a:ea typeface="+mn-ea"/>
          <a:cs typeface="+mn-cs"/>
        </a:defRPr>
      </a:lvl3pPr>
      <a:lvl4pPr marL="1200090" indent="-171442" algn="l" defTabSz="685766" rtl="0" eaLnBrk="1" latinLnBrk="0" hangingPunct="1">
        <a:lnSpc>
          <a:spcPct val="90000"/>
        </a:lnSpc>
        <a:spcBef>
          <a:spcPts val="375"/>
        </a:spcBef>
        <a:buFont typeface="Arial"/>
        <a:buChar char="•"/>
        <a:defRPr sz="1800" kern="1200">
          <a:solidFill>
            <a:schemeClr val="tx1">
              <a:lumMod val="65000"/>
              <a:lumOff val="35000"/>
            </a:schemeClr>
          </a:solidFill>
          <a:latin typeface="+mn-lt"/>
          <a:ea typeface="+mn-ea"/>
          <a:cs typeface="+mn-cs"/>
        </a:defRPr>
      </a:lvl4pPr>
      <a:lvl5pPr marL="1542973" indent="-171442" algn="l" defTabSz="685766" rtl="0" eaLnBrk="1" latinLnBrk="0" hangingPunct="1">
        <a:lnSpc>
          <a:spcPct val="90000"/>
        </a:lnSpc>
        <a:spcBef>
          <a:spcPts val="375"/>
        </a:spcBef>
        <a:buFont typeface="Arial"/>
        <a:buChar char="•"/>
        <a:defRPr sz="1800" kern="1200">
          <a:solidFill>
            <a:schemeClr val="tx1">
              <a:lumMod val="65000"/>
              <a:lumOff val="35000"/>
            </a:schemeClr>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218536" y="6257477"/>
            <a:ext cx="117434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1476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239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A29AA-D4F0-4F15-B5F2-72F97E26E025}" type="slidenum">
              <a:rPr lang="en-US" smtClean="0"/>
              <a:t>‹#›</a:t>
            </a:fld>
            <a:endParaRPr lang="en-US"/>
          </a:p>
        </p:txBody>
      </p:sp>
      <p:pic>
        <p:nvPicPr>
          <p:cNvPr id="1026" name="Picture 2" descr="Image result for aaos"/>
          <p:cNvPicPr>
            <a:picLocks noChangeAspect="1" noChangeArrowheads="1"/>
          </p:cNvPicPr>
          <p:nvPr userDrawn="1"/>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24165" b="22447"/>
          <a:stretch/>
        </p:blipFill>
        <p:spPr bwMode="auto">
          <a:xfrm>
            <a:off x="386032" y="6311900"/>
            <a:ext cx="904336" cy="482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userDrawn="1"/>
        </p:nvCxnSpPr>
        <p:spPr>
          <a:xfrm>
            <a:off x="0" y="57509"/>
            <a:ext cx="121920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18536" y="6257477"/>
            <a:ext cx="117434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0116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239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A29AA-D4F0-4F15-B5F2-72F97E26E025}" type="slidenum">
              <a:rPr lang="en-US" smtClean="0"/>
              <a:t>‹#›</a:t>
            </a:fld>
            <a:endParaRPr lang="en-US"/>
          </a:p>
        </p:txBody>
      </p:sp>
      <p:pic>
        <p:nvPicPr>
          <p:cNvPr id="1026" name="Picture 2" descr="Image result for aaos"/>
          <p:cNvPicPr>
            <a:picLocks noChangeAspect="1" noChangeArrowheads="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4165" b="22447"/>
          <a:stretch/>
        </p:blipFill>
        <p:spPr bwMode="auto">
          <a:xfrm>
            <a:off x="386032" y="6311900"/>
            <a:ext cx="904336" cy="482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userDrawn="1"/>
        </p:nvCxnSpPr>
        <p:spPr>
          <a:xfrm>
            <a:off x="0" y="57509"/>
            <a:ext cx="12192000" cy="0"/>
          </a:xfrm>
          <a:prstGeom prst="line">
            <a:avLst/>
          </a:prstGeom>
          <a:ln w="114300">
            <a:solidFill>
              <a:srgbClr val="C0043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18536" y="6257477"/>
            <a:ext cx="117434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913"/>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239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A29AA-D4F0-4F15-B5F2-72F97E26E025}" type="slidenum">
              <a:rPr lang="en-US" smtClean="0"/>
              <a:t>‹#›</a:t>
            </a:fld>
            <a:endParaRPr lang="en-US"/>
          </a:p>
        </p:txBody>
      </p:sp>
      <p:pic>
        <p:nvPicPr>
          <p:cNvPr id="1026" name="Picture 2" descr="Image result for aaos"/>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4165" b="22447"/>
          <a:stretch/>
        </p:blipFill>
        <p:spPr bwMode="auto">
          <a:xfrm>
            <a:off x="386032" y="6311900"/>
            <a:ext cx="904336" cy="482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userDrawn="1"/>
        </p:nvCxnSpPr>
        <p:spPr>
          <a:xfrm>
            <a:off x="0" y="57509"/>
            <a:ext cx="12192000" cy="0"/>
          </a:xfrm>
          <a:prstGeom prst="line">
            <a:avLst/>
          </a:prstGeom>
          <a:ln w="114300">
            <a:solidFill>
              <a:srgbClr val="C0043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18536" y="6257477"/>
            <a:ext cx="117434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01496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49.png"/><Relationship Id="rId4" Type="http://schemas.openxmlformats.org/officeDocument/2006/relationships/image" Target="../media/image30.png"/><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211_6ADE958A.xm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microsoft.com/office/2018/10/relationships/comments" Target="../comments/modernComment_11E8_C4EF1FFA.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8.xml"/><Relationship Id="rId16" Type="http://schemas.openxmlformats.org/officeDocument/2006/relationships/image" Target="../media/image62.png"/><Relationship Id="rId1" Type="http://schemas.openxmlformats.org/officeDocument/2006/relationships/slideLayout" Target="../slideLayouts/slideLayout59.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aaos.org/advocacy/pac"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emf"/><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7E_4043A4B8.xml"/><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994" y="632352"/>
            <a:ext cx="10515600" cy="3392224"/>
          </a:xfrm>
        </p:spPr>
        <p:txBody>
          <a:bodyPr anchor="b">
            <a:normAutofit fontScale="90000"/>
          </a:bodyPr>
          <a:lstStyle/>
          <a:p>
            <a:pPr algn="ct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r>
              <a:rPr lang="en-US" sz="4900" b="1" dirty="0">
                <a:latin typeface="Calibri" panose="020F0502020204030204" pitchFamily="34" charset="0"/>
                <a:cs typeface="Calibri" panose="020F0502020204030204" pitchFamily="34" charset="0"/>
              </a:rPr>
              <a:t>Board of Specialty Societies (BOS) </a:t>
            </a:r>
            <a:br>
              <a:rPr lang="en-US" sz="4900" b="1" dirty="0">
                <a:latin typeface="Calibri" panose="020F0502020204030204" pitchFamily="34" charset="0"/>
                <a:cs typeface="Calibri" panose="020F0502020204030204" pitchFamily="34" charset="0"/>
              </a:rPr>
            </a:br>
            <a:r>
              <a:rPr lang="en-US" sz="4900" b="1" dirty="0">
                <a:latin typeface="Calibri" panose="020F0502020204030204" pitchFamily="34" charset="0"/>
                <a:cs typeface="Calibri" panose="020F0502020204030204" pitchFamily="34" charset="0"/>
              </a:rPr>
              <a:t>Update</a:t>
            </a:r>
          </a:p>
        </p:txBody>
      </p:sp>
      <p:sp>
        <p:nvSpPr>
          <p:cNvPr id="3" name="Subtitle 2"/>
          <p:cNvSpPr>
            <a:spLocks noGrp="1"/>
          </p:cNvSpPr>
          <p:nvPr>
            <p:ph type="body" idx="1"/>
          </p:nvPr>
        </p:nvSpPr>
        <p:spPr>
          <a:xfrm>
            <a:off x="1332192" y="4024576"/>
            <a:ext cx="10515600" cy="1500187"/>
          </a:xfrm>
        </p:spPr>
        <p:txBody>
          <a:bodyPr>
            <a:normAutofit/>
          </a:bodyPr>
          <a:lstStyle/>
          <a:p>
            <a:pPr algn="ctr">
              <a:lnSpc>
                <a:spcPts val="3650"/>
              </a:lnSpc>
            </a:pPr>
            <a:r>
              <a:rPr lang="en-US" sz="2400" b="1" spc="-5" dirty="0">
                <a:latin typeface="Calibri Light"/>
                <a:cs typeface="Calibri Light"/>
              </a:rPr>
              <a:t>&lt;</a:t>
            </a:r>
            <a:r>
              <a:rPr lang="en-US" sz="2400" b="1" spc="-5">
                <a:latin typeface="Calibri Light"/>
                <a:cs typeface="Calibri Light"/>
              </a:rPr>
              <a:t>Insert </a:t>
            </a:r>
            <a:r>
              <a:rPr lang="en-US" sz="2400" b="1">
                <a:latin typeface="Calibri Light"/>
                <a:cs typeface="Calibri Light"/>
              </a:rPr>
              <a:t>BOS </a:t>
            </a:r>
            <a:r>
              <a:rPr lang="en-US" sz="2400" b="1" spc="-20" dirty="0">
                <a:latin typeface="Calibri Light"/>
                <a:cs typeface="Calibri Light"/>
              </a:rPr>
              <a:t>Representative</a:t>
            </a:r>
            <a:r>
              <a:rPr lang="en-US" sz="2400" b="1" spc="-5" dirty="0">
                <a:latin typeface="Calibri Light"/>
                <a:cs typeface="Calibri Light"/>
              </a:rPr>
              <a:t> Name&gt;</a:t>
            </a:r>
            <a:endParaRPr lang="en-US" sz="2400" b="1" dirty="0">
              <a:latin typeface="Calibri Light"/>
              <a:cs typeface="Calibri Light"/>
            </a:endParaRPr>
          </a:p>
          <a:p>
            <a:pPr algn="ctr">
              <a:lnSpc>
                <a:spcPts val="3650"/>
              </a:lnSpc>
            </a:pPr>
            <a:r>
              <a:rPr lang="en-US" sz="2400" b="1" spc="-5" dirty="0">
                <a:latin typeface="Calibri Light"/>
                <a:cs typeface="Calibri Light"/>
              </a:rPr>
              <a:t>&lt;Insert</a:t>
            </a:r>
            <a:r>
              <a:rPr lang="en-US" sz="2400" b="1" spc="-10" dirty="0">
                <a:latin typeface="Calibri Light"/>
                <a:cs typeface="Calibri Light"/>
              </a:rPr>
              <a:t> </a:t>
            </a:r>
            <a:r>
              <a:rPr lang="en-US" sz="2400" b="1" spc="-15" dirty="0">
                <a:latin typeface="Calibri Light"/>
                <a:cs typeface="Calibri Light"/>
              </a:rPr>
              <a:t>Date&gt;</a:t>
            </a:r>
            <a:endParaRPr lang="en-US" sz="2400" b="1" dirty="0">
              <a:latin typeface="Calibri Light"/>
              <a:cs typeface="Calibri Light"/>
            </a:endParaRPr>
          </a:p>
          <a:p>
            <a:endParaRPr lang="en-US" dirty="0"/>
          </a:p>
        </p:txBody>
      </p:sp>
      <p:pic>
        <p:nvPicPr>
          <p:cNvPr id="4" name="Picture 3">
            <a:extLst>
              <a:ext uri="{FF2B5EF4-FFF2-40B4-BE49-F238E27FC236}">
                <a16:creationId xmlns:a16="http://schemas.microsoft.com/office/drawing/2014/main" id="{C55DE187-08E2-1500-32F8-487158447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192" y="882470"/>
            <a:ext cx="9527615" cy="687913"/>
          </a:xfrm>
          <a:prstGeom prst="rect">
            <a:avLst/>
          </a:prstGeom>
        </p:spPr>
      </p:pic>
    </p:spTree>
    <p:extLst>
      <p:ext uri="{BB962C8B-B14F-4D97-AF65-F5344CB8AC3E}">
        <p14:creationId xmlns:p14="http://schemas.microsoft.com/office/powerpoint/2010/main" val="334373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a:xfrm>
            <a:off x="3335797" y="-565631"/>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86" name="Content Placeholder 2"/>
          <p:cNvSpPr txBox="1">
            <a:spLocks/>
          </p:cNvSpPr>
          <p:nvPr/>
        </p:nvSpPr>
        <p:spPr>
          <a:xfrm>
            <a:off x="-2197899" y="8038090"/>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53" name="Rectangle 52"/>
          <p:cNvSpPr/>
          <p:nvPr/>
        </p:nvSpPr>
        <p:spPr>
          <a:xfrm>
            <a:off x="12368122" y="2206124"/>
            <a:ext cx="2736006" cy="500137"/>
          </a:xfrm>
          <a:prstGeom prst="rect">
            <a:avLst/>
          </a:prstGeom>
        </p:spPr>
        <p:txBody>
          <a:bodyPr wrap="square">
            <a:spAutoFit/>
          </a:bodyPr>
          <a:lstStyle/>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9" name="Rectangle 8"/>
          <p:cNvSpPr/>
          <p:nvPr/>
        </p:nvSpPr>
        <p:spPr>
          <a:xfrm>
            <a:off x="176123" y="926791"/>
            <a:ext cx="11863473" cy="90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a:p>
            <a:pPr lvl="0" algn="ctr">
              <a:defRPr/>
            </a:pPr>
            <a:r>
              <a:rPr lang="en-US" sz="2800" b="1" dirty="0">
                <a:solidFill>
                  <a:srgbClr val="C00433"/>
                </a:solidFill>
                <a:latin typeface="Calibri" panose="020F0502020204030204"/>
              </a:rPr>
              <a:t>MISSION: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2800" dirty="0">
                <a:solidFill>
                  <a:srgbClr val="000000">
                    <a:lumMod val="75000"/>
                    <a:lumOff val="25000"/>
                  </a:srgbClr>
                </a:solidFill>
              </a:rPr>
              <a:t>Serving our profession to provide the</a:t>
            </a:r>
          </a:p>
          <a:p>
            <a:pPr lvl="0" algn="ctr">
              <a:defRPr/>
            </a:pPr>
            <a:r>
              <a:rPr lang="en-US" sz="2800" dirty="0">
                <a:solidFill>
                  <a:srgbClr val="000000">
                    <a:lumMod val="75000"/>
                    <a:lumOff val="25000"/>
                  </a:srgbClr>
                </a:solidFill>
              </a:rPr>
              <a:t>highest quality musculoskeletal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3E4D51E-5FBD-C64B-B42C-14485F183492}"/>
              </a:ext>
            </a:extLst>
          </p:cNvPr>
          <p:cNvSpPr txBox="1"/>
          <p:nvPr/>
        </p:nvSpPr>
        <p:spPr>
          <a:xfrm>
            <a:off x="13506138" y="77349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AF7D052-C15B-471C-99C7-D1927A50EDC7}"/>
              </a:ext>
            </a:extLst>
          </p:cNvPr>
          <p:cNvSpPr txBox="1"/>
          <p:nvPr/>
        </p:nvSpPr>
        <p:spPr>
          <a:xfrm>
            <a:off x="2809395" y="144683"/>
            <a:ext cx="6600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Tw Cen MT Condensed Extra Bold" charset="0"/>
                <a:ea typeface="Tw Cen MT Condensed Extra Bold" charset="0"/>
                <a:cs typeface="Tw Cen MT Condensed Extra Bold" charset="0"/>
              </a:rPr>
              <a:t>2024-2028 Strategic Plan</a:t>
            </a:r>
          </a:p>
        </p:txBody>
      </p:sp>
      <p:sp>
        <p:nvSpPr>
          <p:cNvPr id="18" name="Slide Number Placeholder 2">
            <a:extLst>
              <a:ext uri="{FF2B5EF4-FFF2-40B4-BE49-F238E27FC236}">
                <a16:creationId xmlns:a16="http://schemas.microsoft.com/office/drawing/2014/main" id="{645E2654-FEB0-4399-B843-D442840ED2FC}"/>
              </a:ext>
            </a:extLst>
          </p:cNvPr>
          <p:cNvSpPr>
            <a:spLocks noGrp="1"/>
          </p:cNvSpPr>
          <p:nvPr>
            <p:ph type="sldNum" sz="quarter" idx="12"/>
          </p:nvPr>
        </p:nvSpPr>
        <p:spPr/>
        <p:txBody>
          <a:bodyPr/>
          <a:lstStyle/>
          <a:p>
            <a:fld id="{1758ED00-BC3A-412B-ABCC-52E7534B15F3}" type="slidenum">
              <a:rPr lang="en-US" smtClean="0"/>
              <a:t>10</a:t>
            </a:fld>
            <a:endParaRPr lang="en-US" dirty="0"/>
          </a:p>
        </p:txBody>
      </p:sp>
      <p:sp>
        <p:nvSpPr>
          <p:cNvPr id="22" name="Rectangle 21">
            <a:extLst>
              <a:ext uri="{FF2B5EF4-FFF2-40B4-BE49-F238E27FC236}">
                <a16:creationId xmlns:a16="http://schemas.microsoft.com/office/drawing/2014/main" id="{BDCC1DC9-DFEC-49AB-A566-A3203E81E4BE}"/>
              </a:ext>
            </a:extLst>
          </p:cNvPr>
          <p:cNvSpPr/>
          <p:nvPr/>
        </p:nvSpPr>
        <p:spPr>
          <a:xfrm>
            <a:off x="1033651" y="4471348"/>
            <a:ext cx="10436203" cy="1970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499C78E-41EA-4943-88BD-79941B9448C9}"/>
              </a:ext>
            </a:extLst>
          </p:cNvPr>
          <p:cNvSpPr txBox="1"/>
          <p:nvPr/>
        </p:nvSpPr>
        <p:spPr>
          <a:xfrm>
            <a:off x="1348751" y="4574617"/>
            <a:ext cx="9806002" cy="17722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C00433"/>
                </a:solidFill>
                <a:effectLst/>
                <a:uLnTx/>
                <a:uFillTx/>
                <a:latin typeface="Calibri" panose="020F0502020204030204"/>
                <a:ea typeface="+mn-ea"/>
                <a:cs typeface="+mn-cs"/>
              </a:rPr>
              <a:t>KEY ENABLERS</a:t>
            </a: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400" b="1" i="0" u="none" strike="noStrike" kern="0" cap="none" spc="0" normalizeH="0" baseline="0" noProof="0" dirty="0">
                <a:ln>
                  <a:noFill/>
                </a:ln>
                <a:solidFill>
                  <a:srgbClr val="CC0033">
                    <a:lumMod val="75000"/>
                  </a:srgbClr>
                </a:solidFill>
                <a:effectLst/>
                <a:uLnTx/>
                <a:uFillTx/>
                <a:latin typeface="Calibri" panose="020F0502020204030204"/>
                <a:ea typeface="+mn-ea"/>
                <a:cs typeface="+mn-cs"/>
              </a:rPr>
              <a:t>Advocacy</a:t>
            </a:r>
            <a:r>
              <a:rPr kumimoji="0" lang="en-US" sz="14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Advocate to advance high value musculoskeletal health care, and support clinicians and patients to thrive in an evolving health care environment</a:t>
            </a:r>
            <a:endParaRPr kumimoji="0" lang="en-US" sz="14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400" b="1" i="0" u="none" strike="noStrike" kern="0" cap="none" spc="0" normalizeH="0" baseline="0" noProof="0" dirty="0">
                <a:ln>
                  <a:noFill/>
                </a:ln>
                <a:solidFill>
                  <a:srgbClr val="CC0033">
                    <a:lumMod val="75000"/>
                  </a:srgbClr>
                </a:solidFill>
                <a:effectLst/>
                <a:uLnTx/>
                <a:uFillTx/>
                <a:latin typeface="Calibri" panose="020F0502020204030204"/>
                <a:ea typeface="+mn-ea"/>
                <a:cs typeface="+mn-cs"/>
              </a:rPr>
              <a:t>Communication</a:t>
            </a:r>
            <a:r>
              <a:rPr kumimoji="0" lang="en-US" sz="14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Use efficient, bi-directional communication with members, patients, and the MSK community to advance our strategic goals</a:t>
            </a: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400" b="1" i="0" u="none" strike="noStrike" kern="0" cap="none" spc="0" normalizeH="0" baseline="0" noProof="0" dirty="0">
                <a:ln>
                  <a:noFill/>
                </a:ln>
                <a:solidFill>
                  <a:srgbClr val="CC0033">
                    <a:lumMod val="75000"/>
                  </a:srgbClr>
                </a:solidFill>
                <a:effectLst/>
                <a:uLnTx/>
                <a:uFillTx/>
                <a:latin typeface="Calibri" panose="020F0502020204030204"/>
                <a:ea typeface="+mn-ea"/>
                <a:cs typeface="+mn-cs"/>
              </a:rPr>
              <a:t>Partnerships</a:t>
            </a:r>
            <a:r>
              <a:rPr kumimoji="0" lang="en-US" sz="14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Use our partnership principles to collaborate across the evolving healthcare landscape to drive greater impact</a:t>
            </a: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1400" b="1" i="0" u="none" strike="noStrike" kern="0" cap="none" spc="0" normalizeH="0" baseline="0" noProof="0" dirty="0">
                <a:ln>
                  <a:noFill/>
                </a:ln>
                <a:solidFill>
                  <a:srgbClr val="CC0033">
                    <a:lumMod val="75000"/>
                  </a:srgbClr>
                </a:solidFill>
                <a:effectLst/>
                <a:uLnTx/>
                <a:uFillTx/>
                <a:latin typeface="Calibri" panose="020F0502020204030204"/>
                <a:ea typeface="+mn-ea"/>
                <a:cs typeface="+mn-cs"/>
              </a:rPr>
              <a:t>Technology</a:t>
            </a:r>
            <a:r>
              <a:rPr kumimoji="0" lang="en-US" sz="14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Continue to modernize AAOS's technology platforms to offer personalized member experiences</a:t>
            </a:r>
          </a:p>
        </p:txBody>
      </p:sp>
      <p:sp>
        <p:nvSpPr>
          <p:cNvPr id="25" name="Rectangle 24">
            <a:extLst>
              <a:ext uri="{FF2B5EF4-FFF2-40B4-BE49-F238E27FC236}">
                <a16:creationId xmlns:a16="http://schemas.microsoft.com/office/drawing/2014/main" id="{7976909D-046E-4E79-B40A-6C89FD8987D3}"/>
              </a:ext>
            </a:extLst>
          </p:cNvPr>
          <p:cNvSpPr/>
          <p:nvPr/>
        </p:nvSpPr>
        <p:spPr>
          <a:xfrm>
            <a:off x="600362" y="2213064"/>
            <a:ext cx="10969968" cy="623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a:p>
            <a:pPr lvl="0" algn="ctr">
              <a:defRPr/>
            </a:pPr>
            <a:r>
              <a:rPr lang="en-US" sz="2800" b="1" dirty="0">
                <a:solidFill>
                  <a:srgbClr val="C00433"/>
                </a:solidFill>
                <a:latin typeface="Calibri" panose="020F0502020204030204"/>
              </a:rPr>
              <a:t>VISION:</a:t>
            </a:r>
            <a:r>
              <a:rPr lang="en-US" sz="2800" b="1" dirty="0">
                <a:solidFill>
                  <a:srgbClr val="5B9BD5">
                    <a:lumMod val="75000"/>
                  </a:srgbClr>
                </a:solidFill>
                <a:latin typeface="Calibri" panose="020F0502020204030204"/>
              </a:rPr>
              <a:t> </a:t>
            </a: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lang="en-US" sz="2800" dirty="0">
                <a:solidFill>
                  <a:srgbClr val="000000">
                    <a:lumMod val="75000"/>
                    <a:lumOff val="25000"/>
                  </a:srgbClr>
                </a:solidFill>
              </a:rPr>
              <a:t>The trusted leaders in advancing musculoskeletal health.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E341102-146A-8F5E-BB97-B37914672C39}"/>
              </a:ext>
            </a:extLst>
          </p:cNvPr>
          <p:cNvSpPr/>
          <p:nvPr/>
        </p:nvSpPr>
        <p:spPr>
          <a:xfrm>
            <a:off x="717911" y="2836260"/>
            <a:ext cx="10239048" cy="1772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en-US" sz="2800" b="1" dirty="0">
                <a:solidFill>
                  <a:srgbClr val="C00433"/>
                </a:solidFill>
                <a:latin typeface="Calibri" panose="020F0502020204030204"/>
              </a:rPr>
              <a:t>5-YEAR OUTCOME STATEMENT:</a:t>
            </a:r>
            <a:r>
              <a:rPr lang="en-US" sz="2800" b="1" dirty="0">
                <a:solidFill>
                  <a:srgbClr val="5B9BD5">
                    <a:lumMod val="75000"/>
                  </a:srgbClr>
                </a:solidFill>
                <a:latin typeface="Calibri" panose="020F0502020204030204"/>
              </a:rPr>
              <a:t> </a:t>
            </a:r>
          </a:p>
          <a:p>
            <a:pPr lvl="1" algn="ctr">
              <a:defRPr/>
            </a:pPr>
            <a:r>
              <a:rPr lang="en-US" sz="2800" dirty="0">
                <a:solidFill>
                  <a:srgbClr val="000000">
                    <a:lumMod val="75000"/>
                    <a:lumOff val="25000"/>
                  </a:srgbClr>
                </a:solidFill>
              </a:rPr>
              <a:t>Improve musculoskeletal health through collaboration, innovation, and patient focus</a:t>
            </a:r>
          </a:p>
        </p:txBody>
      </p:sp>
    </p:spTree>
    <p:extLst>
      <p:ext uri="{BB962C8B-B14F-4D97-AF65-F5344CB8AC3E}">
        <p14:creationId xmlns:p14="http://schemas.microsoft.com/office/powerpoint/2010/main" val="472923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5FE84E-CE4E-D348-AC43-A32B8C05BB8C}"/>
              </a:ext>
            </a:extLst>
          </p:cNvPr>
          <p:cNvSpPr/>
          <p:nvPr/>
        </p:nvSpPr>
        <p:spPr>
          <a:xfrm>
            <a:off x="6096000" y="1653059"/>
            <a:ext cx="4726532" cy="3470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64" name="Content Placeholder 2"/>
          <p:cNvSpPr txBox="1">
            <a:spLocks/>
          </p:cNvSpPr>
          <p:nvPr/>
        </p:nvSpPr>
        <p:spPr>
          <a:xfrm>
            <a:off x="3335797" y="-565631"/>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86" name="Content Placeholder 2"/>
          <p:cNvSpPr txBox="1">
            <a:spLocks/>
          </p:cNvSpPr>
          <p:nvPr/>
        </p:nvSpPr>
        <p:spPr>
          <a:xfrm>
            <a:off x="-2197899" y="8038090"/>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53" name="Rectangle 52"/>
          <p:cNvSpPr/>
          <p:nvPr/>
        </p:nvSpPr>
        <p:spPr>
          <a:xfrm>
            <a:off x="12368122" y="2206124"/>
            <a:ext cx="2736006" cy="500137"/>
          </a:xfrm>
          <a:prstGeom prst="rect">
            <a:avLst/>
          </a:prstGeom>
        </p:spPr>
        <p:txBody>
          <a:bodyPr wrap="square">
            <a:spAutoFit/>
          </a:bodyPr>
          <a:lstStyle/>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9" name="Rectangle 8"/>
          <p:cNvSpPr/>
          <p:nvPr/>
        </p:nvSpPr>
        <p:spPr>
          <a:xfrm>
            <a:off x="2452255" y="734060"/>
            <a:ext cx="7287490" cy="658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C0033"/>
                </a:solidFill>
                <a:latin typeface="Calibri" panose="020F0502020204030204"/>
              </a:rPr>
              <a:t>GOAL 1:</a:t>
            </a:r>
            <a:r>
              <a:rPr kumimoji="0" lang="en-US" sz="2000" b="1" i="0" u="none" strike="noStrike" kern="1200" cap="none" spc="0" normalizeH="0" baseline="0" noProof="0" dirty="0">
                <a:ln>
                  <a:noFill/>
                </a:ln>
                <a:solidFill>
                  <a:srgbClr val="CC0033"/>
                </a:solidFill>
                <a:effectLst/>
                <a:uLnTx/>
                <a:uFillTx/>
                <a:latin typeface="Calibri" panose="020F0502020204030204"/>
                <a:ea typeface="+mn-ea"/>
                <a:cs typeface="+mn-cs"/>
              </a:rPr>
              <a:t>  MEMBERS</a:t>
            </a:r>
          </a:p>
          <a:p>
            <a:pPr marL="0" indent="0" algn="ctr">
              <a:buNone/>
            </a:pPr>
            <a:r>
              <a:rPr lang="en-US" sz="1800" dirty="0">
                <a:solidFill>
                  <a:schemeClr val="tx1"/>
                </a:solidFill>
              </a:rPr>
              <a:t>Be </a:t>
            </a:r>
            <a:r>
              <a:rPr lang="en-US" sz="1800" i="1" dirty="0">
                <a:solidFill>
                  <a:schemeClr val="tx1"/>
                </a:solidFill>
              </a:rPr>
              <a:t>the </a:t>
            </a:r>
            <a:r>
              <a:rPr lang="en-US" sz="1800" dirty="0">
                <a:solidFill>
                  <a:schemeClr val="tx1"/>
                </a:solidFill>
              </a:rPr>
              <a:t>professional home for our members throughout their lifetime</a:t>
            </a:r>
          </a:p>
        </p:txBody>
      </p:sp>
      <p:sp>
        <p:nvSpPr>
          <p:cNvPr id="10" name="Content Placeholder 2"/>
          <p:cNvSpPr txBox="1">
            <a:spLocks/>
          </p:cNvSpPr>
          <p:nvPr/>
        </p:nvSpPr>
        <p:spPr>
          <a:xfrm>
            <a:off x="6211360" y="2317924"/>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12" name="Rectangle 11"/>
          <p:cNvSpPr/>
          <p:nvPr/>
        </p:nvSpPr>
        <p:spPr>
          <a:xfrm>
            <a:off x="1355138" y="1653058"/>
            <a:ext cx="4607916" cy="34822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16" name="TextBox 15"/>
          <p:cNvSpPr txBox="1"/>
          <p:nvPr/>
        </p:nvSpPr>
        <p:spPr>
          <a:xfrm>
            <a:off x="6288414" y="1809096"/>
            <a:ext cx="4460639" cy="3241913"/>
          </a:xfrm>
          <a:prstGeom prst="rect">
            <a:avLst/>
          </a:prstGeom>
          <a:noFill/>
        </p:spPr>
        <p:txBody>
          <a:bodyPr wrap="square" rtlCol="0">
            <a:spAutoFit/>
          </a:bodyPr>
          <a:lstStyle/>
          <a:p>
            <a:pPr algn="ctr">
              <a:spcAft>
                <a:spcPts val="800"/>
              </a:spcAft>
              <a:defRPr/>
            </a:pPr>
            <a:r>
              <a:rPr kumimoji="0" lang="en-US" sz="1800" b="1" i="0" u="none" strike="noStrike" kern="1200" cap="none" spc="0" normalizeH="0" baseline="0" noProof="0" dirty="0">
                <a:ln>
                  <a:noFill/>
                </a:ln>
                <a:solidFill>
                  <a:srgbClr val="CC0033"/>
                </a:solidFill>
                <a:effectLst/>
                <a:uLnTx/>
                <a:uFillTx/>
                <a:latin typeface="Calibri" panose="020F0502020204030204"/>
                <a:ea typeface="+mn-ea"/>
                <a:cs typeface="+mn-cs"/>
              </a:rPr>
              <a:t>STRATEGIC</a:t>
            </a: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CC0033"/>
                </a:solidFill>
                <a:effectLst/>
                <a:uLnTx/>
                <a:uFillTx/>
                <a:latin typeface="Calibri" panose="020F0502020204030204"/>
                <a:ea typeface="+mn-ea"/>
                <a:cs typeface="+mn-cs"/>
              </a:rPr>
              <a:t>OBJECTIVES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Recruit, develop, and retain a diverse membership of musculoskeletal professionals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Advocate for our members with agencies and organizations that affect their practices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Enhance two-way communication to provide members a personalized experience that meets their needs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Support career development by expanding opportunities for leadership growth and professional advancement</a:t>
            </a:r>
            <a:endParaRPr kumimoji="0" lang="en-US" sz="15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17" name="TextBox 16"/>
          <p:cNvSpPr txBox="1"/>
          <p:nvPr/>
        </p:nvSpPr>
        <p:spPr>
          <a:xfrm>
            <a:off x="1281659" y="1809096"/>
            <a:ext cx="4427808" cy="2333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CC0033"/>
                </a:solidFill>
                <a:effectLst/>
                <a:uLnTx/>
                <a:uFillTx/>
                <a:latin typeface="Calibri" panose="020F0502020204030204"/>
                <a:ea typeface="+mn-ea"/>
                <a:cs typeface="+mn-cs"/>
              </a:rPr>
              <a:t>METRICS</a:t>
            </a:r>
          </a:p>
          <a:p>
            <a:pPr marL="460375" indent="-222250">
              <a:spcBef>
                <a:spcPts val="600"/>
              </a:spcBef>
              <a:buFont typeface="Arial,Sans-Serif" panose="020B0604020202020204" pitchFamily="34" charset="0"/>
              <a:buChar char="•"/>
            </a:pPr>
            <a:r>
              <a:rPr lang="en-US" sz="1600" dirty="0">
                <a:solidFill>
                  <a:schemeClr val="tx1">
                    <a:lumMod val="75000"/>
                    <a:lumOff val="25000"/>
                  </a:schemeClr>
                </a:solidFill>
              </a:rPr>
              <a:t>Member satisfaction score (#) </a:t>
            </a:r>
          </a:p>
          <a:p>
            <a:pPr marL="460375" indent="-222250">
              <a:spcBef>
                <a:spcPts val="600"/>
              </a:spcBef>
              <a:buFont typeface="Arial,Sans-Serif" panose="020B0604020202020204" pitchFamily="34" charset="0"/>
              <a:buChar char="•"/>
            </a:pPr>
            <a:r>
              <a:rPr lang="en-US" sz="1600" dirty="0">
                <a:solidFill>
                  <a:schemeClr val="tx1">
                    <a:lumMod val="75000"/>
                    <a:lumOff val="25000"/>
                  </a:schemeClr>
                </a:solidFill>
              </a:rPr>
              <a:t>% of members who participate in the AAOS Political Action Committee (</a:t>
            </a:r>
            <a:r>
              <a:rPr lang="en-US" sz="1600" dirty="0" err="1">
                <a:solidFill>
                  <a:schemeClr val="tx1">
                    <a:lumMod val="75000"/>
                    <a:lumOff val="25000"/>
                  </a:schemeClr>
                </a:solidFill>
              </a:rPr>
              <a:t>OrthoPAC</a:t>
            </a:r>
            <a:r>
              <a:rPr lang="en-US" sz="1600" dirty="0">
                <a:solidFill>
                  <a:schemeClr val="tx1">
                    <a:lumMod val="75000"/>
                    <a:lumOff val="25000"/>
                  </a:schemeClr>
                </a:solidFill>
              </a:rPr>
              <a:t>)</a:t>
            </a:r>
            <a:endParaRPr lang="en-US" sz="1600" i="1" dirty="0">
              <a:solidFill>
                <a:schemeClr val="tx1">
                  <a:lumMod val="75000"/>
                  <a:lumOff val="25000"/>
                </a:schemeClr>
              </a:solidFill>
            </a:endParaRPr>
          </a:p>
          <a:p>
            <a:pPr marL="460375" indent="-222250">
              <a:spcBef>
                <a:spcPts val="600"/>
              </a:spcBef>
              <a:buFont typeface="Arial,Sans-Serif" panose="020B0604020202020204" pitchFamily="34" charset="0"/>
              <a:buChar char="•"/>
            </a:pPr>
            <a:r>
              <a:rPr lang="en-US" sz="1600" dirty="0">
                <a:solidFill>
                  <a:schemeClr val="tx1">
                    <a:lumMod val="75000"/>
                    <a:lumOff val="25000"/>
                  </a:schemeClr>
                </a:solidFill>
              </a:rPr>
              <a:t>% member retention [across all categories]</a:t>
            </a:r>
          </a:p>
          <a:p>
            <a:pPr marL="460375" indent="-222250">
              <a:spcBef>
                <a:spcPts val="600"/>
              </a:spcBef>
              <a:buFont typeface="Arial,Sans-Serif" panose="020B0604020202020204" pitchFamily="34" charset="0"/>
              <a:buChar char="•"/>
            </a:pPr>
            <a:r>
              <a:rPr lang="en-US" sz="1600" dirty="0">
                <a:solidFill>
                  <a:schemeClr val="tx1">
                    <a:lumMod val="75000"/>
                    <a:lumOff val="25000"/>
                  </a:schemeClr>
                </a:solidFill>
              </a:rPr>
              <a:t>% members engaged with AAOS</a:t>
            </a:r>
          </a:p>
          <a:p>
            <a:pPr marL="460375" indent="-222250">
              <a:spcBef>
                <a:spcPts val="600"/>
              </a:spcBef>
              <a:buFont typeface="Arial,Sans-Serif" panose="020B0604020202020204" pitchFamily="34" charset="0"/>
              <a:buChar char="•"/>
            </a:pPr>
            <a:r>
              <a:rPr lang="en-US" sz="1600" dirty="0">
                <a:solidFill>
                  <a:schemeClr val="tx1">
                    <a:lumMod val="75000"/>
                    <a:lumOff val="25000"/>
                  </a:schemeClr>
                </a:solidFill>
              </a:rPr>
              <a:t>% growth in membership [across continuum]</a:t>
            </a:r>
          </a:p>
        </p:txBody>
      </p:sp>
      <p:sp>
        <p:nvSpPr>
          <p:cNvPr id="2" name="TextBox 1">
            <a:extLst>
              <a:ext uri="{FF2B5EF4-FFF2-40B4-BE49-F238E27FC236}">
                <a16:creationId xmlns:a16="http://schemas.microsoft.com/office/drawing/2014/main" id="{73E4D51E-5FBD-C64B-B42C-14485F183492}"/>
              </a:ext>
            </a:extLst>
          </p:cNvPr>
          <p:cNvSpPr txBox="1"/>
          <p:nvPr/>
        </p:nvSpPr>
        <p:spPr>
          <a:xfrm>
            <a:off x="13506138" y="77349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AF7D052-C15B-471C-99C7-D1927A50EDC7}"/>
              </a:ext>
            </a:extLst>
          </p:cNvPr>
          <p:cNvSpPr txBox="1"/>
          <p:nvPr/>
        </p:nvSpPr>
        <p:spPr>
          <a:xfrm>
            <a:off x="2795539" y="136515"/>
            <a:ext cx="6600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Tw Cen MT Condensed Extra Bold" charset="0"/>
                <a:ea typeface="Tw Cen MT Condensed Extra Bold" charset="0"/>
                <a:cs typeface="Tw Cen MT Condensed Extra Bold" charset="0"/>
              </a:rPr>
              <a:t>2024-2028 Strategic Plan</a:t>
            </a:r>
          </a:p>
        </p:txBody>
      </p:sp>
      <p:sp>
        <p:nvSpPr>
          <p:cNvPr id="18" name="Slide Number Placeholder 2">
            <a:extLst>
              <a:ext uri="{FF2B5EF4-FFF2-40B4-BE49-F238E27FC236}">
                <a16:creationId xmlns:a16="http://schemas.microsoft.com/office/drawing/2014/main" id="{645E2654-FEB0-4399-B843-D442840ED2FC}"/>
              </a:ext>
            </a:extLst>
          </p:cNvPr>
          <p:cNvSpPr>
            <a:spLocks noGrp="1"/>
          </p:cNvSpPr>
          <p:nvPr>
            <p:ph type="sldNum" sz="quarter" idx="12"/>
          </p:nvPr>
        </p:nvSpPr>
        <p:spPr>
          <a:xfrm>
            <a:off x="8610600" y="6356360"/>
            <a:ext cx="2743200" cy="365125"/>
          </a:xfrm>
        </p:spPr>
        <p:txBody>
          <a:bodyPr/>
          <a:lstStyle/>
          <a:p>
            <a:fld id="{1758ED00-BC3A-412B-ABCC-52E7534B15F3}" type="slidenum">
              <a:rPr lang="en-US" smtClean="0"/>
              <a:t>11</a:t>
            </a:fld>
            <a:endParaRPr lang="en-US" dirty="0"/>
          </a:p>
        </p:txBody>
      </p:sp>
      <p:sp>
        <p:nvSpPr>
          <p:cNvPr id="3" name="Rectangle 2">
            <a:extLst>
              <a:ext uri="{FF2B5EF4-FFF2-40B4-BE49-F238E27FC236}">
                <a16:creationId xmlns:a16="http://schemas.microsoft.com/office/drawing/2014/main" id="{DD9487AC-B84F-4080-8570-C7677FAB076F}"/>
              </a:ext>
            </a:extLst>
          </p:cNvPr>
          <p:cNvSpPr/>
          <p:nvPr/>
        </p:nvSpPr>
        <p:spPr>
          <a:xfrm>
            <a:off x="766485" y="5395976"/>
            <a:ext cx="11043858" cy="813422"/>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AAOS should be members’ professional home, a touchstone across their profession to help improve care, create opportunities, and solve challenges</a:t>
            </a:r>
          </a:p>
          <a:p>
            <a:pPr marL="285750" indent="-285750">
              <a:buFont typeface="Arial" panose="020B0604020202020204" pitchFamily="34" charset="0"/>
              <a:buChar char="•"/>
            </a:pPr>
            <a:r>
              <a:rPr lang="en-US" dirty="0">
                <a:solidFill>
                  <a:schemeClr val="bg1"/>
                </a:solidFill>
              </a:rPr>
              <a:t>Strengthen engagement and retention through member value and continued advocacy and personalization</a:t>
            </a:r>
          </a:p>
        </p:txBody>
      </p:sp>
      <p:pic>
        <p:nvPicPr>
          <p:cNvPr id="6" name="Picture 5" descr="A diagram of a group of people&#10;&#10;Description automatically generated">
            <a:extLst>
              <a:ext uri="{FF2B5EF4-FFF2-40B4-BE49-F238E27FC236}">
                <a16:creationId xmlns:a16="http://schemas.microsoft.com/office/drawing/2014/main" id="{A6919398-5F22-90B8-D8ED-1FF70BDA1AEE}"/>
              </a:ext>
            </a:extLst>
          </p:cNvPr>
          <p:cNvPicPr>
            <a:picLocks noChangeAspect="1"/>
          </p:cNvPicPr>
          <p:nvPr/>
        </p:nvPicPr>
        <p:blipFill rotWithShape="1">
          <a:blip r:embed="rId3">
            <a:extLst>
              <a:ext uri="{28A0092B-C50C-407E-A947-70E740481C1C}">
                <a14:useLocalDpi xmlns:a14="http://schemas.microsoft.com/office/drawing/2010/main" val="0"/>
              </a:ext>
            </a:extLst>
          </a:blip>
          <a:srcRect t="6788" b="6762"/>
          <a:stretch/>
        </p:blipFill>
        <p:spPr>
          <a:xfrm>
            <a:off x="10891986" y="191203"/>
            <a:ext cx="1300014" cy="1123858"/>
          </a:xfrm>
          <a:prstGeom prst="rect">
            <a:avLst/>
          </a:prstGeom>
        </p:spPr>
      </p:pic>
      <p:sp>
        <p:nvSpPr>
          <p:cNvPr id="4" name="Rectangle 3">
            <a:extLst>
              <a:ext uri="{FF2B5EF4-FFF2-40B4-BE49-F238E27FC236}">
                <a16:creationId xmlns:a16="http://schemas.microsoft.com/office/drawing/2014/main" id="{681F04F3-D126-EF1C-E237-82CFB8772405}"/>
              </a:ext>
            </a:extLst>
          </p:cNvPr>
          <p:cNvSpPr/>
          <p:nvPr/>
        </p:nvSpPr>
        <p:spPr>
          <a:xfrm>
            <a:off x="6211361" y="2787337"/>
            <a:ext cx="4744118" cy="560883"/>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A9ECB6-843E-BEC1-5EAC-481965855374}"/>
              </a:ext>
            </a:extLst>
          </p:cNvPr>
          <p:cNvSpPr/>
          <p:nvPr/>
        </p:nvSpPr>
        <p:spPr>
          <a:xfrm>
            <a:off x="6211360" y="2161347"/>
            <a:ext cx="4744118" cy="560883"/>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21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EB71EB-0B64-944E-2C4B-D6538933DFBD}"/>
              </a:ext>
            </a:extLst>
          </p:cNvPr>
          <p:cNvSpPr/>
          <p:nvPr/>
        </p:nvSpPr>
        <p:spPr>
          <a:xfrm>
            <a:off x="6162152" y="1684317"/>
            <a:ext cx="4848201" cy="34020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5C57C45-78CD-7C4E-75BB-48EBCFA57696}"/>
              </a:ext>
            </a:extLst>
          </p:cNvPr>
          <p:cNvSpPr/>
          <p:nvPr/>
        </p:nvSpPr>
        <p:spPr>
          <a:xfrm>
            <a:off x="1304153" y="1684317"/>
            <a:ext cx="4726531" cy="34020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64" name="Content Placeholder 2"/>
          <p:cNvSpPr txBox="1">
            <a:spLocks/>
          </p:cNvSpPr>
          <p:nvPr/>
        </p:nvSpPr>
        <p:spPr>
          <a:xfrm>
            <a:off x="3335797" y="-565631"/>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86" name="Content Placeholder 2"/>
          <p:cNvSpPr txBox="1">
            <a:spLocks/>
          </p:cNvSpPr>
          <p:nvPr/>
        </p:nvSpPr>
        <p:spPr>
          <a:xfrm>
            <a:off x="-2197899" y="8038090"/>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53" name="Rectangle 52"/>
          <p:cNvSpPr/>
          <p:nvPr/>
        </p:nvSpPr>
        <p:spPr>
          <a:xfrm>
            <a:off x="12368122" y="2206124"/>
            <a:ext cx="2736006" cy="500137"/>
          </a:xfrm>
          <a:prstGeom prst="rect">
            <a:avLst/>
          </a:prstGeom>
        </p:spPr>
        <p:txBody>
          <a:bodyPr wrap="square">
            <a:spAutoFit/>
          </a:bodyPr>
          <a:lstStyle/>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9" name="Rectangle 8"/>
          <p:cNvSpPr/>
          <p:nvPr/>
        </p:nvSpPr>
        <p:spPr>
          <a:xfrm>
            <a:off x="2452255" y="749939"/>
            <a:ext cx="7287490" cy="658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3E9AAC"/>
                </a:solidFill>
                <a:latin typeface="Calibri" panose="020F0502020204030204"/>
              </a:rPr>
              <a:t>GOAL 2:</a:t>
            </a:r>
            <a:r>
              <a:rPr kumimoji="0" lang="en-US" sz="2000" b="1" i="0" u="none" strike="noStrike" kern="1200" cap="none" spc="0" normalizeH="0" baseline="0" noProof="0" dirty="0">
                <a:ln>
                  <a:noFill/>
                </a:ln>
                <a:solidFill>
                  <a:srgbClr val="3E9AAC"/>
                </a:solidFill>
                <a:effectLst/>
                <a:uLnTx/>
                <a:uFillTx/>
                <a:latin typeface="Calibri" panose="020F0502020204030204"/>
                <a:ea typeface="+mn-ea"/>
                <a:cs typeface="+mn-cs"/>
              </a:rPr>
              <a:t>  PATIENTS</a:t>
            </a:r>
          </a:p>
          <a:p>
            <a:pPr marL="0" indent="0" algn="ctr">
              <a:buNone/>
            </a:pPr>
            <a:r>
              <a:rPr lang="en-US" sz="1800" dirty="0">
                <a:solidFill>
                  <a:schemeClr val="tx1"/>
                </a:solidFill>
              </a:rPr>
              <a:t>Lead health transformation to optimize value for all</a:t>
            </a:r>
          </a:p>
        </p:txBody>
      </p:sp>
      <p:sp>
        <p:nvSpPr>
          <p:cNvPr id="10" name="Content Placeholder 2"/>
          <p:cNvSpPr txBox="1">
            <a:spLocks/>
          </p:cNvSpPr>
          <p:nvPr/>
        </p:nvSpPr>
        <p:spPr>
          <a:xfrm>
            <a:off x="6263656" y="2342946"/>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16" name="TextBox 15"/>
          <p:cNvSpPr txBox="1"/>
          <p:nvPr/>
        </p:nvSpPr>
        <p:spPr>
          <a:xfrm>
            <a:off x="1519219" y="1870608"/>
            <a:ext cx="4346048" cy="22570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800"/>
              </a:spcAft>
              <a:buClrTx/>
              <a:buSzTx/>
              <a:tabLst/>
              <a:defRPr/>
            </a:pPr>
            <a:r>
              <a:rPr kumimoji="0" lang="en-US" sz="1800" b="1" i="0" u="none" strike="noStrike" kern="1200" cap="none" spc="0" normalizeH="0" baseline="0" noProof="0" dirty="0">
                <a:ln>
                  <a:noFill/>
                </a:ln>
                <a:solidFill>
                  <a:srgbClr val="3E9AAC"/>
                </a:solidFill>
                <a:effectLst/>
                <a:uLnTx/>
                <a:uFillTx/>
                <a:latin typeface="Calibri" panose="020F0502020204030204"/>
                <a:ea typeface="+mn-ea"/>
                <a:cs typeface="+mn-cs"/>
              </a:rPr>
              <a:t>METRICS</a:t>
            </a: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Rate of utilization of AAOS Quality Resources [by members, practices, MSK professionals]</a:t>
            </a: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patients engaged with AAOS</a:t>
            </a: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PAC donations </a:t>
            </a: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Increase recognition of health equity in orthopaedics</a:t>
            </a:r>
            <a:endParaRPr kumimoji="0" lang="en-US"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7" name="TextBox 16"/>
          <p:cNvSpPr txBox="1"/>
          <p:nvPr/>
        </p:nvSpPr>
        <p:spPr>
          <a:xfrm>
            <a:off x="6276478" y="1870608"/>
            <a:ext cx="4591835" cy="2995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3E9AAC"/>
                </a:solidFill>
                <a:effectLst/>
                <a:uLnTx/>
                <a:uFillTx/>
                <a:latin typeface="Calibri" panose="020F0502020204030204"/>
                <a:ea typeface="+mn-ea"/>
                <a:cs typeface="+mn-cs"/>
              </a:rPr>
              <a:t>STRATEGIC OBJECTIVES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Increase patient engagement, advocacy, and education </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Empower actionable practice improvement through use of AAOS quality initiatives, including registries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Lead health system delivery and payment model transformation to increase value for patients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Advocate throughout the healthcare ecosystem to improve health and health equity</a:t>
            </a:r>
          </a:p>
        </p:txBody>
      </p:sp>
      <p:sp>
        <p:nvSpPr>
          <p:cNvPr id="2" name="TextBox 1">
            <a:extLst>
              <a:ext uri="{FF2B5EF4-FFF2-40B4-BE49-F238E27FC236}">
                <a16:creationId xmlns:a16="http://schemas.microsoft.com/office/drawing/2014/main" id="{73E4D51E-5FBD-C64B-B42C-14485F183492}"/>
              </a:ext>
            </a:extLst>
          </p:cNvPr>
          <p:cNvSpPr txBox="1"/>
          <p:nvPr/>
        </p:nvSpPr>
        <p:spPr>
          <a:xfrm>
            <a:off x="13506138" y="77349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AF7D052-C15B-471C-99C7-D1927A50EDC7}"/>
              </a:ext>
            </a:extLst>
          </p:cNvPr>
          <p:cNvSpPr txBox="1"/>
          <p:nvPr/>
        </p:nvSpPr>
        <p:spPr>
          <a:xfrm>
            <a:off x="2809395" y="144683"/>
            <a:ext cx="6600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Tw Cen MT Condensed Extra Bold" charset="0"/>
                <a:ea typeface="Tw Cen MT Condensed Extra Bold" charset="0"/>
                <a:cs typeface="Tw Cen MT Condensed Extra Bold" charset="0"/>
              </a:rPr>
              <a:t>2024-2028 Strategic Plan</a:t>
            </a:r>
          </a:p>
        </p:txBody>
      </p:sp>
      <p:sp>
        <p:nvSpPr>
          <p:cNvPr id="18" name="Slide Number Placeholder 2">
            <a:extLst>
              <a:ext uri="{FF2B5EF4-FFF2-40B4-BE49-F238E27FC236}">
                <a16:creationId xmlns:a16="http://schemas.microsoft.com/office/drawing/2014/main" id="{645E2654-FEB0-4399-B843-D442840ED2FC}"/>
              </a:ext>
            </a:extLst>
          </p:cNvPr>
          <p:cNvSpPr>
            <a:spLocks noGrp="1"/>
          </p:cNvSpPr>
          <p:nvPr>
            <p:ph type="sldNum" sz="quarter" idx="12"/>
          </p:nvPr>
        </p:nvSpPr>
        <p:spPr>
          <a:xfrm>
            <a:off x="8610600" y="6356360"/>
            <a:ext cx="2743200" cy="365125"/>
          </a:xfrm>
        </p:spPr>
        <p:txBody>
          <a:bodyPr/>
          <a:lstStyle/>
          <a:p>
            <a:fld id="{1758ED00-BC3A-412B-ABCC-52E7534B15F3}" type="slidenum">
              <a:rPr lang="en-US" smtClean="0"/>
              <a:t>12</a:t>
            </a:fld>
            <a:endParaRPr lang="en-US" dirty="0"/>
          </a:p>
        </p:txBody>
      </p:sp>
      <p:sp>
        <p:nvSpPr>
          <p:cNvPr id="3" name="Rectangle 2">
            <a:extLst>
              <a:ext uri="{FF2B5EF4-FFF2-40B4-BE49-F238E27FC236}">
                <a16:creationId xmlns:a16="http://schemas.microsoft.com/office/drawing/2014/main" id="{DD9487AC-B84F-4080-8570-C7677FAB076F}"/>
              </a:ext>
            </a:extLst>
          </p:cNvPr>
          <p:cNvSpPr/>
          <p:nvPr/>
        </p:nvSpPr>
        <p:spPr>
          <a:xfrm>
            <a:off x="1611493" y="5455606"/>
            <a:ext cx="8969014" cy="830894"/>
          </a:xfrm>
          <a:prstGeom prst="rect">
            <a:avLst/>
          </a:prstGeom>
          <a:solidFill>
            <a:srgbClr val="3E9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AAOS most often serves patients by supporting members who serve their patients</a:t>
            </a:r>
          </a:p>
          <a:p>
            <a:pPr marL="285750" indent="-285750">
              <a:buFont typeface="Arial" panose="020B0604020202020204" pitchFamily="34" charset="0"/>
              <a:buChar char="•"/>
            </a:pPr>
            <a:r>
              <a:rPr lang="en-US" dirty="0">
                <a:solidFill>
                  <a:schemeClr val="bg1"/>
                </a:solidFill>
              </a:rPr>
              <a:t>AAOS can expand its focus on the patient more directly and shape changes in healthcare to increase value for patients and maintain commitment to the highest quality care</a:t>
            </a:r>
          </a:p>
        </p:txBody>
      </p:sp>
      <p:pic>
        <p:nvPicPr>
          <p:cNvPr id="6" name="Picture 5" descr="A diagram of a group of people&#10;&#10;Description automatically generated">
            <a:extLst>
              <a:ext uri="{FF2B5EF4-FFF2-40B4-BE49-F238E27FC236}">
                <a16:creationId xmlns:a16="http://schemas.microsoft.com/office/drawing/2014/main" id="{E1B9D8B2-AEAC-62A0-E0DC-CB7B399B7AED}"/>
              </a:ext>
            </a:extLst>
          </p:cNvPr>
          <p:cNvPicPr>
            <a:picLocks noChangeAspect="1"/>
          </p:cNvPicPr>
          <p:nvPr/>
        </p:nvPicPr>
        <p:blipFill rotWithShape="1">
          <a:blip r:embed="rId3">
            <a:extLst>
              <a:ext uri="{28A0092B-C50C-407E-A947-70E740481C1C}">
                <a14:useLocalDpi xmlns:a14="http://schemas.microsoft.com/office/drawing/2010/main" val="0"/>
              </a:ext>
            </a:extLst>
          </a:blip>
          <a:srcRect t="6788" b="6762"/>
          <a:stretch/>
        </p:blipFill>
        <p:spPr>
          <a:xfrm>
            <a:off x="10891986" y="191203"/>
            <a:ext cx="1300014" cy="1123858"/>
          </a:xfrm>
          <a:prstGeom prst="rect">
            <a:avLst/>
          </a:prstGeom>
        </p:spPr>
      </p:pic>
      <p:sp>
        <p:nvSpPr>
          <p:cNvPr id="4" name="Rectangle 3">
            <a:extLst>
              <a:ext uri="{FF2B5EF4-FFF2-40B4-BE49-F238E27FC236}">
                <a16:creationId xmlns:a16="http://schemas.microsoft.com/office/drawing/2014/main" id="{2718E2E9-C760-B699-98A0-E5CED55D27DF}"/>
              </a:ext>
            </a:extLst>
          </p:cNvPr>
          <p:cNvSpPr/>
          <p:nvPr/>
        </p:nvSpPr>
        <p:spPr>
          <a:xfrm>
            <a:off x="3256156" y="667903"/>
            <a:ext cx="6278137" cy="830894"/>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78F59-051F-33D9-90A9-B4F7A2DF77F8}"/>
              </a:ext>
            </a:extLst>
          </p:cNvPr>
          <p:cNvSpPr/>
          <p:nvPr/>
        </p:nvSpPr>
        <p:spPr>
          <a:xfrm>
            <a:off x="6263656" y="4279956"/>
            <a:ext cx="4848201" cy="560883"/>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741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8097AC-A1F7-891E-C5B9-EA6320EE1E67}"/>
              </a:ext>
            </a:extLst>
          </p:cNvPr>
          <p:cNvSpPr/>
          <p:nvPr/>
        </p:nvSpPr>
        <p:spPr>
          <a:xfrm>
            <a:off x="6096000" y="1653058"/>
            <a:ext cx="4848201" cy="35639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1999D7-4CFC-FC06-4D83-65F2B4788DE9}"/>
              </a:ext>
            </a:extLst>
          </p:cNvPr>
          <p:cNvSpPr/>
          <p:nvPr/>
        </p:nvSpPr>
        <p:spPr>
          <a:xfrm>
            <a:off x="1251857" y="1659295"/>
            <a:ext cx="4726531" cy="35639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64" name="Content Placeholder 2"/>
          <p:cNvSpPr txBox="1">
            <a:spLocks/>
          </p:cNvSpPr>
          <p:nvPr/>
        </p:nvSpPr>
        <p:spPr>
          <a:xfrm>
            <a:off x="3335797" y="-565631"/>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86" name="Content Placeholder 2"/>
          <p:cNvSpPr txBox="1">
            <a:spLocks/>
          </p:cNvSpPr>
          <p:nvPr/>
        </p:nvSpPr>
        <p:spPr>
          <a:xfrm>
            <a:off x="-2197899" y="8038090"/>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53" name="Rectangle 52"/>
          <p:cNvSpPr/>
          <p:nvPr/>
        </p:nvSpPr>
        <p:spPr>
          <a:xfrm>
            <a:off x="12368122" y="2206124"/>
            <a:ext cx="2736006" cy="500137"/>
          </a:xfrm>
          <a:prstGeom prst="rect">
            <a:avLst/>
          </a:prstGeom>
        </p:spPr>
        <p:txBody>
          <a:bodyPr wrap="square">
            <a:spAutoFit/>
          </a:bodyPr>
          <a:lstStyle/>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9" name="Rectangle 8"/>
          <p:cNvSpPr/>
          <p:nvPr/>
        </p:nvSpPr>
        <p:spPr>
          <a:xfrm>
            <a:off x="1851364" y="795991"/>
            <a:ext cx="8475081" cy="674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Calibri" panose="020F0502020204030204"/>
                <a:ea typeface="+mn-ea"/>
                <a:cs typeface="+mn-cs"/>
              </a:rPr>
              <a:t>GOAL 3: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Modernize governance to ensure an adaptive, inclusive, and sustainable organization </a:t>
            </a:r>
            <a:endParaRPr kumimoji="0" lang="en-US" sz="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0" name="Content Placeholder 2"/>
          <p:cNvSpPr txBox="1">
            <a:spLocks/>
          </p:cNvSpPr>
          <p:nvPr/>
        </p:nvSpPr>
        <p:spPr>
          <a:xfrm>
            <a:off x="6088905" y="2439897"/>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16" name="TextBox 15"/>
          <p:cNvSpPr txBox="1"/>
          <p:nvPr/>
        </p:nvSpPr>
        <p:spPr>
          <a:xfrm>
            <a:off x="1470636" y="1756212"/>
            <a:ext cx="4472696" cy="33701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3594"/>
                </a:solidFill>
                <a:effectLst/>
                <a:uLnTx/>
                <a:uFillTx/>
                <a:latin typeface="Calibri" panose="020F0502020204030204"/>
                <a:ea typeface="+mn-ea"/>
                <a:cs typeface="+mn-cs"/>
              </a:rPr>
              <a:t>METRICS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favorable on culture indicator (i.e., effectiveness, trust) among volunteers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of AAOS member positions filled by first-time volunteers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(y/n) adoption or refinement of governance principles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diversity </a:t>
            </a:r>
          </a:p>
          <a:p>
            <a:pPr marL="800100" lvl="1" indent="-342900">
              <a:spcAft>
                <a:spcPts val="600"/>
              </a:spcAft>
              <a:buFont typeface="Arial" panose="020B0604020202020204" pitchFamily="34" charset="0"/>
              <a:buChar char="•"/>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In AAOS members</a:t>
            </a:r>
          </a:p>
          <a:p>
            <a:pPr marL="800100" lvl="1" indent="-342900">
              <a:spcAft>
                <a:spcPts val="600"/>
              </a:spcAft>
              <a:buFont typeface="Arial" panose="020B0604020202020204" pitchFamily="34" charset="0"/>
              <a:buChar char="•"/>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In AAOS leadership roles</a:t>
            </a:r>
          </a:p>
          <a:p>
            <a:pPr marL="800100" lvl="1" indent="-342900">
              <a:spcAft>
                <a:spcPts val="600"/>
              </a:spcAft>
              <a:buFont typeface="Arial" panose="020B0604020202020204" pitchFamily="34" charset="0"/>
              <a:buChar char="•"/>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In ortho profession</a:t>
            </a:r>
          </a:p>
        </p:txBody>
      </p:sp>
      <p:sp>
        <p:nvSpPr>
          <p:cNvPr id="17" name="TextBox 16"/>
          <p:cNvSpPr txBox="1"/>
          <p:nvPr/>
        </p:nvSpPr>
        <p:spPr>
          <a:xfrm>
            <a:off x="6219783" y="1767291"/>
            <a:ext cx="4672203"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3594"/>
                </a:solidFill>
                <a:effectLst/>
                <a:uLnTx/>
                <a:uFillTx/>
                <a:latin typeface="Calibri" panose="020F0502020204030204"/>
                <a:ea typeface="+mn-ea"/>
                <a:cs typeface="+mn-cs"/>
              </a:rPr>
              <a:t>STRATEGIC OBJECTIVES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Advance our governance to improve our organization’s efficacy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Establish inclusive and equitable pathways for all qualified candidates to thrive and develop as leaders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Build trust through data-driven strategic decision-making, two-way communication, and transparency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3E4D51E-5FBD-C64B-B42C-14485F183492}"/>
              </a:ext>
            </a:extLst>
          </p:cNvPr>
          <p:cNvSpPr txBox="1"/>
          <p:nvPr/>
        </p:nvSpPr>
        <p:spPr>
          <a:xfrm>
            <a:off x="13506138" y="77349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F24E205-6B31-4790-9E91-53058B75D7F6}"/>
              </a:ext>
            </a:extLst>
          </p:cNvPr>
          <p:cNvSpPr txBox="1"/>
          <p:nvPr/>
        </p:nvSpPr>
        <p:spPr>
          <a:xfrm>
            <a:off x="2788444" y="137211"/>
            <a:ext cx="6600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Tw Cen MT Condensed Extra Bold" charset="0"/>
                <a:ea typeface="Tw Cen MT Condensed Extra Bold" charset="0"/>
                <a:cs typeface="Tw Cen MT Condensed Extra Bold" charset="0"/>
              </a:rPr>
              <a:t>2024-2028 Strategic Plan</a:t>
            </a:r>
          </a:p>
        </p:txBody>
      </p:sp>
      <p:sp>
        <p:nvSpPr>
          <p:cNvPr id="18" name="Slide Number Placeholder 2">
            <a:extLst>
              <a:ext uri="{FF2B5EF4-FFF2-40B4-BE49-F238E27FC236}">
                <a16:creationId xmlns:a16="http://schemas.microsoft.com/office/drawing/2014/main" id="{6B32C3EC-703B-4EE1-ABEE-7F6878153334}"/>
              </a:ext>
            </a:extLst>
          </p:cNvPr>
          <p:cNvSpPr>
            <a:spLocks noGrp="1"/>
          </p:cNvSpPr>
          <p:nvPr>
            <p:ph type="sldNum" sz="quarter" idx="12"/>
          </p:nvPr>
        </p:nvSpPr>
        <p:spPr>
          <a:xfrm>
            <a:off x="8610600" y="6356360"/>
            <a:ext cx="2743200" cy="365125"/>
          </a:xfrm>
        </p:spPr>
        <p:txBody>
          <a:bodyPr/>
          <a:lstStyle/>
          <a:p>
            <a:fld id="{1758ED00-BC3A-412B-ABCC-52E7534B15F3}" type="slidenum">
              <a:rPr lang="en-US" smtClean="0"/>
              <a:t>13</a:t>
            </a:fld>
            <a:endParaRPr lang="en-US" dirty="0"/>
          </a:p>
        </p:txBody>
      </p:sp>
      <p:sp>
        <p:nvSpPr>
          <p:cNvPr id="14" name="Rectangle 13">
            <a:extLst>
              <a:ext uri="{FF2B5EF4-FFF2-40B4-BE49-F238E27FC236}">
                <a16:creationId xmlns:a16="http://schemas.microsoft.com/office/drawing/2014/main" id="{47B3AFF2-14A9-483B-AB33-54F0C84D7A55}"/>
              </a:ext>
            </a:extLst>
          </p:cNvPr>
          <p:cNvSpPr/>
          <p:nvPr/>
        </p:nvSpPr>
        <p:spPr>
          <a:xfrm>
            <a:off x="1553763" y="5574825"/>
            <a:ext cx="9473565" cy="936855"/>
          </a:xfrm>
          <a:prstGeom prst="rect">
            <a:avLst/>
          </a:prstGeom>
          <a:solidFill>
            <a:srgbClr val="003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To achieve its vision and goals, AAOS must continue to modernize our culture and governance</a:t>
            </a:r>
          </a:p>
          <a:p>
            <a:pPr marL="285750" indent="-285750">
              <a:buFont typeface="Arial" panose="020B0604020202020204" pitchFamily="34" charset="0"/>
              <a:buChar char="•"/>
            </a:pPr>
            <a:r>
              <a:rPr lang="en-US" dirty="0">
                <a:solidFill>
                  <a:schemeClr val="bg1"/>
                </a:solidFill>
              </a:rPr>
              <a:t>Listening to our members and offering transparency and more accessible pathways to leadership will support such growth</a:t>
            </a:r>
          </a:p>
        </p:txBody>
      </p:sp>
      <p:pic>
        <p:nvPicPr>
          <p:cNvPr id="4" name="Picture 3" descr="A diagram of a group of people&#10;&#10;Description automatically generated">
            <a:extLst>
              <a:ext uri="{FF2B5EF4-FFF2-40B4-BE49-F238E27FC236}">
                <a16:creationId xmlns:a16="http://schemas.microsoft.com/office/drawing/2014/main" id="{4EA1EE0D-61BB-8F95-6F66-EB8193D00958}"/>
              </a:ext>
            </a:extLst>
          </p:cNvPr>
          <p:cNvPicPr>
            <a:picLocks noChangeAspect="1"/>
          </p:cNvPicPr>
          <p:nvPr/>
        </p:nvPicPr>
        <p:blipFill rotWithShape="1">
          <a:blip r:embed="rId3">
            <a:extLst>
              <a:ext uri="{28A0092B-C50C-407E-A947-70E740481C1C}">
                <a14:useLocalDpi xmlns:a14="http://schemas.microsoft.com/office/drawing/2010/main" val="0"/>
              </a:ext>
            </a:extLst>
          </a:blip>
          <a:srcRect t="6788" b="6762"/>
          <a:stretch/>
        </p:blipFill>
        <p:spPr>
          <a:xfrm>
            <a:off x="10891986" y="191203"/>
            <a:ext cx="1300014" cy="1123858"/>
          </a:xfrm>
          <a:prstGeom prst="rect">
            <a:avLst/>
          </a:prstGeom>
        </p:spPr>
      </p:pic>
      <p:sp>
        <p:nvSpPr>
          <p:cNvPr id="3" name="Rectangle 2">
            <a:extLst>
              <a:ext uri="{FF2B5EF4-FFF2-40B4-BE49-F238E27FC236}">
                <a16:creationId xmlns:a16="http://schemas.microsoft.com/office/drawing/2014/main" id="{F6D3E924-FC96-F514-F877-5C6A580D1AF9}"/>
              </a:ext>
            </a:extLst>
          </p:cNvPr>
          <p:cNvSpPr/>
          <p:nvPr/>
        </p:nvSpPr>
        <p:spPr>
          <a:xfrm>
            <a:off x="6197167" y="3486895"/>
            <a:ext cx="4953128" cy="872271"/>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223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47DBE9-0846-323C-5256-4C4289270CFB}"/>
              </a:ext>
            </a:extLst>
          </p:cNvPr>
          <p:cNvSpPr/>
          <p:nvPr/>
        </p:nvSpPr>
        <p:spPr>
          <a:xfrm>
            <a:off x="6157258" y="1672062"/>
            <a:ext cx="4848201" cy="35639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96850D6-2196-3E35-9A81-9FAF07F3BE8F}"/>
              </a:ext>
            </a:extLst>
          </p:cNvPr>
          <p:cNvSpPr/>
          <p:nvPr/>
        </p:nvSpPr>
        <p:spPr>
          <a:xfrm>
            <a:off x="1313115" y="1678299"/>
            <a:ext cx="4726531" cy="35639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3E33">
                  <a:lumMod val="50000"/>
                </a:srgbClr>
              </a:solidFill>
              <a:effectLst/>
              <a:uLnTx/>
              <a:uFillTx/>
              <a:latin typeface="Calibri" panose="020F0502020204030204"/>
              <a:ea typeface="+mn-ea"/>
              <a:cs typeface="+mn-cs"/>
            </a:endParaRPr>
          </a:p>
        </p:txBody>
      </p:sp>
      <p:sp>
        <p:nvSpPr>
          <p:cNvPr id="64" name="Content Placeholder 2"/>
          <p:cNvSpPr txBox="1">
            <a:spLocks/>
          </p:cNvSpPr>
          <p:nvPr/>
        </p:nvSpPr>
        <p:spPr>
          <a:xfrm>
            <a:off x="3335797" y="-565631"/>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86" name="Content Placeholder 2"/>
          <p:cNvSpPr txBox="1">
            <a:spLocks/>
          </p:cNvSpPr>
          <p:nvPr/>
        </p:nvSpPr>
        <p:spPr>
          <a:xfrm>
            <a:off x="-2197899" y="8038090"/>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53" name="Rectangle 52"/>
          <p:cNvSpPr/>
          <p:nvPr/>
        </p:nvSpPr>
        <p:spPr>
          <a:xfrm>
            <a:off x="12368122" y="2206124"/>
            <a:ext cx="2736006" cy="500137"/>
          </a:xfrm>
          <a:prstGeom prst="rect">
            <a:avLst/>
          </a:prstGeom>
        </p:spPr>
        <p:txBody>
          <a:bodyPr wrap="square">
            <a:spAutoFit/>
          </a:bodyPr>
          <a:lstStyle/>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236538" marR="0" lvl="0" indent="-236538"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9" name="Rectangle 8"/>
          <p:cNvSpPr/>
          <p:nvPr/>
        </p:nvSpPr>
        <p:spPr>
          <a:xfrm>
            <a:off x="1858459" y="831722"/>
            <a:ext cx="8475081" cy="674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GOAL 4:  MSK 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Engage the MSK community to advance knowledge and improve health</a:t>
            </a:r>
            <a:endParaRPr kumimoji="0" lang="en-US" sz="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0" name="Content Placeholder 2"/>
          <p:cNvSpPr txBox="1">
            <a:spLocks/>
          </p:cNvSpPr>
          <p:nvPr/>
        </p:nvSpPr>
        <p:spPr>
          <a:xfrm>
            <a:off x="6150163" y="2458901"/>
            <a:ext cx="2798261" cy="184666"/>
          </a:xfrm>
          <a:prstGeom prst="rect">
            <a:avLst/>
          </a:prstGeom>
        </p:spPr>
        <p:txBody>
          <a:bodyPr vert="horz" wrap="square" lIns="72000" tIns="0" rIns="0" bIns="0" rtlCol="0">
            <a:spAutoFit/>
          </a:bodyPr>
          <a:lstStyle/>
          <a:p>
            <a:pPr marL="180000" marR="0" lvl="0" indent="-180000" algn="l" defTabSz="914400" rtl="0" eaLnBrk="1" fontAlgn="auto" latinLnBrk="0" hangingPunct="1">
              <a:lnSpc>
                <a:spcPct val="100000"/>
              </a:lnSpc>
              <a:spcBef>
                <a:spcPts val="200"/>
              </a:spcBef>
              <a:spcAft>
                <a:spcPts val="0"/>
              </a:spcAft>
              <a:buClr>
                <a:srgbClr val="012E57"/>
              </a:buClr>
              <a:buSzTx/>
              <a:buFont typeface="Arial"/>
              <a:buChar char="•"/>
              <a:tabLst/>
              <a:defRPr/>
            </a:pPr>
            <a:endParaRPr kumimoji="0" lang="en-US" sz="1200" b="0" i="0" u="none" strike="noStrike" kern="1200" cap="none" spc="0" normalizeH="0" baseline="0" noProof="0" dirty="0">
              <a:ln>
                <a:noFill/>
              </a:ln>
              <a:solidFill>
                <a:srgbClr val="012E57"/>
              </a:solidFill>
              <a:effectLst/>
              <a:uLnTx/>
              <a:uFillTx/>
              <a:latin typeface="Calibri" panose="020F0502020204030204"/>
              <a:ea typeface="+mn-ea"/>
              <a:cs typeface="+mn-cs"/>
            </a:endParaRPr>
          </a:p>
        </p:txBody>
      </p:sp>
      <p:sp>
        <p:nvSpPr>
          <p:cNvPr id="16" name="TextBox 15"/>
          <p:cNvSpPr txBox="1"/>
          <p:nvPr/>
        </p:nvSpPr>
        <p:spPr>
          <a:xfrm>
            <a:off x="1292083" y="1870070"/>
            <a:ext cx="4726530" cy="3616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METRICS</a:t>
            </a:r>
          </a:p>
          <a:p>
            <a:pPr marL="581025" indent="-342900">
              <a:lnSpc>
                <a:spcPct val="100000"/>
              </a:lnSpc>
              <a:spcBef>
                <a:spcPts val="600"/>
              </a:spcBef>
              <a:buFont typeface="Arial" panose="020B0604020202020204" pitchFamily="34" charset="0"/>
              <a:buChar char="•"/>
            </a:pPr>
            <a:r>
              <a:rPr lang="en-US" sz="1600" dirty="0"/>
              <a:t># of active collaborations that adhere to partnership principles</a:t>
            </a:r>
          </a:p>
          <a:p>
            <a:pPr marL="1038225" lvl="1" indent="-342900">
              <a:lnSpc>
                <a:spcPct val="100000"/>
              </a:lnSpc>
              <a:spcBef>
                <a:spcPts val="600"/>
              </a:spcBef>
              <a:buFont typeface="Arial" panose="020B0604020202020204" pitchFamily="34" charset="0"/>
              <a:buChar char="•"/>
            </a:pPr>
            <a:r>
              <a:rPr lang="en-US" sz="1600" dirty="0"/>
              <a:t># with specialty societies</a:t>
            </a:r>
          </a:p>
          <a:p>
            <a:pPr marL="1038225" lvl="1" indent="-342900">
              <a:lnSpc>
                <a:spcPct val="100000"/>
              </a:lnSpc>
              <a:spcBef>
                <a:spcPts val="600"/>
              </a:spcBef>
              <a:buFont typeface="Arial" panose="020B0604020202020204" pitchFamily="34" charset="0"/>
              <a:buChar char="•"/>
            </a:pPr>
            <a:r>
              <a:rPr lang="en-US" sz="1600" dirty="0"/>
              <a:t># with other MSK-related organizations</a:t>
            </a:r>
          </a:p>
          <a:p>
            <a:pPr marL="1038225" lvl="1" indent="-342900">
              <a:lnSpc>
                <a:spcPct val="100000"/>
              </a:lnSpc>
              <a:spcBef>
                <a:spcPts val="600"/>
              </a:spcBef>
              <a:buFont typeface="Arial" panose="020B0604020202020204" pitchFamily="34" charset="0"/>
              <a:buChar char="•"/>
            </a:pPr>
            <a:r>
              <a:rPr lang="en-US" sz="1600"/>
              <a:t>BOS communication</a:t>
            </a:r>
            <a:endParaRPr lang="en-US" sz="1600" dirty="0"/>
          </a:p>
          <a:p>
            <a:pPr marL="581025" indent="-342900">
              <a:lnSpc>
                <a:spcPct val="100000"/>
              </a:lnSpc>
              <a:spcBef>
                <a:spcPts val="600"/>
              </a:spcBef>
              <a:buFont typeface="Arial" panose="020B0604020202020204" pitchFamily="34" charset="0"/>
              <a:buChar char="•"/>
            </a:pPr>
            <a:r>
              <a:rPr lang="en-US" sz="1600" dirty="0"/>
              <a:t>% favorability on the question, “I view AAOS as the leader in engaging the MSK community to advance knowledge and improve health.”</a:t>
            </a:r>
          </a:p>
          <a:p>
            <a:pPr marL="581025" indent="-342900">
              <a:lnSpc>
                <a:spcPct val="100000"/>
              </a:lnSpc>
              <a:spcBef>
                <a:spcPts val="600"/>
              </a:spcBef>
              <a:buFont typeface="Arial" panose="020B0604020202020204" pitchFamily="34" charset="0"/>
              <a:buChar char="•"/>
            </a:pPr>
            <a:r>
              <a:rPr lang="en-US" sz="1600" dirty="0"/>
              <a:t>Brand awareness/perception [beyond membership]</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7" name="TextBox 16"/>
          <p:cNvSpPr txBox="1"/>
          <p:nvPr/>
        </p:nvSpPr>
        <p:spPr>
          <a:xfrm>
            <a:off x="6060679" y="1870070"/>
            <a:ext cx="4726531"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STRATEGIC OBJECTIVES</a:t>
            </a:r>
          </a:p>
          <a:p>
            <a:pPr marL="523875" indent="-285750">
              <a:lnSpc>
                <a:spcPct val="100000"/>
              </a:lnSpc>
              <a:spcBef>
                <a:spcPts val="600"/>
              </a:spcBef>
              <a:buFont typeface="Arial" panose="020B0604020202020204" pitchFamily="34" charset="0"/>
              <a:buChar char="•"/>
            </a:pPr>
            <a:r>
              <a:rPr lang="en-US" sz="1600" dirty="0"/>
              <a:t>Partner with orthopaedic specialty societies on mutually beneficial goals</a:t>
            </a:r>
            <a:endParaRPr lang="en-US" sz="1600" strike="sngStrike" dirty="0"/>
          </a:p>
          <a:p>
            <a:pPr marL="523875" indent="-285750">
              <a:lnSpc>
                <a:spcPct val="100000"/>
              </a:lnSpc>
              <a:spcBef>
                <a:spcPts val="600"/>
              </a:spcBef>
              <a:buFont typeface="Arial" panose="020B0604020202020204" pitchFamily="34" charset="0"/>
              <a:buChar char="•"/>
            </a:pPr>
            <a:r>
              <a:rPr lang="en-US" sz="1600" dirty="0"/>
              <a:t>Collaborate and innovate with other clinicians and organizations involved with MSK health</a:t>
            </a:r>
          </a:p>
          <a:p>
            <a:pPr marL="523875" indent="-285750">
              <a:lnSpc>
                <a:spcPct val="100000"/>
              </a:lnSpc>
              <a:spcBef>
                <a:spcPts val="600"/>
              </a:spcBef>
              <a:buFont typeface="Arial" panose="020B0604020202020204" pitchFamily="34" charset="0"/>
              <a:buChar char="•"/>
            </a:pPr>
            <a:r>
              <a:rPr lang="en-US" sz="1600" dirty="0"/>
              <a:t>Serve as the trusted voice to improve musculoskeletal health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3E4D51E-5FBD-C64B-B42C-14485F183492}"/>
              </a:ext>
            </a:extLst>
          </p:cNvPr>
          <p:cNvSpPr txBox="1"/>
          <p:nvPr/>
        </p:nvSpPr>
        <p:spPr>
          <a:xfrm>
            <a:off x="13506138" y="77349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F24E205-6B31-4790-9E91-53058B75D7F6}"/>
              </a:ext>
            </a:extLst>
          </p:cNvPr>
          <p:cNvSpPr txBox="1"/>
          <p:nvPr/>
        </p:nvSpPr>
        <p:spPr>
          <a:xfrm>
            <a:off x="2788444" y="137211"/>
            <a:ext cx="6600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Tw Cen MT Condensed Extra Bold" charset="0"/>
                <a:ea typeface="Tw Cen MT Condensed Extra Bold" charset="0"/>
                <a:cs typeface="Tw Cen MT Condensed Extra Bold" charset="0"/>
              </a:rPr>
              <a:t>2024-2028 Strategic Plan</a:t>
            </a:r>
          </a:p>
        </p:txBody>
      </p:sp>
      <p:sp>
        <p:nvSpPr>
          <p:cNvPr id="18" name="Slide Number Placeholder 2">
            <a:extLst>
              <a:ext uri="{FF2B5EF4-FFF2-40B4-BE49-F238E27FC236}">
                <a16:creationId xmlns:a16="http://schemas.microsoft.com/office/drawing/2014/main" id="{6B32C3EC-703B-4EE1-ABEE-7F6878153334}"/>
              </a:ext>
            </a:extLst>
          </p:cNvPr>
          <p:cNvSpPr>
            <a:spLocks noGrp="1"/>
          </p:cNvSpPr>
          <p:nvPr>
            <p:ph type="sldNum" sz="quarter" idx="12"/>
          </p:nvPr>
        </p:nvSpPr>
        <p:spPr>
          <a:xfrm>
            <a:off x="8610600" y="6356360"/>
            <a:ext cx="2743200" cy="365125"/>
          </a:xfrm>
        </p:spPr>
        <p:txBody>
          <a:bodyPr/>
          <a:lstStyle/>
          <a:p>
            <a:fld id="{1758ED00-BC3A-412B-ABCC-52E7534B15F3}" type="slidenum">
              <a:rPr lang="en-US" smtClean="0"/>
              <a:t>14</a:t>
            </a:fld>
            <a:endParaRPr lang="en-US" dirty="0"/>
          </a:p>
        </p:txBody>
      </p:sp>
      <p:sp>
        <p:nvSpPr>
          <p:cNvPr id="14" name="Rectangle 13">
            <a:extLst>
              <a:ext uri="{FF2B5EF4-FFF2-40B4-BE49-F238E27FC236}">
                <a16:creationId xmlns:a16="http://schemas.microsoft.com/office/drawing/2014/main" id="{47B3AFF2-14A9-483B-AB33-54F0C84D7A55}"/>
              </a:ext>
            </a:extLst>
          </p:cNvPr>
          <p:cNvSpPr/>
          <p:nvPr/>
        </p:nvSpPr>
        <p:spPr>
          <a:xfrm>
            <a:off x="1313115" y="5496933"/>
            <a:ext cx="9696402" cy="94434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AAOS has positive relationships today and the opportunity to collaborate even further </a:t>
            </a:r>
          </a:p>
          <a:p>
            <a:pPr marL="285750" indent="-285750">
              <a:buFont typeface="Arial" panose="020B0604020202020204" pitchFamily="34" charset="0"/>
              <a:buChar char="•"/>
            </a:pPr>
            <a:r>
              <a:rPr lang="en-US" dirty="0">
                <a:solidFill>
                  <a:schemeClr val="bg1"/>
                </a:solidFill>
              </a:rPr>
              <a:t>AAOS can be the MSK thought leader, educating and growing knowledge, improving health by engaging other societies, clinicians, and organizations across the healthcare ecosystem</a:t>
            </a:r>
          </a:p>
        </p:txBody>
      </p:sp>
      <p:pic>
        <p:nvPicPr>
          <p:cNvPr id="4" name="Picture 3" descr="A diagram of a group of people&#10;&#10;Description automatically generated">
            <a:extLst>
              <a:ext uri="{FF2B5EF4-FFF2-40B4-BE49-F238E27FC236}">
                <a16:creationId xmlns:a16="http://schemas.microsoft.com/office/drawing/2014/main" id="{4EA1EE0D-61BB-8F95-6F66-EB8193D00958}"/>
              </a:ext>
            </a:extLst>
          </p:cNvPr>
          <p:cNvPicPr>
            <a:picLocks noChangeAspect="1"/>
          </p:cNvPicPr>
          <p:nvPr/>
        </p:nvPicPr>
        <p:blipFill rotWithShape="1">
          <a:blip r:embed="rId3">
            <a:extLst>
              <a:ext uri="{28A0092B-C50C-407E-A947-70E740481C1C}">
                <a14:useLocalDpi xmlns:a14="http://schemas.microsoft.com/office/drawing/2010/main" val="0"/>
              </a:ext>
            </a:extLst>
          </a:blip>
          <a:srcRect t="6788" b="6762"/>
          <a:stretch/>
        </p:blipFill>
        <p:spPr>
          <a:xfrm>
            <a:off x="10891986" y="191203"/>
            <a:ext cx="1300014" cy="1123858"/>
          </a:xfrm>
          <a:prstGeom prst="rect">
            <a:avLst/>
          </a:prstGeom>
        </p:spPr>
      </p:pic>
      <p:sp>
        <p:nvSpPr>
          <p:cNvPr id="6" name="Rectangle 5">
            <a:extLst>
              <a:ext uri="{FF2B5EF4-FFF2-40B4-BE49-F238E27FC236}">
                <a16:creationId xmlns:a16="http://schemas.microsoft.com/office/drawing/2014/main" id="{ECD8E141-538F-A11F-EC4C-4423EA7ABEF5}"/>
              </a:ext>
            </a:extLst>
          </p:cNvPr>
          <p:cNvSpPr/>
          <p:nvPr/>
        </p:nvSpPr>
        <p:spPr>
          <a:xfrm>
            <a:off x="6248719" y="2302324"/>
            <a:ext cx="4848201" cy="560883"/>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08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3B29C-B541-428B-A87B-2E6592BAFDC3}"/>
              </a:ext>
            </a:extLst>
          </p:cNvPr>
          <p:cNvSpPr>
            <a:spLocks noGrp="1"/>
          </p:cNvSpPr>
          <p:nvPr>
            <p:ph type="title"/>
          </p:nvPr>
        </p:nvSpPr>
        <p:spPr>
          <a:xfrm>
            <a:off x="281650" y="210198"/>
            <a:ext cx="11473267" cy="815975"/>
          </a:xfrm>
        </p:spPr>
        <p:txBody>
          <a:bodyPr>
            <a:normAutofit/>
          </a:bodyPr>
          <a:lstStyle/>
          <a:p>
            <a:r>
              <a:rPr lang="en-US" sz="4000" dirty="0"/>
              <a:t>Strategic Plan Activation</a:t>
            </a:r>
          </a:p>
        </p:txBody>
      </p:sp>
      <p:sp>
        <p:nvSpPr>
          <p:cNvPr id="9" name="Rectangle 8">
            <a:extLst>
              <a:ext uri="{FF2B5EF4-FFF2-40B4-BE49-F238E27FC236}">
                <a16:creationId xmlns:a16="http://schemas.microsoft.com/office/drawing/2014/main" id="{2AF81386-2DF8-4DBB-985E-E979131F23F2}"/>
              </a:ext>
            </a:extLst>
          </p:cNvPr>
          <p:cNvSpPr/>
          <p:nvPr/>
        </p:nvSpPr>
        <p:spPr>
          <a:xfrm>
            <a:off x="5675243" y="936818"/>
            <a:ext cx="6079675" cy="26852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bg1"/>
                </a:solidFill>
              </a:rPr>
              <a:t>Strategic Plan is launched at 2024 Annual Meeting and was a part of Dr. Kevin </a:t>
            </a:r>
            <a:r>
              <a:rPr lang="en-US" sz="1600" dirty="0" err="1">
                <a:solidFill>
                  <a:schemeClr val="bg1"/>
                </a:solidFill>
              </a:rPr>
              <a:t>Bozic’s</a:t>
            </a:r>
            <a:r>
              <a:rPr lang="en-US" sz="1600" dirty="0">
                <a:solidFill>
                  <a:schemeClr val="bg1"/>
                </a:solidFill>
              </a:rPr>
              <a:t> and Dr. Paul </a:t>
            </a:r>
            <a:r>
              <a:rPr lang="en-US" sz="1600" dirty="0" err="1">
                <a:solidFill>
                  <a:schemeClr val="bg1"/>
                </a:solidFill>
              </a:rPr>
              <a:t>Tornetta’s</a:t>
            </a:r>
            <a:r>
              <a:rPr lang="en-US" sz="1600" dirty="0">
                <a:solidFill>
                  <a:schemeClr val="bg1"/>
                </a:solidFill>
              </a:rPr>
              <a:t> Your Academy speeches.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Look for branding imagery onsite and in AAOS electronic materials (media wall, aaos.org, slides)</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Cascade of new strategic plan started at AM 2024 in council, committee, and partner meetings</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Communications and activation will continue in 2024 through 2028</a:t>
            </a:r>
          </a:p>
        </p:txBody>
      </p:sp>
      <p:sp>
        <p:nvSpPr>
          <p:cNvPr id="7" name="TextBox 6">
            <a:extLst>
              <a:ext uri="{FF2B5EF4-FFF2-40B4-BE49-F238E27FC236}">
                <a16:creationId xmlns:a16="http://schemas.microsoft.com/office/drawing/2014/main" id="{9E13918F-F627-BC5E-5DCD-B2E101095518}"/>
              </a:ext>
            </a:extLst>
          </p:cNvPr>
          <p:cNvSpPr txBox="1"/>
          <p:nvPr/>
        </p:nvSpPr>
        <p:spPr>
          <a:xfrm>
            <a:off x="8691180" y="4771274"/>
            <a:ext cx="3063737" cy="1292662"/>
          </a:xfrm>
          <a:prstGeom prst="rect">
            <a:avLst/>
          </a:prstGeom>
          <a:solidFill>
            <a:srgbClr val="0070C0"/>
          </a:solidFill>
          <a:ln>
            <a:solidFill>
              <a:srgbClr val="003594"/>
            </a:solidFill>
          </a:ln>
        </p:spPr>
        <p:txBody>
          <a:bodyPr wrap="square">
            <a:spAutoFit/>
          </a:bodyPr>
          <a:lstStyle/>
          <a:p>
            <a:pPr algn="ctr"/>
            <a:r>
              <a:rPr lang="en-US" sz="1800" b="1" dirty="0">
                <a:solidFill>
                  <a:schemeClr val="bg1"/>
                </a:solidFill>
              </a:rPr>
              <a:t>Strategic Plan details and feedback link can be found at:</a:t>
            </a:r>
          </a:p>
          <a:p>
            <a:pPr algn="ctr"/>
            <a:endParaRPr lang="en-US" b="1" dirty="0">
              <a:solidFill>
                <a:schemeClr val="bg1"/>
              </a:solidFill>
            </a:endParaRPr>
          </a:p>
          <a:p>
            <a:pPr algn="ctr"/>
            <a:r>
              <a:rPr lang="en-US" sz="2400" b="1" dirty="0">
                <a:solidFill>
                  <a:schemeClr val="bg1"/>
                </a:solidFill>
              </a:rPr>
              <a:t>aaos.org/</a:t>
            </a:r>
            <a:r>
              <a:rPr lang="en-US" sz="2400" b="1" dirty="0" err="1">
                <a:solidFill>
                  <a:schemeClr val="bg1"/>
                </a:solidFill>
              </a:rPr>
              <a:t>StrategicPlan</a:t>
            </a:r>
            <a:endParaRPr lang="en-US" sz="2400" b="1" dirty="0">
              <a:solidFill>
                <a:schemeClr val="bg1"/>
              </a:solidFill>
            </a:endParaRPr>
          </a:p>
        </p:txBody>
      </p:sp>
      <p:pic>
        <p:nvPicPr>
          <p:cNvPr id="4" name="Picture 3">
            <a:extLst>
              <a:ext uri="{FF2B5EF4-FFF2-40B4-BE49-F238E27FC236}">
                <a16:creationId xmlns:a16="http://schemas.microsoft.com/office/drawing/2014/main" id="{8A2BCFD2-1A24-4926-45BF-FC3BAB4B81D8}"/>
              </a:ext>
            </a:extLst>
          </p:cNvPr>
          <p:cNvPicPr>
            <a:picLocks noChangeAspect="1"/>
          </p:cNvPicPr>
          <p:nvPr/>
        </p:nvPicPr>
        <p:blipFill>
          <a:blip r:embed="rId3"/>
          <a:stretch>
            <a:fillRect/>
          </a:stretch>
        </p:blipFill>
        <p:spPr>
          <a:xfrm>
            <a:off x="437082" y="1211180"/>
            <a:ext cx="4816188" cy="4686895"/>
          </a:xfrm>
          <a:prstGeom prst="rect">
            <a:avLst/>
          </a:prstGeom>
        </p:spPr>
      </p:pic>
      <p:pic>
        <p:nvPicPr>
          <p:cNvPr id="6" name="Picture 5">
            <a:extLst>
              <a:ext uri="{FF2B5EF4-FFF2-40B4-BE49-F238E27FC236}">
                <a16:creationId xmlns:a16="http://schemas.microsoft.com/office/drawing/2014/main" id="{DF103B7B-2123-B37E-EAE0-D328C34BA1CF}"/>
              </a:ext>
            </a:extLst>
          </p:cNvPr>
          <p:cNvPicPr>
            <a:picLocks noChangeAspect="1"/>
          </p:cNvPicPr>
          <p:nvPr/>
        </p:nvPicPr>
        <p:blipFill rotWithShape="1">
          <a:blip r:embed="rId4"/>
          <a:srcRect b="85800"/>
          <a:stretch/>
        </p:blipFill>
        <p:spPr>
          <a:xfrm>
            <a:off x="5253270" y="3843052"/>
            <a:ext cx="4178837" cy="486978"/>
          </a:xfrm>
          <a:prstGeom prst="rect">
            <a:avLst/>
          </a:prstGeom>
          <a:ln>
            <a:noFill/>
          </a:ln>
        </p:spPr>
      </p:pic>
      <p:pic>
        <p:nvPicPr>
          <p:cNvPr id="8" name="Picture 7">
            <a:extLst>
              <a:ext uri="{FF2B5EF4-FFF2-40B4-BE49-F238E27FC236}">
                <a16:creationId xmlns:a16="http://schemas.microsoft.com/office/drawing/2014/main" id="{08FB01F1-4ADC-196C-1AC9-F18BA27E0636}"/>
              </a:ext>
            </a:extLst>
          </p:cNvPr>
          <p:cNvPicPr>
            <a:picLocks noChangeAspect="1"/>
          </p:cNvPicPr>
          <p:nvPr/>
        </p:nvPicPr>
        <p:blipFill>
          <a:blip r:embed="rId5"/>
          <a:stretch>
            <a:fillRect/>
          </a:stretch>
        </p:blipFill>
        <p:spPr>
          <a:xfrm>
            <a:off x="6096000" y="4330030"/>
            <a:ext cx="2147771" cy="2175150"/>
          </a:xfrm>
          <a:prstGeom prst="rect">
            <a:avLst/>
          </a:prstGeom>
        </p:spPr>
      </p:pic>
    </p:spTree>
    <p:extLst>
      <p:ext uri="{BB962C8B-B14F-4D97-AF65-F5344CB8AC3E}">
        <p14:creationId xmlns:p14="http://schemas.microsoft.com/office/powerpoint/2010/main" val="48135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3B29C-B541-428B-A87B-2E6592BAFDC3}"/>
              </a:ext>
            </a:extLst>
          </p:cNvPr>
          <p:cNvSpPr>
            <a:spLocks noGrp="1"/>
          </p:cNvSpPr>
          <p:nvPr>
            <p:ph type="title"/>
          </p:nvPr>
        </p:nvSpPr>
        <p:spPr>
          <a:xfrm>
            <a:off x="718733" y="291478"/>
            <a:ext cx="11473267" cy="815975"/>
          </a:xfrm>
        </p:spPr>
        <p:txBody>
          <a:bodyPr>
            <a:normAutofit/>
          </a:bodyPr>
          <a:lstStyle/>
          <a:p>
            <a:r>
              <a:rPr lang="en-US" sz="4000" dirty="0"/>
              <a:t>What The Plan Means To You</a:t>
            </a:r>
          </a:p>
        </p:txBody>
      </p:sp>
      <p:pic>
        <p:nvPicPr>
          <p:cNvPr id="2" name="Picture 1">
            <a:extLst>
              <a:ext uri="{FF2B5EF4-FFF2-40B4-BE49-F238E27FC236}">
                <a16:creationId xmlns:a16="http://schemas.microsoft.com/office/drawing/2014/main" id="{6CBACE90-604B-C4C6-590A-E4639912C252}"/>
              </a:ext>
            </a:extLst>
          </p:cNvPr>
          <p:cNvPicPr>
            <a:picLocks noChangeAspect="1"/>
          </p:cNvPicPr>
          <p:nvPr/>
        </p:nvPicPr>
        <p:blipFill rotWithShape="1">
          <a:blip r:embed="rId3"/>
          <a:srcRect b="85800"/>
          <a:stretch/>
        </p:blipFill>
        <p:spPr>
          <a:xfrm>
            <a:off x="579971" y="1100740"/>
            <a:ext cx="4874636" cy="568062"/>
          </a:xfrm>
          <a:prstGeom prst="rect">
            <a:avLst/>
          </a:prstGeom>
          <a:ln>
            <a:noFill/>
          </a:ln>
        </p:spPr>
      </p:pic>
      <p:sp>
        <p:nvSpPr>
          <p:cNvPr id="30" name="Rectangle: Rounded Corners 29">
            <a:extLst>
              <a:ext uri="{FF2B5EF4-FFF2-40B4-BE49-F238E27FC236}">
                <a16:creationId xmlns:a16="http://schemas.microsoft.com/office/drawing/2014/main" id="{F8624046-4EC5-8F30-D73F-A9E422EC4409}"/>
              </a:ext>
            </a:extLst>
          </p:cNvPr>
          <p:cNvSpPr/>
          <p:nvPr/>
        </p:nvSpPr>
        <p:spPr>
          <a:xfrm>
            <a:off x="1003654" y="4520672"/>
            <a:ext cx="2185216" cy="640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CC0033"/>
                </a:solidFill>
              </a:rPr>
              <a:t>Diverse Membership</a:t>
            </a:r>
          </a:p>
        </p:txBody>
      </p:sp>
      <p:sp>
        <p:nvSpPr>
          <p:cNvPr id="31" name="Rectangle: Rounded Corners 30">
            <a:extLst>
              <a:ext uri="{FF2B5EF4-FFF2-40B4-BE49-F238E27FC236}">
                <a16:creationId xmlns:a16="http://schemas.microsoft.com/office/drawing/2014/main" id="{E993779B-8E01-4BB6-ADB1-EEC752ACC74F}"/>
              </a:ext>
            </a:extLst>
          </p:cNvPr>
          <p:cNvSpPr/>
          <p:nvPr/>
        </p:nvSpPr>
        <p:spPr>
          <a:xfrm>
            <a:off x="2575078" y="5479969"/>
            <a:ext cx="1772075" cy="640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3E9AAC"/>
                </a:solidFill>
              </a:rPr>
              <a:t>Health &amp; Health Equity</a:t>
            </a:r>
          </a:p>
        </p:txBody>
      </p:sp>
      <p:cxnSp>
        <p:nvCxnSpPr>
          <p:cNvPr id="37" name="Straight Connector 36">
            <a:extLst>
              <a:ext uri="{FF2B5EF4-FFF2-40B4-BE49-F238E27FC236}">
                <a16:creationId xmlns:a16="http://schemas.microsoft.com/office/drawing/2014/main" id="{FFE04143-6E60-538A-68F6-7598B989B253}"/>
              </a:ext>
            </a:extLst>
          </p:cNvPr>
          <p:cNvCxnSpPr/>
          <p:nvPr/>
        </p:nvCxnSpPr>
        <p:spPr>
          <a:xfrm>
            <a:off x="3017289" y="4520672"/>
            <a:ext cx="0" cy="640547"/>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pic>
        <p:nvPicPr>
          <p:cNvPr id="4" name="Graphic 3" descr="Map compass with solid fill">
            <a:extLst>
              <a:ext uri="{FF2B5EF4-FFF2-40B4-BE49-F238E27FC236}">
                <a16:creationId xmlns:a16="http://schemas.microsoft.com/office/drawing/2014/main" id="{F463C5AF-682B-F2F2-63C1-B56C775257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6958" y="1989218"/>
            <a:ext cx="604344" cy="604342"/>
          </a:xfrm>
          <a:prstGeom prst="rect">
            <a:avLst/>
          </a:prstGeom>
        </p:spPr>
      </p:pic>
      <p:sp>
        <p:nvSpPr>
          <p:cNvPr id="8" name="TextBox 7">
            <a:extLst>
              <a:ext uri="{FF2B5EF4-FFF2-40B4-BE49-F238E27FC236}">
                <a16:creationId xmlns:a16="http://schemas.microsoft.com/office/drawing/2014/main" id="{A2A330CA-7A0D-1EA7-38DF-377152FE7793}"/>
              </a:ext>
            </a:extLst>
          </p:cNvPr>
          <p:cNvSpPr txBox="1"/>
          <p:nvPr/>
        </p:nvSpPr>
        <p:spPr>
          <a:xfrm>
            <a:off x="7421302" y="1989218"/>
            <a:ext cx="4496487" cy="830997"/>
          </a:xfrm>
          <a:prstGeom prst="rect">
            <a:avLst/>
          </a:prstGeom>
          <a:noFill/>
        </p:spPr>
        <p:txBody>
          <a:bodyPr wrap="square" rtlCol="0">
            <a:spAutoFit/>
          </a:bodyPr>
          <a:lstStyle/>
          <a:p>
            <a:r>
              <a:rPr lang="en-US" sz="2400" dirty="0"/>
              <a:t>Focused on members, patients, and leadership in improving health</a:t>
            </a:r>
          </a:p>
        </p:txBody>
      </p:sp>
      <p:sp>
        <p:nvSpPr>
          <p:cNvPr id="9" name="TextBox 8">
            <a:extLst>
              <a:ext uri="{FF2B5EF4-FFF2-40B4-BE49-F238E27FC236}">
                <a16:creationId xmlns:a16="http://schemas.microsoft.com/office/drawing/2014/main" id="{CC938CFB-24B1-CC5E-B6F7-F7443C15A58E}"/>
              </a:ext>
            </a:extLst>
          </p:cNvPr>
          <p:cNvSpPr txBox="1"/>
          <p:nvPr/>
        </p:nvSpPr>
        <p:spPr>
          <a:xfrm>
            <a:off x="7421307" y="3176824"/>
            <a:ext cx="4330787" cy="1200329"/>
          </a:xfrm>
          <a:prstGeom prst="rect">
            <a:avLst/>
          </a:prstGeom>
          <a:noFill/>
        </p:spPr>
        <p:txBody>
          <a:bodyPr wrap="square" rtlCol="0">
            <a:spAutoFit/>
          </a:bodyPr>
          <a:lstStyle/>
          <a:p>
            <a:r>
              <a:rPr lang="en-US" sz="2400" dirty="0"/>
              <a:t>Lead health system delivery and payment model transformation to increase value for all​</a:t>
            </a:r>
          </a:p>
        </p:txBody>
      </p:sp>
      <p:sp>
        <p:nvSpPr>
          <p:cNvPr id="14" name="TextBox 13">
            <a:extLst>
              <a:ext uri="{FF2B5EF4-FFF2-40B4-BE49-F238E27FC236}">
                <a16:creationId xmlns:a16="http://schemas.microsoft.com/office/drawing/2014/main" id="{CDF71112-EF8F-96A5-2683-B10E7757DECA}"/>
              </a:ext>
            </a:extLst>
          </p:cNvPr>
          <p:cNvSpPr txBox="1"/>
          <p:nvPr/>
        </p:nvSpPr>
        <p:spPr>
          <a:xfrm>
            <a:off x="7483861" y="4733762"/>
            <a:ext cx="4165077" cy="1200329"/>
          </a:xfrm>
          <a:prstGeom prst="rect">
            <a:avLst/>
          </a:prstGeom>
          <a:noFill/>
        </p:spPr>
        <p:txBody>
          <a:bodyPr wrap="square" rtlCol="0">
            <a:spAutoFit/>
          </a:bodyPr>
          <a:lstStyle/>
          <a:p>
            <a:r>
              <a:rPr lang="en-US" sz="2400" dirty="0"/>
              <a:t>Greater patient engagement and partnership across the MSK community</a:t>
            </a:r>
          </a:p>
        </p:txBody>
      </p:sp>
      <p:pic>
        <p:nvPicPr>
          <p:cNvPr id="17" name="Graphic 16" descr="Group success with solid fill">
            <a:extLst>
              <a:ext uri="{FF2B5EF4-FFF2-40B4-BE49-F238E27FC236}">
                <a16:creationId xmlns:a16="http://schemas.microsoft.com/office/drawing/2014/main" id="{B82BE113-9F92-89BC-ACEB-DE6701C216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6958" y="4805908"/>
            <a:ext cx="604344" cy="604342"/>
          </a:xfrm>
          <a:prstGeom prst="rect">
            <a:avLst/>
          </a:prstGeom>
        </p:spPr>
      </p:pic>
      <p:pic>
        <p:nvPicPr>
          <p:cNvPr id="18" name="Graphic 17" descr="Ribbon with solid fill">
            <a:extLst>
              <a:ext uri="{FF2B5EF4-FFF2-40B4-BE49-F238E27FC236}">
                <a16:creationId xmlns:a16="http://schemas.microsoft.com/office/drawing/2014/main" id="{7DFB792D-4AF2-53A7-CFD2-D088ACB2B9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16958" y="3132996"/>
            <a:ext cx="604344" cy="604342"/>
          </a:xfrm>
          <a:prstGeom prst="rect">
            <a:avLst/>
          </a:prstGeom>
        </p:spPr>
      </p:pic>
      <p:sp>
        <p:nvSpPr>
          <p:cNvPr id="6" name="TextBox 5">
            <a:extLst>
              <a:ext uri="{FF2B5EF4-FFF2-40B4-BE49-F238E27FC236}">
                <a16:creationId xmlns:a16="http://schemas.microsoft.com/office/drawing/2014/main" id="{1166B74C-F6C0-A735-995D-DBD15540AF02}"/>
              </a:ext>
            </a:extLst>
          </p:cNvPr>
          <p:cNvSpPr txBox="1"/>
          <p:nvPr/>
        </p:nvSpPr>
        <p:spPr>
          <a:xfrm>
            <a:off x="7421302" y="1300898"/>
            <a:ext cx="4165077" cy="461665"/>
          </a:xfrm>
          <a:prstGeom prst="rect">
            <a:avLst/>
          </a:prstGeom>
          <a:noFill/>
        </p:spPr>
        <p:txBody>
          <a:bodyPr wrap="square" rtlCol="0">
            <a:spAutoFit/>
          </a:bodyPr>
          <a:lstStyle/>
          <a:p>
            <a:r>
              <a:rPr lang="en-US" sz="2400" b="1" dirty="0"/>
              <a:t>Overall Themes To Consider</a:t>
            </a:r>
          </a:p>
        </p:txBody>
      </p:sp>
      <p:sp>
        <p:nvSpPr>
          <p:cNvPr id="10" name="Rectangle: Rounded Corners 9">
            <a:extLst>
              <a:ext uri="{FF2B5EF4-FFF2-40B4-BE49-F238E27FC236}">
                <a16:creationId xmlns:a16="http://schemas.microsoft.com/office/drawing/2014/main" id="{AE0F7069-61FD-14E3-0EF4-DBEA2A5500C3}"/>
              </a:ext>
            </a:extLst>
          </p:cNvPr>
          <p:cNvSpPr/>
          <p:nvPr/>
        </p:nvSpPr>
        <p:spPr>
          <a:xfrm>
            <a:off x="4506615" y="5479970"/>
            <a:ext cx="1677971" cy="640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595959"/>
                </a:solidFill>
              </a:rPr>
              <a:t>Partner with Specialty Societies</a:t>
            </a:r>
          </a:p>
        </p:txBody>
      </p:sp>
      <p:cxnSp>
        <p:nvCxnSpPr>
          <p:cNvPr id="15" name="Straight Connector 14">
            <a:extLst>
              <a:ext uri="{FF2B5EF4-FFF2-40B4-BE49-F238E27FC236}">
                <a16:creationId xmlns:a16="http://schemas.microsoft.com/office/drawing/2014/main" id="{86056D1F-690B-A752-B154-48810407E38B}"/>
              </a:ext>
            </a:extLst>
          </p:cNvPr>
          <p:cNvCxnSpPr/>
          <p:nvPr/>
        </p:nvCxnSpPr>
        <p:spPr>
          <a:xfrm>
            <a:off x="4401520" y="5499783"/>
            <a:ext cx="0" cy="640547"/>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E465A43-ADE4-E8E2-1729-4E169B39AD2A}"/>
              </a:ext>
            </a:extLst>
          </p:cNvPr>
          <p:cNvSpPr/>
          <p:nvPr/>
        </p:nvSpPr>
        <p:spPr>
          <a:xfrm>
            <a:off x="3188870" y="4477536"/>
            <a:ext cx="2495533" cy="640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i="1" u="none" strike="noStrike" dirty="0">
                <a:solidFill>
                  <a:srgbClr val="CC0033"/>
                </a:solidFill>
                <a:effectLst/>
                <a:latin typeface="Calibri" panose="020F0502020204030204" pitchFamily="34" charset="0"/>
              </a:rPr>
              <a:t>Advocate with Agencies &amp; Orgs Affecting Practice</a:t>
            </a:r>
            <a:r>
              <a:rPr lang="en-US" sz="1800" b="0" i="0" dirty="0">
                <a:solidFill>
                  <a:srgbClr val="CC0033"/>
                </a:solidFill>
                <a:effectLst/>
                <a:latin typeface="Calibri" panose="020F0502020204030204" pitchFamily="34" charset="0"/>
              </a:rPr>
              <a:t>​</a:t>
            </a:r>
            <a:endParaRPr lang="en-US" b="1" i="1" dirty="0">
              <a:solidFill>
                <a:srgbClr val="CC0033"/>
              </a:solidFill>
            </a:endParaRPr>
          </a:p>
        </p:txBody>
      </p:sp>
      <p:sp>
        <p:nvSpPr>
          <p:cNvPr id="29" name="Rectangle: Rounded Corners 28">
            <a:extLst>
              <a:ext uri="{FF2B5EF4-FFF2-40B4-BE49-F238E27FC236}">
                <a16:creationId xmlns:a16="http://schemas.microsoft.com/office/drawing/2014/main" id="{5D11D80B-1D05-81C2-C89E-39A1D3BAE357}"/>
              </a:ext>
            </a:extLst>
          </p:cNvPr>
          <p:cNvSpPr/>
          <p:nvPr/>
        </p:nvSpPr>
        <p:spPr>
          <a:xfrm>
            <a:off x="336436" y="5495840"/>
            <a:ext cx="2185216" cy="6405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003594"/>
                </a:solidFill>
              </a:rPr>
              <a:t>Build Trust and Transparency</a:t>
            </a:r>
          </a:p>
        </p:txBody>
      </p:sp>
      <p:cxnSp>
        <p:nvCxnSpPr>
          <p:cNvPr id="32" name="Straight Connector 31">
            <a:extLst>
              <a:ext uri="{FF2B5EF4-FFF2-40B4-BE49-F238E27FC236}">
                <a16:creationId xmlns:a16="http://schemas.microsoft.com/office/drawing/2014/main" id="{1CEFB9E1-D5F8-D5A3-9646-F4D33DB23A23}"/>
              </a:ext>
            </a:extLst>
          </p:cNvPr>
          <p:cNvCxnSpPr/>
          <p:nvPr/>
        </p:nvCxnSpPr>
        <p:spPr>
          <a:xfrm>
            <a:off x="2520711" y="5479969"/>
            <a:ext cx="0" cy="640547"/>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DAB5D6D8-23C8-2727-D583-7C85E04B50E9}"/>
              </a:ext>
            </a:extLst>
          </p:cNvPr>
          <p:cNvPicPr>
            <a:picLocks noChangeAspect="1"/>
          </p:cNvPicPr>
          <p:nvPr/>
        </p:nvPicPr>
        <p:blipFill rotWithShape="1">
          <a:blip r:embed="rId10"/>
          <a:srcRect t="6162" b="7735"/>
          <a:stretch/>
        </p:blipFill>
        <p:spPr>
          <a:xfrm>
            <a:off x="1457059" y="1690370"/>
            <a:ext cx="3120460" cy="2686783"/>
          </a:xfrm>
          <a:prstGeom prst="rect">
            <a:avLst/>
          </a:prstGeom>
        </p:spPr>
      </p:pic>
      <p:sp>
        <p:nvSpPr>
          <p:cNvPr id="5" name="TextBox 4">
            <a:extLst>
              <a:ext uri="{FF2B5EF4-FFF2-40B4-BE49-F238E27FC236}">
                <a16:creationId xmlns:a16="http://schemas.microsoft.com/office/drawing/2014/main" id="{BD076661-2E0D-F9FF-C864-9784938DC9AD}"/>
              </a:ext>
            </a:extLst>
          </p:cNvPr>
          <p:cNvSpPr txBox="1"/>
          <p:nvPr/>
        </p:nvSpPr>
        <p:spPr>
          <a:xfrm>
            <a:off x="1479533" y="6478820"/>
            <a:ext cx="6916321" cy="246221"/>
          </a:xfrm>
          <a:prstGeom prst="rect">
            <a:avLst/>
          </a:prstGeom>
          <a:noFill/>
        </p:spPr>
        <p:txBody>
          <a:bodyPr wrap="square" rtlCol="0">
            <a:spAutoFit/>
          </a:bodyPr>
          <a:lstStyle/>
          <a:p>
            <a:r>
              <a:rPr lang="en-US" sz="1000" dirty="0"/>
              <a:t>MSK = musculoskeletal</a:t>
            </a:r>
          </a:p>
        </p:txBody>
      </p:sp>
    </p:spTree>
    <p:extLst>
      <p:ext uri="{BB962C8B-B14F-4D97-AF65-F5344CB8AC3E}">
        <p14:creationId xmlns:p14="http://schemas.microsoft.com/office/powerpoint/2010/main" val="2016305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E346D-9800-46C1-AB8C-609AC17595D6}"/>
              </a:ext>
            </a:extLst>
          </p:cNvPr>
          <p:cNvSpPr>
            <a:spLocks noGrp="1"/>
          </p:cNvSpPr>
          <p:nvPr>
            <p:ph type="ctrTitle"/>
          </p:nvPr>
        </p:nvSpPr>
        <p:spPr>
          <a:xfrm>
            <a:off x="336467" y="5260339"/>
            <a:ext cx="11519065" cy="1912621"/>
          </a:xfrm>
        </p:spPr>
        <p:txBody>
          <a:bodyPr>
            <a:normAutofit fontScale="90000"/>
          </a:bodyPr>
          <a:lstStyle/>
          <a:p>
            <a:r>
              <a:rPr lang="en-US" dirty="0">
                <a:solidFill>
                  <a:schemeClr val="tx1"/>
                </a:solidFill>
              </a:rPr>
              <a:t>AAOS Annual Meeting Oversight Committee Update</a:t>
            </a:r>
            <a:br>
              <a:rPr lang="en-US" dirty="0">
                <a:solidFill>
                  <a:schemeClr val="tx1"/>
                </a:solidFill>
              </a:rPr>
            </a:br>
            <a:br>
              <a:rPr lang="en-US" dirty="0">
                <a:solidFill>
                  <a:schemeClr val="tx1"/>
                </a:solidFill>
              </a:rPr>
            </a:br>
            <a:br>
              <a:rPr lang="en-US" dirty="0">
                <a:solidFill>
                  <a:schemeClr val="tx1"/>
                </a:solidFill>
              </a:rPr>
            </a:br>
            <a:r>
              <a:rPr lang="en-US" sz="2700" dirty="0">
                <a:solidFill>
                  <a:schemeClr val="tx1"/>
                </a:solidFill>
              </a:rPr>
              <a:t>Matthew T. Provencher, MD, MBA, CAPT (ret.) MC USNR  FAAOS</a:t>
            </a:r>
            <a:br>
              <a:rPr lang="en-US" sz="2700" dirty="0">
                <a:solidFill>
                  <a:schemeClr val="tx1"/>
                </a:solidFill>
              </a:rPr>
            </a:br>
            <a:r>
              <a:rPr lang="en-US" sz="2700" dirty="0">
                <a:solidFill>
                  <a:schemeClr val="tx1"/>
                </a:solidFill>
              </a:rPr>
              <a:t> Annual Meeting Oversight Committee Chair</a:t>
            </a:r>
            <a:br>
              <a:rPr lang="en-US" sz="1600" dirty="0">
                <a:solidFill>
                  <a:schemeClr val="tx1"/>
                </a:solidFill>
              </a:rPr>
            </a:br>
            <a:br>
              <a:rPr lang="en-US" b="0" dirty="0"/>
            </a:br>
            <a:endParaRPr lang="en-US" b="0" i="1" dirty="0"/>
          </a:p>
        </p:txBody>
      </p:sp>
    </p:spTree>
    <p:extLst>
      <p:ext uri="{BB962C8B-B14F-4D97-AF65-F5344CB8AC3E}">
        <p14:creationId xmlns:p14="http://schemas.microsoft.com/office/powerpoint/2010/main" val="1625097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84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1E77-03A8-6B49-8254-49D1C12BB753}"/>
              </a:ext>
            </a:extLst>
          </p:cNvPr>
          <p:cNvSpPr>
            <a:spLocks noGrp="1"/>
          </p:cNvSpPr>
          <p:nvPr>
            <p:ph type="title"/>
          </p:nvPr>
        </p:nvSpPr>
        <p:spPr/>
        <p:txBody>
          <a:bodyPr/>
          <a:lstStyle/>
          <a:p>
            <a:r>
              <a:rPr lang="en-US"/>
              <a:t>Partnership Principles</a:t>
            </a:r>
          </a:p>
        </p:txBody>
      </p:sp>
      <p:sp>
        <p:nvSpPr>
          <p:cNvPr id="4" name="Content Placeholder 3">
            <a:extLst>
              <a:ext uri="{FF2B5EF4-FFF2-40B4-BE49-F238E27FC236}">
                <a16:creationId xmlns:a16="http://schemas.microsoft.com/office/drawing/2014/main" id="{5A69D4DF-F163-D541-8FF8-83E3200965D2}"/>
              </a:ext>
            </a:extLst>
          </p:cNvPr>
          <p:cNvSpPr>
            <a:spLocks noGrp="1"/>
          </p:cNvSpPr>
          <p:nvPr>
            <p:ph idx="1"/>
          </p:nvPr>
        </p:nvSpPr>
        <p:spPr>
          <a:xfrm>
            <a:off x="838200" y="2475781"/>
            <a:ext cx="10515600" cy="3701182"/>
          </a:xfrm>
        </p:spPr>
        <p:txBody>
          <a:bodyPr>
            <a:normAutofit fontScale="92500" lnSpcReduction="10000"/>
          </a:bodyPr>
          <a:lstStyle/>
          <a:p>
            <a:pPr marL="342900" lvl="0" indent="-342900">
              <a:lnSpc>
                <a:spcPct val="100000"/>
              </a:lnSpc>
              <a:spcBef>
                <a:spcPts val="300"/>
              </a:spcBef>
              <a:buFont typeface="Wingdings" panose="05000000000000000000" pitchFamily="2" charset="2"/>
              <a:buChar char="Ø"/>
              <a:defRPr/>
            </a:pPr>
            <a:r>
              <a:rPr 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P</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rovide AAOS Member Value: </a:t>
            </a:r>
            <a:r>
              <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rPr>
              <a:t>All partnerships deliver value to AAOS members.</a:t>
            </a:r>
          </a:p>
          <a:p>
            <a:pPr marL="342900" lvl="0" indent="-342900">
              <a:lnSpc>
                <a:spcPct val="100000"/>
              </a:lnSpc>
              <a:spcBef>
                <a:spcPts val="300"/>
              </a:spcBef>
              <a:buFont typeface="Wingdings" panose="05000000000000000000" pitchFamily="2" charset="2"/>
              <a:buChar char="Ø"/>
              <a:defRPr/>
            </a:pPr>
            <a:r>
              <a:rPr 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A</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lign with the AAOS Strategic Plan: </a:t>
            </a:r>
            <a:r>
              <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rPr>
              <a:t>All partnerships support the AAOS Strategic Plan and enhance partner value.</a:t>
            </a:r>
          </a:p>
          <a:p>
            <a:pPr marL="342900" lvl="0" indent="-342900">
              <a:lnSpc>
                <a:spcPct val="100000"/>
              </a:lnSpc>
              <a:spcBef>
                <a:spcPts val="300"/>
              </a:spcBef>
              <a:buFont typeface="Wingdings" panose="05000000000000000000" pitchFamily="2" charset="2"/>
              <a:buChar char="Ø"/>
              <a:defRPr/>
            </a:pPr>
            <a:r>
              <a:rPr 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R</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einforce Effective Communication: </a:t>
            </a:r>
            <a:r>
              <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rPr>
              <a:t>Partners will establish and maintain clear, effective, and accountable two-way communication. </a:t>
            </a:r>
          </a:p>
          <a:p>
            <a:pPr marL="342900" lvl="0" indent="-342900">
              <a:lnSpc>
                <a:spcPct val="100000"/>
              </a:lnSpc>
              <a:spcBef>
                <a:spcPts val="300"/>
              </a:spcBef>
              <a:buFont typeface="Wingdings" panose="05000000000000000000" pitchFamily="2" charset="2"/>
              <a:buChar char="Ø"/>
              <a:defRPr/>
            </a:pPr>
            <a:r>
              <a:rPr 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T</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hrive on Professionalism and Mutual Value: </a:t>
            </a:r>
            <a:r>
              <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rPr>
              <a:t> Interactions are centered around professionalism, respect, collegiality, trust, and appreciation of the relationship’s mutual value.</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300"/>
              </a:spcBef>
              <a:buFont typeface="Wingdings" panose="05000000000000000000" pitchFamily="2" charset="2"/>
              <a:buChar char="Ø"/>
              <a:defRPr/>
            </a:pPr>
            <a:r>
              <a:rPr 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N</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egotiate Equitable, Clear, and Consistent Agreements: </a:t>
            </a:r>
            <a:r>
              <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rPr>
              <a:t>Partnership agreements are equitable and comprehensive. </a:t>
            </a:r>
          </a:p>
          <a:p>
            <a:pPr marL="342900" lvl="0" indent="-342900">
              <a:lnSpc>
                <a:spcPct val="100000"/>
              </a:lnSpc>
              <a:spcBef>
                <a:spcPts val="300"/>
              </a:spcBef>
              <a:buFont typeface="Wingdings" panose="05000000000000000000" pitchFamily="2" charset="2"/>
              <a:buChar char="Ø"/>
              <a:defRPr/>
            </a:pPr>
            <a:r>
              <a:rPr 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E</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stablish Effective Processes with Assigned Accountabilities: </a:t>
            </a:r>
            <a:r>
              <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rPr>
              <a:t>Partnership processes and roles are clear and utilized to increase efficiency and mutual accountability.</a:t>
            </a:r>
          </a:p>
          <a:p>
            <a:pPr marL="342900" lvl="0" indent="-342900">
              <a:lnSpc>
                <a:spcPct val="100000"/>
              </a:lnSpc>
              <a:spcBef>
                <a:spcPts val="300"/>
              </a:spcBef>
              <a:buFont typeface="Wingdings" panose="05000000000000000000" pitchFamily="2" charset="2"/>
              <a:buChar char="Ø"/>
              <a:defRPr/>
            </a:pPr>
            <a:r>
              <a:rPr 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R</a:t>
            </a:r>
            <a:r>
              <a:rPr lang="en-US" sz="1800" b="1">
                <a:solidFill>
                  <a:prstClr val="black"/>
                </a:solidFill>
                <a:latin typeface="Calibri" panose="020F0502020204030204" pitchFamily="34" charset="0"/>
                <a:ea typeface="Calibri" panose="020F0502020204030204" pitchFamily="34" charset="0"/>
                <a:cs typeface="Times New Roman" panose="02020603050405020304" pitchFamily="18" charset="0"/>
              </a:rPr>
              <a:t>eview and Track Progress</a:t>
            </a:r>
            <a:r>
              <a:rPr lang="en-US" sz="1800">
                <a:solidFill>
                  <a:prstClr val="black"/>
                </a:solidFill>
                <a:latin typeface="Calibri" panose="020F0502020204030204" pitchFamily="34" charset="0"/>
                <a:ea typeface="Calibri" panose="020F0502020204030204" pitchFamily="34" charset="0"/>
                <a:cs typeface="Times New Roman" panose="02020603050405020304" pitchFamily="18" charset="0"/>
              </a:rPr>
              <a:t>: Every partnership creates and tracks metrics that are reviewed, communicated, and revised as necessary. Lessons learned are documented and shared.</a:t>
            </a:r>
          </a:p>
        </p:txBody>
      </p:sp>
      <p:sp>
        <p:nvSpPr>
          <p:cNvPr id="5" name="TextBox 4">
            <a:extLst>
              <a:ext uri="{FF2B5EF4-FFF2-40B4-BE49-F238E27FC236}">
                <a16:creationId xmlns:a16="http://schemas.microsoft.com/office/drawing/2014/main" id="{8EA1CDCB-7B83-F843-AA87-C78CFEA7C34C}"/>
              </a:ext>
            </a:extLst>
          </p:cNvPr>
          <p:cNvSpPr txBox="1"/>
          <p:nvPr/>
        </p:nvSpPr>
        <p:spPr>
          <a:xfrm>
            <a:off x="1677701" y="1690688"/>
            <a:ext cx="87181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Board approved principles on how we engage our partners</a:t>
            </a:r>
          </a:p>
        </p:txBody>
      </p:sp>
      <p:cxnSp>
        <p:nvCxnSpPr>
          <p:cNvPr id="7" name="Straight Connector 6">
            <a:extLst>
              <a:ext uri="{FF2B5EF4-FFF2-40B4-BE49-F238E27FC236}">
                <a16:creationId xmlns:a16="http://schemas.microsoft.com/office/drawing/2014/main" id="{73031D1D-6002-1B4F-A91C-3AA80804CC94}"/>
              </a:ext>
            </a:extLst>
          </p:cNvPr>
          <p:cNvCxnSpPr/>
          <p:nvPr/>
        </p:nvCxnSpPr>
        <p:spPr>
          <a:xfrm>
            <a:off x="1480457" y="2231572"/>
            <a:ext cx="8915400" cy="0"/>
          </a:xfrm>
          <a:prstGeom prst="line">
            <a:avLst/>
          </a:prstGeom>
          <a:ln w="28575">
            <a:solidFill>
              <a:srgbClr val="C004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227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type="body" idx="4294967295"/>
          </p:nvPr>
        </p:nvSpPr>
        <p:spPr>
          <a:xfrm>
            <a:off x="6795654" y="1808018"/>
            <a:ext cx="7772400" cy="4267200"/>
          </a:xfrm>
        </p:spPr>
        <p:txBody>
          <a:bodyPr>
            <a:normAutofit/>
          </a:bodyPr>
          <a:lstStyle/>
          <a:p>
            <a:pPr lvl="0"/>
            <a:endParaRPr lang="en-US" sz="2400">
              <a:latin typeface="+mn-lt"/>
              <a:cs typeface="Arial" pitchFamily="34" charset="0"/>
            </a:endParaRPr>
          </a:p>
          <a:p>
            <a:pPr lvl="0"/>
            <a:endParaRPr lang="en-US" sz="2400">
              <a:latin typeface="+mn-lt"/>
              <a:cs typeface="Arial" pitchFamily="34" charset="0"/>
            </a:endParaRPr>
          </a:p>
          <a:p>
            <a:pPr marL="800100" lvl="1" indent="-342900">
              <a:buFont typeface="Wingdings" pitchFamily="2" charset="2"/>
              <a:buChar char="§"/>
              <a:defRPr/>
            </a:pPr>
            <a:endParaRPr lang="en-US" sz="2400">
              <a:effectLst>
                <a:outerShdw blurRad="38100" dist="38100" dir="2700000" algn="tl">
                  <a:srgbClr val="000000"/>
                </a:outerShdw>
              </a:effectLst>
              <a:latin typeface="Arial" charset="0"/>
            </a:endParaRPr>
          </a:p>
        </p:txBody>
      </p:sp>
      <p:graphicFrame>
        <p:nvGraphicFramePr>
          <p:cNvPr id="3" name="Diagram 2">
            <a:extLst>
              <a:ext uri="{FF2B5EF4-FFF2-40B4-BE49-F238E27FC236}">
                <a16:creationId xmlns:a16="http://schemas.microsoft.com/office/drawing/2014/main" id="{B4F0FDE0-C03D-4840-ADD2-1A6D971F1036}"/>
              </a:ext>
            </a:extLst>
          </p:cNvPr>
          <p:cNvGraphicFramePr/>
          <p:nvPr>
            <p:extLst>
              <p:ext uri="{D42A27DB-BD31-4B8C-83A1-F6EECF244321}">
                <p14:modId xmlns:p14="http://schemas.microsoft.com/office/powerpoint/2010/main" val="1809780184"/>
              </p:ext>
            </p:extLst>
          </p:nvPr>
        </p:nvGraphicFramePr>
        <p:xfrm>
          <a:off x="0" y="938687"/>
          <a:ext cx="12191999" cy="4980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F9096CCE-2788-1D6E-2C13-6E9C84B4F58E}"/>
              </a:ext>
            </a:extLst>
          </p:cNvPr>
          <p:cNvSpPr txBox="1">
            <a:spLocks/>
          </p:cNvSpPr>
          <p:nvPr/>
        </p:nvSpPr>
        <p:spPr>
          <a:xfrm>
            <a:off x="235622" y="195441"/>
            <a:ext cx="11830928" cy="934951"/>
          </a:xfrm>
          <a:prstGeom prst="rect">
            <a:avLst/>
          </a:prstGeom>
        </p:spPr>
        <p:txBody>
          <a:bodyPr>
            <a:normAutofit/>
          </a:bodyPr>
          <a:lstStyle>
            <a:lvl1pPr algn="l" defTabSz="685766" rtl="0" eaLnBrk="1" latinLnBrk="0" hangingPunct="1">
              <a:lnSpc>
                <a:spcPct val="90000"/>
              </a:lnSpc>
              <a:spcBef>
                <a:spcPct val="0"/>
              </a:spcBef>
              <a:buNone/>
              <a:defRPr sz="3200" b="1" kern="1200">
                <a:ln>
                  <a:noFill/>
                </a:ln>
                <a:solidFill>
                  <a:schemeClr val="tx1">
                    <a:lumMod val="65000"/>
                    <a:lumOff val="35000"/>
                  </a:schemeClr>
                </a:solidFill>
                <a:latin typeface="+mj-lt"/>
                <a:ea typeface="+mj-ea"/>
                <a:cs typeface="+mj-cs"/>
              </a:defRPr>
            </a:lvl1pPr>
          </a:lstStyle>
          <a:p>
            <a:r>
              <a:rPr lang="en-US" sz="4000" dirty="0">
                <a:solidFill>
                  <a:schemeClr val="tx1"/>
                </a:solidFill>
                <a:latin typeface="Calibri" panose="020F0502020204030204" pitchFamily="34" charset="0"/>
                <a:cs typeface="Calibri" panose="020F0502020204030204" pitchFamily="34" charset="0"/>
              </a:rPr>
              <a:t>Purpose of the Board of Specialty Societies (BOS) </a:t>
            </a:r>
          </a:p>
        </p:txBody>
      </p:sp>
    </p:spTree>
    <p:extLst>
      <p:ext uri="{BB962C8B-B14F-4D97-AF65-F5344CB8AC3E}">
        <p14:creationId xmlns:p14="http://schemas.microsoft.com/office/powerpoint/2010/main" val="1792972170"/>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1C78-6E15-F3F5-869F-4E501A66DEC4}"/>
              </a:ext>
            </a:extLst>
          </p:cNvPr>
          <p:cNvSpPr>
            <a:spLocks noGrp="1"/>
          </p:cNvSpPr>
          <p:nvPr>
            <p:ph type="title"/>
          </p:nvPr>
        </p:nvSpPr>
        <p:spPr>
          <a:xfrm>
            <a:off x="585346" y="208269"/>
            <a:ext cx="10515600" cy="1095264"/>
          </a:xfrm>
        </p:spPr>
        <p:txBody>
          <a:bodyPr>
            <a:normAutofit/>
          </a:bodyPr>
          <a:lstStyle/>
          <a:p>
            <a:pPr algn="ctr"/>
            <a:r>
              <a:rPr lang="en-US" sz="4000"/>
              <a:t>Annual Meeting | </a:t>
            </a:r>
            <a:r>
              <a:rPr lang="en-US" sz="4000">
                <a:solidFill>
                  <a:schemeClr val="accent2"/>
                </a:solidFill>
              </a:rPr>
              <a:t>Overview</a:t>
            </a:r>
          </a:p>
        </p:txBody>
      </p:sp>
      <p:sp>
        <p:nvSpPr>
          <p:cNvPr id="3" name="Oval 2">
            <a:extLst>
              <a:ext uri="{FF2B5EF4-FFF2-40B4-BE49-F238E27FC236}">
                <a16:creationId xmlns:a16="http://schemas.microsoft.com/office/drawing/2014/main" id="{EB55A62F-6DC7-F27A-9DFB-189B765A7CF9}"/>
              </a:ext>
            </a:extLst>
          </p:cNvPr>
          <p:cNvSpPr/>
          <p:nvPr/>
        </p:nvSpPr>
        <p:spPr>
          <a:xfrm>
            <a:off x="4193721" y="1852403"/>
            <a:ext cx="2948606" cy="2973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4" name="Group 3">
            <a:extLst>
              <a:ext uri="{FF2B5EF4-FFF2-40B4-BE49-F238E27FC236}">
                <a16:creationId xmlns:a16="http://schemas.microsoft.com/office/drawing/2014/main" id="{3AE87EE3-1F97-F338-064A-1263FF8F0820}"/>
              </a:ext>
            </a:extLst>
          </p:cNvPr>
          <p:cNvGrpSpPr/>
          <p:nvPr/>
        </p:nvGrpSpPr>
        <p:grpSpPr>
          <a:xfrm>
            <a:off x="4746849" y="2475151"/>
            <a:ext cx="2192591" cy="2211085"/>
            <a:chOff x="7254875" y="1663700"/>
            <a:chExt cx="3738563" cy="3738563"/>
          </a:xfrm>
        </p:grpSpPr>
        <p:sp>
          <p:nvSpPr>
            <p:cNvPr id="5" name="Freeform 6">
              <a:extLst>
                <a:ext uri="{FF2B5EF4-FFF2-40B4-BE49-F238E27FC236}">
                  <a16:creationId xmlns:a16="http://schemas.microsoft.com/office/drawing/2014/main" id="{F8187486-79C5-1FC2-A827-F6A9CA527281}"/>
                </a:ext>
              </a:extLst>
            </p:cNvPr>
            <p:cNvSpPr>
              <a:spLocks/>
            </p:cNvSpPr>
            <p:nvPr/>
          </p:nvSpPr>
          <p:spPr bwMode="auto">
            <a:xfrm>
              <a:off x="9124950" y="1663700"/>
              <a:ext cx="1776413" cy="1868488"/>
            </a:xfrm>
            <a:custGeom>
              <a:avLst/>
              <a:gdLst>
                <a:gd name="T0" fmla="*/ 0 w 2239"/>
                <a:gd name="T1" fmla="*/ 2354 h 2354"/>
                <a:gd name="T2" fmla="*/ 2239 w 2239"/>
                <a:gd name="T3" fmla="*/ 1626 h 2354"/>
                <a:gd name="T4" fmla="*/ 2208 w 2239"/>
                <a:gd name="T5" fmla="*/ 1536 h 2354"/>
                <a:gd name="T6" fmla="*/ 2173 w 2239"/>
                <a:gd name="T7" fmla="*/ 1447 h 2354"/>
                <a:gd name="T8" fmla="*/ 2135 w 2239"/>
                <a:gd name="T9" fmla="*/ 1361 h 2354"/>
                <a:gd name="T10" fmla="*/ 2095 w 2239"/>
                <a:gd name="T11" fmla="*/ 1278 h 2354"/>
                <a:gd name="T12" fmla="*/ 2050 w 2239"/>
                <a:gd name="T13" fmla="*/ 1196 h 2354"/>
                <a:gd name="T14" fmla="*/ 2002 w 2239"/>
                <a:gd name="T15" fmla="*/ 1115 h 2354"/>
                <a:gd name="T16" fmla="*/ 1952 w 2239"/>
                <a:gd name="T17" fmla="*/ 1038 h 2354"/>
                <a:gd name="T18" fmla="*/ 1901 w 2239"/>
                <a:gd name="T19" fmla="*/ 963 h 2354"/>
                <a:gd name="T20" fmla="*/ 1845 w 2239"/>
                <a:gd name="T21" fmla="*/ 889 h 2354"/>
                <a:gd name="T22" fmla="*/ 1785 w 2239"/>
                <a:gd name="T23" fmla="*/ 819 h 2354"/>
                <a:gd name="T24" fmla="*/ 1724 w 2239"/>
                <a:gd name="T25" fmla="*/ 750 h 2354"/>
                <a:gd name="T26" fmla="*/ 1661 w 2239"/>
                <a:gd name="T27" fmla="*/ 685 h 2354"/>
                <a:gd name="T28" fmla="*/ 1595 w 2239"/>
                <a:gd name="T29" fmla="*/ 622 h 2354"/>
                <a:gd name="T30" fmla="*/ 1526 w 2239"/>
                <a:gd name="T31" fmla="*/ 562 h 2354"/>
                <a:gd name="T32" fmla="*/ 1457 w 2239"/>
                <a:gd name="T33" fmla="*/ 503 h 2354"/>
                <a:gd name="T34" fmla="*/ 1384 w 2239"/>
                <a:gd name="T35" fmla="*/ 449 h 2354"/>
                <a:gd name="T36" fmla="*/ 1309 w 2239"/>
                <a:gd name="T37" fmla="*/ 397 h 2354"/>
                <a:gd name="T38" fmla="*/ 1232 w 2239"/>
                <a:gd name="T39" fmla="*/ 347 h 2354"/>
                <a:gd name="T40" fmla="*/ 1154 w 2239"/>
                <a:gd name="T41" fmla="*/ 301 h 2354"/>
                <a:gd name="T42" fmla="*/ 1073 w 2239"/>
                <a:gd name="T43" fmla="*/ 259 h 2354"/>
                <a:gd name="T44" fmla="*/ 991 w 2239"/>
                <a:gd name="T45" fmla="*/ 219 h 2354"/>
                <a:gd name="T46" fmla="*/ 908 w 2239"/>
                <a:gd name="T47" fmla="*/ 180 h 2354"/>
                <a:gd name="T48" fmla="*/ 822 w 2239"/>
                <a:gd name="T49" fmla="*/ 147 h 2354"/>
                <a:gd name="T50" fmla="*/ 735 w 2239"/>
                <a:gd name="T51" fmla="*/ 117 h 2354"/>
                <a:gd name="T52" fmla="*/ 647 w 2239"/>
                <a:gd name="T53" fmla="*/ 90 h 2354"/>
                <a:gd name="T54" fmla="*/ 559 w 2239"/>
                <a:gd name="T55" fmla="*/ 67 h 2354"/>
                <a:gd name="T56" fmla="*/ 468 w 2239"/>
                <a:gd name="T57" fmla="*/ 46 h 2354"/>
                <a:gd name="T58" fmla="*/ 376 w 2239"/>
                <a:gd name="T59" fmla="*/ 28 h 2354"/>
                <a:gd name="T60" fmla="*/ 284 w 2239"/>
                <a:gd name="T61" fmla="*/ 17 h 2354"/>
                <a:gd name="T62" fmla="*/ 190 w 2239"/>
                <a:gd name="T63" fmla="*/ 7 h 2354"/>
                <a:gd name="T64" fmla="*/ 96 w 2239"/>
                <a:gd name="T65" fmla="*/ 2 h 2354"/>
                <a:gd name="T66" fmla="*/ 0 w 2239"/>
                <a:gd name="T67" fmla="*/ 0 h 2354"/>
                <a:gd name="T68" fmla="*/ 0 w 2239"/>
                <a:gd name="T69" fmla="*/ 2354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39" h="2354">
                  <a:moveTo>
                    <a:pt x="0" y="2354"/>
                  </a:moveTo>
                  <a:lnTo>
                    <a:pt x="2239" y="1626"/>
                  </a:lnTo>
                  <a:lnTo>
                    <a:pt x="2208" y="1536"/>
                  </a:lnTo>
                  <a:lnTo>
                    <a:pt x="2173" y="1447"/>
                  </a:lnTo>
                  <a:lnTo>
                    <a:pt x="2135" y="1361"/>
                  </a:lnTo>
                  <a:lnTo>
                    <a:pt x="2095" y="1278"/>
                  </a:lnTo>
                  <a:lnTo>
                    <a:pt x="2050" y="1196"/>
                  </a:lnTo>
                  <a:lnTo>
                    <a:pt x="2002" y="1115"/>
                  </a:lnTo>
                  <a:lnTo>
                    <a:pt x="1952" y="1038"/>
                  </a:lnTo>
                  <a:lnTo>
                    <a:pt x="1901" y="963"/>
                  </a:lnTo>
                  <a:lnTo>
                    <a:pt x="1845" y="889"/>
                  </a:lnTo>
                  <a:lnTo>
                    <a:pt x="1785" y="819"/>
                  </a:lnTo>
                  <a:lnTo>
                    <a:pt x="1724" y="750"/>
                  </a:lnTo>
                  <a:lnTo>
                    <a:pt x="1661" y="685"/>
                  </a:lnTo>
                  <a:lnTo>
                    <a:pt x="1595" y="622"/>
                  </a:lnTo>
                  <a:lnTo>
                    <a:pt x="1526" y="562"/>
                  </a:lnTo>
                  <a:lnTo>
                    <a:pt x="1457" y="503"/>
                  </a:lnTo>
                  <a:lnTo>
                    <a:pt x="1384" y="449"/>
                  </a:lnTo>
                  <a:lnTo>
                    <a:pt x="1309" y="397"/>
                  </a:lnTo>
                  <a:lnTo>
                    <a:pt x="1232" y="347"/>
                  </a:lnTo>
                  <a:lnTo>
                    <a:pt x="1154" y="301"/>
                  </a:lnTo>
                  <a:lnTo>
                    <a:pt x="1073" y="259"/>
                  </a:lnTo>
                  <a:lnTo>
                    <a:pt x="991" y="219"/>
                  </a:lnTo>
                  <a:lnTo>
                    <a:pt x="908" y="180"/>
                  </a:lnTo>
                  <a:lnTo>
                    <a:pt x="822" y="147"/>
                  </a:lnTo>
                  <a:lnTo>
                    <a:pt x="735" y="117"/>
                  </a:lnTo>
                  <a:lnTo>
                    <a:pt x="647" y="90"/>
                  </a:lnTo>
                  <a:lnTo>
                    <a:pt x="559" y="67"/>
                  </a:lnTo>
                  <a:lnTo>
                    <a:pt x="468" y="46"/>
                  </a:lnTo>
                  <a:lnTo>
                    <a:pt x="376" y="28"/>
                  </a:lnTo>
                  <a:lnTo>
                    <a:pt x="284" y="17"/>
                  </a:lnTo>
                  <a:lnTo>
                    <a:pt x="190" y="7"/>
                  </a:lnTo>
                  <a:lnTo>
                    <a:pt x="96" y="2"/>
                  </a:lnTo>
                  <a:lnTo>
                    <a:pt x="0" y="0"/>
                  </a:lnTo>
                  <a:lnTo>
                    <a:pt x="0" y="2354"/>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 name="Freeform 8">
              <a:extLst>
                <a:ext uri="{FF2B5EF4-FFF2-40B4-BE49-F238E27FC236}">
                  <a16:creationId xmlns:a16="http://schemas.microsoft.com/office/drawing/2014/main" id="{A3BB46B3-2480-039B-241E-87B1E7F7FF1F}"/>
                </a:ext>
              </a:extLst>
            </p:cNvPr>
            <p:cNvSpPr>
              <a:spLocks/>
            </p:cNvSpPr>
            <p:nvPr/>
          </p:nvSpPr>
          <p:spPr bwMode="auto">
            <a:xfrm>
              <a:off x="9124950" y="2954338"/>
              <a:ext cx="1868488" cy="2090738"/>
            </a:xfrm>
            <a:custGeom>
              <a:avLst/>
              <a:gdLst>
                <a:gd name="T0" fmla="*/ 0 w 2354"/>
                <a:gd name="T1" fmla="*/ 728 h 2632"/>
                <a:gd name="T2" fmla="*/ 1384 w 2354"/>
                <a:gd name="T3" fmla="*/ 2632 h 2632"/>
                <a:gd name="T4" fmla="*/ 1459 w 2354"/>
                <a:gd name="T5" fmla="*/ 2575 h 2632"/>
                <a:gd name="T6" fmla="*/ 1532 w 2354"/>
                <a:gd name="T7" fmla="*/ 2515 h 2632"/>
                <a:gd name="T8" fmla="*/ 1603 w 2354"/>
                <a:gd name="T9" fmla="*/ 2452 h 2632"/>
                <a:gd name="T10" fmla="*/ 1670 w 2354"/>
                <a:gd name="T11" fmla="*/ 2388 h 2632"/>
                <a:gd name="T12" fmla="*/ 1736 w 2354"/>
                <a:gd name="T13" fmla="*/ 2319 h 2632"/>
                <a:gd name="T14" fmla="*/ 1797 w 2354"/>
                <a:gd name="T15" fmla="*/ 2250 h 2632"/>
                <a:gd name="T16" fmla="*/ 1855 w 2354"/>
                <a:gd name="T17" fmla="*/ 2179 h 2632"/>
                <a:gd name="T18" fmla="*/ 1910 w 2354"/>
                <a:gd name="T19" fmla="*/ 2104 h 2632"/>
                <a:gd name="T20" fmla="*/ 1962 w 2354"/>
                <a:gd name="T21" fmla="*/ 2029 h 2632"/>
                <a:gd name="T22" fmla="*/ 2012 w 2354"/>
                <a:gd name="T23" fmla="*/ 1953 h 2632"/>
                <a:gd name="T24" fmla="*/ 2058 w 2354"/>
                <a:gd name="T25" fmla="*/ 1874 h 2632"/>
                <a:gd name="T26" fmla="*/ 2100 w 2354"/>
                <a:gd name="T27" fmla="*/ 1791 h 2632"/>
                <a:gd name="T28" fmla="*/ 2141 w 2354"/>
                <a:gd name="T29" fmla="*/ 1711 h 2632"/>
                <a:gd name="T30" fmla="*/ 2177 w 2354"/>
                <a:gd name="T31" fmla="*/ 1626 h 2632"/>
                <a:gd name="T32" fmla="*/ 2210 w 2354"/>
                <a:gd name="T33" fmla="*/ 1542 h 2632"/>
                <a:gd name="T34" fmla="*/ 2239 w 2354"/>
                <a:gd name="T35" fmla="*/ 1455 h 2632"/>
                <a:gd name="T36" fmla="*/ 2265 w 2354"/>
                <a:gd name="T37" fmla="*/ 1369 h 2632"/>
                <a:gd name="T38" fmla="*/ 2288 w 2354"/>
                <a:gd name="T39" fmla="*/ 1281 h 2632"/>
                <a:gd name="T40" fmla="*/ 2308 w 2354"/>
                <a:gd name="T41" fmla="*/ 1190 h 2632"/>
                <a:gd name="T42" fmla="*/ 2325 w 2354"/>
                <a:gd name="T43" fmla="*/ 1102 h 2632"/>
                <a:gd name="T44" fmla="*/ 2338 w 2354"/>
                <a:gd name="T45" fmla="*/ 1012 h 2632"/>
                <a:gd name="T46" fmla="*/ 2346 w 2354"/>
                <a:gd name="T47" fmla="*/ 920 h 2632"/>
                <a:gd name="T48" fmla="*/ 2352 w 2354"/>
                <a:gd name="T49" fmla="*/ 827 h 2632"/>
                <a:gd name="T50" fmla="*/ 2354 w 2354"/>
                <a:gd name="T51" fmla="*/ 737 h 2632"/>
                <a:gd name="T52" fmla="*/ 2354 w 2354"/>
                <a:gd name="T53" fmla="*/ 645 h 2632"/>
                <a:gd name="T54" fmla="*/ 2348 w 2354"/>
                <a:gd name="T55" fmla="*/ 553 h 2632"/>
                <a:gd name="T56" fmla="*/ 2338 w 2354"/>
                <a:gd name="T57" fmla="*/ 459 h 2632"/>
                <a:gd name="T58" fmla="*/ 2327 w 2354"/>
                <a:gd name="T59" fmla="*/ 367 h 2632"/>
                <a:gd name="T60" fmla="*/ 2312 w 2354"/>
                <a:gd name="T61" fmla="*/ 274 h 2632"/>
                <a:gd name="T62" fmla="*/ 2290 w 2354"/>
                <a:gd name="T63" fmla="*/ 182 h 2632"/>
                <a:gd name="T64" fmla="*/ 2267 w 2354"/>
                <a:gd name="T65" fmla="*/ 92 h 2632"/>
                <a:gd name="T66" fmla="*/ 2239 w 2354"/>
                <a:gd name="T67" fmla="*/ 0 h 2632"/>
                <a:gd name="T68" fmla="*/ 0 w 2354"/>
                <a:gd name="T69" fmla="*/ 728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54" h="2632">
                  <a:moveTo>
                    <a:pt x="0" y="728"/>
                  </a:moveTo>
                  <a:lnTo>
                    <a:pt x="1384" y="2632"/>
                  </a:lnTo>
                  <a:lnTo>
                    <a:pt x="1459" y="2575"/>
                  </a:lnTo>
                  <a:lnTo>
                    <a:pt x="1532" y="2515"/>
                  </a:lnTo>
                  <a:lnTo>
                    <a:pt x="1603" y="2452"/>
                  </a:lnTo>
                  <a:lnTo>
                    <a:pt x="1670" y="2388"/>
                  </a:lnTo>
                  <a:lnTo>
                    <a:pt x="1736" y="2319"/>
                  </a:lnTo>
                  <a:lnTo>
                    <a:pt x="1797" y="2250"/>
                  </a:lnTo>
                  <a:lnTo>
                    <a:pt x="1855" y="2179"/>
                  </a:lnTo>
                  <a:lnTo>
                    <a:pt x="1910" y="2104"/>
                  </a:lnTo>
                  <a:lnTo>
                    <a:pt x="1962" y="2029"/>
                  </a:lnTo>
                  <a:lnTo>
                    <a:pt x="2012" y="1953"/>
                  </a:lnTo>
                  <a:lnTo>
                    <a:pt x="2058" y="1874"/>
                  </a:lnTo>
                  <a:lnTo>
                    <a:pt x="2100" y="1791"/>
                  </a:lnTo>
                  <a:lnTo>
                    <a:pt x="2141" y="1711"/>
                  </a:lnTo>
                  <a:lnTo>
                    <a:pt x="2177" y="1626"/>
                  </a:lnTo>
                  <a:lnTo>
                    <a:pt x="2210" y="1542"/>
                  </a:lnTo>
                  <a:lnTo>
                    <a:pt x="2239" y="1455"/>
                  </a:lnTo>
                  <a:lnTo>
                    <a:pt x="2265" y="1369"/>
                  </a:lnTo>
                  <a:lnTo>
                    <a:pt x="2288" y="1281"/>
                  </a:lnTo>
                  <a:lnTo>
                    <a:pt x="2308" y="1190"/>
                  </a:lnTo>
                  <a:lnTo>
                    <a:pt x="2325" y="1102"/>
                  </a:lnTo>
                  <a:lnTo>
                    <a:pt x="2338" y="1012"/>
                  </a:lnTo>
                  <a:lnTo>
                    <a:pt x="2346" y="920"/>
                  </a:lnTo>
                  <a:lnTo>
                    <a:pt x="2352" y="827"/>
                  </a:lnTo>
                  <a:lnTo>
                    <a:pt x="2354" y="737"/>
                  </a:lnTo>
                  <a:lnTo>
                    <a:pt x="2354" y="645"/>
                  </a:lnTo>
                  <a:lnTo>
                    <a:pt x="2348" y="553"/>
                  </a:lnTo>
                  <a:lnTo>
                    <a:pt x="2338" y="459"/>
                  </a:lnTo>
                  <a:lnTo>
                    <a:pt x="2327" y="367"/>
                  </a:lnTo>
                  <a:lnTo>
                    <a:pt x="2312" y="274"/>
                  </a:lnTo>
                  <a:lnTo>
                    <a:pt x="2290" y="182"/>
                  </a:lnTo>
                  <a:lnTo>
                    <a:pt x="2267" y="92"/>
                  </a:lnTo>
                  <a:lnTo>
                    <a:pt x="2239" y="0"/>
                  </a:lnTo>
                  <a:lnTo>
                    <a:pt x="0" y="728"/>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 name="Freeform 10">
              <a:extLst>
                <a:ext uri="{FF2B5EF4-FFF2-40B4-BE49-F238E27FC236}">
                  <a16:creationId xmlns:a16="http://schemas.microsoft.com/office/drawing/2014/main" id="{74108F92-16AB-1371-B1B3-083392ECF63C}"/>
                </a:ext>
              </a:extLst>
            </p:cNvPr>
            <p:cNvSpPr>
              <a:spLocks/>
            </p:cNvSpPr>
            <p:nvPr/>
          </p:nvSpPr>
          <p:spPr bwMode="auto">
            <a:xfrm>
              <a:off x="8026400" y="3532188"/>
              <a:ext cx="2197100" cy="1870075"/>
            </a:xfrm>
            <a:custGeom>
              <a:avLst/>
              <a:gdLst>
                <a:gd name="T0" fmla="*/ 1384 w 2768"/>
                <a:gd name="T1" fmla="*/ 0 h 2355"/>
                <a:gd name="T2" fmla="*/ 0 w 2768"/>
                <a:gd name="T3" fmla="*/ 1904 h 2355"/>
                <a:gd name="T4" fmla="*/ 78 w 2768"/>
                <a:gd name="T5" fmla="*/ 1960 h 2355"/>
                <a:gd name="T6" fmla="*/ 157 w 2768"/>
                <a:gd name="T7" fmla="*/ 2010 h 2355"/>
                <a:gd name="T8" fmla="*/ 240 w 2768"/>
                <a:gd name="T9" fmla="*/ 2058 h 2355"/>
                <a:gd name="T10" fmla="*/ 322 w 2768"/>
                <a:gd name="T11" fmla="*/ 2102 h 2355"/>
                <a:gd name="T12" fmla="*/ 405 w 2768"/>
                <a:gd name="T13" fmla="*/ 2142 h 2355"/>
                <a:gd name="T14" fmla="*/ 491 w 2768"/>
                <a:gd name="T15" fmla="*/ 2179 h 2355"/>
                <a:gd name="T16" fmla="*/ 577 w 2768"/>
                <a:gd name="T17" fmla="*/ 2213 h 2355"/>
                <a:gd name="T18" fmla="*/ 664 w 2768"/>
                <a:gd name="T19" fmla="*/ 2242 h 2355"/>
                <a:gd name="T20" fmla="*/ 752 w 2768"/>
                <a:gd name="T21" fmla="*/ 2269 h 2355"/>
                <a:gd name="T22" fmla="*/ 840 w 2768"/>
                <a:gd name="T23" fmla="*/ 2292 h 2355"/>
                <a:gd name="T24" fmla="*/ 931 w 2768"/>
                <a:gd name="T25" fmla="*/ 2311 h 2355"/>
                <a:gd name="T26" fmla="*/ 1021 w 2768"/>
                <a:gd name="T27" fmla="*/ 2327 h 2355"/>
                <a:gd name="T28" fmla="*/ 1111 w 2768"/>
                <a:gd name="T29" fmla="*/ 2338 h 2355"/>
                <a:gd name="T30" fmla="*/ 1201 w 2768"/>
                <a:gd name="T31" fmla="*/ 2348 h 2355"/>
                <a:gd name="T32" fmla="*/ 1292 w 2768"/>
                <a:gd name="T33" fmla="*/ 2353 h 2355"/>
                <a:gd name="T34" fmla="*/ 1384 w 2768"/>
                <a:gd name="T35" fmla="*/ 2355 h 2355"/>
                <a:gd name="T36" fmla="*/ 1474 w 2768"/>
                <a:gd name="T37" fmla="*/ 2353 h 2355"/>
                <a:gd name="T38" fmla="*/ 1566 w 2768"/>
                <a:gd name="T39" fmla="*/ 2348 h 2355"/>
                <a:gd name="T40" fmla="*/ 1656 w 2768"/>
                <a:gd name="T41" fmla="*/ 2338 h 2355"/>
                <a:gd name="T42" fmla="*/ 1747 w 2768"/>
                <a:gd name="T43" fmla="*/ 2327 h 2355"/>
                <a:gd name="T44" fmla="*/ 1837 w 2768"/>
                <a:gd name="T45" fmla="*/ 2311 h 2355"/>
                <a:gd name="T46" fmla="*/ 1925 w 2768"/>
                <a:gd name="T47" fmla="*/ 2292 h 2355"/>
                <a:gd name="T48" fmla="*/ 2016 w 2768"/>
                <a:gd name="T49" fmla="*/ 2269 h 2355"/>
                <a:gd name="T50" fmla="*/ 2104 w 2768"/>
                <a:gd name="T51" fmla="*/ 2242 h 2355"/>
                <a:gd name="T52" fmla="*/ 2190 w 2768"/>
                <a:gd name="T53" fmla="*/ 2213 h 2355"/>
                <a:gd name="T54" fmla="*/ 2277 w 2768"/>
                <a:gd name="T55" fmla="*/ 2179 h 2355"/>
                <a:gd name="T56" fmla="*/ 2361 w 2768"/>
                <a:gd name="T57" fmla="*/ 2142 h 2355"/>
                <a:gd name="T58" fmla="*/ 2446 w 2768"/>
                <a:gd name="T59" fmla="*/ 2102 h 2355"/>
                <a:gd name="T60" fmla="*/ 2528 w 2768"/>
                <a:gd name="T61" fmla="*/ 2058 h 2355"/>
                <a:gd name="T62" fmla="*/ 2609 w 2768"/>
                <a:gd name="T63" fmla="*/ 2010 h 2355"/>
                <a:gd name="T64" fmla="*/ 2689 w 2768"/>
                <a:gd name="T65" fmla="*/ 1960 h 2355"/>
                <a:gd name="T66" fmla="*/ 2768 w 2768"/>
                <a:gd name="T67" fmla="*/ 1904 h 2355"/>
                <a:gd name="T68" fmla="*/ 1384 w 2768"/>
                <a:gd name="T69" fmla="*/ 0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68" h="2355">
                  <a:moveTo>
                    <a:pt x="1384" y="0"/>
                  </a:moveTo>
                  <a:lnTo>
                    <a:pt x="0" y="1904"/>
                  </a:lnTo>
                  <a:lnTo>
                    <a:pt x="78" y="1960"/>
                  </a:lnTo>
                  <a:lnTo>
                    <a:pt x="157" y="2010"/>
                  </a:lnTo>
                  <a:lnTo>
                    <a:pt x="240" y="2058"/>
                  </a:lnTo>
                  <a:lnTo>
                    <a:pt x="322" y="2102"/>
                  </a:lnTo>
                  <a:lnTo>
                    <a:pt x="405" y="2142"/>
                  </a:lnTo>
                  <a:lnTo>
                    <a:pt x="491" y="2179"/>
                  </a:lnTo>
                  <a:lnTo>
                    <a:pt x="577" y="2213"/>
                  </a:lnTo>
                  <a:lnTo>
                    <a:pt x="664" y="2242"/>
                  </a:lnTo>
                  <a:lnTo>
                    <a:pt x="752" y="2269"/>
                  </a:lnTo>
                  <a:lnTo>
                    <a:pt x="840" y="2292"/>
                  </a:lnTo>
                  <a:lnTo>
                    <a:pt x="931" y="2311"/>
                  </a:lnTo>
                  <a:lnTo>
                    <a:pt x="1021" y="2327"/>
                  </a:lnTo>
                  <a:lnTo>
                    <a:pt x="1111" y="2338"/>
                  </a:lnTo>
                  <a:lnTo>
                    <a:pt x="1201" y="2348"/>
                  </a:lnTo>
                  <a:lnTo>
                    <a:pt x="1292" y="2353"/>
                  </a:lnTo>
                  <a:lnTo>
                    <a:pt x="1384" y="2355"/>
                  </a:lnTo>
                  <a:lnTo>
                    <a:pt x="1474" y="2353"/>
                  </a:lnTo>
                  <a:lnTo>
                    <a:pt x="1566" y="2348"/>
                  </a:lnTo>
                  <a:lnTo>
                    <a:pt x="1656" y="2338"/>
                  </a:lnTo>
                  <a:lnTo>
                    <a:pt x="1747" y="2327"/>
                  </a:lnTo>
                  <a:lnTo>
                    <a:pt x="1837" y="2311"/>
                  </a:lnTo>
                  <a:lnTo>
                    <a:pt x="1925" y="2292"/>
                  </a:lnTo>
                  <a:lnTo>
                    <a:pt x="2016" y="2269"/>
                  </a:lnTo>
                  <a:lnTo>
                    <a:pt x="2104" y="2242"/>
                  </a:lnTo>
                  <a:lnTo>
                    <a:pt x="2190" y="2213"/>
                  </a:lnTo>
                  <a:lnTo>
                    <a:pt x="2277" y="2179"/>
                  </a:lnTo>
                  <a:lnTo>
                    <a:pt x="2361" y="2142"/>
                  </a:lnTo>
                  <a:lnTo>
                    <a:pt x="2446" y="2102"/>
                  </a:lnTo>
                  <a:lnTo>
                    <a:pt x="2528" y="2058"/>
                  </a:lnTo>
                  <a:lnTo>
                    <a:pt x="2609" y="2010"/>
                  </a:lnTo>
                  <a:lnTo>
                    <a:pt x="2689" y="1960"/>
                  </a:lnTo>
                  <a:lnTo>
                    <a:pt x="2768" y="1904"/>
                  </a:lnTo>
                  <a:lnTo>
                    <a:pt x="1384"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 name="Freeform 12">
              <a:extLst>
                <a:ext uri="{FF2B5EF4-FFF2-40B4-BE49-F238E27FC236}">
                  <a16:creationId xmlns:a16="http://schemas.microsoft.com/office/drawing/2014/main" id="{CD01A06A-61CD-A54D-152B-47BE0190FFE3}"/>
                </a:ext>
              </a:extLst>
            </p:cNvPr>
            <p:cNvSpPr>
              <a:spLocks/>
            </p:cNvSpPr>
            <p:nvPr/>
          </p:nvSpPr>
          <p:spPr bwMode="auto">
            <a:xfrm>
              <a:off x="7254875" y="2954338"/>
              <a:ext cx="1870075" cy="2090738"/>
            </a:xfrm>
            <a:custGeom>
              <a:avLst/>
              <a:gdLst>
                <a:gd name="T0" fmla="*/ 2356 w 2356"/>
                <a:gd name="T1" fmla="*/ 728 h 2632"/>
                <a:gd name="T2" fmla="*/ 115 w 2356"/>
                <a:gd name="T3" fmla="*/ 0 h 2632"/>
                <a:gd name="T4" fmla="*/ 88 w 2356"/>
                <a:gd name="T5" fmla="*/ 92 h 2632"/>
                <a:gd name="T6" fmla="*/ 65 w 2356"/>
                <a:gd name="T7" fmla="*/ 182 h 2632"/>
                <a:gd name="T8" fmla="*/ 44 w 2356"/>
                <a:gd name="T9" fmla="*/ 274 h 2632"/>
                <a:gd name="T10" fmla="*/ 29 w 2356"/>
                <a:gd name="T11" fmla="*/ 367 h 2632"/>
                <a:gd name="T12" fmla="*/ 15 w 2356"/>
                <a:gd name="T13" fmla="*/ 459 h 2632"/>
                <a:gd name="T14" fmla="*/ 8 w 2356"/>
                <a:gd name="T15" fmla="*/ 553 h 2632"/>
                <a:gd name="T16" fmla="*/ 2 w 2356"/>
                <a:gd name="T17" fmla="*/ 645 h 2632"/>
                <a:gd name="T18" fmla="*/ 0 w 2356"/>
                <a:gd name="T19" fmla="*/ 737 h 2632"/>
                <a:gd name="T20" fmla="*/ 2 w 2356"/>
                <a:gd name="T21" fmla="*/ 827 h 2632"/>
                <a:gd name="T22" fmla="*/ 8 w 2356"/>
                <a:gd name="T23" fmla="*/ 920 h 2632"/>
                <a:gd name="T24" fmla="*/ 17 w 2356"/>
                <a:gd name="T25" fmla="*/ 1012 h 2632"/>
                <a:gd name="T26" fmla="*/ 31 w 2356"/>
                <a:gd name="T27" fmla="*/ 1102 h 2632"/>
                <a:gd name="T28" fmla="*/ 46 w 2356"/>
                <a:gd name="T29" fmla="*/ 1190 h 2632"/>
                <a:gd name="T30" fmla="*/ 67 w 2356"/>
                <a:gd name="T31" fmla="*/ 1281 h 2632"/>
                <a:gd name="T32" fmla="*/ 90 w 2356"/>
                <a:gd name="T33" fmla="*/ 1369 h 2632"/>
                <a:gd name="T34" fmla="*/ 115 w 2356"/>
                <a:gd name="T35" fmla="*/ 1455 h 2632"/>
                <a:gd name="T36" fmla="*/ 146 w 2356"/>
                <a:gd name="T37" fmla="*/ 1542 h 2632"/>
                <a:gd name="T38" fmla="*/ 179 w 2356"/>
                <a:gd name="T39" fmla="*/ 1626 h 2632"/>
                <a:gd name="T40" fmla="*/ 215 w 2356"/>
                <a:gd name="T41" fmla="*/ 1711 h 2632"/>
                <a:gd name="T42" fmla="*/ 255 w 2356"/>
                <a:gd name="T43" fmla="*/ 1791 h 2632"/>
                <a:gd name="T44" fmla="*/ 298 w 2356"/>
                <a:gd name="T45" fmla="*/ 1874 h 2632"/>
                <a:gd name="T46" fmla="*/ 344 w 2356"/>
                <a:gd name="T47" fmla="*/ 1953 h 2632"/>
                <a:gd name="T48" fmla="*/ 394 w 2356"/>
                <a:gd name="T49" fmla="*/ 2029 h 2632"/>
                <a:gd name="T50" fmla="*/ 445 w 2356"/>
                <a:gd name="T51" fmla="*/ 2104 h 2632"/>
                <a:gd name="T52" fmla="*/ 501 w 2356"/>
                <a:gd name="T53" fmla="*/ 2179 h 2632"/>
                <a:gd name="T54" fmla="*/ 559 w 2356"/>
                <a:gd name="T55" fmla="*/ 2250 h 2632"/>
                <a:gd name="T56" fmla="*/ 620 w 2356"/>
                <a:gd name="T57" fmla="*/ 2319 h 2632"/>
                <a:gd name="T58" fmla="*/ 685 w 2356"/>
                <a:gd name="T59" fmla="*/ 2388 h 2632"/>
                <a:gd name="T60" fmla="*/ 753 w 2356"/>
                <a:gd name="T61" fmla="*/ 2452 h 2632"/>
                <a:gd name="T62" fmla="*/ 822 w 2356"/>
                <a:gd name="T63" fmla="*/ 2515 h 2632"/>
                <a:gd name="T64" fmla="*/ 895 w 2356"/>
                <a:gd name="T65" fmla="*/ 2575 h 2632"/>
                <a:gd name="T66" fmla="*/ 972 w 2356"/>
                <a:gd name="T67" fmla="*/ 2632 h 2632"/>
                <a:gd name="T68" fmla="*/ 2356 w 2356"/>
                <a:gd name="T69" fmla="*/ 728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56" h="2632">
                  <a:moveTo>
                    <a:pt x="2356" y="728"/>
                  </a:moveTo>
                  <a:lnTo>
                    <a:pt x="115" y="0"/>
                  </a:lnTo>
                  <a:lnTo>
                    <a:pt x="88" y="92"/>
                  </a:lnTo>
                  <a:lnTo>
                    <a:pt x="65" y="182"/>
                  </a:lnTo>
                  <a:lnTo>
                    <a:pt x="44" y="274"/>
                  </a:lnTo>
                  <a:lnTo>
                    <a:pt x="29" y="367"/>
                  </a:lnTo>
                  <a:lnTo>
                    <a:pt x="15" y="459"/>
                  </a:lnTo>
                  <a:lnTo>
                    <a:pt x="8" y="553"/>
                  </a:lnTo>
                  <a:lnTo>
                    <a:pt x="2" y="645"/>
                  </a:lnTo>
                  <a:lnTo>
                    <a:pt x="0" y="737"/>
                  </a:lnTo>
                  <a:lnTo>
                    <a:pt x="2" y="827"/>
                  </a:lnTo>
                  <a:lnTo>
                    <a:pt x="8" y="920"/>
                  </a:lnTo>
                  <a:lnTo>
                    <a:pt x="17" y="1012"/>
                  </a:lnTo>
                  <a:lnTo>
                    <a:pt x="31" y="1102"/>
                  </a:lnTo>
                  <a:lnTo>
                    <a:pt x="46" y="1190"/>
                  </a:lnTo>
                  <a:lnTo>
                    <a:pt x="67" y="1281"/>
                  </a:lnTo>
                  <a:lnTo>
                    <a:pt x="90" y="1369"/>
                  </a:lnTo>
                  <a:lnTo>
                    <a:pt x="115" y="1455"/>
                  </a:lnTo>
                  <a:lnTo>
                    <a:pt x="146" y="1542"/>
                  </a:lnTo>
                  <a:lnTo>
                    <a:pt x="179" y="1626"/>
                  </a:lnTo>
                  <a:lnTo>
                    <a:pt x="215" y="1711"/>
                  </a:lnTo>
                  <a:lnTo>
                    <a:pt x="255" y="1791"/>
                  </a:lnTo>
                  <a:lnTo>
                    <a:pt x="298" y="1874"/>
                  </a:lnTo>
                  <a:lnTo>
                    <a:pt x="344" y="1953"/>
                  </a:lnTo>
                  <a:lnTo>
                    <a:pt x="394" y="2029"/>
                  </a:lnTo>
                  <a:lnTo>
                    <a:pt x="445" y="2104"/>
                  </a:lnTo>
                  <a:lnTo>
                    <a:pt x="501" y="2179"/>
                  </a:lnTo>
                  <a:lnTo>
                    <a:pt x="559" y="2250"/>
                  </a:lnTo>
                  <a:lnTo>
                    <a:pt x="620" y="2319"/>
                  </a:lnTo>
                  <a:lnTo>
                    <a:pt x="685" y="2388"/>
                  </a:lnTo>
                  <a:lnTo>
                    <a:pt x="753" y="2452"/>
                  </a:lnTo>
                  <a:lnTo>
                    <a:pt x="822" y="2515"/>
                  </a:lnTo>
                  <a:lnTo>
                    <a:pt x="895" y="2575"/>
                  </a:lnTo>
                  <a:lnTo>
                    <a:pt x="972" y="2632"/>
                  </a:lnTo>
                  <a:lnTo>
                    <a:pt x="2356" y="728"/>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9" name="Freeform 14">
              <a:extLst>
                <a:ext uri="{FF2B5EF4-FFF2-40B4-BE49-F238E27FC236}">
                  <a16:creationId xmlns:a16="http://schemas.microsoft.com/office/drawing/2014/main" id="{47F0BF23-A529-6A35-9AFF-2E41D2EDE2CA}"/>
                </a:ext>
              </a:extLst>
            </p:cNvPr>
            <p:cNvSpPr>
              <a:spLocks/>
            </p:cNvSpPr>
            <p:nvPr/>
          </p:nvSpPr>
          <p:spPr bwMode="auto">
            <a:xfrm>
              <a:off x="7346950" y="1663700"/>
              <a:ext cx="1778000" cy="1868488"/>
            </a:xfrm>
            <a:custGeom>
              <a:avLst/>
              <a:gdLst>
                <a:gd name="T0" fmla="*/ 2241 w 2241"/>
                <a:gd name="T1" fmla="*/ 2354 h 2354"/>
                <a:gd name="T2" fmla="*/ 2241 w 2241"/>
                <a:gd name="T3" fmla="*/ 0 h 2354"/>
                <a:gd name="T4" fmla="*/ 2145 w 2241"/>
                <a:gd name="T5" fmla="*/ 2 h 2354"/>
                <a:gd name="T6" fmla="*/ 2051 w 2241"/>
                <a:gd name="T7" fmla="*/ 7 h 2354"/>
                <a:gd name="T8" fmla="*/ 1957 w 2241"/>
                <a:gd name="T9" fmla="*/ 17 h 2354"/>
                <a:gd name="T10" fmla="*/ 1865 w 2241"/>
                <a:gd name="T11" fmla="*/ 28 h 2354"/>
                <a:gd name="T12" fmla="*/ 1772 w 2241"/>
                <a:gd name="T13" fmla="*/ 46 h 2354"/>
                <a:gd name="T14" fmla="*/ 1682 w 2241"/>
                <a:gd name="T15" fmla="*/ 67 h 2354"/>
                <a:gd name="T16" fmla="*/ 1592 w 2241"/>
                <a:gd name="T17" fmla="*/ 90 h 2354"/>
                <a:gd name="T18" fmla="*/ 1505 w 2241"/>
                <a:gd name="T19" fmla="*/ 117 h 2354"/>
                <a:gd name="T20" fmla="*/ 1417 w 2241"/>
                <a:gd name="T21" fmla="*/ 147 h 2354"/>
                <a:gd name="T22" fmla="*/ 1333 w 2241"/>
                <a:gd name="T23" fmla="*/ 180 h 2354"/>
                <a:gd name="T24" fmla="*/ 1248 w 2241"/>
                <a:gd name="T25" fmla="*/ 219 h 2354"/>
                <a:gd name="T26" fmla="*/ 1168 w 2241"/>
                <a:gd name="T27" fmla="*/ 259 h 2354"/>
                <a:gd name="T28" fmla="*/ 1087 w 2241"/>
                <a:gd name="T29" fmla="*/ 301 h 2354"/>
                <a:gd name="T30" fmla="*/ 1008 w 2241"/>
                <a:gd name="T31" fmla="*/ 347 h 2354"/>
                <a:gd name="T32" fmla="*/ 931 w 2241"/>
                <a:gd name="T33" fmla="*/ 397 h 2354"/>
                <a:gd name="T34" fmla="*/ 857 w 2241"/>
                <a:gd name="T35" fmla="*/ 449 h 2354"/>
                <a:gd name="T36" fmla="*/ 784 w 2241"/>
                <a:gd name="T37" fmla="*/ 503 h 2354"/>
                <a:gd name="T38" fmla="*/ 713 w 2241"/>
                <a:gd name="T39" fmla="*/ 562 h 2354"/>
                <a:gd name="T40" fmla="*/ 645 w 2241"/>
                <a:gd name="T41" fmla="*/ 622 h 2354"/>
                <a:gd name="T42" fmla="*/ 580 w 2241"/>
                <a:gd name="T43" fmla="*/ 685 h 2354"/>
                <a:gd name="T44" fmla="*/ 515 w 2241"/>
                <a:gd name="T45" fmla="*/ 750 h 2354"/>
                <a:gd name="T46" fmla="*/ 455 w 2241"/>
                <a:gd name="T47" fmla="*/ 819 h 2354"/>
                <a:gd name="T48" fmla="*/ 396 w 2241"/>
                <a:gd name="T49" fmla="*/ 889 h 2354"/>
                <a:gd name="T50" fmla="*/ 340 w 2241"/>
                <a:gd name="T51" fmla="*/ 963 h 2354"/>
                <a:gd name="T52" fmla="*/ 288 w 2241"/>
                <a:gd name="T53" fmla="*/ 1038 h 2354"/>
                <a:gd name="T54" fmla="*/ 236 w 2241"/>
                <a:gd name="T55" fmla="*/ 1115 h 2354"/>
                <a:gd name="T56" fmla="*/ 190 w 2241"/>
                <a:gd name="T57" fmla="*/ 1196 h 2354"/>
                <a:gd name="T58" fmla="*/ 146 w 2241"/>
                <a:gd name="T59" fmla="*/ 1278 h 2354"/>
                <a:gd name="T60" fmla="*/ 104 w 2241"/>
                <a:gd name="T61" fmla="*/ 1361 h 2354"/>
                <a:gd name="T62" fmla="*/ 67 w 2241"/>
                <a:gd name="T63" fmla="*/ 1447 h 2354"/>
                <a:gd name="T64" fmla="*/ 33 w 2241"/>
                <a:gd name="T65" fmla="*/ 1536 h 2354"/>
                <a:gd name="T66" fmla="*/ 0 w 2241"/>
                <a:gd name="T67" fmla="*/ 1626 h 2354"/>
                <a:gd name="T68" fmla="*/ 2241 w 2241"/>
                <a:gd name="T69" fmla="*/ 2354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1" h="2354">
                  <a:moveTo>
                    <a:pt x="2241" y="2354"/>
                  </a:moveTo>
                  <a:lnTo>
                    <a:pt x="2241" y="0"/>
                  </a:lnTo>
                  <a:lnTo>
                    <a:pt x="2145" y="2"/>
                  </a:lnTo>
                  <a:lnTo>
                    <a:pt x="2051" y="7"/>
                  </a:lnTo>
                  <a:lnTo>
                    <a:pt x="1957" y="17"/>
                  </a:lnTo>
                  <a:lnTo>
                    <a:pt x="1865" y="28"/>
                  </a:lnTo>
                  <a:lnTo>
                    <a:pt x="1772" y="46"/>
                  </a:lnTo>
                  <a:lnTo>
                    <a:pt x="1682" y="67"/>
                  </a:lnTo>
                  <a:lnTo>
                    <a:pt x="1592" y="90"/>
                  </a:lnTo>
                  <a:lnTo>
                    <a:pt x="1505" y="117"/>
                  </a:lnTo>
                  <a:lnTo>
                    <a:pt x="1417" y="147"/>
                  </a:lnTo>
                  <a:lnTo>
                    <a:pt x="1333" y="180"/>
                  </a:lnTo>
                  <a:lnTo>
                    <a:pt x="1248" y="219"/>
                  </a:lnTo>
                  <a:lnTo>
                    <a:pt x="1168" y="259"/>
                  </a:lnTo>
                  <a:lnTo>
                    <a:pt x="1087" y="301"/>
                  </a:lnTo>
                  <a:lnTo>
                    <a:pt x="1008" y="347"/>
                  </a:lnTo>
                  <a:lnTo>
                    <a:pt x="931" y="397"/>
                  </a:lnTo>
                  <a:lnTo>
                    <a:pt x="857" y="449"/>
                  </a:lnTo>
                  <a:lnTo>
                    <a:pt x="784" y="503"/>
                  </a:lnTo>
                  <a:lnTo>
                    <a:pt x="713" y="562"/>
                  </a:lnTo>
                  <a:lnTo>
                    <a:pt x="645" y="622"/>
                  </a:lnTo>
                  <a:lnTo>
                    <a:pt x="580" y="685"/>
                  </a:lnTo>
                  <a:lnTo>
                    <a:pt x="515" y="750"/>
                  </a:lnTo>
                  <a:lnTo>
                    <a:pt x="455" y="819"/>
                  </a:lnTo>
                  <a:lnTo>
                    <a:pt x="396" y="889"/>
                  </a:lnTo>
                  <a:lnTo>
                    <a:pt x="340" y="963"/>
                  </a:lnTo>
                  <a:lnTo>
                    <a:pt x="288" y="1038"/>
                  </a:lnTo>
                  <a:lnTo>
                    <a:pt x="236" y="1115"/>
                  </a:lnTo>
                  <a:lnTo>
                    <a:pt x="190" y="1196"/>
                  </a:lnTo>
                  <a:lnTo>
                    <a:pt x="146" y="1278"/>
                  </a:lnTo>
                  <a:lnTo>
                    <a:pt x="104" y="1361"/>
                  </a:lnTo>
                  <a:lnTo>
                    <a:pt x="67" y="1447"/>
                  </a:lnTo>
                  <a:lnTo>
                    <a:pt x="33" y="1536"/>
                  </a:lnTo>
                  <a:lnTo>
                    <a:pt x="0" y="1626"/>
                  </a:lnTo>
                  <a:lnTo>
                    <a:pt x="2241" y="2354"/>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0" name="Group 9">
            <a:extLst>
              <a:ext uri="{FF2B5EF4-FFF2-40B4-BE49-F238E27FC236}">
                <a16:creationId xmlns:a16="http://schemas.microsoft.com/office/drawing/2014/main" id="{1E928195-BE46-3994-F6B6-3A76BF0331C1}"/>
              </a:ext>
            </a:extLst>
          </p:cNvPr>
          <p:cNvGrpSpPr/>
          <p:nvPr/>
        </p:nvGrpSpPr>
        <p:grpSpPr>
          <a:xfrm>
            <a:off x="4746849" y="2475151"/>
            <a:ext cx="2192591" cy="2211085"/>
            <a:chOff x="7239000" y="1663700"/>
            <a:chExt cx="3738563" cy="3738563"/>
          </a:xfrm>
        </p:grpSpPr>
        <p:sp>
          <p:nvSpPr>
            <p:cNvPr id="11" name="Freeform 6">
              <a:extLst>
                <a:ext uri="{FF2B5EF4-FFF2-40B4-BE49-F238E27FC236}">
                  <a16:creationId xmlns:a16="http://schemas.microsoft.com/office/drawing/2014/main" id="{99631CC3-B51C-DD09-A9E6-5C4FBDE14B41}"/>
                </a:ext>
              </a:extLst>
            </p:cNvPr>
            <p:cNvSpPr>
              <a:spLocks/>
            </p:cNvSpPr>
            <p:nvPr/>
          </p:nvSpPr>
          <p:spPr bwMode="auto">
            <a:xfrm>
              <a:off x="9109075" y="1663700"/>
              <a:ext cx="1617663" cy="1868488"/>
            </a:xfrm>
            <a:custGeom>
              <a:avLst/>
              <a:gdLst>
                <a:gd name="T0" fmla="*/ 0 w 2039"/>
                <a:gd name="T1" fmla="*/ 2354 h 2354"/>
                <a:gd name="T2" fmla="*/ 2039 w 2039"/>
                <a:gd name="T3" fmla="*/ 1177 h 2354"/>
                <a:gd name="T4" fmla="*/ 1999 w 2039"/>
                <a:gd name="T5" fmla="*/ 1109 h 2354"/>
                <a:gd name="T6" fmla="*/ 1956 w 2039"/>
                <a:gd name="T7" fmla="*/ 1042 h 2354"/>
                <a:gd name="T8" fmla="*/ 1912 w 2039"/>
                <a:gd name="T9" fmla="*/ 979 h 2354"/>
                <a:gd name="T10" fmla="*/ 1864 w 2039"/>
                <a:gd name="T11" fmla="*/ 917 h 2354"/>
                <a:gd name="T12" fmla="*/ 1816 w 2039"/>
                <a:gd name="T13" fmla="*/ 856 h 2354"/>
                <a:gd name="T14" fmla="*/ 1766 w 2039"/>
                <a:gd name="T15" fmla="*/ 796 h 2354"/>
                <a:gd name="T16" fmla="*/ 1714 w 2039"/>
                <a:gd name="T17" fmla="*/ 741 h 2354"/>
                <a:gd name="T18" fmla="*/ 1661 w 2039"/>
                <a:gd name="T19" fmla="*/ 685 h 2354"/>
                <a:gd name="T20" fmla="*/ 1607 w 2039"/>
                <a:gd name="T21" fmla="*/ 631 h 2354"/>
                <a:gd name="T22" fmla="*/ 1549 w 2039"/>
                <a:gd name="T23" fmla="*/ 581 h 2354"/>
                <a:gd name="T24" fmla="*/ 1490 w 2039"/>
                <a:gd name="T25" fmla="*/ 531 h 2354"/>
                <a:gd name="T26" fmla="*/ 1430 w 2039"/>
                <a:gd name="T27" fmla="*/ 483 h 2354"/>
                <a:gd name="T28" fmla="*/ 1369 w 2039"/>
                <a:gd name="T29" fmla="*/ 437 h 2354"/>
                <a:gd name="T30" fmla="*/ 1307 w 2039"/>
                <a:gd name="T31" fmla="*/ 395 h 2354"/>
                <a:gd name="T32" fmla="*/ 1242 w 2039"/>
                <a:gd name="T33" fmla="*/ 353 h 2354"/>
                <a:gd name="T34" fmla="*/ 1177 w 2039"/>
                <a:gd name="T35" fmla="*/ 315 h 2354"/>
                <a:gd name="T36" fmla="*/ 1110 w 2039"/>
                <a:gd name="T37" fmla="*/ 278 h 2354"/>
                <a:gd name="T38" fmla="*/ 1042 w 2039"/>
                <a:gd name="T39" fmla="*/ 243 h 2354"/>
                <a:gd name="T40" fmla="*/ 973 w 2039"/>
                <a:gd name="T41" fmla="*/ 209 h 2354"/>
                <a:gd name="T42" fmla="*/ 904 w 2039"/>
                <a:gd name="T43" fmla="*/ 180 h 2354"/>
                <a:gd name="T44" fmla="*/ 833 w 2039"/>
                <a:gd name="T45" fmla="*/ 151 h 2354"/>
                <a:gd name="T46" fmla="*/ 760 w 2039"/>
                <a:gd name="T47" fmla="*/ 124 h 2354"/>
                <a:gd name="T48" fmla="*/ 687 w 2039"/>
                <a:gd name="T49" fmla="*/ 101 h 2354"/>
                <a:gd name="T50" fmla="*/ 614 w 2039"/>
                <a:gd name="T51" fmla="*/ 80 h 2354"/>
                <a:gd name="T52" fmla="*/ 539 w 2039"/>
                <a:gd name="T53" fmla="*/ 61 h 2354"/>
                <a:gd name="T54" fmla="*/ 464 w 2039"/>
                <a:gd name="T55" fmla="*/ 46 h 2354"/>
                <a:gd name="T56" fmla="*/ 388 w 2039"/>
                <a:gd name="T57" fmla="*/ 30 h 2354"/>
                <a:gd name="T58" fmla="*/ 311 w 2039"/>
                <a:gd name="T59" fmla="*/ 19 h 2354"/>
                <a:gd name="T60" fmla="*/ 234 w 2039"/>
                <a:gd name="T61" fmla="*/ 11 h 2354"/>
                <a:gd name="T62" fmla="*/ 157 w 2039"/>
                <a:gd name="T63" fmla="*/ 3 h 2354"/>
                <a:gd name="T64" fmla="*/ 79 w 2039"/>
                <a:gd name="T65" fmla="*/ 0 h 2354"/>
                <a:gd name="T66" fmla="*/ 0 w 2039"/>
                <a:gd name="T67" fmla="*/ 0 h 2354"/>
                <a:gd name="T68" fmla="*/ 0 w 2039"/>
                <a:gd name="T69" fmla="*/ 2354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9" h="2354">
                  <a:moveTo>
                    <a:pt x="0" y="2354"/>
                  </a:moveTo>
                  <a:lnTo>
                    <a:pt x="2039" y="1177"/>
                  </a:lnTo>
                  <a:lnTo>
                    <a:pt x="1999" y="1109"/>
                  </a:lnTo>
                  <a:lnTo>
                    <a:pt x="1956" y="1042"/>
                  </a:lnTo>
                  <a:lnTo>
                    <a:pt x="1912" y="979"/>
                  </a:lnTo>
                  <a:lnTo>
                    <a:pt x="1864" y="917"/>
                  </a:lnTo>
                  <a:lnTo>
                    <a:pt x="1816" y="856"/>
                  </a:lnTo>
                  <a:lnTo>
                    <a:pt x="1766" y="796"/>
                  </a:lnTo>
                  <a:lnTo>
                    <a:pt x="1714" y="741"/>
                  </a:lnTo>
                  <a:lnTo>
                    <a:pt x="1661" y="685"/>
                  </a:lnTo>
                  <a:lnTo>
                    <a:pt x="1607" y="631"/>
                  </a:lnTo>
                  <a:lnTo>
                    <a:pt x="1549" y="581"/>
                  </a:lnTo>
                  <a:lnTo>
                    <a:pt x="1490" y="531"/>
                  </a:lnTo>
                  <a:lnTo>
                    <a:pt x="1430" y="483"/>
                  </a:lnTo>
                  <a:lnTo>
                    <a:pt x="1369" y="437"/>
                  </a:lnTo>
                  <a:lnTo>
                    <a:pt x="1307" y="395"/>
                  </a:lnTo>
                  <a:lnTo>
                    <a:pt x="1242" y="353"/>
                  </a:lnTo>
                  <a:lnTo>
                    <a:pt x="1177" y="315"/>
                  </a:lnTo>
                  <a:lnTo>
                    <a:pt x="1110" y="278"/>
                  </a:lnTo>
                  <a:lnTo>
                    <a:pt x="1042" y="243"/>
                  </a:lnTo>
                  <a:lnTo>
                    <a:pt x="973" y="209"/>
                  </a:lnTo>
                  <a:lnTo>
                    <a:pt x="904" y="180"/>
                  </a:lnTo>
                  <a:lnTo>
                    <a:pt x="833" y="151"/>
                  </a:lnTo>
                  <a:lnTo>
                    <a:pt x="760" y="124"/>
                  </a:lnTo>
                  <a:lnTo>
                    <a:pt x="687" y="101"/>
                  </a:lnTo>
                  <a:lnTo>
                    <a:pt x="614" y="80"/>
                  </a:lnTo>
                  <a:lnTo>
                    <a:pt x="539" y="61"/>
                  </a:lnTo>
                  <a:lnTo>
                    <a:pt x="464" y="46"/>
                  </a:lnTo>
                  <a:lnTo>
                    <a:pt x="388" y="30"/>
                  </a:lnTo>
                  <a:lnTo>
                    <a:pt x="311" y="19"/>
                  </a:lnTo>
                  <a:lnTo>
                    <a:pt x="234" y="11"/>
                  </a:lnTo>
                  <a:lnTo>
                    <a:pt x="157" y="3"/>
                  </a:lnTo>
                  <a:lnTo>
                    <a:pt x="79" y="0"/>
                  </a:lnTo>
                  <a:lnTo>
                    <a:pt x="0" y="0"/>
                  </a:lnTo>
                  <a:lnTo>
                    <a:pt x="0" y="2354"/>
                  </a:lnTo>
                  <a:close/>
                </a:path>
              </a:pathLst>
            </a:custGeom>
            <a:solidFill>
              <a:schemeClr val="accent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2" name="Freeform 8">
              <a:extLst>
                <a:ext uri="{FF2B5EF4-FFF2-40B4-BE49-F238E27FC236}">
                  <a16:creationId xmlns:a16="http://schemas.microsoft.com/office/drawing/2014/main" id="{EDC2E455-E0E9-D2BC-C647-E88BA331498F}"/>
                </a:ext>
              </a:extLst>
            </p:cNvPr>
            <p:cNvSpPr>
              <a:spLocks/>
            </p:cNvSpPr>
            <p:nvPr/>
          </p:nvSpPr>
          <p:spPr bwMode="auto">
            <a:xfrm>
              <a:off x="9109075" y="2598738"/>
              <a:ext cx="1868488" cy="1868488"/>
            </a:xfrm>
            <a:custGeom>
              <a:avLst/>
              <a:gdLst>
                <a:gd name="T0" fmla="*/ 0 w 2354"/>
                <a:gd name="T1" fmla="*/ 1177 h 2354"/>
                <a:gd name="T2" fmla="*/ 2039 w 2354"/>
                <a:gd name="T3" fmla="*/ 2354 h 2354"/>
                <a:gd name="T4" fmla="*/ 2077 w 2354"/>
                <a:gd name="T5" fmla="*/ 2286 h 2354"/>
                <a:gd name="T6" fmla="*/ 2114 w 2354"/>
                <a:gd name="T7" fmla="*/ 2215 h 2354"/>
                <a:gd name="T8" fmla="*/ 2146 w 2354"/>
                <a:gd name="T9" fmla="*/ 2144 h 2354"/>
                <a:gd name="T10" fmla="*/ 2177 w 2354"/>
                <a:gd name="T11" fmla="*/ 2073 h 2354"/>
                <a:gd name="T12" fmla="*/ 2206 w 2354"/>
                <a:gd name="T13" fmla="*/ 2002 h 2354"/>
                <a:gd name="T14" fmla="*/ 2231 w 2354"/>
                <a:gd name="T15" fmla="*/ 1929 h 2354"/>
                <a:gd name="T16" fmla="*/ 2254 w 2354"/>
                <a:gd name="T17" fmla="*/ 1856 h 2354"/>
                <a:gd name="T18" fmla="*/ 2275 w 2354"/>
                <a:gd name="T19" fmla="*/ 1781 h 2354"/>
                <a:gd name="T20" fmla="*/ 2294 w 2354"/>
                <a:gd name="T21" fmla="*/ 1706 h 2354"/>
                <a:gd name="T22" fmla="*/ 2310 w 2354"/>
                <a:gd name="T23" fmla="*/ 1632 h 2354"/>
                <a:gd name="T24" fmla="*/ 2323 w 2354"/>
                <a:gd name="T25" fmla="*/ 1557 h 2354"/>
                <a:gd name="T26" fmla="*/ 2335 w 2354"/>
                <a:gd name="T27" fmla="*/ 1482 h 2354"/>
                <a:gd name="T28" fmla="*/ 2344 w 2354"/>
                <a:gd name="T29" fmla="*/ 1405 h 2354"/>
                <a:gd name="T30" fmla="*/ 2350 w 2354"/>
                <a:gd name="T31" fmla="*/ 1330 h 2354"/>
                <a:gd name="T32" fmla="*/ 2354 w 2354"/>
                <a:gd name="T33" fmla="*/ 1253 h 2354"/>
                <a:gd name="T34" fmla="*/ 2354 w 2354"/>
                <a:gd name="T35" fmla="*/ 1177 h 2354"/>
                <a:gd name="T36" fmla="*/ 2354 w 2354"/>
                <a:gd name="T37" fmla="*/ 1100 h 2354"/>
                <a:gd name="T38" fmla="*/ 2350 w 2354"/>
                <a:gd name="T39" fmla="*/ 1025 h 2354"/>
                <a:gd name="T40" fmla="*/ 2344 w 2354"/>
                <a:gd name="T41" fmla="*/ 948 h 2354"/>
                <a:gd name="T42" fmla="*/ 2335 w 2354"/>
                <a:gd name="T43" fmla="*/ 873 h 2354"/>
                <a:gd name="T44" fmla="*/ 2323 w 2354"/>
                <a:gd name="T45" fmla="*/ 796 h 2354"/>
                <a:gd name="T46" fmla="*/ 2310 w 2354"/>
                <a:gd name="T47" fmla="*/ 722 h 2354"/>
                <a:gd name="T48" fmla="*/ 2294 w 2354"/>
                <a:gd name="T49" fmla="*/ 647 h 2354"/>
                <a:gd name="T50" fmla="*/ 2275 w 2354"/>
                <a:gd name="T51" fmla="*/ 572 h 2354"/>
                <a:gd name="T52" fmla="*/ 2254 w 2354"/>
                <a:gd name="T53" fmla="*/ 499 h 2354"/>
                <a:gd name="T54" fmla="*/ 2231 w 2354"/>
                <a:gd name="T55" fmla="*/ 424 h 2354"/>
                <a:gd name="T56" fmla="*/ 2206 w 2354"/>
                <a:gd name="T57" fmla="*/ 353 h 2354"/>
                <a:gd name="T58" fmla="*/ 2177 w 2354"/>
                <a:gd name="T59" fmla="*/ 280 h 2354"/>
                <a:gd name="T60" fmla="*/ 2146 w 2354"/>
                <a:gd name="T61" fmla="*/ 209 h 2354"/>
                <a:gd name="T62" fmla="*/ 2114 w 2354"/>
                <a:gd name="T63" fmla="*/ 138 h 2354"/>
                <a:gd name="T64" fmla="*/ 2077 w 2354"/>
                <a:gd name="T65" fmla="*/ 69 h 2354"/>
                <a:gd name="T66" fmla="*/ 2039 w 2354"/>
                <a:gd name="T67" fmla="*/ 0 h 2354"/>
                <a:gd name="T68" fmla="*/ 0 w 2354"/>
                <a:gd name="T69" fmla="*/ 1177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54" h="2354">
                  <a:moveTo>
                    <a:pt x="0" y="1177"/>
                  </a:moveTo>
                  <a:lnTo>
                    <a:pt x="2039" y="2354"/>
                  </a:lnTo>
                  <a:lnTo>
                    <a:pt x="2077" y="2286"/>
                  </a:lnTo>
                  <a:lnTo>
                    <a:pt x="2114" y="2215"/>
                  </a:lnTo>
                  <a:lnTo>
                    <a:pt x="2146" y="2144"/>
                  </a:lnTo>
                  <a:lnTo>
                    <a:pt x="2177" y="2073"/>
                  </a:lnTo>
                  <a:lnTo>
                    <a:pt x="2206" y="2002"/>
                  </a:lnTo>
                  <a:lnTo>
                    <a:pt x="2231" y="1929"/>
                  </a:lnTo>
                  <a:lnTo>
                    <a:pt x="2254" y="1856"/>
                  </a:lnTo>
                  <a:lnTo>
                    <a:pt x="2275" y="1781"/>
                  </a:lnTo>
                  <a:lnTo>
                    <a:pt x="2294" y="1706"/>
                  </a:lnTo>
                  <a:lnTo>
                    <a:pt x="2310" y="1632"/>
                  </a:lnTo>
                  <a:lnTo>
                    <a:pt x="2323" y="1557"/>
                  </a:lnTo>
                  <a:lnTo>
                    <a:pt x="2335" y="1482"/>
                  </a:lnTo>
                  <a:lnTo>
                    <a:pt x="2344" y="1405"/>
                  </a:lnTo>
                  <a:lnTo>
                    <a:pt x="2350" y="1330"/>
                  </a:lnTo>
                  <a:lnTo>
                    <a:pt x="2354" y="1253"/>
                  </a:lnTo>
                  <a:lnTo>
                    <a:pt x="2354" y="1177"/>
                  </a:lnTo>
                  <a:lnTo>
                    <a:pt x="2354" y="1100"/>
                  </a:lnTo>
                  <a:lnTo>
                    <a:pt x="2350" y="1025"/>
                  </a:lnTo>
                  <a:lnTo>
                    <a:pt x="2344" y="948"/>
                  </a:lnTo>
                  <a:lnTo>
                    <a:pt x="2335" y="873"/>
                  </a:lnTo>
                  <a:lnTo>
                    <a:pt x="2323" y="796"/>
                  </a:lnTo>
                  <a:lnTo>
                    <a:pt x="2310" y="722"/>
                  </a:lnTo>
                  <a:lnTo>
                    <a:pt x="2294" y="647"/>
                  </a:lnTo>
                  <a:lnTo>
                    <a:pt x="2275" y="572"/>
                  </a:lnTo>
                  <a:lnTo>
                    <a:pt x="2254" y="499"/>
                  </a:lnTo>
                  <a:lnTo>
                    <a:pt x="2231" y="424"/>
                  </a:lnTo>
                  <a:lnTo>
                    <a:pt x="2206" y="353"/>
                  </a:lnTo>
                  <a:lnTo>
                    <a:pt x="2177" y="280"/>
                  </a:lnTo>
                  <a:lnTo>
                    <a:pt x="2146" y="209"/>
                  </a:lnTo>
                  <a:lnTo>
                    <a:pt x="2114" y="138"/>
                  </a:lnTo>
                  <a:lnTo>
                    <a:pt x="2077" y="69"/>
                  </a:lnTo>
                  <a:lnTo>
                    <a:pt x="2039" y="0"/>
                  </a:lnTo>
                  <a:lnTo>
                    <a:pt x="0" y="1177"/>
                  </a:lnTo>
                  <a:close/>
                </a:path>
              </a:pathLst>
            </a:custGeom>
            <a:solidFill>
              <a:schemeClr val="accent2"/>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3" name="Freeform 10">
              <a:extLst>
                <a:ext uri="{FF2B5EF4-FFF2-40B4-BE49-F238E27FC236}">
                  <a16:creationId xmlns:a16="http://schemas.microsoft.com/office/drawing/2014/main" id="{72E5A7DC-7190-5E8D-F0E5-4F29C854F7F3}"/>
                </a:ext>
              </a:extLst>
            </p:cNvPr>
            <p:cNvSpPr>
              <a:spLocks/>
            </p:cNvSpPr>
            <p:nvPr/>
          </p:nvSpPr>
          <p:spPr bwMode="auto">
            <a:xfrm>
              <a:off x="9109075" y="3532188"/>
              <a:ext cx="1617663" cy="1870075"/>
            </a:xfrm>
            <a:custGeom>
              <a:avLst/>
              <a:gdLst>
                <a:gd name="T0" fmla="*/ 0 w 2039"/>
                <a:gd name="T1" fmla="*/ 0 h 2355"/>
                <a:gd name="T2" fmla="*/ 0 w 2039"/>
                <a:gd name="T3" fmla="*/ 2355 h 2355"/>
                <a:gd name="T4" fmla="*/ 79 w 2039"/>
                <a:gd name="T5" fmla="*/ 2353 h 2355"/>
                <a:gd name="T6" fmla="*/ 157 w 2039"/>
                <a:gd name="T7" fmla="*/ 2350 h 2355"/>
                <a:gd name="T8" fmla="*/ 234 w 2039"/>
                <a:gd name="T9" fmla="*/ 2344 h 2355"/>
                <a:gd name="T10" fmla="*/ 311 w 2039"/>
                <a:gd name="T11" fmla="*/ 2334 h 2355"/>
                <a:gd name="T12" fmla="*/ 388 w 2039"/>
                <a:gd name="T13" fmla="*/ 2323 h 2355"/>
                <a:gd name="T14" fmla="*/ 464 w 2039"/>
                <a:gd name="T15" fmla="*/ 2309 h 2355"/>
                <a:gd name="T16" fmla="*/ 539 w 2039"/>
                <a:gd name="T17" fmla="*/ 2292 h 2355"/>
                <a:gd name="T18" fmla="*/ 614 w 2039"/>
                <a:gd name="T19" fmla="*/ 2273 h 2355"/>
                <a:gd name="T20" fmla="*/ 687 w 2039"/>
                <a:gd name="T21" fmla="*/ 2252 h 2355"/>
                <a:gd name="T22" fmla="*/ 760 w 2039"/>
                <a:gd name="T23" fmla="*/ 2229 h 2355"/>
                <a:gd name="T24" fmla="*/ 833 w 2039"/>
                <a:gd name="T25" fmla="*/ 2202 h 2355"/>
                <a:gd name="T26" fmla="*/ 904 w 2039"/>
                <a:gd name="T27" fmla="*/ 2175 h 2355"/>
                <a:gd name="T28" fmla="*/ 973 w 2039"/>
                <a:gd name="T29" fmla="*/ 2144 h 2355"/>
                <a:gd name="T30" fmla="*/ 1042 w 2039"/>
                <a:gd name="T31" fmla="*/ 2112 h 2355"/>
                <a:gd name="T32" fmla="*/ 1110 w 2039"/>
                <a:gd name="T33" fmla="*/ 2077 h 2355"/>
                <a:gd name="T34" fmla="*/ 1177 w 2039"/>
                <a:gd name="T35" fmla="*/ 2039 h 2355"/>
                <a:gd name="T36" fmla="*/ 1242 w 2039"/>
                <a:gd name="T37" fmla="*/ 2000 h 2355"/>
                <a:gd name="T38" fmla="*/ 1307 w 2039"/>
                <a:gd name="T39" fmla="*/ 1958 h 2355"/>
                <a:gd name="T40" fmla="*/ 1369 w 2039"/>
                <a:gd name="T41" fmla="*/ 1916 h 2355"/>
                <a:gd name="T42" fmla="*/ 1430 w 2039"/>
                <a:gd name="T43" fmla="*/ 1870 h 2355"/>
                <a:gd name="T44" fmla="*/ 1490 w 2039"/>
                <a:gd name="T45" fmla="*/ 1824 h 2355"/>
                <a:gd name="T46" fmla="*/ 1549 w 2039"/>
                <a:gd name="T47" fmla="*/ 1774 h 2355"/>
                <a:gd name="T48" fmla="*/ 1607 w 2039"/>
                <a:gd name="T49" fmla="*/ 1722 h 2355"/>
                <a:gd name="T50" fmla="*/ 1661 w 2039"/>
                <a:gd name="T51" fmla="*/ 1668 h 2355"/>
                <a:gd name="T52" fmla="*/ 1714 w 2039"/>
                <a:gd name="T53" fmla="*/ 1614 h 2355"/>
                <a:gd name="T54" fmla="*/ 1766 w 2039"/>
                <a:gd name="T55" fmla="*/ 1557 h 2355"/>
                <a:gd name="T56" fmla="*/ 1816 w 2039"/>
                <a:gd name="T57" fmla="*/ 1497 h 2355"/>
                <a:gd name="T58" fmla="*/ 1864 w 2039"/>
                <a:gd name="T59" fmla="*/ 1438 h 2355"/>
                <a:gd name="T60" fmla="*/ 1912 w 2039"/>
                <a:gd name="T61" fmla="*/ 1374 h 2355"/>
                <a:gd name="T62" fmla="*/ 1956 w 2039"/>
                <a:gd name="T63" fmla="*/ 1311 h 2355"/>
                <a:gd name="T64" fmla="*/ 1999 w 2039"/>
                <a:gd name="T65" fmla="*/ 1246 h 2355"/>
                <a:gd name="T66" fmla="*/ 2039 w 2039"/>
                <a:gd name="T67" fmla="*/ 1177 h 2355"/>
                <a:gd name="T68" fmla="*/ 0 w 2039"/>
                <a:gd name="T69" fmla="*/ 0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9" h="2355">
                  <a:moveTo>
                    <a:pt x="0" y="0"/>
                  </a:moveTo>
                  <a:lnTo>
                    <a:pt x="0" y="2355"/>
                  </a:lnTo>
                  <a:lnTo>
                    <a:pt x="79" y="2353"/>
                  </a:lnTo>
                  <a:lnTo>
                    <a:pt x="157" y="2350"/>
                  </a:lnTo>
                  <a:lnTo>
                    <a:pt x="234" y="2344"/>
                  </a:lnTo>
                  <a:lnTo>
                    <a:pt x="311" y="2334"/>
                  </a:lnTo>
                  <a:lnTo>
                    <a:pt x="388" y="2323"/>
                  </a:lnTo>
                  <a:lnTo>
                    <a:pt x="464" y="2309"/>
                  </a:lnTo>
                  <a:lnTo>
                    <a:pt x="539" y="2292"/>
                  </a:lnTo>
                  <a:lnTo>
                    <a:pt x="614" y="2273"/>
                  </a:lnTo>
                  <a:lnTo>
                    <a:pt x="687" y="2252"/>
                  </a:lnTo>
                  <a:lnTo>
                    <a:pt x="760" y="2229"/>
                  </a:lnTo>
                  <a:lnTo>
                    <a:pt x="833" y="2202"/>
                  </a:lnTo>
                  <a:lnTo>
                    <a:pt x="904" y="2175"/>
                  </a:lnTo>
                  <a:lnTo>
                    <a:pt x="973" y="2144"/>
                  </a:lnTo>
                  <a:lnTo>
                    <a:pt x="1042" y="2112"/>
                  </a:lnTo>
                  <a:lnTo>
                    <a:pt x="1110" y="2077"/>
                  </a:lnTo>
                  <a:lnTo>
                    <a:pt x="1177" y="2039"/>
                  </a:lnTo>
                  <a:lnTo>
                    <a:pt x="1242" y="2000"/>
                  </a:lnTo>
                  <a:lnTo>
                    <a:pt x="1307" y="1958"/>
                  </a:lnTo>
                  <a:lnTo>
                    <a:pt x="1369" y="1916"/>
                  </a:lnTo>
                  <a:lnTo>
                    <a:pt x="1430" y="1870"/>
                  </a:lnTo>
                  <a:lnTo>
                    <a:pt x="1490" y="1824"/>
                  </a:lnTo>
                  <a:lnTo>
                    <a:pt x="1549" y="1774"/>
                  </a:lnTo>
                  <a:lnTo>
                    <a:pt x="1607" y="1722"/>
                  </a:lnTo>
                  <a:lnTo>
                    <a:pt x="1661" y="1668"/>
                  </a:lnTo>
                  <a:lnTo>
                    <a:pt x="1714" y="1614"/>
                  </a:lnTo>
                  <a:lnTo>
                    <a:pt x="1766" y="1557"/>
                  </a:lnTo>
                  <a:lnTo>
                    <a:pt x="1816" y="1497"/>
                  </a:lnTo>
                  <a:lnTo>
                    <a:pt x="1864" y="1438"/>
                  </a:lnTo>
                  <a:lnTo>
                    <a:pt x="1912" y="1374"/>
                  </a:lnTo>
                  <a:lnTo>
                    <a:pt x="1956" y="1311"/>
                  </a:lnTo>
                  <a:lnTo>
                    <a:pt x="1999" y="1246"/>
                  </a:lnTo>
                  <a:lnTo>
                    <a:pt x="2039" y="1177"/>
                  </a:lnTo>
                  <a:lnTo>
                    <a:pt x="0" y="0"/>
                  </a:lnTo>
                  <a:close/>
                </a:path>
              </a:pathLst>
            </a:custGeom>
            <a:solidFill>
              <a:schemeClr val="accent3"/>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 name="Freeform 12">
              <a:extLst>
                <a:ext uri="{FF2B5EF4-FFF2-40B4-BE49-F238E27FC236}">
                  <a16:creationId xmlns:a16="http://schemas.microsoft.com/office/drawing/2014/main" id="{0F3A8007-F029-E267-B555-F8616CEF7D3F}"/>
                </a:ext>
              </a:extLst>
            </p:cNvPr>
            <p:cNvSpPr>
              <a:spLocks/>
            </p:cNvSpPr>
            <p:nvPr/>
          </p:nvSpPr>
          <p:spPr bwMode="auto">
            <a:xfrm>
              <a:off x="7489825" y="3532188"/>
              <a:ext cx="1619250" cy="1870075"/>
            </a:xfrm>
            <a:custGeom>
              <a:avLst/>
              <a:gdLst>
                <a:gd name="T0" fmla="*/ 2039 w 2039"/>
                <a:gd name="T1" fmla="*/ 0 h 2355"/>
                <a:gd name="T2" fmla="*/ 0 w 2039"/>
                <a:gd name="T3" fmla="*/ 1177 h 2355"/>
                <a:gd name="T4" fmla="*/ 40 w 2039"/>
                <a:gd name="T5" fmla="*/ 1246 h 2355"/>
                <a:gd name="T6" fmla="*/ 82 w 2039"/>
                <a:gd name="T7" fmla="*/ 1311 h 2355"/>
                <a:gd name="T8" fmla="*/ 127 w 2039"/>
                <a:gd name="T9" fmla="*/ 1374 h 2355"/>
                <a:gd name="T10" fmla="*/ 173 w 2039"/>
                <a:gd name="T11" fmla="*/ 1438 h 2355"/>
                <a:gd name="T12" fmla="*/ 221 w 2039"/>
                <a:gd name="T13" fmla="*/ 1497 h 2355"/>
                <a:gd name="T14" fmla="*/ 271 w 2039"/>
                <a:gd name="T15" fmla="*/ 1557 h 2355"/>
                <a:gd name="T16" fmla="*/ 324 w 2039"/>
                <a:gd name="T17" fmla="*/ 1614 h 2355"/>
                <a:gd name="T18" fmla="*/ 376 w 2039"/>
                <a:gd name="T19" fmla="*/ 1668 h 2355"/>
                <a:gd name="T20" fmla="*/ 432 w 2039"/>
                <a:gd name="T21" fmla="*/ 1722 h 2355"/>
                <a:gd name="T22" fmla="*/ 489 w 2039"/>
                <a:gd name="T23" fmla="*/ 1774 h 2355"/>
                <a:gd name="T24" fmla="*/ 547 w 2039"/>
                <a:gd name="T25" fmla="*/ 1824 h 2355"/>
                <a:gd name="T26" fmla="*/ 607 w 2039"/>
                <a:gd name="T27" fmla="*/ 1870 h 2355"/>
                <a:gd name="T28" fmla="*/ 668 w 2039"/>
                <a:gd name="T29" fmla="*/ 1916 h 2355"/>
                <a:gd name="T30" fmla="*/ 731 w 2039"/>
                <a:gd name="T31" fmla="*/ 1958 h 2355"/>
                <a:gd name="T32" fmla="*/ 797 w 2039"/>
                <a:gd name="T33" fmla="*/ 2000 h 2355"/>
                <a:gd name="T34" fmla="*/ 862 w 2039"/>
                <a:gd name="T35" fmla="*/ 2039 h 2355"/>
                <a:gd name="T36" fmla="*/ 927 w 2039"/>
                <a:gd name="T37" fmla="*/ 2077 h 2355"/>
                <a:gd name="T38" fmla="*/ 996 w 2039"/>
                <a:gd name="T39" fmla="*/ 2112 h 2355"/>
                <a:gd name="T40" fmla="*/ 1065 w 2039"/>
                <a:gd name="T41" fmla="*/ 2144 h 2355"/>
                <a:gd name="T42" fmla="*/ 1135 w 2039"/>
                <a:gd name="T43" fmla="*/ 2175 h 2355"/>
                <a:gd name="T44" fmla="*/ 1206 w 2039"/>
                <a:gd name="T45" fmla="*/ 2202 h 2355"/>
                <a:gd name="T46" fmla="*/ 1277 w 2039"/>
                <a:gd name="T47" fmla="*/ 2229 h 2355"/>
                <a:gd name="T48" fmla="*/ 1350 w 2039"/>
                <a:gd name="T49" fmla="*/ 2252 h 2355"/>
                <a:gd name="T50" fmla="*/ 1424 w 2039"/>
                <a:gd name="T51" fmla="*/ 2273 h 2355"/>
                <a:gd name="T52" fmla="*/ 1499 w 2039"/>
                <a:gd name="T53" fmla="*/ 2292 h 2355"/>
                <a:gd name="T54" fmla="*/ 1574 w 2039"/>
                <a:gd name="T55" fmla="*/ 2309 h 2355"/>
                <a:gd name="T56" fmla="*/ 1649 w 2039"/>
                <a:gd name="T57" fmla="*/ 2323 h 2355"/>
                <a:gd name="T58" fmla="*/ 1726 w 2039"/>
                <a:gd name="T59" fmla="*/ 2334 h 2355"/>
                <a:gd name="T60" fmla="*/ 1805 w 2039"/>
                <a:gd name="T61" fmla="*/ 2344 h 2355"/>
                <a:gd name="T62" fmla="*/ 1881 w 2039"/>
                <a:gd name="T63" fmla="*/ 2350 h 2355"/>
                <a:gd name="T64" fmla="*/ 1960 w 2039"/>
                <a:gd name="T65" fmla="*/ 2353 h 2355"/>
                <a:gd name="T66" fmla="*/ 2039 w 2039"/>
                <a:gd name="T67" fmla="*/ 2355 h 2355"/>
                <a:gd name="T68" fmla="*/ 2039 w 2039"/>
                <a:gd name="T69" fmla="*/ 0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9" h="2355">
                  <a:moveTo>
                    <a:pt x="2039" y="0"/>
                  </a:moveTo>
                  <a:lnTo>
                    <a:pt x="0" y="1177"/>
                  </a:lnTo>
                  <a:lnTo>
                    <a:pt x="40" y="1246"/>
                  </a:lnTo>
                  <a:lnTo>
                    <a:pt x="82" y="1311"/>
                  </a:lnTo>
                  <a:lnTo>
                    <a:pt x="127" y="1374"/>
                  </a:lnTo>
                  <a:lnTo>
                    <a:pt x="173" y="1438"/>
                  </a:lnTo>
                  <a:lnTo>
                    <a:pt x="221" y="1497"/>
                  </a:lnTo>
                  <a:lnTo>
                    <a:pt x="271" y="1557"/>
                  </a:lnTo>
                  <a:lnTo>
                    <a:pt x="324" y="1614"/>
                  </a:lnTo>
                  <a:lnTo>
                    <a:pt x="376" y="1668"/>
                  </a:lnTo>
                  <a:lnTo>
                    <a:pt x="432" y="1722"/>
                  </a:lnTo>
                  <a:lnTo>
                    <a:pt x="489" y="1774"/>
                  </a:lnTo>
                  <a:lnTo>
                    <a:pt x="547" y="1824"/>
                  </a:lnTo>
                  <a:lnTo>
                    <a:pt x="607" y="1870"/>
                  </a:lnTo>
                  <a:lnTo>
                    <a:pt x="668" y="1916"/>
                  </a:lnTo>
                  <a:lnTo>
                    <a:pt x="731" y="1958"/>
                  </a:lnTo>
                  <a:lnTo>
                    <a:pt x="797" y="2000"/>
                  </a:lnTo>
                  <a:lnTo>
                    <a:pt x="862" y="2039"/>
                  </a:lnTo>
                  <a:lnTo>
                    <a:pt x="927" y="2077"/>
                  </a:lnTo>
                  <a:lnTo>
                    <a:pt x="996" y="2112"/>
                  </a:lnTo>
                  <a:lnTo>
                    <a:pt x="1065" y="2144"/>
                  </a:lnTo>
                  <a:lnTo>
                    <a:pt x="1135" y="2175"/>
                  </a:lnTo>
                  <a:lnTo>
                    <a:pt x="1206" y="2202"/>
                  </a:lnTo>
                  <a:lnTo>
                    <a:pt x="1277" y="2229"/>
                  </a:lnTo>
                  <a:lnTo>
                    <a:pt x="1350" y="2252"/>
                  </a:lnTo>
                  <a:lnTo>
                    <a:pt x="1424" y="2273"/>
                  </a:lnTo>
                  <a:lnTo>
                    <a:pt x="1499" y="2292"/>
                  </a:lnTo>
                  <a:lnTo>
                    <a:pt x="1574" y="2309"/>
                  </a:lnTo>
                  <a:lnTo>
                    <a:pt x="1649" y="2323"/>
                  </a:lnTo>
                  <a:lnTo>
                    <a:pt x="1726" y="2334"/>
                  </a:lnTo>
                  <a:lnTo>
                    <a:pt x="1805" y="2344"/>
                  </a:lnTo>
                  <a:lnTo>
                    <a:pt x="1881" y="2350"/>
                  </a:lnTo>
                  <a:lnTo>
                    <a:pt x="1960" y="2353"/>
                  </a:lnTo>
                  <a:lnTo>
                    <a:pt x="2039" y="2355"/>
                  </a:lnTo>
                  <a:lnTo>
                    <a:pt x="2039" y="0"/>
                  </a:lnTo>
                  <a:close/>
                </a:path>
              </a:pathLst>
            </a:custGeom>
            <a:solidFill>
              <a:schemeClr val="accent4"/>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5" name="Freeform 14">
              <a:extLst>
                <a:ext uri="{FF2B5EF4-FFF2-40B4-BE49-F238E27FC236}">
                  <a16:creationId xmlns:a16="http://schemas.microsoft.com/office/drawing/2014/main" id="{AA25FD46-10B2-C83E-BA39-8EC9A89200CC}"/>
                </a:ext>
              </a:extLst>
            </p:cNvPr>
            <p:cNvSpPr>
              <a:spLocks/>
            </p:cNvSpPr>
            <p:nvPr/>
          </p:nvSpPr>
          <p:spPr bwMode="auto">
            <a:xfrm>
              <a:off x="7239000" y="2598738"/>
              <a:ext cx="1870075" cy="1868488"/>
            </a:xfrm>
            <a:custGeom>
              <a:avLst/>
              <a:gdLst>
                <a:gd name="T0" fmla="*/ 2356 w 2356"/>
                <a:gd name="T1" fmla="*/ 1177 h 2354"/>
                <a:gd name="T2" fmla="*/ 317 w 2356"/>
                <a:gd name="T3" fmla="*/ 0 h 2354"/>
                <a:gd name="T4" fmla="*/ 278 w 2356"/>
                <a:gd name="T5" fmla="*/ 69 h 2354"/>
                <a:gd name="T6" fmla="*/ 242 w 2356"/>
                <a:gd name="T7" fmla="*/ 138 h 2354"/>
                <a:gd name="T8" fmla="*/ 209 w 2356"/>
                <a:gd name="T9" fmla="*/ 209 h 2354"/>
                <a:gd name="T10" fmla="*/ 179 w 2356"/>
                <a:gd name="T11" fmla="*/ 280 h 2354"/>
                <a:gd name="T12" fmla="*/ 150 w 2356"/>
                <a:gd name="T13" fmla="*/ 353 h 2354"/>
                <a:gd name="T14" fmla="*/ 123 w 2356"/>
                <a:gd name="T15" fmla="*/ 424 h 2354"/>
                <a:gd name="T16" fmla="*/ 100 w 2356"/>
                <a:gd name="T17" fmla="*/ 499 h 2354"/>
                <a:gd name="T18" fmla="*/ 79 w 2356"/>
                <a:gd name="T19" fmla="*/ 572 h 2354"/>
                <a:gd name="T20" fmla="*/ 61 w 2356"/>
                <a:gd name="T21" fmla="*/ 647 h 2354"/>
                <a:gd name="T22" fmla="*/ 44 w 2356"/>
                <a:gd name="T23" fmla="*/ 722 h 2354"/>
                <a:gd name="T24" fmla="*/ 31 w 2356"/>
                <a:gd name="T25" fmla="*/ 796 h 2354"/>
                <a:gd name="T26" fmla="*/ 21 w 2356"/>
                <a:gd name="T27" fmla="*/ 873 h 2354"/>
                <a:gd name="T28" fmla="*/ 12 w 2356"/>
                <a:gd name="T29" fmla="*/ 948 h 2354"/>
                <a:gd name="T30" fmla="*/ 6 w 2356"/>
                <a:gd name="T31" fmla="*/ 1025 h 2354"/>
                <a:gd name="T32" fmla="*/ 2 w 2356"/>
                <a:gd name="T33" fmla="*/ 1100 h 2354"/>
                <a:gd name="T34" fmla="*/ 0 w 2356"/>
                <a:gd name="T35" fmla="*/ 1177 h 2354"/>
                <a:gd name="T36" fmla="*/ 2 w 2356"/>
                <a:gd name="T37" fmla="*/ 1253 h 2354"/>
                <a:gd name="T38" fmla="*/ 6 w 2356"/>
                <a:gd name="T39" fmla="*/ 1330 h 2354"/>
                <a:gd name="T40" fmla="*/ 12 w 2356"/>
                <a:gd name="T41" fmla="*/ 1405 h 2354"/>
                <a:gd name="T42" fmla="*/ 21 w 2356"/>
                <a:gd name="T43" fmla="*/ 1482 h 2354"/>
                <a:gd name="T44" fmla="*/ 31 w 2356"/>
                <a:gd name="T45" fmla="*/ 1557 h 2354"/>
                <a:gd name="T46" fmla="*/ 44 w 2356"/>
                <a:gd name="T47" fmla="*/ 1632 h 2354"/>
                <a:gd name="T48" fmla="*/ 61 w 2356"/>
                <a:gd name="T49" fmla="*/ 1706 h 2354"/>
                <a:gd name="T50" fmla="*/ 79 w 2356"/>
                <a:gd name="T51" fmla="*/ 1781 h 2354"/>
                <a:gd name="T52" fmla="*/ 100 w 2356"/>
                <a:gd name="T53" fmla="*/ 1856 h 2354"/>
                <a:gd name="T54" fmla="*/ 123 w 2356"/>
                <a:gd name="T55" fmla="*/ 1929 h 2354"/>
                <a:gd name="T56" fmla="*/ 150 w 2356"/>
                <a:gd name="T57" fmla="*/ 2002 h 2354"/>
                <a:gd name="T58" fmla="*/ 179 w 2356"/>
                <a:gd name="T59" fmla="*/ 2073 h 2354"/>
                <a:gd name="T60" fmla="*/ 209 w 2356"/>
                <a:gd name="T61" fmla="*/ 2144 h 2354"/>
                <a:gd name="T62" fmla="*/ 242 w 2356"/>
                <a:gd name="T63" fmla="*/ 2215 h 2354"/>
                <a:gd name="T64" fmla="*/ 278 w 2356"/>
                <a:gd name="T65" fmla="*/ 2286 h 2354"/>
                <a:gd name="T66" fmla="*/ 317 w 2356"/>
                <a:gd name="T67" fmla="*/ 2354 h 2354"/>
                <a:gd name="T68" fmla="*/ 2356 w 2356"/>
                <a:gd name="T69" fmla="*/ 1177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56" h="2354">
                  <a:moveTo>
                    <a:pt x="2356" y="1177"/>
                  </a:moveTo>
                  <a:lnTo>
                    <a:pt x="317" y="0"/>
                  </a:lnTo>
                  <a:lnTo>
                    <a:pt x="278" y="69"/>
                  </a:lnTo>
                  <a:lnTo>
                    <a:pt x="242" y="138"/>
                  </a:lnTo>
                  <a:lnTo>
                    <a:pt x="209" y="209"/>
                  </a:lnTo>
                  <a:lnTo>
                    <a:pt x="179" y="280"/>
                  </a:lnTo>
                  <a:lnTo>
                    <a:pt x="150" y="353"/>
                  </a:lnTo>
                  <a:lnTo>
                    <a:pt x="123" y="424"/>
                  </a:lnTo>
                  <a:lnTo>
                    <a:pt x="100" y="499"/>
                  </a:lnTo>
                  <a:lnTo>
                    <a:pt x="79" y="572"/>
                  </a:lnTo>
                  <a:lnTo>
                    <a:pt x="61" y="647"/>
                  </a:lnTo>
                  <a:lnTo>
                    <a:pt x="44" y="722"/>
                  </a:lnTo>
                  <a:lnTo>
                    <a:pt x="31" y="796"/>
                  </a:lnTo>
                  <a:lnTo>
                    <a:pt x="21" y="873"/>
                  </a:lnTo>
                  <a:lnTo>
                    <a:pt x="12" y="948"/>
                  </a:lnTo>
                  <a:lnTo>
                    <a:pt x="6" y="1025"/>
                  </a:lnTo>
                  <a:lnTo>
                    <a:pt x="2" y="1100"/>
                  </a:lnTo>
                  <a:lnTo>
                    <a:pt x="0" y="1177"/>
                  </a:lnTo>
                  <a:lnTo>
                    <a:pt x="2" y="1253"/>
                  </a:lnTo>
                  <a:lnTo>
                    <a:pt x="6" y="1330"/>
                  </a:lnTo>
                  <a:lnTo>
                    <a:pt x="12" y="1405"/>
                  </a:lnTo>
                  <a:lnTo>
                    <a:pt x="21" y="1482"/>
                  </a:lnTo>
                  <a:lnTo>
                    <a:pt x="31" y="1557"/>
                  </a:lnTo>
                  <a:lnTo>
                    <a:pt x="44" y="1632"/>
                  </a:lnTo>
                  <a:lnTo>
                    <a:pt x="61" y="1706"/>
                  </a:lnTo>
                  <a:lnTo>
                    <a:pt x="79" y="1781"/>
                  </a:lnTo>
                  <a:lnTo>
                    <a:pt x="100" y="1856"/>
                  </a:lnTo>
                  <a:lnTo>
                    <a:pt x="123" y="1929"/>
                  </a:lnTo>
                  <a:lnTo>
                    <a:pt x="150" y="2002"/>
                  </a:lnTo>
                  <a:lnTo>
                    <a:pt x="179" y="2073"/>
                  </a:lnTo>
                  <a:lnTo>
                    <a:pt x="209" y="2144"/>
                  </a:lnTo>
                  <a:lnTo>
                    <a:pt x="242" y="2215"/>
                  </a:lnTo>
                  <a:lnTo>
                    <a:pt x="278" y="2286"/>
                  </a:lnTo>
                  <a:lnTo>
                    <a:pt x="317" y="2354"/>
                  </a:lnTo>
                  <a:lnTo>
                    <a:pt x="2356" y="1177"/>
                  </a:lnTo>
                  <a:close/>
                </a:path>
              </a:pathLst>
            </a:custGeom>
            <a:solidFill>
              <a:schemeClr val="accent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6" name="Freeform 16">
              <a:extLst>
                <a:ext uri="{FF2B5EF4-FFF2-40B4-BE49-F238E27FC236}">
                  <a16:creationId xmlns:a16="http://schemas.microsoft.com/office/drawing/2014/main" id="{9CFE21D7-2E37-1900-5F83-251938726F5E}"/>
                </a:ext>
              </a:extLst>
            </p:cNvPr>
            <p:cNvSpPr>
              <a:spLocks/>
            </p:cNvSpPr>
            <p:nvPr/>
          </p:nvSpPr>
          <p:spPr bwMode="auto">
            <a:xfrm>
              <a:off x="7489825" y="1663700"/>
              <a:ext cx="1619250" cy="1868488"/>
            </a:xfrm>
            <a:custGeom>
              <a:avLst/>
              <a:gdLst>
                <a:gd name="T0" fmla="*/ 2039 w 2039"/>
                <a:gd name="T1" fmla="*/ 2354 h 2354"/>
                <a:gd name="T2" fmla="*/ 2039 w 2039"/>
                <a:gd name="T3" fmla="*/ 0 h 2354"/>
                <a:gd name="T4" fmla="*/ 1960 w 2039"/>
                <a:gd name="T5" fmla="*/ 0 h 2354"/>
                <a:gd name="T6" fmla="*/ 1881 w 2039"/>
                <a:gd name="T7" fmla="*/ 3 h 2354"/>
                <a:gd name="T8" fmla="*/ 1805 w 2039"/>
                <a:gd name="T9" fmla="*/ 11 h 2354"/>
                <a:gd name="T10" fmla="*/ 1726 w 2039"/>
                <a:gd name="T11" fmla="*/ 19 h 2354"/>
                <a:gd name="T12" fmla="*/ 1649 w 2039"/>
                <a:gd name="T13" fmla="*/ 30 h 2354"/>
                <a:gd name="T14" fmla="*/ 1574 w 2039"/>
                <a:gd name="T15" fmla="*/ 46 h 2354"/>
                <a:gd name="T16" fmla="*/ 1499 w 2039"/>
                <a:gd name="T17" fmla="*/ 61 h 2354"/>
                <a:gd name="T18" fmla="*/ 1424 w 2039"/>
                <a:gd name="T19" fmla="*/ 80 h 2354"/>
                <a:gd name="T20" fmla="*/ 1350 w 2039"/>
                <a:gd name="T21" fmla="*/ 101 h 2354"/>
                <a:gd name="T22" fmla="*/ 1277 w 2039"/>
                <a:gd name="T23" fmla="*/ 124 h 2354"/>
                <a:gd name="T24" fmla="*/ 1206 w 2039"/>
                <a:gd name="T25" fmla="*/ 151 h 2354"/>
                <a:gd name="T26" fmla="*/ 1135 w 2039"/>
                <a:gd name="T27" fmla="*/ 180 h 2354"/>
                <a:gd name="T28" fmla="*/ 1065 w 2039"/>
                <a:gd name="T29" fmla="*/ 209 h 2354"/>
                <a:gd name="T30" fmla="*/ 996 w 2039"/>
                <a:gd name="T31" fmla="*/ 243 h 2354"/>
                <a:gd name="T32" fmla="*/ 927 w 2039"/>
                <a:gd name="T33" fmla="*/ 278 h 2354"/>
                <a:gd name="T34" fmla="*/ 862 w 2039"/>
                <a:gd name="T35" fmla="*/ 315 h 2354"/>
                <a:gd name="T36" fmla="*/ 797 w 2039"/>
                <a:gd name="T37" fmla="*/ 353 h 2354"/>
                <a:gd name="T38" fmla="*/ 731 w 2039"/>
                <a:gd name="T39" fmla="*/ 395 h 2354"/>
                <a:gd name="T40" fmla="*/ 668 w 2039"/>
                <a:gd name="T41" fmla="*/ 437 h 2354"/>
                <a:gd name="T42" fmla="*/ 607 w 2039"/>
                <a:gd name="T43" fmla="*/ 483 h 2354"/>
                <a:gd name="T44" fmla="*/ 547 w 2039"/>
                <a:gd name="T45" fmla="*/ 531 h 2354"/>
                <a:gd name="T46" fmla="*/ 489 w 2039"/>
                <a:gd name="T47" fmla="*/ 581 h 2354"/>
                <a:gd name="T48" fmla="*/ 432 w 2039"/>
                <a:gd name="T49" fmla="*/ 631 h 2354"/>
                <a:gd name="T50" fmla="*/ 376 w 2039"/>
                <a:gd name="T51" fmla="*/ 685 h 2354"/>
                <a:gd name="T52" fmla="*/ 324 w 2039"/>
                <a:gd name="T53" fmla="*/ 741 h 2354"/>
                <a:gd name="T54" fmla="*/ 271 w 2039"/>
                <a:gd name="T55" fmla="*/ 796 h 2354"/>
                <a:gd name="T56" fmla="*/ 221 w 2039"/>
                <a:gd name="T57" fmla="*/ 856 h 2354"/>
                <a:gd name="T58" fmla="*/ 173 w 2039"/>
                <a:gd name="T59" fmla="*/ 917 h 2354"/>
                <a:gd name="T60" fmla="*/ 127 w 2039"/>
                <a:gd name="T61" fmla="*/ 979 h 2354"/>
                <a:gd name="T62" fmla="*/ 82 w 2039"/>
                <a:gd name="T63" fmla="*/ 1042 h 2354"/>
                <a:gd name="T64" fmla="*/ 40 w 2039"/>
                <a:gd name="T65" fmla="*/ 1109 h 2354"/>
                <a:gd name="T66" fmla="*/ 0 w 2039"/>
                <a:gd name="T67" fmla="*/ 1177 h 2354"/>
                <a:gd name="T68" fmla="*/ 2039 w 2039"/>
                <a:gd name="T69" fmla="*/ 2354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9" h="2354">
                  <a:moveTo>
                    <a:pt x="2039" y="2354"/>
                  </a:moveTo>
                  <a:lnTo>
                    <a:pt x="2039" y="0"/>
                  </a:lnTo>
                  <a:lnTo>
                    <a:pt x="1960" y="0"/>
                  </a:lnTo>
                  <a:lnTo>
                    <a:pt x="1881" y="3"/>
                  </a:lnTo>
                  <a:lnTo>
                    <a:pt x="1805" y="11"/>
                  </a:lnTo>
                  <a:lnTo>
                    <a:pt x="1726" y="19"/>
                  </a:lnTo>
                  <a:lnTo>
                    <a:pt x="1649" y="30"/>
                  </a:lnTo>
                  <a:lnTo>
                    <a:pt x="1574" y="46"/>
                  </a:lnTo>
                  <a:lnTo>
                    <a:pt x="1499" y="61"/>
                  </a:lnTo>
                  <a:lnTo>
                    <a:pt x="1424" y="80"/>
                  </a:lnTo>
                  <a:lnTo>
                    <a:pt x="1350" y="101"/>
                  </a:lnTo>
                  <a:lnTo>
                    <a:pt x="1277" y="124"/>
                  </a:lnTo>
                  <a:lnTo>
                    <a:pt x="1206" y="151"/>
                  </a:lnTo>
                  <a:lnTo>
                    <a:pt x="1135" y="180"/>
                  </a:lnTo>
                  <a:lnTo>
                    <a:pt x="1065" y="209"/>
                  </a:lnTo>
                  <a:lnTo>
                    <a:pt x="996" y="243"/>
                  </a:lnTo>
                  <a:lnTo>
                    <a:pt x="927" y="278"/>
                  </a:lnTo>
                  <a:lnTo>
                    <a:pt x="862" y="315"/>
                  </a:lnTo>
                  <a:lnTo>
                    <a:pt x="797" y="353"/>
                  </a:lnTo>
                  <a:lnTo>
                    <a:pt x="731" y="395"/>
                  </a:lnTo>
                  <a:lnTo>
                    <a:pt x="668" y="437"/>
                  </a:lnTo>
                  <a:lnTo>
                    <a:pt x="607" y="483"/>
                  </a:lnTo>
                  <a:lnTo>
                    <a:pt x="547" y="531"/>
                  </a:lnTo>
                  <a:lnTo>
                    <a:pt x="489" y="581"/>
                  </a:lnTo>
                  <a:lnTo>
                    <a:pt x="432" y="631"/>
                  </a:lnTo>
                  <a:lnTo>
                    <a:pt x="376" y="685"/>
                  </a:lnTo>
                  <a:lnTo>
                    <a:pt x="324" y="741"/>
                  </a:lnTo>
                  <a:lnTo>
                    <a:pt x="271" y="796"/>
                  </a:lnTo>
                  <a:lnTo>
                    <a:pt x="221" y="856"/>
                  </a:lnTo>
                  <a:lnTo>
                    <a:pt x="173" y="917"/>
                  </a:lnTo>
                  <a:lnTo>
                    <a:pt x="127" y="979"/>
                  </a:lnTo>
                  <a:lnTo>
                    <a:pt x="82" y="1042"/>
                  </a:lnTo>
                  <a:lnTo>
                    <a:pt x="40" y="1109"/>
                  </a:lnTo>
                  <a:lnTo>
                    <a:pt x="0" y="1177"/>
                  </a:lnTo>
                  <a:lnTo>
                    <a:pt x="2039" y="2354"/>
                  </a:lnTo>
                  <a:close/>
                </a:path>
              </a:pathLst>
            </a:custGeom>
            <a:solidFill>
              <a:schemeClr val="accent6"/>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17" name="Oval 16">
            <a:extLst>
              <a:ext uri="{FF2B5EF4-FFF2-40B4-BE49-F238E27FC236}">
                <a16:creationId xmlns:a16="http://schemas.microsoft.com/office/drawing/2014/main" id="{E538CB9B-5A47-D4DF-78CA-9DA6C1C6733F}"/>
              </a:ext>
            </a:extLst>
          </p:cNvPr>
          <p:cNvSpPr/>
          <p:nvPr/>
        </p:nvSpPr>
        <p:spPr>
          <a:xfrm>
            <a:off x="4602428" y="1783432"/>
            <a:ext cx="748683" cy="754999"/>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 name="Oval 17">
            <a:extLst>
              <a:ext uri="{FF2B5EF4-FFF2-40B4-BE49-F238E27FC236}">
                <a16:creationId xmlns:a16="http://schemas.microsoft.com/office/drawing/2014/main" id="{6F5B0816-9299-2A12-0E81-56009ADE8A3F}"/>
              </a:ext>
            </a:extLst>
          </p:cNvPr>
          <p:cNvSpPr/>
          <p:nvPr/>
        </p:nvSpPr>
        <p:spPr>
          <a:xfrm>
            <a:off x="6311033" y="1793827"/>
            <a:ext cx="748683" cy="75499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9" name="Oval 18">
            <a:extLst>
              <a:ext uri="{FF2B5EF4-FFF2-40B4-BE49-F238E27FC236}">
                <a16:creationId xmlns:a16="http://schemas.microsoft.com/office/drawing/2014/main" id="{A55F7B48-3C6A-89A2-C2FF-DEFB02136897}"/>
              </a:ext>
            </a:extLst>
          </p:cNvPr>
          <p:cNvSpPr/>
          <p:nvPr/>
        </p:nvSpPr>
        <p:spPr>
          <a:xfrm>
            <a:off x="3813768" y="3234778"/>
            <a:ext cx="748683" cy="754999"/>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0" name="Oval 19">
            <a:extLst>
              <a:ext uri="{FF2B5EF4-FFF2-40B4-BE49-F238E27FC236}">
                <a16:creationId xmlns:a16="http://schemas.microsoft.com/office/drawing/2014/main" id="{0EFBE9C7-BC5B-77F5-79E5-18C674D93BF7}"/>
              </a:ext>
            </a:extLst>
          </p:cNvPr>
          <p:cNvSpPr/>
          <p:nvPr/>
        </p:nvSpPr>
        <p:spPr>
          <a:xfrm>
            <a:off x="7127878" y="3234778"/>
            <a:ext cx="748683" cy="754999"/>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1" name="Oval 20">
            <a:extLst>
              <a:ext uri="{FF2B5EF4-FFF2-40B4-BE49-F238E27FC236}">
                <a16:creationId xmlns:a16="http://schemas.microsoft.com/office/drawing/2014/main" id="{6CDFA3E9-E4D2-3727-8DD3-FBC861CAA5E4}"/>
              </a:ext>
            </a:extLst>
          </p:cNvPr>
          <p:cNvSpPr/>
          <p:nvPr/>
        </p:nvSpPr>
        <p:spPr>
          <a:xfrm>
            <a:off x="4615122" y="4634856"/>
            <a:ext cx="748683" cy="754999"/>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2" name="Oval 21">
            <a:extLst>
              <a:ext uri="{FF2B5EF4-FFF2-40B4-BE49-F238E27FC236}">
                <a16:creationId xmlns:a16="http://schemas.microsoft.com/office/drawing/2014/main" id="{5EB7CF27-981F-7692-6BAF-F5024BB03100}"/>
              </a:ext>
            </a:extLst>
          </p:cNvPr>
          <p:cNvSpPr/>
          <p:nvPr/>
        </p:nvSpPr>
        <p:spPr>
          <a:xfrm>
            <a:off x="6311033" y="4635141"/>
            <a:ext cx="748683" cy="754999"/>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3" name="Oval 22">
            <a:extLst>
              <a:ext uri="{FF2B5EF4-FFF2-40B4-BE49-F238E27FC236}">
                <a16:creationId xmlns:a16="http://schemas.microsoft.com/office/drawing/2014/main" id="{3CDA3D57-B46A-56FD-DFE6-B126697828C9}"/>
              </a:ext>
            </a:extLst>
          </p:cNvPr>
          <p:cNvSpPr/>
          <p:nvPr/>
        </p:nvSpPr>
        <p:spPr>
          <a:xfrm>
            <a:off x="4982401" y="2712691"/>
            <a:ext cx="1721490" cy="17360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4" name="TextBox 23">
            <a:extLst>
              <a:ext uri="{FF2B5EF4-FFF2-40B4-BE49-F238E27FC236}">
                <a16:creationId xmlns:a16="http://schemas.microsoft.com/office/drawing/2014/main" id="{0059A126-1A1B-5159-60F5-37377177ED48}"/>
              </a:ext>
            </a:extLst>
          </p:cNvPr>
          <p:cNvSpPr txBox="1"/>
          <p:nvPr/>
        </p:nvSpPr>
        <p:spPr>
          <a:xfrm>
            <a:off x="5383853" y="3100315"/>
            <a:ext cx="927180" cy="246221"/>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4472C4"/>
                </a:solidFill>
                <a:effectLst/>
                <a:uLnTx/>
                <a:uFillTx/>
                <a:latin typeface="Segoe UI" panose="020B0502040204020203" pitchFamily="34" charset="0"/>
                <a:ea typeface="+mn-ea"/>
                <a:cs typeface="Segoe UI" panose="020B0502040204020203" pitchFamily="34" charset="0"/>
              </a:rPr>
              <a:t>Wins!</a:t>
            </a:r>
            <a:endParaRPr kumimoji="0" lang="en-US" sz="1400" b="0"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9" name="TextBox 38">
            <a:extLst>
              <a:ext uri="{FF2B5EF4-FFF2-40B4-BE49-F238E27FC236}">
                <a16:creationId xmlns:a16="http://schemas.microsoft.com/office/drawing/2014/main" id="{16E36299-51D1-6D97-D38B-0E2612FE0B77}"/>
              </a:ext>
            </a:extLst>
          </p:cNvPr>
          <p:cNvSpPr txBox="1"/>
          <p:nvPr/>
        </p:nvSpPr>
        <p:spPr>
          <a:xfrm>
            <a:off x="7446742" y="1600537"/>
            <a:ext cx="43274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B9BD5"/>
                </a:solidFill>
                <a:effectLst/>
                <a:uLnTx/>
                <a:uFillTx/>
                <a:latin typeface="Calibri" panose="020F0502020204030204"/>
                <a:ea typeface="+mn-ea"/>
                <a:cs typeface="+mn-cs"/>
              </a:rPr>
              <a:t>Marketing: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Developed tool kit to support society’s marketing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39EDEDCC-4912-0036-F0C7-5B4988965653}"/>
              </a:ext>
            </a:extLst>
          </p:cNvPr>
          <p:cNvSpPr txBox="1"/>
          <p:nvPr/>
        </p:nvSpPr>
        <p:spPr>
          <a:xfrm>
            <a:off x="1095726" y="4732746"/>
            <a:ext cx="3092383"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C000"/>
                </a:solidFill>
                <a:effectLst/>
                <a:uLnTx/>
                <a:uFillTx/>
                <a:latin typeface="Calibri" panose="020F0502020204030204"/>
                <a:ea typeface="+mn-ea"/>
                <a:cs typeface="+mn-cs"/>
              </a:rPr>
              <a:t>OrthoDome</a:t>
            </a:r>
            <a:r>
              <a:rPr kumimoji="0" lang="en-US" sz="2000" b="1" i="0" u="none" strike="noStrike" kern="1200" cap="none" spc="0" normalizeH="0" baseline="30000" noProof="0" dirty="0" err="1">
                <a:ln>
                  <a:noFill/>
                </a:ln>
                <a:solidFill>
                  <a:srgbClr val="FFC000"/>
                </a:solidFill>
                <a:effectLst/>
                <a:uLnTx/>
                <a:uFillTx/>
                <a:latin typeface="Calibri" panose="020F0502020204030204"/>
                <a:ea typeface="+mn-ea"/>
                <a:cs typeface="+mn-cs"/>
              </a:rPr>
              <a:t>TM</a:t>
            </a: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Showcase for a 4K video experience; </a:t>
            </a:r>
            <a:r>
              <a:rPr kumimoji="0" lang="en-US" sz="2000" b="1" i="0" u="none" strike="noStrike" kern="1200" cap="none" spc="0" normalizeH="0" baseline="0" noProof="0" dirty="0" err="1">
                <a:ln>
                  <a:noFill/>
                </a:ln>
                <a:solidFill>
                  <a:srgbClr val="FFC000"/>
                </a:solidFill>
                <a:effectLst/>
                <a:uLnTx/>
                <a:uFillTx/>
                <a:latin typeface="Calibri" panose="020F0502020204030204"/>
                <a:ea typeface="+mn-ea"/>
                <a:cs typeface="+mn-cs"/>
              </a:rPr>
              <a:t>OrthoPitch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launched</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BBC8A7D8-AE51-B9C2-740C-8157E0F2DADB}"/>
              </a:ext>
            </a:extLst>
          </p:cNvPr>
          <p:cNvSpPr txBox="1"/>
          <p:nvPr/>
        </p:nvSpPr>
        <p:spPr>
          <a:xfrm>
            <a:off x="7341032" y="4732746"/>
            <a:ext cx="4036352"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App Experience</a:t>
            </a:r>
            <a:r>
              <a:rPr kumimoji="0" lang="en-US" sz="2000" b="1" i="0" u="none" strike="noStrike" kern="1200" cap="none" spc="0" normalizeH="0" baseline="0" noProof="0" dirty="0">
                <a:ln>
                  <a:noFill/>
                </a:ln>
                <a:solidFill>
                  <a:srgbClr val="A5A5A5"/>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Improved app launched at same time as registration, in-app purchasing,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AI-driven session recommendations</a:t>
            </a:r>
            <a:endParaRPr kumimoji="0" lang="en-US" sz="2000" b="1"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42" name="TextBox 41">
            <a:extLst>
              <a:ext uri="{FF2B5EF4-FFF2-40B4-BE49-F238E27FC236}">
                <a16:creationId xmlns:a16="http://schemas.microsoft.com/office/drawing/2014/main" id="{8EBD5B07-D66F-78D5-BCDD-5C7589A15938}"/>
              </a:ext>
            </a:extLst>
          </p:cNvPr>
          <p:cNvSpPr txBox="1"/>
          <p:nvPr/>
        </p:nvSpPr>
        <p:spPr>
          <a:xfrm>
            <a:off x="7995675" y="3070534"/>
            <a:ext cx="4061954"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Calibri" panose="020F0502020204030204"/>
                <a:ea typeface="+mn-ea"/>
                <a:cs typeface="+mn-cs"/>
              </a:rPr>
              <a:t>Session Time: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Adjusted length of education sessions to include several 60-minute sessions (in addition to the existing 90-minute sessions)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E9EAD8E5-84A1-B0D2-010A-DBEA5E6A2166}"/>
              </a:ext>
            </a:extLst>
          </p:cNvPr>
          <p:cNvSpPr txBox="1"/>
          <p:nvPr/>
        </p:nvSpPr>
        <p:spPr>
          <a:xfrm>
            <a:off x="391842" y="1586122"/>
            <a:ext cx="4044168" cy="70788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solidFill>
                <a:effectLst/>
                <a:uLnTx/>
                <a:uFillTx/>
                <a:latin typeface="Calibri" panose="020F0502020204030204"/>
                <a:ea typeface="+mn-ea"/>
                <a:cs typeface="+mn-cs"/>
              </a:rPr>
              <a:t>Anchoring</a:t>
            </a:r>
            <a:r>
              <a:rPr kumimoji="0" lang="en-US" sz="2000" b="1" i="0" u="none" strike="noStrike" kern="1200" cap="none" spc="0" normalizeH="0" baseline="0" noProof="0">
                <a:ln>
                  <a:noFill/>
                </a:ln>
                <a:solidFill>
                  <a:srgbClr val="5B9BD5"/>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Specialty Society sessions on Monday and Friday</a:t>
            </a:r>
          </a:p>
        </p:txBody>
      </p:sp>
      <p:sp>
        <p:nvSpPr>
          <p:cNvPr id="44" name="TextBox 43">
            <a:extLst>
              <a:ext uri="{FF2B5EF4-FFF2-40B4-BE49-F238E27FC236}">
                <a16:creationId xmlns:a16="http://schemas.microsoft.com/office/drawing/2014/main" id="{92C117F2-302C-3B8E-E528-AC0BA3B69EE3}"/>
              </a:ext>
            </a:extLst>
          </p:cNvPr>
          <p:cNvSpPr txBox="1"/>
          <p:nvPr/>
        </p:nvSpPr>
        <p:spPr>
          <a:xfrm>
            <a:off x="-47857" y="3027687"/>
            <a:ext cx="3668450" cy="163121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Meeting Format</a:t>
            </a: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Shifted meeting format in 2024 to a Monday-Friday format, will continue in 2025</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 name="Graphic 37" descr="Group of men with solid fill">
            <a:extLst>
              <a:ext uri="{FF2B5EF4-FFF2-40B4-BE49-F238E27FC236}">
                <a16:creationId xmlns:a16="http://schemas.microsoft.com/office/drawing/2014/main" id="{467F1382-B200-00A5-AE83-F728B2666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8223" y="4705220"/>
            <a:ext cx="582479" cy="582479"/>
          </a:xfrm>
          <a:prstGeom prst="rect">
            <a:avLst/>
          </a:prstGeom>
        </p:spPr>
      </p:pic>
      <p:pic>
        <p:nvPicPr>
          <p:cNvPr id="31" name="Graphic 30" descr="Marketing with solid fill">
            <a:extLst>
              <a:ext uri="{FF2B5EF4-FFF2-40B4-BE49-F238E27FC236}">
                <a16:creationId xmlns:a16="http://schemas.microsoft.com/office/drawing/2014/main" id="{F1AB9920-F7C5-E135-9239-A56FF25CB7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29590" y="1792938"/>
            <a:ext cx="769689" cy="769689"/>
          </a:xfrm>
          <a:prstGeom prst="rect">
            <a:avLst/>
          </a:prstGeom>
        </p:spPr>
      </p:pic>
      <p:pic>
        <p:nvPicPr>
          <p:cNvPr id="37" name="Graphic 36" descr="Anchor with solid fill">
            <a:extLst>
              <a:ext uri="{FF2B5EF4-FFF2-40B4-BE49-F238E27FC236}">
                <a16:creationId xmlns:a16="http://schemas.microsoft.com/office/drawing/2014/main" id="{066CABB2-0E9B-A691-4FAD-5D4F6A590A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32262" y="1732560"/>
            <a:ext cx="851591" cy="851591"/>
          </a:xfrm>
          <a:prstGeom prst="rect">
            <a:avLst/>
          </a:prstGeom>
        </p:spPr>
      </p:pic>
      <p:pic>
        <p:nvPicPr>
          <p:cNvPr id="47" name="Graphic 46" descr="Daily calendar with solid fill">
            <a:extLst>
              <a:ext uri="{FF2B5EF4-FFF2-40B4-BE49-F238E27FC236}">
                <a16:creationId xmlns:a16="http://schemas.microsoft.com/office/drawing/2014/main" id="{3600BCC3-C020-AB0A-96A1-F725844478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21319" y="3233407"/>
            <a:ext cx="685628" cy="685628"/>
          </a:xfrm>
          <a:prstGeom prst="rect">
            <a:avLst/>
          </a:prstGeom>
        </p:spPr>
      </p:pic>
      <p:pic>
        <p:nvPicPr>
          <p:cNvPr id="49" name="Graphic 48" descr="Medal with solid fill">
            <a:extLst>
              <a:ext uri="{FF2B5EF4-FFF2-40B4-BE49-F238E27FC236}">
                <a16:creationId xmlns:a16="http://schemas.microsoft.com/office/drawing/2014/main" id="{1AC08DF0-874F-B436-B05E-AB7C398C17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71935" y="3418694"/>
            <a:ext cx="914400" cy="914400"/>
          </a:xfrm>
          <a:prstGeom prst="rect">
            <a:avLst/>
          </a:prstGeom>
        </p:spPr>
      </p:pic>
      <p:pic>
        <p:nvPicPr>
          <p:cNvPr id="51" name="Graphic 50" descr="Smart Phone with solid fill">
            <a:extLst>
              <a:ext uri="{FF2B5EF4-FFF2-40B4-BE49-F238E27FC236}">
                <a16:creationId xmlns:a16="http://schemas.microsoft.com/office/drawing/2014/main" id="{662AE384-527C-0023-919E-14056A2FBE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34617" y="4669142"/>
            <a:ext cx="686426" cy="686426"/>
          </a:xfrm>
          <a:prstGeom prst="rect">
            <a:avLst/>
          </a:prstGeom>
        </p:spPr>
      </p:pic>
      <p:pic>
        <p:nvPicPr>
          <p:cNvPr id="1026" name="Picture 2" descr="time Icon 5593925">
            <a:extLst>
              <a:ext uri="{FF2B5EF4-FFF2-40B4-BE49-F238E27FC236}">
                <a16:creationId xmlns:a16="http://schemas.microsoft.com/office/drawing/2014/main" id="{0C780B8A-6C03-C7F7-54D6-E13429E77B3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04493" y="3282980"/>
            <a:ext cx="635573" cy="6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0562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CF37-E8FF-584D-1D12-F1D36ED18731}"/>
              </a:ext>
            </a:extLst>
          </p:cNvPr>
          <p:cNvSpPr>
            <a:spLocks noGrp="1"/>
          </p:cNvSpPr>
          <p:nvPr>
            <p:ph type="title"/>
          </p:nvPr>
        </p:nvSpPr>
        <p:spPr>
          <a:xfrm>
            <a:off x="871244" y="324064"/>
            <a:ext cx="10449512" cy="648566"/>
          </a:xfrm>
        </p:spPr>
        <p:txBody>
          <a:bodyPr lIns="91440" tIns="45720" rIns="91440" bIns="45720" anchor="t">
            <a:normAutofit fontScale="90000"/>
          </a:bodyPr>
          <a:lstStyle/>
          <a:p>
            <a:pPr algn="ctr"/>
            <a:r>
              <a:rPr lang="en-US" dirty="0">
                <a:latin typeface="Arial Black"/>
              </a:rPr>
              <a:t>Marketing | Society Partner Toolkits</a:t>
            </a:r>
            <a:endParaRPr lang="en-US" dirty="0"/>
          </a:p>
        </p:txBody>
      </p:sp>
      <p:sp>
        <p:nvSpPr>
          <p:cNvPr id="20" name="TextBox 19">
            <a:extLst>
              <a:ext uri="{FF2B5EF4-FFF2-40B4-BE49-F238E27FC236}">
                <a16:creationId xmlns:a16="http://schemas.microsoft.com/office/drawing/2014/main" id="{4C35AE09-7405-1EF7-5AAB-3C492D6055B2}"/>
              </a:ext>
            </a:extLst>
          </p:cNvPr>
          <p:cNvSpPr txBox="1"/>
          <p:nvPr/>
        </p:nvSpPr>
        <p:spPr>
          <a:xfrm>
            <a:off x="592000" y="1084056"/>
            <a:ext cx="4147339" cy="48013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433"/>
                </a:solidFill>
                <a:effectLst/>
                <a:uLnTx/>
                <a:uFillTx/>
                <a:latin typeface="Calibri" panose="020F0502020204030204"/>
                <a:ea typeface="+mn-ea"/>
                <a:cs typeface="Calibri"/>
              </a:rPr>
              <a:t>Partnership Success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C00433"/>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Available to support outreach through the following key partners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AAOS and Specialty Staff work together early in the process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Get the word out soon and repeat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Communication and deadlines are important for success </a:t>
            </a:r>
          </a:p>
        </p:txBody>
      </p:sp>
      <p:sp>
        <p:nvSpPr>
          <p:cNvPr id="15" name="Google Shape;395;p26">
            <a:extLst>
              <a:ext uri="{FF2B5EF4-FFF2-40B4-BE49-F238E27FC236}">
                <a16:creationId xmlns:a16="http://schemas.microsoft.com/office/drawing/2014/main" id="{5F124755-CE5A-899E-6F57-8E5992BF29F7}"/>
              </a:ext>
            </a:extLst>
          </p:cNvPr>
          <p:cNvSpPr/>
          <p:nvPr/>
        </p:nvSpPr>
        <p:spPr>
          <a:xfrm>
            <a:off x="11168101" y="464778"/>
            <a:ext cx="279328" cy="190451"/>
          </a:xfrm>
          <a:custGeom>
            <a:avLst/>
            <a:gdLst/>
            <a:ahLst/>
            <a:cxnLst/>
            <a:rect l="l" t="t"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cap="flat" cmpd="sng">
            <a:solidFill>
              <a:schemeClr val="lt1"/>
            </a:solidFill>
            <a:prstDash val="solid"/>
            <a:miter lim="400000"/>
            <a:headEnd type="none" w="sm" len="sm"/>
            <a:tailEnd type="none" w="sm" len="sm"/>
          </a:ln>
        </p:spPr>
        <p:txBody>
          <a:bodyPr spcFirstLastPara="1" wrap="square" lIns="19025" tIns="19025" rIns="19025" bIns="190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6" name="TextBox 15">
            <a:extLst>
              <a:ext uri="{FF2B5EF4-FFF2-40B4-BE49-F238E27FC236}">
                <a16:creationId xmlns:a16="http://schemas.microsoft.com/office/drawing/2014/main" id="{3342055B-A5A6-A64D-50D8-0C76C06866C0}"/>
              </a:ext>
            </a:extLst>
          </p:cNvPr>
          <p:cNvSpPr txBox="1"/>
          <p:nvPr/>
        </p:nvSpPr>
        <p:spPr>
          <a:xfrm>
            <a:off x="10874056" y="680119"/>
            <a:ext cx="11209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Repeat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B539A58-5B2F-D5DD-16DC-50638B1A524B}"/>
              </a:ext>
            </a:extLst>
          </p:cNvPr>
          <p:cNvPicPr>
            <a:picLocks noChangeAspect="1"/>
          </p:cNvPicPr>
          <p:nvPr/>
        </p:nvPicPr>
        <p:blipFill>
          <a:blip r:embed="rId2"/>
          <a:stretch>
            <a:fillRect/>
          </a:stretch>
        </p:blipFill>
        <p:spPr>
          <a:xfrm>
            <a:off x="5434003" y="1382285"/>
            <a:ext cx="6428476" cy="4112522"/>
          </a:xfrm>
          <a:prstGeom prst="rect">
            <a:avLst/>
          </a:prstGeom>
        </p:spPr>
      </p:pic>
    </p:spTree>
    <p:extLst>
      <p:ext uri="{BB962C8B-B14F-4D97-AF65-F5344CB8AC3E}">
        <p14:creationId xmlns:p14="http://schemas.microsoft.com/office/powerpoint/2010/main" val="4131769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4C9953-3561-4C2A-8D86-69B344C1D484}"/>
              </a:ext>
            </a:extLst>
          </p:cNvPr>
          <p:cNvSpPr txBox="1">
            <a:spLocks/>
          </p:cNvSpPr>
          <p:nvPr/>
        </p:nvSpPr>
        <p:spPr>
          <a:xfrm>
            <a:off x="153648" y="-18831"/>
            <a:ext cx="11856841" cy="9442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Anchoring | BOS Societies</a:t>
            </a:r>
          </a:p>
        </p:txBody>
      </p:sp>
      <p:grpSp>
        <p:nvGrpSpPr>
          <p:cNvPr id="6" name="Group 5">
            <a:extLst>
              <a:ext uri="{FF2B5EF4-FFF2-40B4-BE49-F238E27FC236}">
                <a16:creationId xmlns:a16="http://schemas.microsoft.com/office/drawing/2014/main" id="{4AEA58CA-083F-4186-B04F-D18BD1BCD280}"/>
              </a:ext>
            </a:extLst>
          </p:cNvPr>
          <p:cNvGrpSpPr/>
          <p:nvPr/>
        </p:nvGrpSpPr>
        <p:grpSpPr>
          <a:xfrm>
            <a:off x="1025237" y="1375684"/>
            <a:ext cx="9301018" cy="4538132"/>
            <a:chOff x="2463800" y="1600200"/>
            <a:chExt cx="9301018" cy="4538132"/>
          </a:xfrm>
        </p:grpSpPr>
        <p:sp>
          <p:nvSpPr>
            <p:cNvPr id="11" name="Rectangle: Rounded Corners 10">
              <a:extLst>
                <a:ext uri="{FF2B5EF4-FFF2-40B4-BE49-F238E27FC236}">
                  <a16:creationId xmlns:a16="http://schemas.microsoft.com/office/drawing/2014/main" id="{20BEC352-DF7F-4EB0-B99E-2B6012B01223}"/>
                </a:ext>
              </a:extLst>
            </p:cNvPr>
            <p:cNvSpPr/>
            <p:nvPr/>
          </p:nvSpPr>
          <p:spPr>
            <a:xfrm>
              <a:off x="2463800" y="1600200"/>
              <a:ext cx="9301018" cy="1657349"/>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9D780D5D-57FE-4172-B396-C76F6FE6B73D}"/>
                </a:ext>
              </a:extLst>
            </p:cNvPr>
            <p:cNvSpPr/>
            <p:nvPr/>
          </p:nvSpPr>
          <p:spPr>
            <a:xfrm>
              <a:off x="2695569" y="1872487"/>
              <a:ext cx="3444124" cy="1181863"/>
            </a:xfrm>
            <a:prstGeom prst="roundRect">
              <a:avLst>
                <a:gd name="adj" fmla="val 10000"/>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Monday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February 12</a:t>
              </a:r>
            </a:p>
          </p:txBody>
        </p:sp>
        <p:sp>
          <p:nvSpPr>
            <p:cNvPr id="13" name="Freeform: Shape 12">
              <a:extLst>
                <a:ext uri="{FF2B5EF4-FFF2-40B4-BE49-F238E27FC236}">
                  <a16:creationId xmlns:a16="http://schemas.microsoft.com/office/drawing/2014/main" id="{B800F251-3BD7-4549-8D8E-FF1FFA03BFA0}"/>
                </a:ext>
              </a:extLst>
            </p:cNvPr>
            <p:cNvSpPr/>
            <p:nvPr/>
          </p:nvSpPr>
          <p:spPr>
            <a:xfrm>
              <a:off x="2695569" y="3384550"/>
              <a:ext cx="3444124" cy="2753782"/>
            </a:xfrm>
            <a:custGeom>
              <a:avLst/>
              <a:gdLst>
                <a:gd name="connsiteX0" fmla="*/ 262077 w 3444124"/>
                <a:gd name="connsiteY0" fmla="*/ 0 h 2495973"/>
                <a:gd name="connsiteX1" fmla="*/ 3182047 w 3444124"/>
                <a:gd name="connsiteY1" fmla="*/ 0 h 2495973"/>
                <a:gd name="connsiteX2" fmla="*/ 3444124 w 3444124"/>
                <a:gd name="connsiteY2" fmla="*/ 262077 h 2495973"/>
                <a:gd name="connsiteX3" fmla="*/ 3444124 w 3444124"/>
                <a:gd name="connsiteY3" fmla="*/ 2495973 h 2495973"/>
                <a:gd name="connsiteX4" fmla="*/ 3444124 w 3444124"/>
                <a:gd name="connsiteY4" fmla="*/ 2495973 h 2495973"/>
                <a:gd name="connsiteX5" fmla="*/ 0 w 3444124"/>
                <a:gd name="connsiteY5" fmla="*/ 2495973 h 2495973"/>
                <a:gd name="connsiteX6" fmla="*/ 0 w 3444124"/>
                <a:gd name="connsiteY6" fmla="*/ 2495973 h 2495973"/>
                <a:gd name="connsiteX7" fmla="*/ 0 w 3444124"/>
                <a:gd name="connsiteY7" fmla="*/ 262077 h 2495973"/>
                <a:gd name="connsiteX8" fmla="*/ 262077 w 3444124"/>
                <a:gd name="connsiteY8" fmla="*/ 0 h 24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124" h="2495973">
                  <a:moveTo>
                    <a:pt x="3182047" y="2495973"/>
                  </a:moveTo>
                  <a:lnTo>
                    <a:pt x="262077" y="2495973"/>
                  </a:lnTo>
                  <a:cubicBezTo>
                    <a:pt x="117336" y="2495973"/>
                    <a:pt x="0" y="2378637"/>
                    <a:pt x="0" y="2233896"/>
                  </a:cubicBezTo>
                  <a:lnTo>
                    <a:pt x="0" y="0"/>
                  </a:lnTo>
                  <a:lnTo>
                    <a:pt x="0" y="0"/>
                  </a:lnTo>
                  <a:lnTo>
                    <a:pt x="3444124" y="0"/>
                  </a:lnTo>
                  <a:lnTo>
                    <a:pt x="3444124" y="0"/>
                  </a:lnTo>
                  <a:lnTo>
                    <a:pt x="3444124" y="2233896"/>
                  </a:lnTo>
                  <a:cubicBezTo>
                    <a:pt x="3444124" y="2378637"/>
                    <a:pt x="3326788" y="2495973"/>
                    <a:pt x="3182047" y="2495973"/>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39040" tIns="462280" rIns="539040" bIns="539040" numCol="1" spcCol="1270" anchor="t"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RJOS</a:t>
              </a: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4" name="Rectangle: Rounded Corners 13">
              <a:extLst>
                <a:ext uri="{FF2B5EF4-FFF2-40B4-BE49-F238E27FC236}">
                  <a16:creationId xmlns:a16="http://schemas.microsoft.com/office/drawing/2014/main" id="{FA412F40-E09A-49EE-A3A9-81A2BD18D38E}"/>
                </a:ext>
              </a:extLst>
            </p:cNvPr>
            <p:cNvSpPr/>
            <p:nvPr/>
          </p:nvSpPr>
          <p:spPr>
            <a:xfrm>
              <a:off x="6484105" y="1872487"/>
              <a:ext cx="5123693" cy="1181863"/>
            </a:xfrm>
            <a:prstGeom prst="roundRect">
              <a:avLst>
                <a:gd name="adj" fmla="val 10000"/>
              </a:avLst>
            </a:prstGeom>
          </p:spPr>
          <p:style>
            <a:lnRef idx="3">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Friday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February 16</a:t>
              </a:r>
            </a:p>
          </p:txBody>
        </p:sp>
        <p:sp>
          <p:nvSpPr>
            <p:cNvPr id="15" name="Freeform: Shape 14">
              <a:extLst>
                <a:ext uri="{FF2B5EF4-FFF2-40B4-BE49-F238E27FC236}">
                  <a16:creationId xmlns:a16="http://schemas.microsoft.com/office/drawing/2014/main" id="{BEE57A14-45E7-4B7E-A7F3-4E13C7D68141}"/>
                </a:ext>
              </a:extLst>
            </p:cNvPr>
            <p:cNvSpPr/>
            <p:nvPr/>
          </p:nvSpPr>
          <p:spPr>
            <a:xfrm>
              <a:off x="6484106" y="3384550"/>
              <a:ext cx="5280712" cy="2753782"/>
            </a:xfrm>
            <a:custGeom>
              <a:avLst/>
              <a:gdLst>
                <a:gd name="connsiteX0" fmla="*/ 262077 w 3444124"/>
                <a:gd name="connsiteY0" fmla="*/ 0 h 2495973"/>
                <a:gd name="connsiteX1" fmla="*/ 3182047 w 3444124"/>
                <a:gd name="connsiteY1" fmla="*/ 0 h 2495973"/>
                <a:gd name="connsiteX2" fmla="*/ 3444124 w 3444124"/>
                <a:gd name="connsiteY2" fmla="*/ 262077 h 2495973"/>
                <a:gd name="connsiteX3" fmla="*/ 3444124 w 3444124"/>
                <a:gd name="connsiteY3" fmla="*/ 2495973 h 2495973"/>
                <a:gd name="connsiteX4" fmla="*/ 3444124 w 3444124"/>
                <a:gd name="connsiteY4" fmla="*/ 2495973 h 2495973"/>
                <a:gd name="connsiteX5" fmla="*/ 0 w 3444124"/>
                <a:gd name="connsiteY5" fmla="*/ 2495973 h 2495973"/>
                <a:gd name="connsiteX6" fmla="*/ 0 w 3444124"/>
                <a:gd name="connsiteY6" fmla="*/ 2495973 h 2495973"/>
                <a:gd name="connsiteX7" fmla="*/ 0 w 3444124"/>
                <a:gd name="connsiteY7" fmla="*/ 262077 h 2495973"/>
                <a:gd name="connsiteX8" fmla="*/ 262077 w 3444124"/>
                <a:gd name="connsiteY8" fmla="*/ 0 h 24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124" h="2495973">
                  <a:moveTo>
                    <a:pt x="3182047" y="2495973"/>
                  </a:moveTo>
                  <a:lnTo>
                    <a:pt x="262077" y="2495973"/>
                  </a:lnTo>
                  <a:cubicBezTo>
                    <a:pt x="117336" y="2495973"/>
                    <a:pt x="0" y="2378637"/>
                    <a:pt x="0" y="2233896"/>
                  </a:cubicBezTo>
                  <a:lnTo>
                    <a:pt x="0" y="0"/>
                  </a:lnTo>
                  <a:lnTo>
                    <a:pt x="0" y="0"/>
                  </a:lnTo>
                  <a:lnTo>
                    <a:pt x="3444124" y="0"/>
                  </a:lnTo>
                  <a:lnTo>
                    <a:pt x="3444124" y="0"/>
                  </a:lnTo>
                  <a:lnTo>
                    <a:pt x="3444124" y="2233896"/>
                  </a:lnTo>
                  <a:cubicBezTo>
                    <a:pt x="3444124" y="2378637"/>
                    <a:pt x="3326788" y="2495973"/>
                    <a:pt x="3182047" y="2495973"/>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39040" tIns="462280" rIns="539040" bIns="539040" numCol="1" spcCol="1270" anchor="t" anchorCtr="0">
              <a:noAutofit/>
            </a:bodyPr>
            <a:lstStyle/>
            <a:p>
              <a:pPr marL="0" marR="0" lvl="0" indent="0" algn="l" defTabSz="2058988" rtl="0" eaLnBrk="1" fontAlgn="auto" latinLnBrk="0" hangingPunct="1">
                <a:lnSpc>
                  <a:spcPct val="90000"/>
                </a:lnSpc>
                <a:spcBef>
                  <a:spcPct val="0"/>
                </a:spcBef>
                <a:spcAft>
                  <a:spcPct val="35000"/>
                </a:spcAft>
                <a:buClrTx/>
                <a:buSzTx/>
                <a:buFontTx/>
                <a:buNone/>
                <a:tabLst>
                  <a:tab pos="2058988"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AANA/ISAKOS	Hip/Knee/AAHKS</a:t>
              </a:r>
            </a:p>
            <a:p>
              <a:pPr marL="0" marR="0" lvl="0" indent="0" algn="l" defTabSz="2058988" rtl="0" eaLnBrk="1" fontAlgn="auto" latinLnBrk="0" hangingPunct="1">
                <a:lnSpc>
                  <a:spcPct val="90000"/>
                </a:lnSpc>
                <a:spcBef>
                  <a:spcPct val="0"/>
                </a:spcBef>
                <a:spcAft>
                  <a:spcPct val="35000"/>
                </a:spcAft>
                <a:buClrTx/>
                <a:buSzTx/>
                <a:buFontTx/>
                <a:buNone/>
                <a:tabLst>
                  <a:tab pos="2058988"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AOSSM/ASES	ASSH</a:t>
              </a:r>
            </a:p>
            <a:p>
              <a:pPr marL="0" marR="0" lvl="0" indent="0" algn="l" defTabSz="2058988" rtl="0" eaLnBrk="1" fontAlgn="auto" latinLnBrk="0" hangingPunct="1">
                <a:lnSpc>
                  <a:spcPct val="90000"/>
                </a:lnSpc>
                <a:spcBef>
                  <a:spcPct val="0"/>
                </a:spcBef>
                <a:spcAft>
                  <a:spcPct val="35000"/>
                </a:spcAft>
                <a:buClrTx/>
                <a:buSzTx/>
                <a:buFontTx/>
                <a:buNone/>
                <a:tabLst>
                  <a:tab pos="2058988"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OTA/AOFAS	LLRS/SOMOS</a:t>
              </a:r>
            </a:p>
            <a:p>
              <a:pPr marL="0" marR="0" lvl="0" indent="0" algn="l" defTabSz="2058988" rtl="0" eaLnBrk="1" fontAlgn="auto" latinLnBrk="0" hangingPunct="1">
                <a:lnSpc>
                  <a:spcPct val="90000"/>
                </a:lnSpc>
                <a:spcBef>
                  <a:spcPct val="0"/>
                </a:spcBef>
                <a:spcAft>
                  <a:spcPct val="35000"/>
                </a:spcAft>
                <a:buClrTx/>
                <a:buSzTx/>
                <a:buFontTx/>
                <a:buNone/>
                <a:tabLst>
                  <a:tab pos="2058988" algn="l"/>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MSTS	</a:t>
              </a:r>
            </a:p>
          </p:txBody>
        </p:sp>
      </p:grpSp>
    </p:spTree>
    <p:extLst>
      <p:ext uri="{BB962C8B-B14F-4D97-AF65-F5344CB8AC3E}">
        <p14:creationId xmlns:p14="http://schemas.microsoft.com/office/powerpoint/2010/main" val="3167701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CF37-E8FF-584D-1D12-F1D36ED18731}"/>
              </a:ext>
            </a:extLst>
          </p:cNvPr>
          <p:cNvSpPr>
            <a:spLocks noGrp="1"/>
          </p:cNvSpPr>
          <p:nvPr>
            <p:ph type="title"/>
          </p:nvPr>
        </p:nvSpPr>
        <p:spPr>
          <a:xfrm>
            <a:off x="1553979" y="284227"/>
            <a:ext cx="9084041" cy="633412"/>
          </a:xfrm>
        </p:spPr>
        <p:txBody>
          <a:bodyPr lIns="91440" tIns="45720" rIns="91440" bIns="45720" anchor="t">
            <a:normAutofit fontScale="90000"/>
          </a:bodyPr>
          <a:lstStyle/>
          <a:p>
            <a:r>
              <a:rPr lang="en-US">
                <a:latin typeface="Arial Black"/>
              </a:rPr>
              <a:t>Annual Meeting | </a:t>
            </a:r>
            <a:r>
              <a:rPr lang="en-US">
                <a:solidFill>
                  <a:srgbClr val="C00000"/>
                </a:solidFill>
                <a:latin typeface="Arial Black"/>
              </a:rPr>
              <a:t>Future Dates</a:t>
            </a:r>
            <a:endParaRPr lang="en-US">
              <a:solidFill>
                <a:srgbClr val="C00000"/>
              </a:solidFill>
            </a:endParaRPr>
          </a:p>
        </p:txBody>
      </p:sp>
      <p:sp>
        <p:nvSpPr>
          <p:cNvPr id="15" name="Google Shape;395;p26">
            <a:extLst>
              <a:ext uri="{FF2B5EF4-FFF2-40B4-BE49-F238E27FC236}">
                <a16:creationId xmlns:a16="http://schemas.microsoft.com/office/drawing/2014/main" id="{5F124755-CE5A-899E-6F57-8E5992BF29F7}"/>
              </a:ext>
            </a:extLst>
          </p:cNvPr>
          <p:cNvSpPr/>
          <p:nvPr/>
        </p:nvSpPr>
        <p:spPr>
          <a:xfrm>
            <a:off x="11168101" y="464778"/>
            <a:ext cx="279328" cy="190451"/>
          </a:xfrm>
          <a:custGeom>
            <a:avLst/>
            <a:gdLst/>
            <a:ahLst/>
            <a:cxnLst/>
            <a:rect l="l" t="t"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cap="flat" cmpd="sng">
            <a:solidFill>
              <a:schemeClr val="lt1"/>
            </a:solidFill>
            <a:prstDash val="solid"/>
            <a:miter lim="400000"/>
            <a:headEnd type="none" w="sm" len="sm"/>
            <a:tailEnd type="none" w="sm" len="sm"/>
          </a:ln>
        </p:spPr>
        <p:txBody>
          <a:bodyPr spcFirstLastPara="1" wrap="square" lIns="19025" tIns="19025" rIns="19025" bIns="190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6" name="TextBox 15">
            <a:extLst>
              <a:ext uri="{FF2B5EF4-FFF2-40B4-BE49-F238E27FC236}">
                <a16:creationId xmlns:a16="http://schemas.microsoft.com/office/drawing/2014/main" id="{3342055B-A5A6-A64D-50D8-0C76C06866C0}"/>
              </a:ext>
            </a:extLst>
          </p:cNvPr>
          <p:cNvSpPr txBox="1"/>
          <p:nvPr/>
        </p:nvSpPr>
        <p:spPr>
          <a:xfrm>
            <a:off x="10874056" y="680119"/>
            <a:ext cx="11209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Repeat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D602984-EFA9-FD2F-0F26-BA75B58B3931}"/>
              </a:ext>
            </a:extLst>
          </p:cNvPr>
          <p:cNvPicPr>
            <a:picLocks noChangeAspect="1"/>
          </p:cNvPicPr>
          <p:nvPr/>
        </p:nvPicPr>
        <p:blipFill>
          <a:blip r:embed="rId2"/>
          <a:stretch>
            <a:fillRect/>
          </a:stretch>
        </p:blipFill>
        <p:spPr>
          <a:xfrm>
            <a:off x="842962" y="1190625"/>
            <a:ext cx="10506075" cy="4476750"/>
          </a:xfrm>
          <a:prstGeom prst="rect">
            <a:avLst/>
          </a:prstGeom>
        </p:spPr>
      </p:pic>
    </p:spTree>
    <p:extLst>
      <p:ext uri="{BB962C8B-B14F-4D97-AF65-F5344CB8AC3E}">
        <p14:creationId xmlns:p14="http://schemas.microsoft.com/office/powerpoint/2010/main" val="3288963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background with red circle and grey text&#10;&#10;Description automatically generated">
            <a:extLst>
              <a:ext uri="{FF2B5EF4-FFF2-40B4-BE49-F238E27FC236}">
                <a16:creationId xmlns:a16="http://schemas.microsoft.com/office/drawing/2014/main" id="{43CB6662-A2F0-FC77-C0F8-F8AF7C601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0366" y="488495"/>
            <a:ext cx="7547074" cy="1438202"/>
          </a:xfrm>
        </p:spPr>
      </p:pic>
      <p:sp>
        <p:nvSpPr>
          <p:cNvPr id="9" name="TextBox 8">
            <a:extLst>
              <a:ext uri="{FF2B5EF4-FFF2-40B4-BE49-F238E27FC236}">
                <a16:creationId xmlns:a16="http://schemas.microsoft.com/office/drawing/2014/main" id="{AF0487F9-9724-D186-6369-6B9C7C59DD85}"/>
              </a:ext>
            </a:extLst>
          </p:cNvPr>
          <p:cNvSpPr txBox="1"/>
          <p:nvPr/>
        </p:nvSpPr>
        <p:spPr>
          <a:xfrm>
            <a:off x="2239290" y="3275987"/>
            <a:ext cx="8473440"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effectLst/>
                <a:uLnTx/>
                <a:uFillTx/>
                <a:latin typeface="Calibri Light" panose="020F0302020204030204"/>
                <a:ea typeface="+mn-ea"/>
                <a:cs typeface="+mn-cs"/>
              </a:rPr>
              <a:t>Orthopaedic PAC Report to the BOS</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2B166D1-46E2-D567-2A38-1032AA62FBF9}"/>
              </a:ext>
            </a:extLst>
          </p:cNvPr>
          <p:cNvSpPr txBox="1"/>
          <p:nvPr/>
        </p:nvSpPr>
        <p:spPr>
          <a:xfrm>
            <a:off x="3236863" y="42685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Wayne</a:t>
            </a:r>
            <a:r>
              <a:rPr lang="pl-PL" sz="2800" b="0" dirty="0">
                <a:solidFill>
                  <a:schemeClr val="tx1"/>
                </a:solidFill>
                <a:latin typeface="+mn-lt"/>
              </a:rPr>
              <a:t> </a:t>
            </a:r>
            <a:r>
              <a:rPr lang="en-US" sz="2800" b="0" dirty="0">
                <a:solidFill>
                  <a:schemeClr val="tx1"/>
                </a:solidFill>
                <a:latin typeface="+mn-lt"/>
              </a:rPr>
              <a:t>A.</a:t>
            </a:r>
            <a:r>
              <a:rPr lang="pl-PL" sz="2800" b="0" dirty="0">
                <a:solidFill>
                  <a:schemeClr val="tx1"/>
                </a:solidFill>
                <a:latin typeface="+mn-lt"/>
              </a:rPr>
              <a:t> </a:t>
            </a:r>
            <a:r>
              <a:rPr lang="en-US" sz="2800" b="0" dirty="0">
                <a:solidFill>
                  <a:schemeClr val="tx1"/>
                </a:solidFill>
                <a:latin typeface="+mn-lt"/>
              </a:rPr>
              <a:t>Johnson</a:t>
            </a:r>
            <a:r>
              <a:rPr lang="pl-PL" sz="2800" b="0" dirty="0">
                <a:solidFill>
                  <a:schemeClr val="tx1"/>
                </a:solidFill>
                <a:latin typeface="+mn-lt"/>
              </a:rPr>
              <a:t>, MD, MBA, FAAOS </a:t>
            </a:r>
            <a:endParaRPr lang="en-US" sz="2800" b="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Chair, Orthopaedic PAC</a:t>
            </a:r>
          </a:p>
        </p:txBody>
      </p:sp>
      <p:sp>
        <p:nvSpPr>
          <p:cNvPr id="13" name="TextBox 12">
            <a:extLst>
              <a:ext uri="{FF2B5EF4-FFF2-40B4-BE49-F238E27FC236}">
                <a16:creationId xmlns:a16="http://schemas.microsoft.com/office/drawing/2014/main" id="{4FFA2B8F-6F7B-FCAF-B84C-1D7357833F46}"/>
              </a:ext>
            </a:extLst>
          </p:cNvPr>
          <p:cNvSpPr txBox="1"/>
          <p:nvPr/>
        </p:nvSpPr>
        <p:spPr>
          <a:xfrm>
            <a:off x="3175903" y="5222673"/>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TEXT </a:t>
            </a:r>
            <a:r>
              <a:rPr kumimoji="0" lang="en-US" sz="1800" b="0" i="0" u="none" strike="noStrike" kern="1200" cap="none" spc="0" normalizeH="0" baseline="0" noProof="0" dirty="0" err="1">
                <a:ln>
                  <a:noFill/>
                </a:ln>
                <a:effectLst/>
                <a:uLnTx/>
                <a:uFillTx/>
                <a:latin typeface="Calibri" panose="020F0502020204030204"/>
                <a:ea typeface="+mn-ea"/>
                <a:cs typeface="+mn-cs"/>
              </a:rPr>
              <a:t>OrthoUnity</a:t>
            </a:r>
            <a:r>
              <a:rPr kumimoji="0" lang="en-US" sz="1800" b="0" i="0" u="none" strike="noStrike" kern="1200" cap="none" spc="0" normalizeH="0" baseline="0" noProof="0" dirty="0">
                <a:ln>
                  <a:noFill/>
                </a:ln>
                <a:effectLst/>
                <a:uLnTx/>
                <a:uFillTx/>
                <a:latin typeface="Calibri" panose="020F0502020204030204"/>
                <a:ea typeface="+mn-ea"/>
                <a:cs typeface="+mn-cs"/>
              </a:rPr>
              <a:t> to 41444</a:t>
            </a:r>
          </a:p>
        </p:txBody>
      </p:sp>
    </p:spTree>
    <p:extLst>
      <p:ext uri="{BB962C8B-B14F-4D97-AF65-F5344CB8AC3E}">
        <p14:creationId xmlns:p14="http://schemas.microsoft.com/office/powerpoint/2010/main" val="591479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Rot="1" noChangeArrowheads="1"/>
          </p:cNvSpPr>
          <p:nvPr>
            <p:ph type="title"/>
          </p:nvPr>
        </p:nvSpPr>
        <p:spPr>
          <a:xfrm>
            <a:off x="228600" y="232411"/>
            <a:ext cx="11125200" cy="685799"/>
          </a:xfrm>
        </p:spPr>
        <p:txBody>
          <a:bodyPr>
            <a:normAutofit/>
          </a:bodyPr>
          <a:lstStyle/>
          <a:p>
            <a:pPr eaLnBrk="1" hangingPunct="1">
              <a:defRPr/>
            </a:pPr>
            <a:r>
              <a:rPr lang="en-US" altLang="en-US" sz="3600" dirty="0"/>
              <a:t>What’s at Stake? Why is </a:t>
            </a:r>
            <a:r>
              <a:rPr lang="en-US" altLang="en-US" sz="3600" dirty="0" err="1"/>
              <a:t>OrthoPAC</a:t>
            </a:r>
            <a:r>
              <a:rPr lang="en-US" altLang="en-US" sz="3600" dirty="0"/>
              <a:t> Important?</a:t>
            </a:r>
          </a:p>
        </p:txBody>
      </p:sp>
      <p:sp>
        <p:nvSpPr>
          <p:cNvPr id="155651" name="Rectangle 3"/>
          <p:cNvSpPr>
            <a:spLocks noGrp="1" noChangeArrowheads="1"/>
          </p:cNvSpPr>
          <p:nvPr>
            <p:ph type="body" idx="1"/>
          </p:nvPr>
        </p:nvSpPr>
        <p:spPr>
          <a:xfrm>
            <a:off x="152400" y="1108710"/>
            <a:ext cx="5553075" cy="4358640"/>
          </a:xfrm>
        </p:spPr>
        <p:txBody>
          <a:bodyPr>
            <a:normAutofit fontScale="77500" lnSpcReduction="20000"/>
          </a:bodyPr>
          <a:lstStyle/>
          <a:p>
            <a:pPr marL="0" indent="0">
              <a:buNone/>
              <a:defRPr/>
            </a:pPr>
            <a:r>
              <a:rPr lang="en-US" altLang="en-US" sz="2800" dirty="0"/>
              <a:t>The current </a:t>
            </a:r>
            <a:r>
              <a:rPr lang="en-US" sz="2800" dirty="0"/>
              <a:t>conditions demand that the AAOS take an active role in advocacy. The government is involved in all aspects of how our members practice:</a:t>
            </a:r>
          </a:p>
          <a:p>
            <a:pPr marL="0" indent="0" eaLnBrk="1" hangingPunct="1">
              <a:lnSpc>
                <a:spcPct val="90000"/>
              </a:lnSpc>
              <a:buNone/>
              <a:defRPr/>
            </a:pPr>
            <a:endParaRPr lang="en-US" altLang="en-US" sz="2800" dirty="0"/>
          </a:p>
          <a:p>
            <a:pPr eaLnBrk="1" hangingPunct="1">
              <a:lnSpc>
                <a:spcPct val="90000"/>
              </a:lnSpc>
              <a:defRPr/>
            </a:pPr>
            <a:r>
              <a:rPr lang="en-US" altLang="en-US" sz="2800" dirty="0"/>
              <a:t>How you get paid: MACRA, MIPS, Bundles</a:t>
            </a:r>
          </a:p>
          <a:p>
            <a:pPr eaLnBrk="1" hangingPunct="1">
              <a:lnSpc>
                <a:spcPct val="90000"/>
              </a:lnSpc>
              <a:defRPr/>
            </a:pPr>
            <a:r>
              <a:rPr lang="en-US" altLang="en-US" sz="2800" dirty="0"/>
              <a:t>How you practice: Private, Employed, Academic, Government, Telemedicine </a:t>
            </a:r>
          </a:p>
          <a:p>
            <a:pPr eaLnBrk="1" hangingPunct="1">
              <a:lnSpc>
                <a:spcPct val="90000"/>
              </a:lnSpc>
              <a:defRPr/>
            </a:pPr>
            <a:r>
              <a:rPr lang="en-US" altLang="en-US" sz="2800" dirty="0"/>
              <a:t>What you can do, and who else: Scope, Prior Authorization</a:t>
            </a:r>
          </a:p>
          <a:p>
            <a:pPr eaLnBrk="1" hangingPunct="1">
              <a:lnSpc>
                <a:spcPct val="90000"/>
              </a:lnSpc>
              <a:defRPr/>
            </a:pPr>
            <a:r>
              <a:rPr lang="en-US" altLang="en-US" sz="2800" dirty="0"/>
              <a:t>Who you can treat: Networks, Medicare</a:t>
            </a:r>
          </a:p>
          <a:p>
            <a:pPr eaLnBrk="1" hangingPunct="1">
              <a:lnSpc>
                <a:spcPct val="90000"/>
              </a:lnSpc>
              <a:defRPr/>
            </a:pPr>
            <a:r>
              <a:rPr lang="en-US" altLang="en-US" sz="2800" dirty="0"/>
              <a:t>What you can own: Hospital, Imaging, ASC</a:t>
            </a:r>
          </a:p>
          <a:p>
            <a:pPr eaLnBrk="1" hangingPunct="1">
              <a:lnSpc>
                <a:spcPct val="90000"/>
              </a:lnSpc>
              <a:defRPr/>
            </a:pPr>
            <a:r>
              <a:rPr lang="en-US" altLang="en-US" sz="2800" dirty="0"/>
              <a:t>How you are insured: Liability, Medical</a:t>
            </a:r>
          </a:p>
          <a:p>
            <a:pPr marL="0" indent="0" eaLnBrk="1" hangingPunct="1">
              <a:lnSpc>
                <a:spcPct val="90000"/>
              </a:lnSpc>
              <a:buNone/>
              <a:defRPr/>
            </a:pPr>
            <a:endParaRPr lang="en-US" altLang="en-US" dirty="0"/>
          </a:p>
        </p:txBody>
      </p:sp>
      <p:pic>
        <p:nvPicPr>
          <p:cNvPr id="3" name="Graphic 2" descr="Megaphone">
            <a:extLst>
              <a:ext uri="{FF2B5EF4-FFF2-40B4-BE49-F238E27FC236}">
                <a16:creationId xmlns:a16="http://schemas.microsoft.com/office/drawing/2014/main" id="{704F4134-C362-4873-9EB3-785D4F59C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7989" y="833837"/>
            <a:ext cx="479581" cy="479581"/>
          </a:xfrm>
          <a:prstGeom prst="rect">
            <a:avLst/>
          </a:prstGeom>
        </p:spPr>
      </p:pic>
      <p:pic>
        <p:nvPicPr>
          <p:cNvPr id="6" name="Graphic 5" descr="Man">
            <a:extLst>
              <a:ext uri="{FF2B5EF4-FFF2-40B4-BE49-F238E27FC236}">
                <a16:creationId xmlns:a16="http://schemas.microsoft.com/office/drawing/2014/main" id="{C3271B3C-5654-4D3C-A32E-42648FAC3C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3890" y="1108710"/>
            <a:ext cx="596265" cy="596265"/>
          </a:xfrm>
          <a:prstGeom prst="rect">
            <a:avLst/>
          </a:prstGeom>
        </p:spPr>
      </p:pic>
      <p:sp>
        <p:nvSpPr>
          <p:cNvPr id="7" name="TextBox 6">
            <a:extLst>
              <a:ext uri="{FF2B5EF4-FFF2-40B4-BE49-F238E27FC236}">
                <a16:creationId xmlns:a16="http://schemas.microsoft.com/office/drawing/2014/main" id="{316DB9F8-5B40-47AA-8CE8-C4380BAD6AAD}"/>
              </a:ext>
            </a:extLst>
          </p:cNvPr>
          <p:cNvSpPr txBox="1"/>
          <p:nvPr/>
        </p:nvSpPr>
        <p:spPr>
          <a:xfrm>
            <a:off x="5771197" y="1290158"/>
            <a:ext cx="3342640" cy="3736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Without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OrthoPAC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B2C59E6-38D4-4427-B88B-A331DCBF35D1}"/>
              </a:ext>
            </a:extLst>
          </p:cNvPr>
          <p:cNvSpPr txBox="1"/>
          <p:nvPr/>
        </p:nvSpPr>
        <p:spPr>
          <a:xfrm>
            <a:off x="5705475" y="3260008"/>
            <a:ext cx="3342640" cy="3736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OrthoPAC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descr="Group">
            <a:extLst>
              <a:ext uri="{FF2B5EF4-FFF2-40B4-BE49-F238E27FC236}">
                <a16:creationId xmlns:a16="http://schemas.microsoft.com/office/drawing/2014/main" id="{99742832-B9E6-446E-A49E-6EC1D9AE78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5146" y="3238498"/>
            <a:ext cx="3202305" cy="3202305"/>
          </a:xfrm>
          <a:prstGeom prst="rect">
            <a:avLst/>
          </a:prstGeom>
        </p:spPr>
      </p:pic>
      <p:pic>
        <p:nvPicPr>
          <p:cNvPr id="13" name="Graphic 12" descr="Group">
            <a:extLst>
              <a:ext uri="{FF2B5EF4-FFF2-40B4-BE49-F238E27FC236}">
                <a16:creationId xmlns:a16="http://schemas.microsoft.com/office/drawing/2014/main" id="{1710491A-B0BF-48D8-AEBA-63B5124368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79143" y="3238497"/>
            <a:ext cx="3202305" cy="3202305"/>
          </a:xfrm>
          <a:prstGeom prst="rect">
            <a:avLst/>
          </a:prstGeom>
        </p:spPr>
      </p:pic>
      <p:pic>
        <p:nvPicPr>
          <p:cNvPr id="14" name="Graphic 13" descr="Megaphone">
            <a:extLst>
              <a:ext uri="{FF2B5EF4-FFF2-40B4-BE49-F238E27FC236}">
                <a16:creationId xmlns:a16="http://schemas.microsoft.com/office/drawing/2014/main" id="{D4A31FB1-1C78-4E50-980A-F4B2DEC0AC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30355" y="1111330"/>
            <a:ext cx="3202305" cy="3202305"/>
          </a:xfrm>
          <a:prstGeom prst="rect">
            <a:avLst/>
          </a:prstGeom>
        </p:spPr>
      </p:pic>
      <p:sp>
        <p:nvSpPr>
          <p:cNvPr id="2" name="Footer Placeholder 1">
            <a:extLst>
              <a:ext uri="{FF2B5EF4-FFF2-40B4-BE49-F238E27FC236}">
                <a16:creationId xmlns:a16="http://schemas.microsoft.com/office/drawing/2014/main" id="{2C630698-64FF-4D67-8285-4ABFC8FCF7FD}"/>
              </a:ext>
            </a:extLst>
          </p:cNvPr>
          <p:cNvSpPr>
            <a:spLocks noGrp="1"/>
          </p:cNvSpPr>
          <p:nvPr>
            <p:ph type="ftr" sz="quarter" idx="11"/>
          </p:nvPr>
        </p:nvSpPr>
        <p:spPr/>
        <p:txBody>
          <a:bodyPr/>
          <a:lstStyle/>
          <a:p>
            <a:r>
              <a:rPr lang="en-US" sz="2800" dirty="0"/>
              <a:t>TEXT </a:t>
            </a:r>
            <a:r>
              <a:rPr lang="en-US" sz="2800" dirty="0" err="1"/>
              <a:t>OrthoUnity</a:t>
            </a:r>
            <a:r>
              <a:rPr lang="en-US" sz="2800" dirty="0"/>
              <a:t> TO 41444</a:t>
            </a:r>
          </a:p>
        </p:txBody>
      </p:sp>
    </p:spTree>
    <p:extLst>
      <p:ext uri="{BB962C8B-B14F-4D97-AF65-F5344CB8AC3E}">
        <p14:creationId xmlns:p14="http://schemas.microsoft.com/office/powerpoint/2010/main" val="17581165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B61A-ABC8-B91B-3A9C-AAD0323CCC5D}"/>
              </a:ext>
            </a:extLst>
          </p:cNvPr>
          <p:cNvSpPr>
            <a:spLocks noGrp="1"/>
          </p:cNvSpPr>
          <p:nvPr>
            <p:ph type="title"/>
          </p:nvPr>
        </p:nvSpPr>
        <p:spPr>
          <a:xfrm>
            <a:off x="320991" y="265474"/>
            <a:ext cx="5089124" cy="685799"/>
          </a:xfrm>
        </p:spPr>
        <p:txBody>
          <a:bodyPr>
            <a:normAutofit/>
          </a:bodyPr>
          <a:lstStyle/>
          <a:p>
            <a:r>
              <a:rPr lang="en-US" sz="2133" dirty="0"/>
              <a:t>Physician Rankings – Top 10 Specialty Physician Groups</a:t>
            </a:r>
          </a:p>
        </p:txBody>
      </p:sp>
      <p:graphicFrame>
        <p:nvGraphicFramePr>
          <p:cNvPr id="4" name="Table 4">
            <a:extLst>
              <a:ext uri="{FF2B5EF4-FFF2-40B4-BE49-F238E27FC236}">
                <a16:creationId xmlns:a16="http://schemas.microsoft.com/office/drawing/2014/main" id="{9DD96B76-4E18-1CA4-F855-201DE9809E9C}"/>
              </a:ext>
            </a:extLst>
          </p:cNvPr>
          <p:cNvGraphicFramePr>
            <a:graphicFrameLocks noGrp="1"/>
          </p:cNvGraphicFramePr>
          <p:nvPr>
            <p:ph idx="1"/>
          </p:nvPr>
        </p:nvGraphicFramePr>
        <p:xfrm>
          <a:off x="320991" y="1016888"/>
          <a:ext cx="5089124" cy="4956231"/>
        </p:xfrm>
        <a:graphic>
          <a:graphicData uri="http://schemas.openxmlformats.org/drawingml/2006/table">
            <a:tbl>
              <a:tblPr firstRow="1" bandRow="1">
                <a:tableStyleId>{306799F8-075E-4A3A-A7F6-7FBC6576F1A4}</a:tableStyleId>
              </a:tblPr>
              <a:tblGrid>
                <a:gridCol w="2544562">
                  <a:extLst>
                    <a:ext uri="{9D8B030D-6E8A-4147-A177-3AD203B41FA5}">
                      <a16:colId xmlns:a16="http://schemas.microsoft.com/office/drawing/2014/main" val="2003148209"/>
                    </a:ext>
                  </a:extLst>
                </a:gridCol>
                <a:gridCol w="2544562">
                  <a:extLst>
                    <a:ext uri="{9D8B030D-6E8A-4147-A177-3AD203B41FA5}">
                      <a16:colId xmlns:a16="http://schemas.microsoft.com/office/drawing/2014/main" val="3281762480"/>
                    </a:ext>
                  </a:extLst>
                </a:gridCol>
              </a:tblGrid>
              <a:tr h="385823">
                <a:tc>
                  <a:txBody>
                    <a:bodyPr/>
                    <a:lstStyle/>
                    <a:p>
                      <a:r>
                        <a:rPr lang="en-US" sz="1300" dirty="0"/>
                        <a:t>Organization</a:t>
                      </a:r>
                    </a:p>
                  </a:txBody>
                  <a:tcPr/>
                </a:tc>
                <a:tc>
                  <a:txBody>
                    <a:bodyPr/>
                    <a:lstStyle/>
                    <a:p>
                      <a:r>
                        <a:rPr lang="en-US" sz="1300" dirty="0"/>
                        <a:t>2023 Receipts </a:t>
                      </a:r>
                    </a:p>
                  </a:txBody>
                  <a:tcPr/>
                </a:tc>
                <a:extLst>
                  <a:ext uri="{0D108BD9-81ED-4DB2-BD59-A6C34878D82A}">
                    <a16:rowId xmlns:a16="http://schemas.microsoft.com/office/drawing/2014/main" val="2953888492"/>
                  </a:ext>
                </a:extLst>
              </a:tr>
              <a:tr h="486859">
                <a:tc>
                  <a:txBody>
                    <a:bodyPr/>
                    <a:lstStyle/>
                    <a:p>
                      <a:r>
                        <a:rPr lang="en-US" sz="1300" b="1" dirty="0"/>
                        <a:t>American Society of Anesthesiologists</a:t>
                      </a:r>
                    </a:p>
                  </a:txBody>
                  <a:tcPr/>
                </a:tc>
                <a:tc>
                  <a:txBody>
                    <a:bodyPr/>
                    <a:lstStyle/>
                    <a:p>
                      <a:r>
                        <a:rPr lang="en-US" sz="1300" dirty="0"/>
                        <a:t>$1,909,982</a:t>
                      </a:r>
                    </a:p>
                  </a:txBody>
                  <a:tcPr/>
                </a:tc>
                <a:extLst>
                  <a:ext uri="{0D108BD9-81ED-4DB2-BD59-A6C34878D82A}">
                    <a16:rowId xmlns:a16="http://schemas.microsoft.com/office/drawing/2014/main" val="549370323"/>
                  </a:ext>
                </a:extLst>
              </a:tr>
              <a:tr h="486859">
                <a:tc>
                  <a:txBody>
                    <a:bodyPr/>
                    <a:lstStyle/>
                    <a:p>
                      <a:r>
                        <a:rPr lang="en-US" sz="1300" b="1" dirty="0"/>
                        <a:t>American Assn of Orthopaedic Surgeons</a:t>
                      </a:r>
                    </a:p>
                  </a:txBody>
                  <a:tcPr>
                    <a:solidFill>
                      <a:schemeClr val="accent1">
                        <a:lumMod val="60000"/>
                        <a:lumOff val="40000"/>
                      </a:schemeClr>
                    </a:solidFill>
                  </a:tcPr>
                </a:tc>
                <a:tc>
                  <a:txBody>
                    <a:bodyPr/>
                    <a:lstStyle/>
                    <a:p>
                      <a:r>
                        <a:rPr lang="en-US" sz="1300" dirty="0"/>
                        <a:t>$1,079,533</a:t>
                      </a:r>
                    </a:p>
                  </a:txBody>
                  <a:tcPr>
                    <a:solidFill>
                      <a:schemeClr val="accent1">
                        <a:lumMod val="60000"/>
                        <a:lumOff val="40000"/>
                      </a:schemeClr>
                    </a:solidFill>
                  </a:tcPr>
                </a:tc>
                <a:extLst>
                  <a:ext uri="{0D108BD9-81ED-4DB2-BD59-A6C34878D82A}">
                    <a16:rowId xmlns:a16="http://schemas.microsoft.com/office/drawing/2014/main" val="911399730"/>
                  </a:ext>
                </a:extLst>
              </a:tr>
              <a:tr h="481941">
                <a:tc>
                  <a:txBody>
                    <a:bodyPr/>
                    <a:lstStyle/>
                    <a:p>
                      <a:r>
                        <a:rPr lang="en-US" sz="1300" b="1" dirty="0"/>
                        <a:t>American Academy of Dermatology</a:t>
                      </a:r>
                    </a:p>
                  </a:txBody>
                  <a:tcPr/>
                </a:tc>
                <a:tc>
                  <a:txBody>
                    <a:bodyPr/>
                    <a:lstStyle/>
                    <a:p>
                      <a:r>
                        <a:rPr lang="en-US" sz="1300" dirty="0"/>
                        <a:t>$1,000,769</a:t>
                      </a:r>
                    </a:p>
                  </a:txBody>
                  <a:tcPr/>
                </a:tc>
                <a:extLst>
                  <a:ext uri="{0D108BD9-81ED-4DB2-BD59-A6C34878D82A}">
                    <a16:rowId xmlns:a16="http://schemas.microsoft.com/office/drawing/2014/main" val="3712655918"/>
                  </a:ext>
                </a:extLst>
              </a:tr>
              <a:tr h="385823">
                <a:tc>
                  <a:txBody>
                    <a:bodyPr/>
                    <a:lstStyle/>
                    <a:p>
                      <a:r>
                        <a:rPr lang="en-US" sz="1300" b="1" dirty="0"/>
                        <a:t>American College of Radiology </a:t>
                      </a:r>
                    </a:p>
                  </a:txBody>
                  <a:tcPr/>
                </a:tc>
                <a:tc>
                  <a:txBody>
                    <a:bodyPr/>
                    <a:lstStyle/>
                    <a:p>
                      <a:r>
                        <a:rPr lang="en-US" sz="1300" dirty="0"/>
                        <a:t>$839,112</a:t>
                      </a:r>
                    </a:p>
                  </a:txBody>
                  <a:tcPr/>
                </a:tc>
                <a:extLst>
                  <a:ext uri="{0D108BD9-81ED-4DB2-BD59-A6C34878D82A}">
                    <a16:rowId xmlns:a16="http://schemas.microsoft.com/office/drawing/2014/main" val="62043792"/>
                  </a:ext>
                </a:extLst>
              </a:tr>
              <a:tr h="481941">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300" b="1" dirty="0"/>
                        <a:t>American College of Emergency Physicians</a:t>
                      </a:r>
                    </a:p>
                  </a:txBody>
                  <a:tcPr/>
                </a:tc>
                <a:tc>
                  <a:txBody>
                    <a:bodyPr/>
                    <a:lstStyle/>
                    <a:p>
                      <a:r>
                        <a:rPr lang="en-US" sz="1300" dirty="0"/>
                        <a:t>$785,665</a:t>
                      </a:r>
                    </a:p>
                  </a:txBody>
                  <a:tcPr/>
                </a:tc>
                <a:extLst>
                  <a:ext uri="{0D108BD9-81ED-4DB2-BD59-A6C34878D82A}">
                    <a16:rowId xmlns:a16="http://schemas.microsoft.com/office/drawing/2014/main" val="2568424325"/>
                  </a:ext>
                </a:extLst>
              </a:tr>
              <a:tr h="472105">
                <a:tc>
                  <a:txBody>
                    <a:bodyPr/>
                    <a:lstStyle/>
                    <a:p>
                      <a:r>
                        <a:rPr lang="en-US" sz="1300" b="1" dirty="0"/>
                        <a:t>American Academy of Ophthalmology </a:t>
                      </a:r>
                    </a:p>
                  </a:txBody>
                  <a:tcPr/>
                </a:tc>
                <a:tc>
                  <a:txBody>
                    <a:bodyPr/>
                    <a:lstStyle/>
                    <a:p>
                      <a:r>
                        <a:rPr lang="en-US" sz="1300" dirty="0"/>
                        <a:t>$420,376</a:t>
                      </a:r>
                    </a:p>
                  </a:txBody>
                  <a:tcPr/>
                </a:tc>
                <a:extLst>
                  <a:ext uri="{0D108BD9-81ED-4DB2-BD59-A6C34878D82A}">
                    <a16:rowId xmlns:a16="http://schemas.microsoft.com/office/drawing/2014/main" val="3205129749"/>
                  </a:ext>
                </a:extLst>
              </a:tr>
              <a:tr h="385823">
                <a:tc>
                  <a:txBody>
                    <a:bodyPr/>
                    <a:lstStyle/>
                    <a:p>
                      <a:r>
                        <a:rPr lang="en-US" sz="1300" b="1" dirty="0"/>
                        <a:t>American College of Ob-Gyns</a:t>
                      </a:r>
                    </a:p>
                  </a:txBody>
                  <a:tcPr/>
                </a:tc>
                <a:tc>
                  <a:txBody>
                    <a:bodyPr/>
                    <a:lstStyle/>
                    <a:p>
                      <a:r>
                        <a:rPr lang="en-US" sz="1300" dirty="0"/>
                        <a:t>$411,506</a:t>
                      </a:r>
                    </a:p>
                  </a:txBody>
                  <a:tcPr/>
                </a:tc>
                <a:extLst>
                  <a:ext uri="{0D108BD9-81ED-4DB2-BD59-A6C34878D82A}">
                    <a16:rowId xmlns:a16="http://schemas.microsoft.com/office/drawing/2014/main" val="1205924761"/>
                  </a:ext>
                </a:extLst>
              </a:tr>
              <a:tr h="486859">
                <a:tc>
                  <a:txBody>
                    <a:bodyPr/>
                    <a:lstStyle/>
                    <a:p>
                      <a:r>
                        <a:rPr lang="en-US" sz="1300" b="1" dirty="0"/>
                        <a:t>American Osteopathic Association</a:t>
                      </a:r>
                    </a:p>
                  </a:txBody>
                  <a:tcPr/>
                </a:tc>
                <a:tc>
                  <a:txBody>
                    <a:bodyPr/>
                    <a:lstStyle/>
                    <a:p>
                      <a:r>
                        <a:rPr lang="en-US" sz="1300" dirty="0"/>
                        <a:t>$369,029</a:t>
                      </a:r>
                    </a:p>
                  </a:txBody>
                  <a:tcPr/>
                </a:tc>
                <a:extLst>
                  <a:ext uri="{0D108BD9-81ED-4DB2-BD59-A6C34878D82A}">
                    <a16:rowId xmlns:a16="http://schemas.microsoft.com/office/drawing/2014/main" val="3056819358"/>
                  </a:ext>
                </a:extLst>
              </a:tr>
              <a:tr h="486859">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300" b="1" dirty="0"/>
                        <a:t>American College of Cardiology</a:t>
                      </a:r>
                    </a:p>
                    <a:p>
                      <a:endParaRPr lang="en-US" sz="1300" b="1" dirty="0"/>
                    </a:p>
                  </a:txBody>
                  <a:tcPr/>
                </a:tc>
                <a:tc>
                  <a:txBody>
                    <a:bodyPr/>
                    <a:lstStyle/>
                    <a:p>
                      <a:r>
                        <a:rPr lang="en-US" sz="1300" dirty="0"/>
                        <a:t>$334,128</a:t>
                      </a:r>
                    </a:p>
                  </a:txBody>
                  <a:tcPr/>
                </a:tc>
                <a:extLst>
                  <a:ext uri="{0D108BD9-81ED-4DB2-BD59-A6C34878D82A}">
                    <a16:rowId xmlns:a16="http://schemas.microsoft.com/office/drawing/2014/main" val="1229463028"/>
                  </a:ext>
                </a:extLst>
              </a:tr>
              <a:tr h="385823">
                <a:tc>
                  <a:txBody>
                    <a:bodyPr/>
                    <a:lstStyle/>
                    <a:p>
                      <a:r>
                        <a:rPr lang="en-US" sz="1300" b="1" dirty="0"/>
                        <a:t>American College of Surgeons</a:t>
                      </a:r>
                    </a:p>
                  </a:txBody>
                  <a:tcPr/>
                </a:tc>
                <a:tc>
                  <a:txBody>
                    <a:bodyPr/>
                    <a:lstStyle/>
                    <a:p>
                      <a:r>
                        <a:rPr lang="en-US" sz="1300" dirty="0"/>
                        <a:t>$299,177</a:t>
                      </a:r>
                    </a:p>
                  </a:txBody>
                  <a:tcPr/>
                </a:tc>
                <a:extLst>
                  <a:ext uri="{0D108BD9-81ED-4DB2-BD59-A6C34878D82A}">
                    <a16:rowId xmlns:a16="http://schemas.microsoft.com/office/drawing/2014/main" val="823061424"/>
                  </a:ext>
                </a:extLst>
              </a:tr>
            </a:tbl>
          </a:graphicData>
        </a:graphic>
      </p:graphicFrame>
      <p:graphicFrame>
        <p:nvGraphicFramePr>
          <p:cNvPr id="5" name="Table 4">
            <a:extLst>
              <a:ext uri="{FF2B5EF4-FFF2-40B4-BE49-F238E27FC236}">
                <a16:creationId xmlns:a16="http://schemas.microsoft.com/office/drawing/2014/main" id="{665E5375-E705-B215-5B63-A663893285E8}"/>
              </a:ext>
            </a:extLst>
          </p:cNvPr>
          <p:cNvGraphicFramePr>
            <a:graphicFrameLocks noGrp="1"/>
          </p:cNvGraphicFramePr>
          <p:nvPr/>
        </p:nvGraphicFramePr>
        <p:xfrm>
          <a:off x="6026727" y="994917"/>
          <a:ext cx="5369243" cy="5022085"/>
        </p:xfrm>
        <a:graphic>
          <a:graphicData uri="http://schemas.openxmlformats.org/drawingml/2006/table">
            <a:tbl>
              <a:tblPr bandRow="1">
                <a:tableStyleId>{306799F8-075E-4A3A-A7F6-7FBC6576F1A4}</a:tableStyleId>
              </a:tblPr>
              <a:tblGrid>
                <a:gridCol w="3097993">
                  <a:extLst>
                    <a:ext uri="{9D8B030D-6E8A-4147-A177-3AD203B41FA5}">
                      <a16:colId xmlns:a16="http://schemas.microsoft.com/office/drawing/2014/main" val="1368087006"/>
                    </a:ext>
                  </a:extLst>
                </a:gridCol>
                <a:gridCol w="2271250">
                  <a:extLst>
                    <a:ext uri="{9D8B030D-6E8A-4147-A177-3AD203B41FA5}">
                      <a16:colId xmlns:a16="http://schemas.microsoft.com/office/drawing/2014/main" val="3079406290"/>
                    </a:ext>
                  </a:extLst>
                </a:gridCol>
              </a:tblGrid>
              <a:tr h="360397">
                <a:tc>
                  <a:txBody>
                    <a:bodyPr/>
                    <a:lstStyle/>
                    <a:p>
                      <a:pPr algn="l" fontAlgn="b"/>
                      <a:r>
                        <a:rPr lang="en-US" sz="1300" b="1" u="none" strike="noStrike" dirty="0">
                          <a:solidFill>
                            <a:srgbClr val="FFFFFF"/>
                          </a:solidFill>
                          <a:effectLst/>
                        </a:rPr>
                        <a:t>Organization</a:t>
                      </a:r>
                      <a:endParaRPr lang="en-US" sz="1300" b="1" i="0" u="none" strike="noStrike" dirty="0">
                        <a:solidFill>
                          <a:srgbClr val="FFFFFF"/>
                        </a:solidFill>
                        <a:effectLst/>
                        <a:latin typeface="Calibri" panose="020F0502020204030204" pitchFamily="34" charset="0"/>
                      </a:endParaRPr>
                    </a:p>
                  </a:txBody>
                  <a:tcPr marL="6351" marR="6351" marT="6351" marB="0" anchor="ctr"/>
                </a:tc>
                <a:tc>
                  <a:txBody>
                    <a:bodyPr/>
                    <a:lstStyle/>
                    <a:p>
                      <a:pPr algn="l" fontAlgn="b"/>
                      <a:r>
                        <a:rPr lang="en-US" sz="1300" b="1" u="none" strike="noStrike" dirty="0">
                          <a:solidFill>
                            <a:srgbClr val="FFFFFF"/>
                          </a:solidFill>
                          <a:effectLst/>
                        </a:rPr>
                        <a:t>2023 Receipts </a:t>
                      </a:r>
                      <a:endParaRPr lang="en-US" sz="1300" b="1" i="0" u="none" strike="noStrike" dirty="0">
                        <a:solidFill>
                          <a:srgbClr val="FFFFFF"/>
                        </a:solidFill>
                        <a:effectLst/>
                        <a:latin typeface="Calibri" panose="020F0502020204030204" pitchFamily="34" charset="0"/>
                      </a:endParaRPr>
                    </a:p>
                  </a:txBody>
                  <a:tcPr marL="6351" marR="6351" marT="6351" marB="0" anchor="ctr"/>
                </a:tc>
                <a:extLst>
                  <a:ext uri="{0D108BD9-81ED-4DB2-BD59-A6C34878D82A}">
                    <a16:rowId xmlns:a16="http://schemas.microsoft.com/office/drawing/2014/main" val="992333190"/>
                  </a:ext>
                </a:extLst>
              </a:tr>
              <a:tr h="465140">
                <a:tc>
                  <a:txBody>
                    <a:bodyPr/>
                    <a:lstStyle/>
                    <a:p>
                      <a:pPr algn="l" fontAlgn="b"/>
                      <a:r>
                        <a:rPr lang="en-US" sz="1300" b="1" u="none" strike="noStrike" dirty="0">
                          <a:solidFill>
                            <a:schemeClr val="bg1"/>
                          </a:solidFill>
                          <a:effectLst/>
                        </a:rPr>
                        <a:t>American Association for Justice (Trial Lawyers)</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$3,378,194</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3712224092"/>
                  </a:ext>
                </a:extLst>
              </a:tr>
              <a:tr h="465140">
                <a:tc>
                  <a:txBody>
                    <a:bodyPr/>
                    <a:lstStyle/>
                    <a:p>
                      <a:pPr algn="l" fontAlgn="b"/>
                      <a:r>
                        <a:rPr lang="en-US" sz="1300" b="1" u="none" strike="noStrike" dirty="0">
                          <a:solidFill>
                            <a:schemeClr val="bg1"/>
                          </a:solidFill>
                          <a:effectLst/>
                        </a:rPr>
                        <a:t>American Hospital Association</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$1,953,988</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11208175"/>
                  </a:ext>
                </a:extLst>
              </a:tr>
              <a:tr h="452888">
                <a:tc>
                  <a:txBody>
                    <a:bodyPr/>
                    <a:lstStyle/>
                    <a:p>
                      <a:pPr algn="l" fontAlgn="b"/>
                      <a:r>
                        <a:rPr lang="en-US" sz="1300" b="1" u="none" strike="noStrike" dirty="0">
                          <a:solidFill>
                            <a:schemeClr val="bg1"/>
                          </a:solidFill>
                          <a:effectLst/>
                        </a:rPr>
                        <a:t>United Healthcare</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$1,481,480</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4021713587"/>
                  </a:ext>
                </a:extLst>
              </a:tr>
              <a:tr h="487680">
                <a:tc>
                  <a:txBody>
                    <a:bodyPr/>
                    <a:lstStyle/>
                    <a:p>
                      <a:pPr marL="0" algn="l" defTabSz="685800" rtl="0" eaLnBrk="1" fontAlgn="b" latinLnBrk="0" hangingPunct="1"/>
                      <a:r>
                        <a:rPr lang="en-US" sz="1300" b="1" kern="1200" dirty="0">
                          <a:solidFill>
                            <a:schemeClr val="lt1"/>
                          </a:solidFill>
                        </a:rPr>
                        <a:t>American Association of Orthopaedic Surgeons</a:t>
                      </a:r>
                      <a:endParaRPr lang="en-US" sz="1300" b="1" kern="1200" dirty="0">
                        <a:solidFill>
                          <a:schemeClr val="lt1"/>
                        </a:solidFill>
                        <a:latin typeface="+mn-lt"/>
                        <a:ea typeface="+mn-ea"/>
                        <a:cs typeface="+mn-cs"/>
                      </a:endParaRPr>
                    </a:p>
                  </a:txBody>
                  <a:tcPr marL="6351" marR="6351" marT="6351" marB="0" anchor="ctr">
                    <a:solidFill>
                      <a:schemeClr val="accent1">
                        <a:lumMod val="60000"/>
                        <a:lumOff val="40000"/>
                      </a:schemeClr>
                    </a:solidFill>
                  </a:tcPr>
                </a:tc>
                <a:tc>
                  <a:txBody>
                    <a:bodyPr/>
                    <a:lstStyle/>
                    <a:p>
                      <a:pPr marL="0" algn="l" defTabSz="685800" rtl="0" eaLnBrk="1" fontAlgn="b" latinLnBrk="0" hangingPunct="1"/>
                      <a:r>
                        <a:rPr lang="en-US" sz="1300" b="1" kern="1200" dirty="0">
                          <a:solidFill>
                            <a:schemeClr val="lt1"/>
                          </a:solidFill>
                        </a:rPr>
                        <a:t> $1,079,533</a:t>
                      </a:r>
                      <a:endParaRPr lang="en-US" sz="1300" b="1" kern="1200" dirty="0">
                        <a:solidFill>
                          <a:schemeClr val="lt1"/>
                        </a:solidFill>
                        <a:latin typeface="+mn-lt"/>
                        <a:ea typeface="+mn-ea"/>
                        <a:cs typeface="+mn-cs"/>
                      </a:endParaRPr>
                    </a:p>
                  </a:txBody>
                  <a:tcPr marL="6351" marR="6351" marT="6351" marB="0">
                    <a:solidFill>
                      <a:schemeClr val="accent1">
                        <a:lumMod val="60000"/>
                        <a:lumOff val="40000"/>
                      </a:schemeClr>
                    </a:solidFill>
                  </a:tcPr>
                </a:tc>
                <a:extLst>
                  <a:ext uri="{0D108BD9-81ED-4DB2-BD59-A6C34878D82A}">
                    <a16:rowId xmlns:a16="http://schemas.microsoft.com/office/drawing/2014/main" val="2364949784"/>
                  </a:ext>
                </a:extLst>
              </a:tr>
              <a:tr h="465140">
                <a:tc>
                  <a:txBody>
                    <a:bodyPr/>
                    <a:lstStyle/>
                    <a:p>
                      <a:pPr algn="l" fontAlgn="b"/>
                      <a:r>
                        <a:rPr lang="en-US" sz="1300" b="1" u="none" strike="noStrike">
                          <a:solidFill>
                            <a:schemeClr val="bg1"/>
                          </a:solidFill>
                          <a:effectLst/>
                        </a:rPr>
                        <a:t>American Medical Association</a:t>
                      </a:r>
                      <a:endParaRPr lang="en-US" sz="1300" b="1" i="0" u="none" strike="noStrike">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$1,040,239</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1342384832"/>
                  </a:ext>
                </a:extLst>
              </a:tr>
              <a:tr h="465140">
                <a:tc>
                  <a:txBody>
                    <a:bodyPr/>
                    <a:lstStyle/>
                    <a:p>
                      <a:pPr algn="l" fontAlgn="b"/>
                      <a:r>
                        <a:rPr lang="en-US" sz="1300" b="1" u="none" strike="noStrike" dirty="0">
                          <a:solidFill>
                            <a:schemeClr val="bg1"/>
                          </a:solidFill>
                          <a:effectLst/>
                        </a:rPr>
                        <a:t>American Physical Therapy Association</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$541,320</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3584223285"/>
                  </a:ext>
                </a:extLst>
              </a:tr>
              <a:tr h="465140">
                <a:tc>
                  <a:txBody>
                    <a:bodyPr/>
                    <a:lstStyle/>
                    <a:p>
                      <a:pPr algn="l" fontAlgn="b"/>
                      <a:r>
                        <a:rPr lang="en-US" sz="1300" b="1" u="none" strike="noStrike" dirty="0">
                          <a:solidFill>
                            <a:schemeClr val="bg1"/>
                          </a:solidFill>
                          <a:effectLst/>
                        </a:rPr>
                        <a:t>Federation of American Hospitals</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$359,407 </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423956205"/>
                  </a:ext>
                </a:extLst>
              </a:tr>
              <a:tr h="465140">
                <a:tc>
                  <a:txBody>
                    <a:bodyPr/>
                    <a:lstStyle/>
                    <a:p>
                      <a:pPr algn="l" fontAlgn="b"/>
                      <a:r>
                        <a:rPr lang="en-US" sz="1300" b="1" u="none" strike="noStrike" dirty="0">
                          <a:solidFill>
                            <a:schemeClr val="bg1"/>
                          </a:solidFill>
                          <a:effectLst/>
                        </a:rPr>
                        <a:t>American Nurses Association</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$228,694 </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2662804222"/>
                  </a:ext>
                </a:extLst>
              </a:tr>
              <a:tr h="465140">
                <a:tc>
                  <a:txBody>
                    <a:bodyPr/>
                    <a:lstStyle/>
                    <a:p>
                      <a:pPr algn="l" fontAlgn="b"/>
                      <a:r>
                        <a:rPr lang="en-US" sz="1300" b="1" u="none" strike="noStrike" dirty="0">
                          <a:solidFill>
                            <a:schemeClr val="bg1"/>
                          </a:solidFill>
                          <a:effectLst/>
                        </a:rPr>
                        <a:t>American Podiatric Medical Association</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$241,178</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961373586"/>
                  </a:ext>
                </a:extLst>
              </a:tr>
              <a:tr h="465140">
                <a:tc>
                  <a:txBody>
                    <a:bodyPr/>
                    <a:lstStyle/>
                    <a:p>
                      <a:pPr algn="l" fontAlgn="b"/>
                      <a:r>
                        <a:rPr lang="en-US" sz="1300" b="1" u="none" strike="noStrike" dirty="0">
                          <a:solidFill>
                            <a:schemeClr val="bg1"/>
                          </a:solidFill>
                          <a:effectLst/>
                        </a:rPr>
                        <a:t>American Chiropractic Association</a:t>
                      </a:r>
                      <a:endParaRPr lang="en-US" sz="1300" b="1" i="0" u="none" strike="noStrike" dirty="0">
                        <a:solidFill>
                          <a:schemeClr val="bg1"/>
                        </a:solidFill>
                        <a:effectLst/>
                        <a:latin typeface="Calibri" panose="020F0502020204030204" pitchFamily="34" charset="0"/>
                      </a:endParaRPr>
                    </a:p>
                  </a:txBody>
                  <a:tcPr marL="6351" marR="6351" marT="6351" marB="0" anchor="ctr"/>
                </a:tc>
                <a:tc>
                  <a:txBody>
                    <a:bodyPr/>
                    <a:lstStyle/>
                    <a:p>
                      <a:pPr marL="0" algn="l" defTabSz="685766" rtl="0" eaLnBrk="1" fontAlgn="b" latinLnBrk="0" hangingPunct="1"/>
                      <a:r>
                        <a:rPr lang="en-US" sz="1300" kern="1200" dirty="0">
                          <a:solidFill>
                            <a:schemeClr val="bg1"/>
                          </a:solidFill>
                        </a:rPr>
                        <a:t> $129,953 </a:t>
                      </a:r>
                      <a:endParaRPr lang="en-US" sz="1300" kern="1200" dirty="0">
                        <a:solidFill>
                          <a:schemeClr val="bg1"/>
                        </a:solidFill>
                        <a:latin typeface="+mn-lt"/>
                        <a:ea typeface="+mn-ea"/>
                        <a:cs typeface="+mn-cs"/>
                      </a:endParaRPr>
                    </a:p>
                  </a:txBody>
                  <a:tcPr marL="6351" marR="6351" marT="6351" marB="0"/>
                </a:tc>
                <a:extLst>
                  <a:ext uri="{0D108BD9-81ED-4DB2-BD59-A6C34878D82A}">
                    <a16:rowId xmlns:a16="http://schemas.microsoft.com/office/drawing/2014/main" val="1522498352"/>
                  </a:ext>
                </a:extLst>
              </a:tr>
            </a:tbl>
          </a:graphicData>
        </a:graphic>
      </p:graphicFrame>
      <p:sp>
        <p:nvSpPr>
          <p:cNvPr id="6" name="Title 1">
            <a:extLst>
              <a:ext uri="{FF2B5EF4-FFF2-40B4-BE49-F238E27FC236}">
                <a16:creationId xmlns:a16="http://schemas.microsoft.com/office/drawing/2014/main" id="{27687B32-6D32-E24F-421F-83876603CC6C}"/>
              </a:ext>
            </a:extLst>
          </p:cNvPr>
          <p:cNvSpPr txBox="1">
            <a:spLocks/>
          </p:cNvSpPr>
          <p:nvPr/>
        </p:nvSpPr>
        <p:spPr>
          <a:xfrm>
            <a:off x="6096000" y="235333"/>
            <a:ext cx="5089124" cy="685799"/>
          </a:xfrm>
          <a:prstGeom prst="rect">
            <a:avLst/>
          </a:prstGeom>
        </p:spPr>
        <p:txBody>
          <a:bodyPr vert="horz" lIns="91440" tIns="45720" rIns="91440" bIns="45720" rtlCol="0" anchor="ctr">
            <a:normAutofit fontScale="97500"/>
          </a:bodyPr>
          <a:lstStyle>
            <a:lvl1pPr algn="l" defTabSz="685766" rtl="0" eaLnBrk="1" latinLnBrk="0" hangingPunct="1">
              <a:lnSpc>
                <a:spcPct val="90000"/>
              </a:lnSpc>
              <a:spcBef>
                <a:spcPct val="0"/>
              </a:spcBef>
              <a:buNone/>
              <a:defRPr sz="3200" b="1" kern="1200">
                <a:ln>
                  <a:noFill/>
                </a:ln>
                <a:solidFill>
                  <a:schemeClr val="tx1">
                    <a:lumMod val="65000"/>
                    <a:lumOff val="35000"/>
                  </a:schemeClr>
                </a:solidFill>
                <a:latin typeface="+mj-lt"/>
                <a:ea typeface="+mj-ea"/>
                <a:cs typeface="+mj-cs"/>
              </a:defRPr>
            </a:lvl1pPr>
          </a:lstStyle>
          <a:p>
            <a:pPr defTabSz="914377"/>
            <a:r>
              <a:rPr lang="en-US" sz="1867" dirty="0">
                <a:solidFill>
                  <a:schemeClr val="tx1"/>
                </a:solidFill>
                <a:latin typeface="Calibri" panose="020F0502020204030204" pitchFamily="34" charset="0"/>
                <a:cs typeface="Calibri" panose="020F0502020204030204" pitchFamily="34" charset="0"/>
              </a:rPr>
              <a:t>What We’re Up Against…</a:t>
            </a:r>
          </a:p>
        </p:txBody>
      </p:sp>
      <p:sp>
        <p:nvSpPr>
          <p:cNvPr id="3" name="TextBox 2">
            <a:extLst>
              <a:ext uri="{FF2B5EF4-FFF2-40B4-BE49-F238E27FC236}">
                <a16:creationId xmlns:a16="http://schemas.microsoft.com/office/drawing/2014/main" id="{317B3CE8-2B65-8F87-4697-CA245A65E230}"/>
              </a:ext>
            </a:extLst>
          </p:cNvPr>
          <p:cNvSpPr txBox="1"/>
          <p:nvPr/>
        </p:nvSpPr>
        <p:spPr>
          <a:xfrm>
            <a:off x="7188291" y="6017003"/>
            <a:ext cx="6094602" cy="369332"/>
          </a:xfrm>
          <a:prstGeom prst="rect">
            <a:avLst/>
          </a:prstGeom>
          <a:noFill/>
        </p:spPr>
        <p:txBody>
          <a:bodyPr wrap="square">
            <a:spAutoFit/>
          </a:bodyPr>
          <a:lstStyle/>
          <a:p>
            <a:r>
              <a:rPr lang="en-US" sz="1800" dirty="0"/>
              <a:t>We must stay ahead of the</a:t>
            </a:r>
            <a:r>
              <a:rPr lang="en-US" sz="1800" b="1" dirty="0"/>
              <a:t> </a:t>
            </a:r>
            <a:r>
              <a:rPr lang="en-US" sz="1800" b="1" dirty="0" err="1"/>
              <a:t>PAC</a:t>
            </a:r>
            <a:r>
              <a:rPr lang="en-US" sz="1800" dirty="0" err="1"/>
              <a:t>k</a:t>
            </a:r>
            <a:r>
              <a:rPr lang="en-US" sz="1800" dirty="0"/>
              <a:t>!!! </a:t>
            </a:r>
          </a:p>
        </p:txBody>
      </p:sp>
    </p:spTree>
    <p:extLst>
      <p:ext uri="{BB962C8B-B14F-4D97-AF65-F5344CB8AC3E}">
        <p14:creationId xmlns:p14="http://schemas.microsoft.com/office/powerpoint/2010/main" val="401490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0A6ACE-1156-79E8-EFBA-512AC06EEC73}"/>
              </a:ext>
            </a:extLst>
          </p:cNvPr>
          <p:cNvPicPr>
            <a:picLocks noChangeAspect="1"/>
          </p:cNvPicPr>
          <p:nvPr/>
        </p:nvPicPr>
        <p:blipFill>
          <a:blip r:embed="rId2"/>
          <a:stretch>
            <a:fillRect/>
          </a:stretch>
        </p:blipFill>
        <p:spPr>
          <a:xfrm>
            <a:off x="369039" y="243407"/>
            <a:ext cx="3587344" cy="5786040"/>
          </a:xfrm>
          <a:prstGeom prst="rect">
            <a:avLst/>
          </a:prstGeom>
          <a:noFill/>
          <a:ln>
            <a:solidFill>
              <a:schemeClr val="tx1"/>
            </a:solidFill>
          </a:ln>
        </p:spPr>
      </p:pic>
      <p:pic>
        <p:nvPicPr>
          <p:cNvPr id="10" name="Picture 9" descr="A map of the united states&#10;&#10;Description automatically generated">
            <a:extLst>
              <a:ext uri="{FF2B5EF4-FFF2-40B4-BE49-F238E27FC236}">
                <a16:creationId xmlns:a16="http://schemas.microsoft.com/office/drawing/2014/main" id="{70ED5AD1-527E-B3B7-36D9-4C36D5034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245" y="718705"/>
            <a:ext cx="7168414" cy="5082406"/>
          </a:xfrm>
          <a:prstGeom prst="rect">
            <a:avLst/>
          </a:prstGeom>
          <a:ln>
            <a:solidFill>
              <a:schemeClr val="tx1"/>
            </a:solidFill>
          </a:ln>
        </p:spPr>
      </p:pic>
      <p:sp>
        <p:nvSpPr>
          <p:cNvPr id="11" name="TextBox 10">
            <a:extLst>
              <a:ext uri="{FF2B5EF4-FFF2-40B4-BE49-F238E27FC236}">
                <a16:creationId xmlns:a16="http://schemas.microsoft.com/office/drawing/2014/main" id="{836D10E2-2D2D-4316-A836-3CDBB56EC892}"/>
              </a:ext>
            </a:extLst>
          </p:cNvPr>
          <p:cNvSpPr txBox="1"/>
          <p:nvPr/>
        </p:nvSpPr>
        <p:spPr>
          <a:xfrm>
            <a:off x="5989309" y="718705"/>
            <a:ext cx="5141873" cy="461665"/>
          </a:xfrm>
          <a:prstGeom prst="rect">
            <a:avLst/>
          </a:prstGeom>
          <a:noFill/>
        </p:spPr>
        <p:txBody>
          <a:bodyPr wrap="square" rtlCol="0">
            <a:spAutoFit/>
          </a:bodyPr>
          <a:lstStyle/>
          <a:p>
            <a:r>
              <a:rPr lang="en-US" sz="2400" dirty="0" err="1"/>
              <a:t>OrthoPAC</a:t>
            </a:r>
            <a:r>
              <a:rPr lang="en-US" sz="2400" dirty="0"/>
              <a:t> State Participation for 2023</a:t>
            </a:r>
          </a:p>
        </p:txBody>
      </p:sp>
    </p:spTree>
    <p:extLst>
      <p:ext uri="{BB962C8B-B14F-4D97-AF65-F5344CB8AC3E}">
        <p14:creationId xmlns:p14="http://schemas.microsoft.com/office/powerpoint/2010/main" val="3202892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1AF1-9900-4B54-9A5C-1045F6F72720}"/>
              </a:ext>
            </a:extLst>
          </p:cNvPr>
          <p:cNvSpPr>
            <a:spLocks noGrp="1"/>
          </p:cNvSpPr>
          <p:nvPr>
            <p:ph type="title"/>
          </p:nvPr>
        </p:nvSpPr>
        <p:spPr/>
        <p:txBody>
          <a:bodyPr/>
          <a:lstStyle/>
          <a:p>
            <a:r>
              <a:rPr lang="en-US" dirty="0"/>
              <a:t>Thank You, BOS!</a:t>
            </a:r>
          </a:p>
        </p:txBody>
      </p:sp>
      <p:sp>
        <p:nvSpPr>
          <p:cNvPr id="21" name="Rectangle 20">
            <a:extLst>
              <a:ext uri="{FF2B5EF4-FFF2-40B4-BE49-F238E27FC236}">
                <a16:creationId xmlns:a16="http://schemas.microsoft.com/office/drawing/2014/main" id="{4E359499-DE9B-4D6A-8623-2649D3847F21}"/>
              </a:ext>
            </a:extLst>
          </p:cNvPr>
          <p:cNvSpPr/>
          <p:nvPr/>
        </p:nvSpPr>
        <p:spPr>
          <a:xfrm>
            <a:off x="3251200" y="303681"/>
            <a:ext cx="8878963" cy="275717"/>
          </a:xfrm>
          <a:prstGeom prst="rect">
            <a:avLst/>
          </a:prstGeom>
        </p:spPr>
        <p:txBody>
          <a:bodyPr wrap="square">
            <a:spAutoFit/>
          </a:bodyPr>
          <a:lstStyle/>
          <a:p>
            <a:pPr defTabSz="685766">
              <a:lnSpc>
                <a:spcPct val="70000"/>
              </a:lnSpc>
              <a:spcBef>
                <a:spcPts val="751"/>
              </a:spcBef>
            </a:pPr>
            <a:r>
              <a:rPr lang="en-US" sz="1600" b="1" dirty="0">
                <a:solidFill>
                  <a:srgbClr val="C00000"/>
                </a:solidFill>
              </a:rPr>
              <a:t>$5k MAX-OUT Member  </a:t>
            </a:r>
            <a:r>
              <a:rPr lang="en-US" sz="1600" b="1" dirty="0">
                <a:solidFill>
                  <a:srgbClr val="7030A0"/>
                </a:solidFill>
              </a:rPr>
              <a:t>$3k Capitol Club Member  </a:t>
            </a:r>
            <a:r>
              <a:rPr lang="en-US" sz="1600" b="1" dirty="0">
                <a:solidFill>
                  <a:srgbClr val="0070C0"/>
                </a:solidFill>
              </a:rPr>
              <a:t>Capitol Club Member</a:t>
            </a:r>
          </a:p>
        </p:txBody>
      </p:sp>
      <p:sp>
        <p:nvSpPr>
          <p:cNvPr id="22" name="Rectangle 21">
            <a:extLst>
              <a:ext uri="{FF2B5EF4-FFF2-40B4-BE49-F238E27FC236}">
                <a16:creationId xmlns:a16="http://schemas.microsoft.com/office/drawing/2014/main" id="{642E5AAE-6394-462D-B88A-7ECF80B4B03B}"/>
              </a:ext>
            </a:extLst>
          </p:cNvPr>
          <p:cNvSpPr/>
          <p:nvPr/>
        </p:nvSpPr>
        <p:spPr>
          <a:xfrm>
            <a:off x="9363710" y="4566767"/>
            <a:ext cx="2673349" cy="1477328"/>
          </a:xfrm>
          <a:prstGeom prst="rect">
            <a:avLst/>
          </a:prstGeom>
        </p:spPr>
        <p:txBody>
          <a:bodyPr wrap="square">
            <a:spAutoFit/>
          </a:bodyPr>
          <a:lstStyle/>
          <a:p>
            <a:r>
              <a:rPr lang="en-US" b="1" dirty="0">
                <a:solidFill>
                  <a:schemeClr val="accent1"/>
                </a:solidFill>
              </a:rPr>
              <a:t>Raised in 2023: </a:t>
            </a:r>
            <a:r>
              <a:rPr lang="en-US" b="1" dirty="0"/>
              <a:t>$37,455</a:t>
            </a:r>
          </a:p>
          <a:p>
            <a:r>
              <a:rPr lang="en-US" b="1" dirty="0">
                <a:solidFill>
                  <a:srgbClr val="00B050"/>
                </a:solidFill>
              </a:rPr>
              <a:t>2023 Participation: 74%</a:t>
            </a:r>
          </a:p>
          <a:p>
            <a:r>
              <a:rPr lang="en-US" b="1" dirty="0"/>
              <a:t>2022 Participation: 88%</a:t>
            </a:r>
          </a:p>
          <a:p>
            <a:r>
              <a:rPr lang="en-US" b="1" dirty="0">
                <a:solidFill>
                  <a:schemeClr val="accent3"/>
                </a:solidFill>
              </a:rPr>
              <a:t>2021 Participation: </a:t>
            </a:r>
            <a:r>
              <a:rPr lang="en-US" b="1" dirty="0"/>
              <a:t>98%</a:t>
            </a:r>
          </a:p>
          <a:p>
            <a:r>
              <a:rPr lang="en-US" b="1" dirty="0">
                <a:solidFill>
                  <a:schemeClr val="accent5"/>
                </a:solidFill>
              </a:rPr>
              <a:t>Capitol Club Donors: 27</a:t>
            </a:r>
            <a:endParaRPr lang="en-US" b="1" dirty="0"/>
          </a:p>
        </p:txBody>
      </p:sp>
      <p:sp>
        <p:nvSpPr>
          <p:cNvPr id="23" name="Footer Placeholder 22">
            <a:extLst>
              <a:ext uri="{FF2B5EF4-FFF2-40B4-BE49-F238E27FC236}">
                <a16:creationId xmlns:a16="http://schemas.microsoft.com/office/drawing/2014/main" id="{F1954C67-E5C1-42F0-A062-D02133D4A847}"/>
              </a:ext>
            </a:extLst>
          </p:cNvPr>
          <p:cNvSpPr>
            <a:spLocks noGrp="1"/>
          </p:cNvSpPr>
          <p:nvPr>
            <p:ph type="ftr" sz="quarter" idx="11"/>
          </p:nvPr>
        </p:nvSpPr>
        <p:spPr/>
        <p:txBody>
          <a:bodyPr/>
          <a:lstStyle/>
          <a:p>
            <a:r>
              <a:rPr lang="en-US" sz="2800" dirty="0"/>
              <a:t>TEXT </a:t>
            </a:r>
            <a:r>
              <a:rPr lang="en-US" sz="2800" dirty="0" err="1"/>
              <a:t>OrthoUnity</a:t>
            </a:r>
            <a:r>
              <a:rPr lang="en-US" sz="2800" dirty="0"/>
              <a:t> TO 41444</a:t>
            </a:r>
          </a:p>
        </p:txBody>
      </p:sp>
      <p:graphicFrame>
        <p:nvGraphicFramePr>
          <p:cNvPr id="6" name="Table 5">
            <a:extLst>
              <a:ext uri="{FF2B5EF4-FFF2-40B4-BE49-F238E27FC236}">
                <a16:creationId xmlns:a16="http://schemas.microsoft.com/office/drawing/2014/main" id="{043DCD40-7E9C-484B-8EF7-A366EE58804A}"/>
              </a:ext>
            </a:extLst>
          </p:cNvPr>
          <p:cNvGraphicFramePr>
            <a:graphicFrameLocks noGrp="1"/>
          </p:cNvGraphicFramePr>
          <p:nvPr/>
        </p:nvGraphicFramePr>
        <p:xfrm>
          <a:off x="381877" y="1475587"/>
          <a:ext cx="3612726" cy="3075940"/>
        </p:xfrm>
        <a:graphic>
          <a:graphicData uri="http://schemas.openxmlformats.org/drawingml/2006/table">
            <a:tbl>
              <a:tblPr/>
              <a:tblGrid>
                <a:gridCol w="3612726">
                  <a:extLst>
                    <a:ext uri="{9D8B030D-6E8A-4147-A177-3AD203B41FA5}">
                      <a16:colId xmlns:a16="http://schemas.microsoft.com/office/drawing/2014/main" val="3927282303"/>
                    </a:ext>
                  </a:extLst>
                </a:gridCol>
              </a:tblGrid>
              <a:tr h="184150">
                <a:tc>
                  <a:txBody>
                    <a:bodyPr/>
                    <a:lstStyle/>
                    <a:p>
                      <a:pPr algn="l" fontAlgn="b"/>
                      <a:r>
                        <a:rPr lang="pt-BR" sz="1400" b="1" i="0" u="none" strike="noStrike" dirty="0">
                          <a:solidFill>
                            <a:srgbClr val="0070C0"/>
                          </a:solidFill>
                          <a:effectLst/>
                          <a:latin typeface="Aptos Narrow" panose="020B0004020202020204" pitchFamily="34" charset="0"/>
                        </a:rPr>
                        <a:t>Peter C Amadio MD, FAAOS</a:t>
                      </a:r>
                    </a:p>
                  </a:txBody>
                  <a:tcPr marL="6350" marR="6350" marT="6350" marB="0" anchor="b">
                    <a:lnL>
                      <a:noFill/>
                    </a:lnL>
                    <a:lnR>
                      <a:noFill/>
                    </a:lnR>
                    <a:lnT>
                      <a:noFill/>
                    </a:lnT>
                    <a:lnB>
                      <a:noFill/>
                    </a:lnB>
                    <a:noFill/>
                  </a:tcPr>
                </a:tc>
                <a:extLst>
                  <a:ext uri="{0D108BD9-81ED-4DB2-BD59-A6C34878D82A}">
                    <a16:rowId xmlns:a16="http://schemas.microsoft.com/office/drawing/2014/main" val="2354092170"/>
                  </a:ext>
                </a:extLst>
              </a:tr>
              <a:tr h="184150">
                <a:tc>
                  <a:txBody>
                    <a:bodyPr/>
                    <a:lstStyle/>
                    <a:p>
                      <a:pPr algn="l" fontAlgn="b"/>
                      <a:r>
                        <a:rPr lang="en-US" sz="1400" b="1" i="0" u="none" strike="noStrike" dirty="0">
                          <a:solidFill>
                            <a:srgbClr val="0070C0"/>
                          </a:solidFill>
                          <a:effectLst/>
                          <a:latin typeface="Aptos Narrow" panose="020B0004020202020204" pitchFamily="34" charset="0"/>
                        </a:rPr>
                        <a:t>Michael S Aronow MD, FAAOS</a:t>
                      </a:r>
                    </a:p>
                  </a:txBody>
                  <a:tcPr marL="6350" marR="6350" marT="6350" marB="0" anchor="b">
                    <a:lnL>
                      <a:noFill/>
                    </a:lnL>
                    <a:lnR>
                      <a:noFill/>
                    </a:lnR>
                    <a:lnT>
                      <a:noFill/>
                    </a:lnT>
                    <a:lnB>
                      <a:noFill/>
                    </a:lnB>
                    <a:noFill/>
                  </a:tcPr>
                </a:tc>
                <a:extLst>
                  <a:ext uri="{0D108BD9-81ED-4DB2-BD59-A6C34878D82A}">
                    <a16:rowId xmlns:a16="http://schemas.microsoft.com/office/drawing/2014/main" val="378909983"/>
                  </a:ext>
                </a:extLst>
              </a:tr>
              <a:tr h="184150">
                <a:tc>
                  <a:txBody>
                    <a:bodyPr/>
                    <a:lstStyle/>
                    <a:p>
                      <a:pPr algn="l" fontAlgn="b"/>
                      <a:r>
                        <a:rPr lang="en-US" sz="1400" b="1" i="0" u="none" strike="noStrike" dirty="0">
                          <a:solidFill>
                            <a:srgbClr val="0070C0"/>
                          </a:solidFill>
                          <a:effectLst/>
                          <a:latin typeface="Aptos Narrow" panose="020B0004020202020204" pitchFamily="34" charset="0"/>
                        </a:rPr>
                        <a:t>Lattisha </a:t>
                      </a:r>
                      <a:r>
                        <a:rPr lang="en-US" sz="1400" b="1" i="0" u="none" strike="noStrike" dirty="0" err="1">
                          <a:solidFill>
                            <a:srgbClr val="0070C0"/>
                          </a:solidFill>
                          <a:effectLst/>
                          <a:latin typeface="Aptos Narrow" panose="020B0004020202020204" pitchFamily="34" charset="0"/>
                        </a:rPr>
                        <a:t>Latoyah</a:t>
                      </a:r>
                      <a:r>
                        <a:rPr lang="en-US" sz="1400" b="1" i="0" u="none" strike="noStrike" dirty="0">
                          <a:solidFill>
                            <a:srgbClr val="0070C0"/>
                          </a:solidFill>
                          <a:effectLst/>
                          <a:latin typeface="Aptos Narrow" panose="020B0004020202020204" pitchFamily="34" charset="0"/>
                        </a:rPr>
                        <a:t> Bilbrew MD, FAAOS</a:t>
                      </a:r>
                    </a:p>
                  </a:txBody>
                  <a:tcPr marL="6350" marR="6350" marT="6350" marB="0" anchor="b">
                    <a:lnL>
                      <a:noFill/>
                    </a:lnL>
                    <a:lnR>
                      <a:noFill/>
                    </a:lnR>
                    <a:lnT>
                      <a:noFill/>
                    </a:lnT>
                    <a:lnB>
                      <a:noFill/>
                    </a:lnB>
                    <a:noFill/>
                  </a:tcPr>
                </a:tc>
                <a:extLst>
                  <a:ext uri="{0D108BD9-81ED-4DB2-BD59-A6C34878D82A}">
                    <a16:rowId xmlns:a16="http://schemas.microsoft.com/office/drawing/2014/main" val="1999180574"/>
                  </a:ext>
                </a:extLst>
              </a:tr>
              <a:tr h="184150">
                <a:tc>
                  <a:txBody>
                    <a:bodyPr/>
                    <a:lstStyle/>
                    <a:p>
                      <a:pPr algn="l" fontAlgn="b"/>
                      <a:r>
                        <a:rPr lang="en-US" sz="1400" b="1" i="0" u="none" strike="noStrike">
                          <a:solidFill>
                            <a:srgbClr val="7030A0"/>
                          </a:solidFill>
                          <a:effectLst/>
                          <a:latin typeface="Aptos Narrow" panose="020B0004020202020204" pitchFamily="34" charset="0"/>
                        </a:rPr>
                        <a:t>Odion T Binitie MD, FAAOS</a:t>
                      </a:r>
                    </a:p>
                  </a:txBody>
                  <a:tcPr marL="6350" marR="6350" marT="6350" marB="0" anchor="b">
                    <a:lnL>
                      <a:noFill/>
                    </a:lnL>
                    <a:lnR>
                      <a:noFill/>
                    </a:lnR>
                    <a:lnT>
                      <a:noFill/>
                    </a:lnT>
                    <a:lnB>
                      <a:noFill/>
                    </a:lnB>
                    <a:noFill/>
                  </a:tcPr>
                </a:tc>
                <a:extLst>
                  <a:ext uri="{0D108BD9-81ED-4DB2-BD59-A6C34878D82A}">
                    <a16:rowId xmlns:a16="http://schemas.microsoft.com/office/drawing/2014/main" val="3895901197"/>
                  </a:ext>
                </a:extLst>
              </a:tr>
              <a:tr h="184150">
                <a:tc>
                  <a:txBody>
                    <a:bodyPr/>
                    <a:lstStyle/>
                    <a:p>
                      <a:pPr algn="l" fontAlgn="b"/>
                      <a:r>
                        <a:rPr lang="it-IT" sz="1400" b="1" i="0" u="none" strike="noStrike">
                          <a:solidFill>
                            <a:srgbClr val="0070C0"/>
                          </a:solidFill>
                          <a:effectLst/>
                          <a:latin typeface="Aptos Narrow" panose="020B0004020202020204" pitchFamily="34" charset="0"/>
                        </a:rPr>
                        <a:t>Michael P Bolognesi MD, FAAOS</a:t>
                      </a:r>
                    </a:p>
                  </a:txBody>
                  <a:tcPr marL="6350" marR="6350" marT="6350" marB="0" anchor="b">
                    <a:lnL>
                      <a:noFill/>
                    </a:lnL>
                    <a:lnR>
                      <a:noFill/>
                    </a:lnR>
                    <a:lnT>
                      <a:noFill/>
                    </a:lnT>
                    <a:lnB>
                      <a:noFill/>
                    </a:lnB>
                    <a:noFill/>
                  </a:tcPr>
                </a:tc>
                <a:extLst>
                  <a:ext uri="{0D108BD9-81ED-4DB2-BD59-A6C34878D82A}">
                    <a16:rowId xmlns:a16="http://schemas.microsoft.com/office/drawing/2014/main" val="1595050482"/>
                  </a:ext>
                </a:extLst>
              </a:tr>
              <a:tr h="184150">
                <a:tc>
                  <a:txBody>
                    <a:bodyPr/>
                    <a:lstStyle/>
                    <a:p>
                      <a:pPr algn="l" fontAlgn="b"/>
                      <a:r>
                        <a:rPr lang="en-US" sz="1400" b="0" i="0" u="none" strike="noStrike">
                          <a:solidFill>
                            <a:srgbClr val="000000"/>
                          </a:solidFill>
                          <a:effectLst/>
                          <a:latin typeface="Aptos Narrow" panose="020B0004020202020204" pitchFamily="34" charset="0"/>
                        </a:rPr>
                        <a:t>Susan V Bukata MD, FAAOS</a:t>
                      </a:r>
                    </a:p>
                  </a:txBody>
                  <a:tcPr marL="6350" marR="6350" marT="6350" marB="0" anchor="b">
                    <a:lnL>
                      <a:noFill/>
                    </a:lnL>
                    <a:lnR>
                      <a:noFill/>
                    </a:lnR>
                    <a:lnT>
                      <a:noFill/>
                    </a:lnT>
                    <a:lnB>
                      <a:noFill/>
                    </a:lnB>
                    <a:noFill/>
                  </a:tcPr>
                </a:tc>
                <a:extLst>
                  <a:ext uri="{0D108BD9-81ED-4DB2-BD59-A6C34878D82A}">
                    <a16:rowId xmlns:a16="http://schemas.microsoft.com/office/drawing/2014/main" val="182058354"/>
                  </a:ext>
                </a:extLst>
              </a:tr>
              <a:tr h="184150">
                <a:tc>
                  <a:txBody>
                    <a:bodyPr/>
                    <a:lstStyle/>
                    <a:p>
                      <a:pPr algn="l" fontAlgn="b"/>
                      <a:r>
                        <a:rPr lang="en-US" sz="1400" b="0" i="0" u="none" strike="noStrike">
                          <a:solidFill>
                            <a:srgbClr val="000000"/>
                          </a:solidFill>
                          <a:effectLst/>
                          <a:latin typeface="Aptos Narrow" panose="020B0004020202020204" pitchFamily="34" charset="0"/>
                        </a:rPr>
                        <a:t>Anna Cohen-Rosenblum MD, FAAOS</a:t>
                      </a:r>
                    </a:p>
                  </a:txBody>
                  <a:tcPr marL="6350" marR="6350" marT="6350" marB="0" anchor="b">
                    <a:lnL>
                      <a:noFill/>
                    </a:lnL>
                    <a:lnR>
                      <a:noFill/>
                    </a:lnR>
                    <a:lnT>
                      <a:noFill/>
                    </a:lnT>
                    <a:lnB>
                      <a:noFill/>
                    </a:lnB>
                    <a:noFill/>
                  </a:tcPr>
                </a:tc>
                <a:extLst>
                  <a:ext uri="{0D108BD9-81ED-4DB2-BD59-A6C34878D82A}">
                    <a16:rowId xmlns:a16="http://schemas.microsoft.com/office/drawing/2014/main" val="2780187653"/>
                  </a:ext>
                </a:extLst>
              </a:tr>
              <a:tr h="184150">
                <a:tc>
                  <a:txBody>
                    <a:bodyPr/>
                    <a:lstStyle/>
                    <a:p>
                      <a:pPr algn="l" fontAlgn="b"/>
                      <a:r>
                        <a:rPr lang="en-US" sz="1400" b="1" i="0" u="none" strike="noStrike">
                          <a:solidFill>
                            <a:srgbClr val="0070C0"/>
                          </a:solidFill>
                          <a:effectLst/>
                          <a:latin typeface="Aptos Narrow" panose="020B0004020202020204" pitchFamily="34" charset="0"/>
                        </a:rPr>
                        <a:t>Charles Hopkins Crawford III, MD, FAAOS</a:t>
                      </a:r>
                    </a:p>
                  </a:txBody>
                  <a:tcPr marL="6350" marR="6350" marT="6350" marB="0" anchor="b">
                    <a:lnL>
                      <a:noFill/>
                    </a:lnL>
                    <a:lnR>
                      <a:noFill/>
                    </a:lnR>
                    <a:lnT>
                      <a:noFill/>
                    </a:lnT>
                    <a:lnB>
                      <a:noFill/>
                    </a:lnB>
                    <a:noFill/>
                  </a:tcPr>
                </a:tc>
                <a:extLst>
                  <a:ext uri="{0D108BD9-81ED-4DB2-BD59-A6C34878D82A}">
                    <a16:rowId xmlns:a16="http://schemas.microsoft.com/office/drawing/2014/main" val="3946503228"/>
                  </a:ext>
                </a:extLst>
              </a:tr>
              <a:tr h="184150">
                <a:tc>
                  <a:txBody>
                    <a:bodyPr/>
                    <a:lstStyle/>
                    <a:p>
                      <a:pPr algn="l" fontAlgn="b"/>
                      <a:r>
                        <a:rPr lang="pt-BR" sz="1400" b="1" i="0" u="none" strike="noStrike">
                          <a:solidFill>
                            <a:srgbClr val="0070C0"/>
                          </a:solidFill>
                          <a:effectLst/>
                          <a:latin typeface="Aptos Narrow" panose="020B0004020202020204" pitchFamily="34" charset="0"/>
                        </a:rPr>
                        <a:t>Xavier A Duralde MD, FAAOS</a:t>
                      </a:r>
                    </a:p>
                  </a:txBody>
                  <a:tcPr marL="6350" marR="6350" marT="6350" marB="0" anchor="b">
                    <a:lnL>
                      <a:noFill/>
                    </a:lnL>
                    <a:lnR>
                      <a:noFill/>
                    </a:lnR>
                    <a:lnT>
                      <a:noFill/>
                    </a:lnT>
                    <a:lnB>
                      <a:noFill/>
                    </a:lnB>
                    <a:noFill/>
                  </a:tcPr>
                </a:tc>
                <a:extLst>
                  <a:ext uri="{0D108BD9-81ED-4DB2-BD59-A6C34878D82A}">
                    <a16:rowId xmlns:a16="http://schemas.microsoft.com/office/drawing/2014/main" val="3751436494"/>
                  </a:ext>
                </a:extLst>
              </a:tr>
              <a:tr h="184150">
                <a:tc>
                  <a:txBody>
                    <a:bodyPr/>
                    <a:lstStyle/>
                    <a:p>
                      <a:pPr algn="l" fontAlgn="b"/>
                      <a:r>
                        <a:rPr lang="en-US" sz="1400" b="1" i="0" u="none" strike="noStrike">
                          <a:solidFill>
                            <a:srgbClr val="0070C0"/>
                          </a:solidFill>
                          <a:effectLst/>
                          <a:latin typeface="Aptos Narrow" panose="020B0004020202020204" pitchFamily="34" charset="0"/>
                        </a:rPr>
                        <a:t>Eric I Ferkel MD, FAAOS</a:t>
                      </a:r>
                    </a:p>
                  </a:txBody>
                  <a:tcPr marL="6350" marR="6350" marT="6350" marB="0" anchor="b">
                    <a:lnL>
                      <a:noFill/>
                    </a:lnL>
                    <a:lnR>
                      <a:noFill/>
                    </a:lnR>
                    <a:lnT>
                      <a:noFill/>
                    </a:lnT>
                    <a:lnB>
                      <a:noFill/>
                    </a:lnB>
                    <a:noFill/>
                  </a:tcPr>
                </a:tc>
                <a:extLst>
                  <a:ext uri="{0D108BD9-81ED-4DB2-BD59-A6C34878D82A}">
                    <a16:rowId xmlns:a16="http://schemas.microsoft.com/office/drawing/2014/main" val="1060671278"/>
                  </a:ext>
                </a:extLst>
              </a:tr>
              <a:tr h="184150">
                <a:tc>
                  <a:txBody>
                    <a:bodyPr/>
                    <a:lstStyle/>
                    <a:p>
                      <a:pPr algn="l" fontAlgn="b"/>
                      <a:r>
                        <a:rPr lang="en-US" sz="1400" b="0" i="0" u="none" strike="noStrike">
                          <a:solidFill>
                            <a:srgbClr val="000000"/>
                          </a:solidFill>
                          <a:effectLst/>
                          <a:latin typeface="Aptos Narrow" panose="020B0004020202020204" pitchFamily="34" charset="0"/>
                        </a:rPr>
                        <a:t>John G Finkenberg MD, FAAOS</a:t>
                      </a:r>
                    </a:p>
                  </a:txBody>
                  <a:tcPr marL="6350" marR="6350" marT="6350" marB="0" anchor="b">
                    <a:lnL>
                      <a:noFill/>
                    </a:lnL>
                    <a:lnR>
                      <a:noFill/>
                    </a:lnR>
                    <a:lnT>
                      <a:noFill/>
                    </a:lnT>
                    <a:lnB>
                      <a:noFill/>
                    </a:lnB>
                    <a:noFill/>
                  </a:tcPr>
                </a:tc>
                <a:extLst>
                  <a:ext uri="{0D108BD9-81ED-4DB2-BD59-A6C34878D82A}">
                    <a16:rowId xmlns:a16="http://schemas.microsoft.com/office/drawing/2014/main" val="945122172"/>
                  </a:ext>
                </a:extLst>
              </a:tr>
              <a:tr h="184150">
                <a:tc>
                  <a:txBody>
                    <a:bodyPr/>
                    <a:lstStyle/>
                    <a:p>
                      <a:pPr algn="l" fontAlgn="b"/>
                      <a:r>
                        <a:rPr lang="en-US" sz="1400" b="1" i="0" u="none" strike="noStrike">
                          <a:solidFill>
                            <a:srgbClr val="0070C0"/>
                          </a:solidFill>
                          <a:effectLst/>
                          <a:latin typeface="Aptos Narrow" panose="020B0004020202020204" pitchFamily="34" charset="0"/>
                        </a:rPr>
                        <a:t>Lawrence V Gulotta MD, FAAOS</a:t>
                      </a:r>
                    </a:p>
                  </a:txBody>
                  <a:tcPr marL="6350" marR="6350" marT="6350" marB="0" anchor="b">
                    <a:lnL>
                      <a:noFill/>
                    </a:lnL>
                    <a:lnR>
                      <a:noFill/>
                    </a:lnR>
                    <a:lnT>
                      <a:noFill/>
                    </a:lnT>
                    <a:lnB>
                      <a:noFill/>
                    </a:lnB>
                    <a:noFill/>
                  </a:tcPr>
                </a:tc>
                <a:extLst>
                  <a:ext uri="{0D108BD9-81ED-4DB2-BD59-A6C34878D82A}">
                    <a16:rowId xmlns:a16="http://schemas.microsoft.com/office/drawing/2014/main" val="2650151375"/>
                  </a:ext>
                </a:extLst>
              </a:tr>
              <a:tr h="184150">
                <a:tc>
                  <a:txBody>
                    <a:bodyPr/>
                    <a:lstStyle/>
                    <a:p>
                      <a:pPr algn="l" fontAlgn="b"/>
                      <a:r>
                        <a:rPr lang="en-US" sz="1400" b="1" i="0" u="none" strike="noStrike">
                          <a:solidFill>
                            <a:srgbClr val="0070C0"/>
                          </a:solidFill>
                          <a:effectLst/>
                          <a:latin typeface="Aptos Narrow" panose="020B0004020202020204" pitchFamily="34" charset="0"/>
                        </a:rPr>
                        <a:t>William George Hamilton MD, FAAOS</a:t>
                      </a:r>
                    </a:p>
                  </a:txBody>
                  <a:tcPr marL="6350" marR="6350" marT="6350" marB="0" anchor="b">
                    <a:lnL>
                      <a:noFill/>
                    </a:lnL>
                    <a:lnR>
                      <a:noFill/>
                    </a:lnR>
                    <a:lnT>
                      <a:noFill/>
                    </a:lnT>
                    <a:lnB>
                      <a:noFill/>
                    </a:lnB>
                    <a:noFill/>
                  </a:tcPr>
                </a:tc>
                <a:extLst>
                  <a:ext uri="{0D108BD9-81ED-4DB2-BD59-A6C34878D82A}">
                    <a16:rowId xmlns:a16="http://schemas.microsoft.com/office/drawing/2014/main" val="2390083770"/>
                  </a:ext>
                </a:extLst>
              </a:tr>
              <a:tr h="184150">
                <a:tc>
                  <a:txBody>
                    <a:bodyPr/>
                    <a:lstStyle/>
                    <a:p>
                      <a:pPr algn="l" fontAlgn="b"/>
                      <a:r>
                        <a:rPr lang="en-US" sz="1400" b="0" i="0" u="none" strike="noStrike" dirty="0">
                          <a:solidFill>
                            <a:srgbClr val="000000"/>
                          </a:solidFill>
                          <a:effectLst/>
                          <a:latin typeface="Aptos Narrow" panose="020B0004020202020204" pitchFamily="34" charset="0"/>
                        </a:rPr>
                        <a:t>Catherine G Hawthorne MD, FAAOS</a:t>
                      </a:r>
                    </a:p>
                  </a:txBody>
                  <a:tcPr marL="6350" marR="6350" marT="6350" marB="0" anchor="b">
                    <a:lnL>
                      <a:noFill/>
                    </a:lnL>
                    <a:lnR>
                      <a:noFill/>
                    </a:lnR>
                    <a:lnT>
                      <a:noFill/>
                    </a:lnT>
                    <a:lnB>
                      <a:noFill/>
                    </a:lnB>
                    <a:noFill/>
                  </a:tcPr>
                </a:tc>
                <a:extLst>
                  <a:ext uri="{0D108BD9-81ED-4DB2-BD59-A6C34878D82A}">
                    <a16:rowId xmlns:a16="http://schemas.microsoft.com/office/drawing/2014/main" val="997340272"/>
                  </a:ext>
                </a:extLst>
              </a:tr>
            </a:tbl>
          </a:graphicData>
        </a:graphic>
      </p:graphicFrame>
      <p:graphicFrame>
        <p:nvGraphicFramePr>
          <p:cNvPr id="7" name="Table 6">
            <a:extLst>
              <a:ext uri="{FF2B5EF4-FFF2-40B4-BE49-F238E27FC236}">
                <a16:creationId xmlns:a16="http://schemas.microsoft.com/office/drawing/2014/main" id="{1650D885-6DD7-BEC5-56B1-3BE6BD597CFB}"/>
              </a:ext>
            </a:extLst>
          </p:cNvPr>
          <p:cNvGraphicFramePr>
            <a:graphicFrameLocks noGrp="1"/>
          </p:cNvGraphicFramePr>
          <p:nvPr/>
        </p:nvGraphicFramePr>
        <p:xfrm>
          <a:off x="3969203" y="1495484"/>
          <a:ext cx="3399367" cy="3075940"/>
        </p:xfrm>
        <a:graphic>
          <a:graphicData uri="http://schemas.openxmlformats.org/drawingml/2006/table">
            <a:tbl>
              <a:tblPr/>
              <a:tblGrid>
                <a:gridCol w="3399367">
                  <a:extLst>
                    <a:ext uri="{9D8B030D-6E8A-4147-A177-3AD203B41FA5}">
                      <a16:colId xmlns:a16="http://schemas.microsoft.com/office/drawing/2014/main" val="526532521"/>
                    </a:ext>
                  </a:extLst>
                </a:gridCol>
              </a:tblGrid>
              <a:tr h="184150">
                <a:tc>
                  <a:txBody>
                    <a:bodyPr/>
                    <a:lstStyle/>
                    <a:p>
                      <a:pPr algn="l" fontAlgn="b"/>
                      <a:r>
                        <a:rPr lang="en-US" sz="1400" b="1" i="0" u="none" strike="noStrike" dirty="0">
                          <a:solidFill>
                            <a:srgbClr val="0070C0"/>
                          </a:solidFill>
                          <a:effectLst/>
                          <a:latin typeface="Aptos Narrow" panose="020B0004020202020204" pitchFamily="34" charset="0"/>
                        </a:rPr>
                        <a:t>Alan S Hilibrand MD, MBA, FAAOS</a:t>
                      </a:r>
                    </a:p>
                  </a:txBody>
                  <a:tcPr marL="6350" marR="6350" marT="6350" marB="0" anchor="b">
                    <a:lnL>
                      <a:noFill/>
                    </a:lnL>
                    <a:lnR>
                      <a:noFill/>
                    </a:lnR>
                    <a:lnT>
                      <a:noFill/>
                    </a:lnT>
                    <a:lnB>
                      <a:noFill/>
                    </a:lnB>
                    <a:noFill/>
                  </a:tcPr>
                </a:tc>
                <a:extLst>
                  <a:ext uri="{0D108BD9-81ED-4DB2-BD59-A6C34878D82A}">
                    <a16:rowId xmlns:a16="http://schemas.microsoft.com/office/drawing/2014/main" val="357784548"/>
                  </a:ext>
                </a:extLst>
              </a:tr>
              <a:tr h="184150">
                <a:tc>
                  <a:txBody>
                    <a:bodyPr/>
                    <a:lstStyle/>
                    <a:p>
                      <a:pPr algn="l" fontAlgn="b"/>
                      <a:r>
                        <a:rPr lang="en-US" sz="1400" b="0" i="0" u="none" strike="noStrike">
                          <a:solidFill>
                            <a:srgbClr val="000000"/>
                          </a:solidFill>
                          <a:effectLst/>
                          <a:latin typeface="Aptos Narrow" panose="020B0004020202020204" pitchFamily="34" charset="0"/>
                        </a:rPr>
                        <a:t>James Irvin Huddleston III, MD, FAAOS</a:t>
                      </a:r>
                    </a:p>
                  </a:txBody>
                  <a:tcPr marL="6350" marR="6350" marT="6350" marB="0" anchor="b">
                    <a:lnL>
                      <a:noFill/>
                    </a:lnL>
                    <a:lnR>
                      <a:noFill/>
                    </a:lnR>
                    <a:lnT>
                      <a:noFill/>
                    </a:lnT>
                    <a:lnB>
                      <a:noFill/>
                    </a:lnB>
                    <a:noFill/>
                  </a:tcPr>
                </a:tc>
                <a:extLst>
                  <a:ext uri="{0D108BD9-81ED-4DB2-BD59-A6C34878D82A}">
                    <a16:rowId xmlns:a16="http://schemas.microsoft.com/office/drawing/2014/main" val="2988798136"/>
                  </a:ext>
                </a:extLst>
              </a:tr>
              <a:tr h="184150">
                <a:tc>
                  <a:txBody>
                    <a:bodyPr/>
                    <a:lstStyle/>
                    <a:p>
                      <a:pPr algn="l" fontAlgn="b"/>
                      <a:r>
                        <a:rPr lang="en-US" sz="1400" b="1" i="0" u="none" strike="noStrike">
                          <a:solidFill>
                            <a:srgbClr val="0070C0"/>
                          </a:solidFill>
                          <a:effectLst/>
                          <a:latin typeface="Aptos Narrow" panose="020B0004020202020204" pitchFamily="34" charset="0"/>
                        </a:rPr>
                        <a:t>Richard Iorio MD, FAAOS</a:t>
                      </a:r>
                    </a:p>
                  </a:txBody>
                  <a:tcPr marL="6350" marR="6350" marT="6350" marB="0" anchor="b">
                    <a:lnL>
                      <a:noFill/>
                    </a:lnL>
                    <a:lnR>
                      <a:noFill/>
                    </a:lnR>
                    <a:lnT>
                      <a:noFill/>
                    </a:lnT>
                    <a:lnB>
                      <a:noFill/>
                    </a:lnB>
                    <a:noFill/>
                  </a:tcPr>
                </a:tc>
                <a:extLst>
                  <a:ext uri="{0D108BD9-81ED-4DB2-BD59-A6C34878D82A}">
                    <a16:rowId xmlns:a16="http://schemas.microsoft.com/office/drawing/2014/main" val="3893928196"/>
                  </a:ext>
                </a:extLst>
              </a:tr>
              <a:tr h="184150">
                <a:tc>
                  <a:txBody>
                    <a:bodyPr/>
                    <a:lstStyle/>
                    <a:p>
                      <a:pPr algn="l" fontAlgn="b"/>
                      <a:r>
                        <a:rPr lang="fi-FI" sz="1400" b="0" i="0" u="none" strike="noStrike" dirty="0">
                          <a:solidFill>
                            <a:srgbClr val="000000"/>
                          </a:solidFill>
                          <a:effectLst/>
                          <a:latin typeface="Aptos Narrow" panose="020B0004020202020204" pitchFamily="34" charset="0"/>
                        </a:rPr>
                        <a:t>Mani D Kahn MD, FAAOS</a:t>
                      </a:r>
                    </a:p>
                  </a:txBody>
                  <a:tcPr marL="6350" marR="6350" marT="6350" marB="0" anchor="b">
                    <a:lnL>
                      <a:noFill/>
                    </a:lnL>
                    <a:lnR>
                      <a:noFill/>
                    </a:lnR>
                    <a:lnT>
                      <a:noFill/>
                    </a:lnT>
                    <a:lnB>
                      <a:noFill/>
                    </a:lnB>
                    <a:noFill/>
                  </a:tcPr>
                </a:tc>
                <a:extLst>
                  <a:ext uri="{0D108BD9-81ED-4DB2-BD59-A6C34878D82A}">
                    <a16:rowId xmlns:a16="http://schemas.microsoft.com/office/drawing/2014/main" val="2491803460"/>
                  </a:ext>
                </a:extLst>
              </a:tr>
              <a:tr h="184150">
                <a:tc>
                  <a:txBody>
                    <a:bodyPr/>
                    <a:lstStyle/>
                    <a:p>
                      <a:pPr algn="l" fontAlgn="b"/>
                      <a:r>
                        <a:rPr lang="en-US" sz="1400" b="0" i="0" u="none" strike="noStrike">
                          <a:solidFill>
                            <a:srgbClr val="000000"/>
                          </a:solidFill>
                          <a:effectLst/>
                          <a:latin typeface="Aptos Narrow" panose="020B0004020202020204" pitchFamily="34" charset="0"/>
                        </a:rPr>
                        <a:t>Dawn LaPorte MD, FAAOS</a:t>
                      </a:r>
                    </a:p>
                  </a:txBody>
                  <a:tcPr marL="6350" marR="6350" marT="6350" marB="0" anchor="b">
                    <a:lnL>
                      <a:noFill/>
                    </a:lnL>
                    <a:lnR>
                      <a:noFill/>
                    </a:lnR>
                    <a:lnT>
                      <a:noFill/>
                    </a:lnT>
                    <a:lnB>
                      <a:noFill/>
                    </a:lnB>
                    <a:noFill/>
                  </a:tcPr>
                </a:tc>
                <a:extLst>
                  <a:ext uri="{0D108BD9-81ED-4DB2-BD59-A6C34878D82A}">
                    <a16:rowId xmlns:a16="http://schemas.microsoft.com/office/drawing/2014/main" val="4209533421"/>
                  </a:ext>
                </a:extLst>
              </a:tr>
              <a:tr h="184150">
                <a:tc>
                  <a:txBody>
                    <a:bodyPr/>
                    <a:lstStyle/>
                    <a:p>
                      <a:pPr algn="l" fontAlgn="b"/>
                      <a:r>
                        <a:rPr lang="pl-PL" sz="1400" b="1" i="0" u="none" strike="noStrike">
                          <a:solidFill>
                            <a:srgbClr val="0070C0"/>
                          </a:solidFill>
                          <a:effectLst/>
                          <a:latin typeface="Aptos Narrow" panose="020B0004020202020204" pitchFamily="34" charset="0"/>
                        </a:rPr>
                        <a:t>Raymond W Liu MD, FAAOS</a:t>
                      </a:r>
                    </a:p>
                  </a:txBody>
                  <a:tcPr marL="6350" marR="6350" marT="6350" marB="0" anchor="b">
                    <a:lnL>
                      <a:noFill/>
                    </a:lnL>
                    <a:lnR>
                      <a:noFill/>
                    </a:lnR>
                    <a:lnT>
                      <a:noFill/>
                    </a:lnT>
                    <a:lnB>
                      <a:noFill/>
                    </a:lnB>
                    <a:noFill/>
                  </a:tcPr>
                </a:tc>
                <a:extLst>
                  <a:ext uri="{0D108BD9-81ED-4DB2-BD59-A6C34878D82A}">
                    <a16:rowId xmlns:a16="http://schemas.microsoft.com/office/drawing/2014/main" val="3234285203"/>
                  </a:ext>
                </a:extLst>
              </a:tr>
              <a:tr h="42863">
                <a:tc>
                  <a:txBody>
                    <a:bodyPr/>
                    <a:lstStyle/>
                    <a:p>
                      <a:pPr algn="l" fontAlgn="b"/>
                      <a:r>
                        <a:rPr lang="pl-PL" sz="1400" b="1" i="0" u="none" strike="noStrike">
                          <a:solidFill>
                            <a:srgbClr val="0070C0"/>
                          </a:solidFill>
                          <a:effectLst/>
                          <a:latin typeface="Aptos Narrow" panose="020B0004020202020204" pitchFamily="34" charset="0"/>
                        </a:rPr>
                        <a:t>Douglas W Lundy MD, MBA, FAAOS</a:t>
                      </a:r>
                    </a:p>
                  </a:txBody>
                  <a:tcPr marL="6350" marR="6350" marT="6350" marB="0" anchor="b">
                    <a:lnL>
                      <a:noFill/>
                    </a:lnL>
                    <a:lnR>
                      <a:noFill/>
                    </a:lnR>
                    <a:lnT>
                      <a:noFill/>
                    </a:lnT>
                    <a:lnB>
                      <a:noFill/>
                    </a:lnB>
                    <a:noFill/>
                  </a:tcPr>
                </a:tc>
                <a:extLst>
                  <a:ext uri="{0D108BD9-81ED-4DB2-BD59-A6C34878D82A}">
                    <a16:rowId xmlns:a16="http://schemas.microsoft.com/office/drawing/2014/main" val="964210748"/>
                  </a:ext>
                </a:extLst>
              </a:tr>
              <a:tr h="184150">
                <a:tc>
                  <a:txBody>
                    <a:bodyPr/>
                    <a:lstStyle/>
                    <a:p>
                      <a:pPr algn="l" fontAlgn="b"/>
                      <a:r>
                        <a:rPr lang="en-US" sz="1400" b="0" i="0" u="none" strike="noStrike">
                          <a:solidFill>
                            <a:srgbClr val="000000"/>
                          </a:solidFill>
                          <a:effectLst/>
                          <a:latin typeface="Aptos Narrow" panose="020B0004020202020204" pitchFamily="34" charset="0"/>
                        </a:rPr>
                        <a:t>Hassan Riaz Mir MD, MBA, FAAOS, FACS</a:t>
                      </a:r>
                    </a:p>
                  </a:txBody>
                  <a:tcPr marL="6350" marR="6350" marT="6350" marB="0" anchor="b">
                    <a:lnL>
                      <a:noFill/>
                    </a:lnL>
                    <a:lnR>
                      <a:noFill/>
                    </a:lnR>
                    <a:lnT>
                      <a:noFill/>
                    </a:lnT>
                    <a:lnB>
                      <a:noFill/>
                    </a:lnB>
                    <a:noFill/>
                  </a:tcPr>
                </a:tc>
                <a:extLst>
                  <a:ext uri="{0D108BD9-81ED-4DB2-BD59-A6C34878D82A}">
                    <a16:rowId xmlns:a16="http://schemas.microsoft.com/office/drawing/2014/main" val="4010045723"/>
                  </a:ext>
                </a:extLst>
              </a:tr>
              <a:tr h="184150">
                <a:tc>
                  <a:txBody>
                    <a:bodyPr/>
                    <a:lstStyle/>
                    <a:p>
                      <a:pPr algn="l" fontAlgn="b"/>
                      <a:r>
                        <a:rPr lang="en-US" sz="1400" b="1" i="0" u="none" strike="noStrike">
                          <a:solidFill>
                            <a:srgbClr val="0070C0"/>
                          </a:solidFill>
                          <a:effectLst/>
                          <a:latin typeface="Aptos Narrow" panose="020B0004020202020204" pitchFamily="34" charset="0"/>
                        </a:rPr>
                        <a:t>Michael P Mott MD, FAAOS</a:t>
                      </a:r>
                    </a:p>
                  </a:txBody>
                  <a:tcPr marL="6350" marR="6350" marT="6350" marB="0" anchor="b">
                    <a:lnL>
                      <a:noFill/>
                    </a:lnL>
                    <a:lnR>
                      <a:noFill/>
                    </a:lnR>
                    <a:lnT>
                      <a:noFill/>
                    </a:lnT>
                    <a:lnB>
                      <a:noFill/>
                    </a:lnB>
                    <a:noFill/>
                  </a:tcPr>
                </a:tc>
                <a:extLst>
                  <a:ext uri="{0D108BD9-81ED-4DB2-BD59-A6C34878D82A}">
                    <a16:rowId xmlns:a16="http://schemas.microsoft.com/office/drawing/2014/main" val="3707446905"/>
                  </a:ext>
                </a:extLst>
              </a:tr>
              <a:tr h="184150">
                <a:tc>
                  <a:txBody>
                    <a:bodyPr/>
                    <a:lstStyle/>
                    <a:p>
                      <a:pPr algn="l" fontAlgn="b"/>
                      <a:r>
                        <a:rPr lang="en-US" sz="1400" b="1" i="0" u="none" strike="noStrike">
                          <a:solidFill>
                            <a:srgbClr val="0070C0"/>
                          </a:solidFill>
                          <a:effectLst/>
                          <a:latin typeface="Aptos Narrow" panose="020B0004020202020204" pitchFamily="34" charset="0"/>
                        </a:rPr>
                        <a:t>Reid Boyce Nichols MD, FAAOS</a:t>
                      </a:r>
                    </a:p>
                  </a:txBody>
                  <a:tcPr marL="6350" marR="6350" marT="6350" marB="0" anchor="b">
                    <a:lnL>
                      <a:noFill/>
                    </a:lnL>
                    <a:lnR>
                      <a:noFill/>
                    </a:lnR>
                    <a:lnT>
                      <a:noFill/>
                    </a:lnT>
                    <a:lnB>
                      <a:noFill/>
                    </a:lnB>
                    <a:noFill/>
                  </a:tcPr>
                </a:tc>
                <a:extLst>
                  <a:ext uri="{0D108BD9-81ED-4DB2-BD59-A6C34878D82A}">
                    <a16:rowId xmlns:a16="http://schemas.microsoft.com/office/drawing/2014/main" val="2576523384"/>
                  </a:ext>
                </a:extLst>
              </a:tr>
              <a:tr h="184150">
                <a:tc>
                  <a:txBody>
                    <a:bodyPr/>
                    <a:lstStyle/>
                    <a:p>
                      <a:pPr algn="l" fontAlgn="b"/>
                      <a:r>
                        <a:rPr lang="en-US" sz="1400" b="0" i="0" u="none" strike="noStrike">
                          <a:solidFill>
                            <a:srgbClr val="000000"/>
                          </a:solidFill>
                          <a:effectLst/>
                          <a:latin typeface="Aptos Narrow" panose="020B0004020202020204" pitchFamily="34" charset="0"/>
                        </a:rPr>
                        <a:t>Maureen A O'Shaughnessy MD, FAAOS</a:t>
                      </a:r>
                    </a:p>
                  </a:txBody>
                  <a:tcPr marL="6350" marR="6350" marT="6350" marB="0" anchor="b">
                    <a:lnL>
                      <a:noFill/>
                    </a:lnL>
                    <a:lnR>
                      <a:noFill/>
                    </a:lnR>
                    <a:lnT>
                      <a:noFill/>
                    </a:lnT>
                    <a:lnB>
                      <a:noFill/>
                    </a:lnB>
                    <a:noFill/>
                  </a:tcPr>
                </a:tc>
                <a:extLst>
                  <a:ext uri="{0D108BD9-81ED-4DB2-BD59-A6C34878D82A}">
                    <a16:rowId xmlns:a16="http://schemas.microsoft.com/office/drawing/2014/main" val="1850174711"/>
                  </a:ext>
                </a:extLst>
              </a:tr>
              <a:tr h="184150">
                <a:tc>
                  <a:txBody>
                    <a:bodyPr/>
                    <a:lstStyle/>
                    <a:p>
                      <a:pPr algn="l" fontAlgn="b"/>
                      <a:r>
                        <a:rPr lang="pt-BR" sz="1400" b="1" i="0" u="none" strike="noStrike">
                          <a:solidFill>
                            <a:srgbClr val="0070C0"/>
                          </a:solidFill>
                          <a:effectLst/>
                          <a:latin typeface="Aptos Narrow" panose="020B0004020202020204" pitchFamily="34" charset="0"/>
                        </a:rPr>
                        <a:t>Alexandra Elizabeth Page MD, FAAOS</a:t>
                      </a:r>
                    </a:p>
                  </a:txBody>
                  <a:tcPr marL="6350" marR="6350" marT="6350" marB="0" anchor="b">
                    <a:lnL>
                      <a:noFill/>
                    </a:lnL>
                    <a:lnR>
                      <a:noFill/>
                    </a:lnR>
                    <a:lnT>
                      <a:noFill/>
                    </a:lnT>
                    <a:lnB>
                      <a:noFill/>
                    </a:lnB>
                    <a:noFill/>
                  </a:tcPr>
                </a:tc>
                <a:extLst>
                  <a:ext uri="{0D108BD9-81ED-4DB2-BD59-A6C34878D82A}">
                    <a16:rowId xmlns:a16="http://schemas.microsoft.com/office/drawing/2014/main" val="3549062233"/>
                  </a:ext>
                </a:extLst>
              </a:tr>
              <a:tr h="184150">
                <a:tc>
                  <a:txBody>
                    <a:bodyPr/>
                    <a:lstStyle/>
                    <a:p>
                      <a:pPr algn="l" fontAlgn="b"/>
                      <a:r>
                        <a:rPr lang="en-US" sz="1400" b="0" i="0" u="none" strike="noStrike">
                          <a:solidFill>
                            <a:srgbClr val="000000"/>
                          </a:solidFill>
                          <a:effectLst/>
                          <a:latin typeface="Aptos Narrow" panose="020B0004020202020204" pitchFamily="34" charset="0"/>
                        </a:rPr>
                        <a:t>Mitchell Forest Reiter MD, FAAOS</a:t>
                      </a:r>
                    </a:p>
                  </a:txBody>
                  <a:tcPr marL="6350" marR="6350" marT="6350" marB="0" anchor="b">
                    <a:lnL>
                      <a:noFill/>
                    </a:lnL>
                    <a:lnR>
                      <a:noFill/>
                    </a:lnR>
                    <a:lnT>
                      <a:noFill/>
                    </a:lnT>
                    <a:lnB>
                      <a:noFill/>
                    </a:lnB>
                    <a:noFill/>
                  </a:tcPr>
                </a:tc>
                <a:extLst>
                  <a:ext uri="{0D108BD9-81ED-4DB2-BD59-A6C34878D82A}">
                    <a16:rowId xmlns:a16="http://schemas.microsoft.com/office/drawing/2014/main" val="1372508678"/>
                  </a:ext>
                </a:extLst>
              </a:tr>
              <a:tr h="184150">
                <a:tc>
                  <a:txBody>
                    <a:bodyPr/>
                    <a:lstStyle/>
                    <a:p>
                      <a:pPr algn="l" fontAlgn="b"/>
                      <a:r>
                        <a:rPr lang="en-US" sz="1400" b="1" i="0" u="none" strike="noStrike" dirty="0">
                          <a:solidFill>
                            <a:srgbClr val="0070C0"/>
                          </a:solidFill>
                          <a:effectLst/>
                          <a:latin typeface="Aptos Narrow" panose="020B0004020202020204" pitchFamily="34" charset="0"/>
                        </a:rPr>
                        <a:t>Paul T Rubery Jr, MD, FAAOS</a:t>
                      </a:r>
                    </a:p>
                  </a:txBody>
                  <a:tcPr marL="6350" marR="6350" marT="6350" marB="0" anchor="b">
                    <a:lnL>
                      <a:noFill/>
                    </a:lnL>
                    <a:lnR>
                      <a:noFill/>
                    </a:lnR>
                    <a:lnT>
                      <a:noFill/>
                    </a:lnT>
                    <a:lnB>
                      <a:noFill/>
                    </a:lnB>
                    <a:noFill/>
                  </a:tcPr>
                </a:tc>
                <a:extLst>
                  <a:ext uri="{0D108BD9-81ED-4DB2-BD59-A6C34878D82A}">
                    <a16:rowId xmlns:a16="http://schemas.microsoft.com/office/drawing/2014/main" val="1315982273"/>
                  </a:ext>
                </a:extLst>
              </a:tr>
            </a:tbl>
          </a:graphicData>
        </a:graphic>
      </p:graphicFrame>
      <p:graphicFrame>
        <p:nvGraphicFramePr>
          <p:cNvPr id="8" name="Table 7">
            <a:extLst>
              <a:ext uri="{FF2B5EF4-FFF2-40B4-BE49-F238E27FC236}">
                <a16:creationId xmlns:a16="http://schemas.microsoft.com/office/drawing/2014/main" id="{00634AFA-F241-AC0D-055F-9913CB231447}"/>
              </a:ext>
            </a:extLst>
          </p:cNvPr>
          <p:cNvGraphicFramePr>
            <a:graphicFrameLocks noGrp="1"/>
          </p:cNvGraphicFramePr>
          <p:nvPr/>
        </p:nvGraphicFramePr>
        <p:xfrm>
          <a:off x="7876948" y="1451610"/>
          <a:ext cx="3146652" cy="1977390"/>
        </p:xfrm>
        <a:graphic>
          <a:graphicData uri="http://schemas.openxmlformats.org/drawingml/2006/table">
            <a:tbl>
              <a:tblPr/>
              <a:tblGrid>
                <a:gridCol w="3146652">
                  <a:extLst>
                    <a:ext uri="{9D8B030D-6E8A-4147-A177-3AD203B41FA5}">
                      <a16:colId xmlns:a16="http://schemas.microsoft.com/office/drawing/2014/main" val="891224348"/>
                    </a:ext>
                  </a:extLst>
                </a:gridCol>
              </a:tblGrid>
              <a:tr h="184150">
                <a:tc>
                  <a:txBody>
                    <a:bodyPr/>
                    <a:lstStyle/>
                    <a:p>
                      <a:pPr algn="l" fontAlgn="b"/>
                      <a:r>
                        <a:rPr lang="en-US" sz="1400" b="1" i="0" u="none" strike="noStrike" dirty="0">
                          <a:solidFill>
                            <a:srgbClr val="0070C0"/>
                          </a:solidFill>
                          <a:effectLst/>
                          <a:latin typeface="Aptos Narrow" panose="020B0004020202020204" pitchFamily="34" charset="0"/>
                        </a:rPr>
                        <a:t>Julie B Samora MD, PhD, MPH, FAAOS</a:t>
                      </a:r>
                    </a:p>
                  </a:txBody>
                  <a:tcPr marL="6350" marR="6350" marT="6350" marB="0" anchor="b">
                    <a:lnL>
                      <a:noFill/>
                    </a:lnL>
                    <a:lnR>
                      <a:noFill/>
                    </a:lnR>
                    <a:lnT>
                      <a:noFill/>
                    </a:lnT>
                    <a:lnB>
                      <a:noFill/>
                    </a:lnB>
                    <a:noFill/>
                  </a:tcPr>
                </a:tc>
                <a:extLst>
                  <a:ext uri="{0D108BD9-81ED-4DB2-BD59-A6C34878D82A}">
                    <a16:rowId xmlns:a16="http://schemas.microsoft.com/office/drawing/2014/main" val="2677252484"/>
                  </a:ext>
                </a:extLst>
              </a:tr>
              <a:tr h="184150">
                <a:tc>
                  <a:txBody>
                    <a:bodyPr/>
                    <a:lstStyle/>
                    <a:p>
                      <a:pPr algn="l" fontAlgn="b"/>
                      <a:r>
                        <a:rPr lang="pt-BR" sz="1400" b="1" i="0" u="none" strike="noStrike">
                          <a:solidFill>
                            <a:srgbClr val="0070C0"/>
                          </a:solidFill>
                          <a:effectLst/>
                          <a:latin typeface="Aptos Narrow" panose="020B0004020202020204" pitchFamily="34" charset="0"/>
                        </a:rPr>
                        <a:t>James Matthew Saucedo MD, MBA, FAAOS</a:t>
                      </a:r>
                    </a:p>
                  </a:txBody>
                  <a:tcPr marL="6350" marR="6350" marT="6350" marB="0" anchor="b">
                    <a:lnL>
                      <a:noFill/>
                    </a:lnL>
                    <a:lnR>
                      <a:noFill/>
                    </a:lnR>
                    <a:lnT>
                      <a:noFill/>
                    </a:lnT>
                    <a:lnB>
                      <a:noFill/>
                    </a:lnB>
                    <a:noFill/>
                  </a:tcPr>
                </a:tc>
                <a:extLst>
                  <a:ext uri="{0D108BD9-81ED-4DB2-BD59-A6C34878D82A}">
                    <a16:rowId xmlns:a16="http://schemas.microsoft.com/office/drawing/2014/main" val="2914951396"/>
                  </a:ext>
                </a:extLst>
              </a:tr>
              <a:tr h="184150">
                <a:tc>
                  <a:txBody>
                    <a:bodyPr/>
                    <a:lstStyle/>
                    <a:p>
                      <a:pPr algn="l" fontAlgn="b"/>
                      <a:r>
                        <a:rPr lang="de-DE" sz="1400" b="1" i="0" u="none" strike="noStrike" dirty="0">
                          <a:solidFill>
                            <a:srgbClr val="0070C0"/>
                          </a:solidFill>
                          <a:effectLst/>
                          <a:latin typeface="Aptos Narrow" panose="020B0004020202020204" pitchFamily="34" charset="0"/>
                        </a:rPr>
                        <a:t>Philip L Schneider MD, FAAOS, FACS</a:t>
                      </a:r>
                    </a:p>
                  </a:txBody>
                  <a:tcPr marL="6350" marR="6350" marT="6350" marB="0" anchor="b">
                    <a:lnL>
                      <a:noFill/>
                    </a:lnL>
                    <a:lnR>
                      <a:noFill/>
                    </a:lnR>
                    <a:lnT>
                      <a:noFill/>
                    </a:lnT>
                    <a:lnB>
                      <a:noFill/>
                    </a:lnB>
                    <a:noFill/>
                  </a:tcPr>
                </a:tc>
                <a:extLst>
                  <a:ext uri="{0D108BD9-81ED-4DB2-BD59-A6C34878D82A}">
                    <a16:rowId xmlns:a16="http://schemas.microsoft.com/office/drawing/2014/main" val="2472377232"/>
                  </a:ext>
                </a:extLst>
              </a:tr>
              <a:tr h="184150">
                <a:tc>
                  <a:txBody>
                    <a:bodyPr/>
                    <a:lstStyle/>
                    <a:p>
                      <a:pPr algn="l" fontAlgn="b"/>
                      <a:r>
                        <a:rPr lang="en-US" sz="1400" b="1" i="0" u="none" strike="noStrike">
                          <a:solidFill>
                            <a:srgbClr val="0070C0"/>
                          </a:solidFill>
                          <a:effectLst/>
                          <a:latin typeface="Aptos Narrow" panose="020B0004020202020204" pitchFamily="34" charset="0"/>
                        </a:rPr>
                        <a:t>Kurt P Spindler MD, FAAOS</a:t>
                      </a:r>
                    </a:p>
                  </a:txBody>
                  <a:tcPr marL="6350" marR="6350" marT="6350" marB="0" anchor="b">
                    <a:lnL>
                      <a:noFill/>
                    </a:lnL>
                    <a:lnR>
                      <a:noFill/>
                    </a:lnR>
                    <a:lnT>
                      <a:noFill/>
                    </a:lnT>
                    <a:lnB>
                      <a:noFill/>
                    </a:lnB>
                    <a:noFill/>
                  </a:tcPr>
                </a:tc>
                <a:extLst>
                  <a:ext uri="{0D108BD9-81ED-4DB2-BD59-A6C34878D82A}">
                    <a16:rowId xmlns:a16="http://schemas.microsoft.com/office/drawing/2014/main" val="74724720"/>
                  </a:ext>
                </a:extLst>
              </a:tr>
              <a:tr h="184150">
                <a:tc>
                  <a:txBody>
                    <a:bodyPr/>
                    <a:lstStyle/>
                    <a:p>
                      <a:pPr algn="l" fontAlgn="b"/>
                      <a:r>
                        <a:rPr lang="en-US" sz="1400" b="1" i="0" u="none" strike="noStrike" dirty="0">
                          <a:solidFill>
                            <a:srgbClr val="0070C0"/>
                          </a:solidFill>
                          <a:effectLst/>
                          <a:latin typeface="Aptos Narrow" panose="020B0004020202020204" pitchFamily="34" charset="0"/>
                        </a:rPr>
                        <a:t>Scott P Steinmann MD, FAAOS</a:t>
                      </a:r>
                    </a:p>
                  </a:txBody>
                  <a:tcPr marL="6350" marR="6350" marT="6350" marB="0" anchor="b">
                    <a:lnL>
                      <a:noFill/>
                    </a:lnL>
                    <a:lnR>
                      <a:noFill/>
                    </a:lnR>
                    <a:lnT>
                      <a:noFill/>
                    </a:lnT>
                    <a:lnB>
                      <a:noFill/>
                    </a:lnB>
                    <a:noFill/>
                  </a:tcPr>
                </a:tc>
                <a:extLst>
                  <a:ext uri="{0D108BD9-81ED-4DB2-BD59-A6C34878D82A}">
                    <a16:rowId xmlns:a16="http://schemas.microsoft.com/office/drawing/2014/main" val="2664333531"/>
                  </a:ext>
                </a:extLst>
              </a:tr>
              <a:tr h="184150">
                <a:tc>
                  <a:txBody>
                    <a:bodyPr/>
                    <a:lstStyle/>
                    <a:p>
                      <a:pPr algn="l" fontAlgn="b"/>
                      <a:r>
                        <a:rPr lang="pt-BR" sz="1400" b="1" i="0" u="none" strike="noStrike">
                          <a:solidFill>
                            <a:srgbClr val="FF0000"/>
                          </a:solidFill>
                          <a:effectLst/>
                          <a:latin typeface="Aptos Narrow" panose="020B0004020202020204" pitchFamily="34" charset="0"/>
                        </a:rPr>
                        <a:t>Armando Felipe Vidal MD, FAAOS</a:t>
                      </a:r>
                    </a:p>
                  </a:txBody>
                  <a:tcPr marL="6350" marR="6350" marT="6350" marB="0" anchor="b">
                    <a:lnL>
                      <a:noFill/>
                    </a:lnL>
                    <a:lnR>
                      <a:noFill/>
                    </a:lnR>
                    <a:lnT>
                      <a:noFill/>
                    </a:lnT>
                    <a:lnB>
                      <a:noFill/>
                    </a:lnB>
                    <a:noFill/>
                  </a:tcPr>
                </a:tc>
                <a:extLst>
                  <a:ext uri="{0D108BD9-81ED-4DB2-BD59-A6C34878D82A}">
                    <a16:rowId xmlns:a16="http://schemas.microsoft.com/office/drawing/2014/main" val="2324746978"/>
                  </a:ext>
                </a:extLst>
              </a:tr>
              <a:tr h="184150">
                <a:tc>
                  <a:txBody>
                    <a:bodyPr/>
                    <a:lstStyle/>
                    <a:p>
                      <a:pPr algn="l" fontAlgn="b"/>
                      <a:r>
                        <a:rPr lang="de-DE" sz="1400" b="1" i="0" u="none" strike="noStrike" dirty="0">
                          <a:solidFill>
                            <a:srgbClr val="0070C0"/>
                          </a:solidFill>
                          <a:effectLst/>
                          <a:latin typeface="Aptos Narrow" panose="020B0004020202020204" pitchFamily="34" charset="0"/>
                        </a:rPr>
                        <a:t>Merrick J Wetzler MD, FAAOS</a:t>
                      </a:r>
                    </a:p>
                  </a:txBody>
                  <a:tcPr marL="6350" marR="6350" marT="6350" marB="0" anchor="b">
                    <a:lnL>
                      <a:noFill/>
                    </a:lnL>
                    <a:lnR>
                      <a:noFill/>
                    </a:lnR>
                    <a:lnT>
                      <a:noFill/>
                    </a:lnT>
                    <a:lnB>
                      <a:noFill/>
                    </a:lnB>
                    <a:noFill/>
                  </a:tcPr>
                </a:tc>
                <a:extLst>
                  <a:ext uri="{0D108BD9-81ED-4DB2-BD59-A6C34878D82A}">
                    <a16:rowId xmlns:a16="http://schemas.microsoft.com/office/drawing/2014/main" val="2517275202"/>
                  </a:ext>
                </a:extLst>
              </a:tr>
              <a:tr h="184150">
                <a:tc>
                  <a:txBody>
                    <a:bodyPr/>
                    <a:lstStyle/>
                    <a:p>
                      <a:pPr algn="l" fontAlgn="b"/>
                      <a:r>
                        <a:rPr lang="en-US" sz="1400" b="1" i="0" u="none" strike="noStrike">
                          <a:solidFill>
                            <a:srgbClr val="7030A0"/>
                          </a:solidFill>
                          <a:effectLst/>
                          <a:latin typeface="Aptos Narrow" panose="020B0004020202020204" pitchFamily="34" charset="0"/>
                        </a:rPr>
                        <a:t>Barrett Ivory Woods MD, FAAOS</a:t>
                      </a:r>
                    </a:p>
                  </a:txBody>
                  <a:tcPr marL="6350" marR="6350" marT="6350" marB="0" anchor="b">
                    <a:lnL>
                      <a:noFill/>
                    </a:lnL>
                    <a:lnR>
                      <a:noFill/>
                    </a:lnR>
                    <a:lnT>
                      <a:noFill/>
                    </a:lnT>
                    <a:lnB>
                      <a:noFill/>
                    </a:lnB>
                    <a:noFill/>
                  </a:tcPr>
                </a:tc>
                <a:extLst>
                  <a:ext uri="{0D108BD9-81ED-4DB2-BD59-A6C34878D82A}">
                    <a16:rowId xmlns:a16="http://schemas.microsoft.com/office/drawing/2014/main" val="4083159793"/>
                  </a:ext>
                </a:extLst>
              </a:tr>
              <a:tr h="184150">
                <a:tc>
                  <a:txBody>
                    <a:bodyPr/>
                    <a:lstStyle/>
                    <a:p>
                      <a:pPr algn="l" fontAlgn="b"/>
                      <a:r>
                        <a:rPr lang="en-US" sz="1400" b="1" i="0" u="none" strike="noStrike" dirty="0">
                          <a:solidFill>
                            <a:srgbClr val="0070C0"/>
                          </a:solidFill>
                          <a:effectLst/>
                          <a:latin typeface="Aptos Narrow" panose="020B0004020202020204" pitchFamily="34" charset="0"/>
                        </a:rPr>
                        <a:t>Adolph J Yates Jr, MD, FAAOS</a:t>
                      </a:r>
                    </a:p>
                  </a:txBody>
                  <a:tcPr marL="6350" marR="6350" marT="6350" marB="0" anchor="b">
                    <a:lnL>
                      <a:noFill/>
                    </a:lnL>
                    <a:lnR>
                      <a:noFill/>
                    </a:lnR>
                    <a:lnT>
                      <a:noFill/>
                    </a:lnT>
                    <a:lnB>
                      <a:noFill/>
                    </a:lnB>
                    <a:noFill/>
                  </a:tcPr>
                </a:tc>
                <a:extLst>
                  <a:ext uri="{0D108BD9-81ED-4DB2-BD59-A6C34878D82A}">
                    <a16:rowId xmlns:a16="http://schemas.microsoft.com/office/drawing/2014/main" val="722749363"/>
                  </a:ext>
                </a:extLst>
              </a:tr>
            </a:tbl>
          </a:graphicData>
        </a:graphic>
      </p:graphicFrame>
    </p:spTree>
    <p:extLst>
      <p:ext uri="{BB962C8B-B14F-4D97-AF65-F5344CB8AC3E}">
        <p14:creationId xmlns:p14="http://schemas.microsoft.com/office/powerpoint/2010/main" val="380126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9407-2CE4-325E-F35D-B8FE90961264}"/>
              </a:ext>
            </a:extLst>
          </p:cNvPr>
          <p:cNvSpPr>
            <a:spLocks noGrp="1"/>
          </p:cNvSpPr>
          <p:nvPr>
            <p:ph type="title"/>
          </p:nvPr>
        </p:nvSpPr>
        <p:spPr>
          <a:xfrm>
            <a:off x="0" y="109152"/>
            <a:ext cx="12192000" cy="1110047"/>
          </a:xfrm>
        </p:spPr>
        <p:txBody>
          <a:bodyPr anchor="ctr">
            <a:normAutofit/>
          </a:bodyPr>
          <a:lstStyle/>
          <a:p>
            <a:pPr algn="ctr"/>
            <a:r>
              <a:rPr lang="en-US" dirty="0"/>
              <a:t>Honoring 25 Years of OrthoPAC - United in Orthopaedics</a:t>
            </a:r>
          </a:p>
        </p:txBody>
      </p:sp>
      <p:sp>
        <p:nvSpPr>
          <p:cNvPr id="7" name="TextBox 6">
            <a:extLst>
              <a:ext uri="{FF2B5EF4-FFF2-40B4-BE49-F238E27FC236}">
                <a16:creationId xmlns:a16="http://schemas.microsoft.com/office/drawing/2014/main" id="{2DD404A3-5FC5-E374-5A1E-A7D1AB0D2079}"/>
              </a:ext>
            </a:extLst>
          </p:cNvPr>
          <p:cNvSpPr txBox="1"/>
          <p:nvPr/>
        </p:nvSpPr>
        <p:spPr>
          <a:xfrm>
            <a:off x="1548720" y="1033742"/>
            <a:ext cx="9094560" cy="400110"/>
          </a:xfrm>
          <a:prstGeom prst="rect">
            <a:avLst/>
          </a:prstGeom>
          <a:noFill/>
        </p:spPr>
        <p:txBody>
          <a:bodyPr wrap="square" rtlCol="0">
            <a:spAutoFit/>
          </a:bodyPr>
          <a:lstStyle/>
          <a:p>
            <a:pPr algn="ctr"/>
            <a:r>
              <a:rPr lang="en-US" sz="2000" dirty="0">
                <a:solidFill>
                  <a:schemeClr val="tx1">
                    <a:lumMod val="65000"/>
                    <a:lumOff val="35000"/>
                  </a:schemeClr>
                </a:solidFill>
              </a:rPr>
              <a:t>Introducing AAOS Orthopaedic PAC’s new log</a:t>
            </a:r>
          </a:p>
        </p:txBody>
      </p:sp>
      <p:sp>
        <p:nvSpPr>
          <p:cNvPr id="8" name="TextBox 7">
            <a:extLst>
              <a:ext uri="{FF2B5EF4-FFF2-40B4-BE49-F238E27FC236}">
                <a16:creationId xmlns:a16="http://schemas.microsoft.com/office/drawing/2014/main" id="{413273D0-BA7A-5574-D2E9-822F09F94768}"/>
              </a:ext>
            </a:extLst>
          </p:cNvPr>
          <p:cNvSpPr txBox="1"/>
          <p:nvPr/>
        </p:nvSpPr>
        <p:spPr>
          <a:xfrm>
            <a:off x="2068947" y="4675724"/>
            <a:ext cx="9023927" cy="1261884"/>
          </a:xfrm>
          <a:prstGeom prst="rect">
            <a:avLst/>
          </a:prstGeom>
          <a:noFill/>
        </p:spPr>
        <p:txBody>
          <a:bodyPr wrap="square" rtlCol="0">
            <a:spAutoFit/>
          </a:bodyPr>
          <a:lstStyle/>
          <a:p>
            <a:pPr algn="ctr"/>
            <a:r>
              <a:rPr lang="en-US" sz="2000" dirty="0">
                <a:solidFill>
                  <a:schemeClr val="tx1">
                    <a:lumMod val="65000"/>
                    <a:lumOff val="35000"/>
                  </a:schemeClr>
                </a:solidFill>
              </a:rPr>
              <a:t>This logo was designed to reflect where we have been and where we are headed; united and rooted in orthopaedic advocacy. </a:t>
            </a:r>
          </a:p>
          <a:p>
            <a:pPr algn="ctr"/>
            <a:endParaRPr lang="en-US" dirty="0">
              <a:solidFill>
                <a:schemeClr val="tx1">
                  <a:lumMod val="65000"/>
                  <a:lumOff val="35000"/>
                </a:schemeClr>
              </a:solidFill>
            </a:endParaRPr>
          </a:p>
          <a:p>
            <a:pPr algn="ctr"/>
            <a:r>
              <a:rPr lang="en-US" dirty="0">
                <a:solidFill>
                  <a:schemeClr val="tx1">
                    <a:lumMod val="65000"/>
                    <a:lumOff val="35000"/>
                  </a:schemeClr>
                </a:solidFill>
              </a:rPr>
              <a:t> </a:t>
            </a:r>
          </a:p>
        </p:txBody>
      </p:sp>
      <p:pic>
        <p:nvPicPr>
          <p:cNvPr id="12" name="Picture 11" descr="A logo with a tree and ladder&#10;&#10;Description automatically generated">
            <a:extLst>
              <a:ext uri="{FF2B5EF4-FFF2-40B4-BE49-F238E27FC236}">
                <a16:creationId xmlns:a16="http://schemas.microsoft.com/office/drawing/2014/main" id="{9FB3D264-9E09-3A4F-8032-5AE452128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570" y="1689797"/>
            <a:ext cx="6042860" cy="2359711"/>
          </a:xfrm>
          <a:prstGeom prst="rect">
            <a:avLst/>
          </a:prstGeom>
        </p:spPr>
      </p:pic>
    </p:spTree>
    <p:extLst>
      <p:ext uri="{BB962C8B-B14F-4D97-AF65-F5344CB8AC3E}">
        <p14:creationId xmlns:p14="http://schemas.microsoft.com/office/powerpoint/2010/main" val="153874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BB9D5-04AD-4EF3-A75D-D82F4B30B317}"/>
              </a:ext>
            </a:extLst>
          </p:cNvPr>
          <p:cNvSpPr txBox="1"/>
          <p:nvPr/>
        </p:nvSpPr>
        <p:spPr>
          <a:xfrm>
            <a:off x="2262128" y="1682001"/>
            <a:ext cx="4141998" cy="707886"/>
          </a:xfrm>
          <a:prstGeom prst="rect">
            <a:avLst/>
          </a:prstGeom>
          <a:noFill/>
        </p:spPr>
        <p:txBody>
          <a:bodyPr wrap="square" rtlCol="0">
            <a:spAutoFit/>
          </a:bodyPr>
          <a:lstStyle/>
          <a:p>
            <a:pPr>
              <a:defRPr/>
            </a:pPr>
            <a:r>
              <a:rPr kumimoji="0" lang="en-US" sz="2000" b="1"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Armando Vidal, MD, FAAOS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Chair </a:t>
            </a:r>
          </a:p>
        </p:txBody>
      </p:sp>
      <p:sp>
        <p:nvSpPr>
          <p:cNvPr id="10" name="TextBox 9">
            <a:extLst>
              <a:ext uri="{FF2B5EF4-FFF2-40B4-BE49-F238E27FC236}">
                <a16:creationId xmlns:a16="http://schemas.microsoft.com/office/drawing/2014/main" id="{EF824B1B-EBFA-4A6A-8978-0CF5868F9100}"/>
              </a:ext>
            </a:extLst>
          </p:cNvPr>
          <p:cNvSpPr txBox="1"/>
          <p:nvPr/>
        </p:nvSpPr>
        <p:spPr>
          <a:xfrm>
            <a:off x="2262128" y="4041576"/>
            <a:ext cx="41419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Julie B. Samora, MD, PhD, MPH, FAAOS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BOS Secretary</a:t>
            </a:r>
          </a:p>
        </p:txBody>
      </p:sp>
      <p:sp>
        <p:nvSpPr>
          <p:cNvPr id="11" name="TextBox 10">
            <a:extLst>
              <a:ext uri="{FF2B5EF4-FFF2-40B4-BE49-F238E27FC236}">
                <a16:creationId xmlns:a16="http://schemas.microsoft.com/office/drawing/2014/main" id="{F0E4CCF1-1228-454D-9F0F-C894E7DE9EF4}"/>
              </a:ext>
            </a:extLst>
          </p:cNvPr>
          <p:cNvSpPr txBox="1"/>
          <p:nvPr/>
        </p:nvSpPr>
        <p:spPr>
          <a:xfrm>
            <a:off x="8451910" y="4056965"/>
            <a:ext cx="3851438" cy="677108"/>
          </a:xfrm>
          <a:prstGeom prst="rect">
            <a:avLst/>
          </a:prstGeom>
          <a:noFill/>
        </p:spPr>
        <p:txBody>
          <a:bodyPr wrap="square" rtlCol="0">
            <a:spAutoFit/>
          </a:bodyPr>
          <a:lstStyle/>
          <a:p>
            <a:pPr>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Alexandra E. Page, MD, FAAOS</a:t>
            </a:r>
            <a:endParaRPr kumimoji="0" lang="en-US" sz="1800" b="1" i="1" u="none" strike="noStrike" kern="1200" cap="none" spc="0" normalizeH="0" baseline="0" noProof="0" dirty="0">
              <a:ln>
                <a:noFill/>
              </a:ln>
              <a:solidFill>
                <a:srgbClr val="000000"/>
              </a:solidFill>
              <a:effectLst/>
              <a:uLnTx/>
              <a:uFillTx/>
              <a:latin typeface="Calibri" panose="020F050202020403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Past Chair</a:t>
            </a:r>
          </a:p>
        </p:txBody>
      </p:sp>
      <p:sp>
        <p:nvSpPr>
          <p:cNvPr id="12" name="TextBox 11">
            <a:extLst>
              <a:ext uri="{FF2B5EF4-FFF2-40B4-BE49-F238E27FC236}">
                <a16:creationId xmlns:a16="http://schemas.microsoft.com/office/drawing/2014/main" id="{F9860DAD-2946-44A5-8B1D-1BB1703E567B}"/>
              </a:ext>
            </a:extLst>
          </p:cNvPr>
          <p:cNvSpPr txBox="1"/>
          <p:nvPr/>
        </p:nvSpPr>
        <p:spPr>
          <a:xfrm>
            <a:off x="8353731" y="1557416"/>
            <a:ext cx="36486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Adolph J. Yates, Jr., MD, FAAOS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pitchFamily="34" charset="0"/>
              </a:rPr>
              <a:t>Chair-Elect</a:t>
            </a:r>
          </a:p>
        </p:txBody>
      </p:sp>
      <p:sp>
        <p:nvSpPr>
          <p:cNvPr id="14" name="Rectangle 2">
            <a:extLst>
              <a:ext uri="{FF2B5EF4-FFF2-40B4-BE49-F238E27FC236}">
                <a16:creationId xmlns:a16="http://schemas.microsoft.com/office/drawing/2014/main" id="{DA5EE36F-FECC-45A4-A835-72921F085B0E}"/>
              </a:ext>
            </a:extLst>
          </p:cNvPr>
          <p:cNvSpPr txBox="1">
            <a:spLocks noChangeArrowheads="1"/>
          </p:cNvSpPr>
          <p:nvPr/>
        </p:nvSpPr>
        <p:spPr>
          <a:xfrm>
            <a:off x="263116" y="26753"/>
            <a:ext cx="77724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66"/>
            <a:r>
              <a:rPr lang="en-US" sz="4000" b="1" dirty="0">
                <a:latin typeface="Calibri" panose="020F0502020204030204" pitchFamily="34" charset="0"/>
                <a:cs typeface="Calibri" panose="020F0502020204030204" pitchFamily="34" charset="0"/>
              </a:rPr>
              <a:t>2024-2025 BOS Officers</a:t>
            </a:r>
          </a:p>
        </p:txBody>
      </p:sp>
      <p:pic>
        <p:nvPicPr>
          <p:cNvPr id="6" name="Picture 5">
            <a:extLst>
              <a:ext uri="{FF2B5EF4-FFF2-40B4-BE49-F238E27FC236}">
                <a16:creationId xmlns:a16="http://schemas.microsoft.com/office/drawing/2014/main" id="{2326FE48-11A4-AE3A-7745-008CCEFC4A6E}"/>
              </a:ext>
            </a:extLst>
          </p:cNvPr>
          <p:cNvPicPr>
            <a:picLocks noChangeAspect="1"/>
          </p:cNvPicPr>
          <p:nvPr/>
        </p:nvPicPr>
        <p:blipFill rotWithShape="1">
          <a:blip r:embed="rId3"/>
          <a:srcRect t="6961"/>
          <a:stretch/>
        </p:blipFill>
        <p:spPr>
          <a:xfrm>
            <a:off x="736402" y="1284744"/>
            <a:ext cx="1512508" cy="1894719"/>
          </a:xfrm>
          <a:prstGeom prst="rect">
            <a:avLst/>
          </a:prstGeom>
        </p:spPr>
      </p:pic>
      <p:pic>
        <p:nvPicPr>
          <p:cNvPr id="8" name="Picture 2" descr="Adolph J. Yates Jr., MD | Department of Orthopaedic Surgery | University of  Pittsburgh">
            <a:extLst>
              <a:ext uri="{FF2B5EF4-FFF2-40B4-BE49-F238E27FC236}">
                <a16:creationId xmlns:a16="http://schemas.microsoft.com/office/drawing/2014/main" id="{15248AB9-2934-B462-6911-8FCCA2CB86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41" r="13032"/>
          <a:stretch/>
        </p:blipFill>
        <p:spPr bwMode="auto">
          <a:xfrm>
            <a:off x="6404126" y="1284744"/>
            <a:ext cx="1608414" cy="17797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45E0065-A4D1-CCBD-A579-16A5E4D24CCB}"/>
              </a:ext>
            </a:extLst>
          </p:cNvPr>
          <p:cNvPicPr>
            <a:picLocks noChangeAspect="1"/>
          </p:cNvPicPr>
          <p:nvPr/>
        </p:nvPicPr>
        <p:blipFill rotWithShape="1">
          <a:blip r:embed="rId5"/>
          <a:srcRect b="9344"/>
          <a:stretch/>
        </p:blipFill>
        <p:spPr>
          <a:xfrm>
            <a:off x="6321438" y="3610021"/>
            <a:ext cx="1608414" cy="1963235"/>
          </a:xfrm>
          <a:prstGeom prst="rect">
            <a:avLst/>
          </a:prstGeom>
        </p:spPr>
      </p:pic>
      <p:pic>
        <p:nvPicPr>
          <p:cNvPr id="3" name="Picture 2" descr="Julie Samora, MD">
            <a:extLst>
              <a:ext uri="{FF2B5EF4-FFF2-40B4-BE49-F238E27FC236}">
                <a16:creationId xmlns:a16="http://schemas.microsoft.com/office/drawing/2014/main" id="{F6449FB9-6226-8517-2E4D-52A4B5791A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907" t="7204" r="18235" b="6458"/>
          <a:stretch/>
        </p:blipFill>
        <p:spPr bwMode="auto">
          <a:xfrm>
            <a:off x="652058" y="3678538"/>
            <a:ext cx="1596852" cy="1894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266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FC43-104B-4A8E-8ADD-659B50A1D220}"/>
              </a:ext>
            </a:extLst>
          </p:cNvPr>
          <p:cNvSpPr>
            <a:spLocks noGrp="1"/>
          </p:cNvSpPr>
          <p:nvPr>
            <p:ph type="title"/>
          </p:nvPr>
        </p:nvSpPr>
        <p:spPr>
          <a:xfrm>
            <a:off x="300319" y="87916"/>
            <a:ext cx="8614363" cy="1325563"/>
          </a:xfrm>
        </p:spPr>
        <p:txBody>
          <a:bodyPr>
            <a:normAutofit/>
          </a:bodyPr>
          <a:lstStyle/>
          <a:p>
            <a:r>
              <a:rPr lang="en-US" dirty="0" err="1"/>
              <a:t>OrthoPAC</a:t>
            </a:r>
            <a:r>
              <a:rPr lang="en-US" dirty="0"/>
              <a:t>: Unity in </a:t>
            </a:r>
            <a:r>
              <a:rPr lang="en-US" dirty="0" err="1"/>
              <a:t>Orthopaedics</a:t>
            </a:r>
            <a:r>
              <a:rPr lang="en-US" dirty="0"/>
              <a:t> </a:t>
            </a:r>
          </a:p>
        </p:txBody>
      </p:sp>
      <p:sp>
        <p:nvSpPr>
          <p:cNvPr id="3" name="Content Placeholder 2">
            <a:extLst>
              <a:ext uri="{FF2B5EF4-FFF2-40B4-BE49-F238E27FC236}">
                <a16:creationId xmlns:a16="http://schemas.microsoft.com/office/drawing/2014/main" id="{FBEEEC6C-CF34-4CA1-8760-DF65477EBD0E}"/>
              </a:ext>
            </a:extLst>
          </p:cNvPr>
          <p:cNvSpPr>
            <a:spLocks noGrp="1"/>
          </p:cNvSpPr>
          <p:nvPr>
            <p:ph idx="1"/>
          </p:nvPr>
        </p:nvSpPr>
        <p:spPr>
          <a:xfrm>
            <a:off x="470703" y="822960"/>
            <a:ext cx="11009295" cy="4194771"/>
          </a:xfrm>
        </p:spPr>
        <p:txBody>
          <a:bodyPr vert="horz" lIns="91440" tIns="45720" rIns="91440" bIns="45720" rtlCol="0" anchor="t">
            <a:normAutofit/>
          </a:bodyPr>
          <a:lstStyle/>
          <a:p>
            <a:pPr marL="0" indent="0">
              <a:buNone/>
            </a:pPr>
            <a:endParaRPr lang="en-US" b="1" dirty="0"/>
          </a:p>
          <a:p>
            <a:pPr marL="170810" indent="-170810"/>
            <a:endParaRPr lang="en-US" dirty="0">
              <a:cs typeface="Calibri" panose="020F0502020204030204"/>
            </a:endParaRPr>
          </a:p>
        </p:txBody>
      </p:sp>
      <p:sp>
        <p:nvSpPr>
          <p:cNvPr id="6" name="TextBox 5">
            <a:extLst>
              <a:ext uri="{FF2B5EF4-FFF2-40B4-BE49-F238E27FC236}">
                <a16:creationId xmlns:a16="http://schemas.microsoft.com/office/drawing/2014/main" id="{3706883F-B852-43B2-8186-958AF9573866}"/>
              </a:ext>
            </a:extLst>
          </p:cNvPr>
          <p:cNvSpPr txBox="1"/>
          <p:nvPr/>
        </p:nvSpPr>
        <p:spPr>
          <a:xfrm>
            <a:off x="3874315" y="1413479"/>
            <a:ext cx="3415940" cy="3785652"/>
          </a:xfrm>
          <a:prstGeom prst="rect">
            <a:avLst/>
          </a:prstGeom>
          <a:noFill/>
        </p:spPr>
        <p:txBody>
          <a:bodyPr wrap="square" rtlCol="0">
            <a:spAutoFit/>
          </a:bodyPr>
          <a:lstStyle/>
          <a:p>
            <a:r>
              <a:rPr lang="en-US" sz="3200" dirty="0">
                <a:solidFill>
                  <a:schemeClr val="tx1">
                    <a:lumMod val="65000"/>
                    <a:lumOff val="35000"/>
                  </a:schemeClr>
                </a:solidFill>
              </a:rPr>
              <a:t>Text ‘</a:t>
            </a:r>
            <a:r>
              <a:rPr lang="en-US" sz="3200" dirty="0" err="1">
                <a:solidFill>
                  <a:schemeClr val="tx1">
                    <a:lumMod val="65000"/>
                    <a:lumOff val="35000"/>
                  </a:schemeClr>
                </a:solidFill>
              </a:rPr>
              <a:t>OrthoUnity</a:t>
            </a:r>
            <a:r>
              <a:rPr lang="en-US" sz="3200" dirty="0">
                <a:solidFill>
                  <a:schemeClr val="tx1">
                    <a:lumMod val="65000"/>
                    <a:lumOff val="35000"/>
                  </a:schemeClr>
                </a:solidFill>
              </a:rPr>
              <a:t>’ to 41444 and follow the prompts</a:t>
            </a:r>
          </a:p>
          <a:p>
            <a:endParaRPr lang="en-US" sz="3200" dirty="0">
              <a:solidFill>
                <a:schemeClr val="tx1">
                  <a:lumMod val="65000"/>
                  <a:lumOff val="35000"/>
                </a:schemeClr>
              </a:solidFill>
            </a:endParaRPr>
          </a:p>
          <a:p>
            <a:r>
              <a:rPr lang="en-US" sz="3200" dirty="0">
                <a:solidFill>
                  <a:schemeClr val="tx1">
                    <a:lumMod val="65000"/>
                    <a:lumOff val="35000"/>
                  </a:schemeClr>
                </a:solidFill>
              </a:rPr>
              <a:t>Venmo @</a:t>
            </a:r>
            <a:r>
              <a:rPr lang="en-US" sz="3200" dirty="0" err="1">
                <a:solidFill>
                  <a:schemeClr val="tx1">
                    <a:lumMod val="65000"/>
                    <a:lumOff val="35000"/>
                  </a:schemeClr>
                </a:solidFill>
              </a:rPr>
              <a:t>OrthoPAC</a:t>
            </a:r>
            <a:endParaRPr lang="en-US" sz="3200" dirty="0">
              <a:solidFill>
                <a:schemeClr val="tx1">
                  <a:lumMod val="65000"/>
                  <a:lumOff val="35000"/>
                </a:schemeClr>
              </a:solidFill>
            </a:endParaRPr>
          </a:p>
          <a:p>
            <a:endParaRPr lang="en-US" sz="3200" b="1" dirty="0">
              <a:solidFill>
                <a:schemeClr val="tx1">
                  <a:lumMod val="65000"/>
                  <a:lumOff val="35000"/>
                </a:schemeClr>
              </a:solidFill>
            </a:endParaRPr>
          </a:p>
          <a:p>
            <a:r>
              <a:rPr lang="en-US" sz="2400" u="sng" dirty="0">
                <a:solidFill>
                  <a:schemeClr val="tx1">
                    <a:lumMod val="65000"/>
                    <a:lumOff val="35000"/>
                  </a:schemeClr>
                </a:solidFill>
                <a:hlinkClick r:id="rId2"/>
              </a:rPr>
              <a:t>www.aaos.org/advocacy/pac</a:t>
            </a:r>
            <a:r>
              <a:rPr lang="en-US" sz="2400" u="sng" dirty="0">
                <a:solidFill>
                  <a:schemeClr val="tx1">
                    <a:lumMod val="65000"/>
                    <a:lumOff val="35000"/>
                  </a:schemeClr>
                </a:solidFill>
              </a:rPr>
              <a:t> </a:t>
            </a:r>
            <a:endParaRPr lang="en-US" sz="2400" u="sng" dirty="0">
              <a:solidFill>
                <a:srgbClr val="0070C0"/>
              </a:solidFill>
            </a:endParaRPr>
          </a:p>
        </p:txBody>
      </p:sp>
      <p:sp>
        <p:nvSpPr>
          <p:cNvPr id="9" name="Footer Placeholder 8">
            <a:extLst>
              <a:ext uri="{FF2B5EF4-FFF2-40B4-BE49-F238E27FC236}">
                <a16:creationId xmlns:a16="http://schemas.microsoft.com/office/drawing/2014/main" id="{BC295600-1CFB-4DD5-B4DF-E49A77B59A81}"/>
              </a:ext>
            </a:extLst>
          </p:cNvPr>
          <p:cNvSpPr>
            <a:spLocks noGrp="1"/>
          </p:cNvSpPr>
          <p:nvPr>
            <p:ph type="ftr" sz="quarter" idx="11"/>
          </p:nvPr>
        </p:nvSpPr>
        <p:spPr>
          <a:xfrm>
            <a:off x="5384800" y="8475147"/>
            <a:ext cx="5486400" cy="486833"/>
          </a:xfrm>
          <a:prstGeom prst="rect">
            <a:avLst/>
          </a:prstGeom>
        </p:spPr>
        <p:txBody>
          <a:bodyPr vert="horz" lIns="121920" tIns="60960" rIns="121920" bIns="60960" rtlCol="0" anchor="ctr"/>
          <a:lstStyle>
            <a:defPPr>
              <a:defRPr lang="en-US"/>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TEXT BOS21 TO 41444</a:t>
            </a:r>
            <a:endParaRPr lang="en-US" sz="2800" dirty="0"/>
          </a:p>
        </p:txBody>
      </p:sp>
      <p:sp>
        <p:nvSpPr>
          <p:cNvPr id="4" name="Rectangle 3">
            <a:extLst>
              <a:ext uri="{FF2B5EF4-FFF2-40B4-BE49-F238E27FC236}">
                <a16:creationId xmlns:a16="http://schemas.microsoft.com/office/drawing/2014/main" id="{9FA2C291-332E-D3D4-B864-79FE9BBDB6EE}"/>
              </a:ext>
            </a:extLst>
          </p:cNvPr>
          <p:cNvSpPr txBox="1">
            <a:spLocks noChangeArrowheads="1"/>
          </p:cNvSpPr>
          <p:nvPr/>
        </p:nvSpPr>
        <p:spPr>
          <a:xfrm>
            <a:off x="7916329" y="607965"/>
            <a:ext cx="3491864" cy="5190565"/>
          </a:xfrm>
          <a:prstGeom prst="rect">
            <a:avLst/>
          </a:prstGeom>
        </p:spPr>
        <p:txBody>
          <a:bodyPr vert="horz" lIns="121920" tIns="60960" rIns="121920" bIns="60960" rtlCol="0">
            <a:normAutofit fontScale="4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altLang="en-US" sz="3733" dirty="0"/>
              <a:t>The current </a:t>
            </a:r>
            <a:r>
              <a:rPr lang="en-US" sz="3733" dirty="0"/>
              <a:t>conditions demand that the AAOS take an active role in advocacy. The government is involved in all aspects of how our members practice:</a:t>
            </a:r>
          </a:p>
          <a:p>
            <a:pPr marL="0" indent="0">
              <a:buNone/>
              <a:defRPr/>
            </a:pPr>
            <a:endParaRPr lang="en-US" altLang="en-US" sz="3733" dirty="0"/>
          </a:p>
          <a:p>
            <a:pPr>
              <a:defRPr/>
            </a:pPr>
            <a:r>
              <a:rPr lang="en-US" altLang="en-US" sz="3733" dirty="0"/>
              <a:t>How you get paid: MACRA, MIPS, Bundles</a:t>
            </a:r>
          </a:p>
          <a:p>
            <a:pPr>
              <a:defRPr/>
            </a:pPr>
            <a:r>
              <a:rPr lang="en-US" altLang="en-US" sz="3733" dirty="0"/>
              <a:t>How you practice: Private, Employed, Academic, Government, Telemedicine </a:t>
            </a:r>
          </a:p>
          <a:p>
            <a:pPr>
              <a:defRPr/>
            </a:pPr>
            <a:r>
              <a:rPr lang="en-US" altLang="en-US" sz="3733" dirty="0"/>
              <a:t>What you can do, and who else: Scope, Prior Authorization</a:t>
            </a:r>
          </a:p>
          <a:p>
            <a:pPr>
              <a:defRPr/>
            </a:pPr>
            <a:r>
              <a:rPr lang="en-US" altLang="en-US" sz="3733" dirty="0"/>
              <a:t>Who you can treat: Networks, Medicare</a:t>
            </a:r>
          </a:p>
          <a:p>
            <a:pPr>
              <a:defRPr/>
            </a:pPr>
            <a:r>
              <a:rPr lang="en-US" altLang="en-US" sz="3733" dirty="0"/>
              <a:t>What you can own: Hospital, Imaging, ASC</a:t>
            </a:r>
          </a:p>
          <a:p>
            <a:pPr>
              <a:defRPr/>
            </a:pPr>
            <a:r>
              <a:rPr lang="en-US" altLang="en-US" sz="3733" dirty="0"/>
              <a:t>How you are insured: Liability, Medical</a:t>
            </a:r>
          </a:p>
          <a:p>
            <a:pPr marL="0" indent="0">
              <a:buNone/>
              <a:defRPr/>
            </a:pPr>
            <a:endParaRPr lang="en-US" altLang="en-US" sz="2800" dirty="0"/>
          </a:p>
        </p:txBody>
      </p:sp>
      <p:pic>
        <p:nvPicPr>
          <p:cNvPr id="8" name="Picture 7">
            <a:extLst>
              <a:ext uri="{FF2B5EF4-FFF2-40B4-BE49-F238E27FC236}">
                <a16:creationId xmlns:a16="http://schemas.microsoft.com/office/drawing/2014/main" id="{CAA80FAC-4F65-FA46-352E-E046F5FF4D9B}"/>
              </a:ext>
            </a:extLst>
          </p:cNvPr>
          <p:cNvPicPr>
            <a:picLocks noChangeAspect="1"/>
          </p:cNvPicPr>
          <p:nvPr/>
        </p:nvPicPr>
        <p:blipFill>
          <a:blip r:embed="rId3"/>
          <a:stretch>
            <a:fillRect/>
          </a:stretch>
        </p:blipFill>
        <p:spPr>
          <a:xfrm>
            <a:off x="712002" y="1187042"/>
            <a:ext cx="2353044" cy="4565733"/>
          </a:xfrm>
          <a:prstGeom prst="rect">
            <a:avLst/>
          </a:prstGeom>
        </p:spPr>
      </p:pic>
      <p:sp>
        <p:nvSpPr>
          <p:cNvPr id="5" name="TextBox 4">
            <a:extLst>
              <a:ext uri="{FF2B5EF4-FFF2-40B4-BE49-F238E27FC236}">
                <a16:creationId xmlns:a16="http://schemas.microsoft.com/office/drawing/2014/main" id="{651EF1F1-6EA3-3B84-5008-A34476A6C8C1}"/>
              </a:ext>
            </a:extLst>
          </p:cNvPr>
          <p:cNvSpPr txBox="1"/>
          <p:nvPr/>
        </p:nvSpPr>
        <p:spPr>
          <a:xfrm>
            <a:off x="3065046" y="5521942"/>
            <a:ext cx="9126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Federal law requires that we use our best efforts to collect and report the name, mailing address, occupation and name of employer of individuals who contribute to the AAOS Orthopaedic PAC. Checks or credit cards drawn on corporate accounts can be accepted but are deposited by law into a separate, non-federal account. Contributions are not deductible as charitable contributions for federal income purposes. Contributions are voluntary and do in no way affect membership or other status in the American Association of Orthopaedic Surgeons. Only AAOS members in the U.S. may contribute to the AAOS Orthopaedic PAC.</a:t>
            </a:r>
          </a:p>
        </p:txBody>
      </p:sp>
    </p:spTree>
    <p:extLst>
      <p:ext uri="{BB962C8B-B14F-4D97-AF65-F5344CB8AC3E}">
        <p14:creationId xmlns:p14="http://schemas.microsoft.com/office/powerpoint/2010/main" val="1759136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descr="AAOS 2024">
            <a:extLst>
              <a:ext uri="{FF2B5EF4-FFF2-40B4-BE49-F238E27FC236}">
                <a16:creationId xmlns:a16="http://schemas.microsoft.com/office/drawing/2014/main" id="{0BA08105-F413-6F7C-A8AB-C8D64CF3A5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4E7F95AC-FC09-B178-9BC3-C80C14D1B2D9}"/>
              </a:ext>
            </a:extLst>
          </p:cNvPr>
          <p:cNvSpPr txBox="1"/>
          <p:nvPr/>
        </p:nvSpPr>
        <p:spPr>
          <a:xfrm>
            <a:off x="630698" y="838202"/>
            <a:ext cx="10625804" cy="1938992"/>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2024 Combined NOLC/Fall Meeting</a:t>
            </a:r>
          </a:p>
          <a:p>
            <a:r>
              <a:rPr lang="en-US" sz="2800" dirty="0">
                <a:solidFill>
                  <a:schemeClr val="bg1"/>
                </a:solidFill>
                <a:latin typeface="Calibri" panose="020F0502020204030204" pitchFamily="34" charset="0"/>
                <a:cs typeface="Calibri" panose="020F0502020204030204" pitchFamily="34" charset="0"/>
              </a:rPr>
              <a:t>The BOS will hold its next in-person Business Meeting at the 2024 Combined NOLC/Fall Meeting March 10-14</a:t>
            </a:r>
            <a:r>
              <a:rPr lang="en-US" sz="2800" baseline="30000" dirty="0">
                <a:solidFill>
                  <a:schemeClr val="bg1"/>
                </a:solidFill>
                <a:latin typeface="Calibri" panose="020F0502020204030204" pitchFamily="34" charset="0"/>
                <a:cs typeface="Calibri" panose="020F0502020204030204" pitchFamily="34" charset="0"/>
              </a:rPr>
              <a:t>th</a:t>
            </a:r>
            <a:r>
              <a:rPr lang="en-US" sz="2800" dirty="0">
                <a:solidFill>
                  <a:schemeClr val="bg1"/>
                </a:solidFill>
                <a:latin typeface="Calibri" panose="020F0502020204030204" pitchFamily="34" charset="0"/>
                <a:cs typeface="Calibri" panose="020F0502020204030204" pitchFamily="34" charset="0"/>
              </a:rPr>
              <a:t> in Washington, DC. Exact date and time of Business Meeting TBD.</a:t>
            </a:r>
          </a:p>
        </p:txBody>
      </p:sp>
      <p:sp>
        <p:nvSpPr>
          <p:cNvPr id="13" name="Title 1">
            <a:extLst>
              <a:ext uri="{FF2B5EF4-FFF2-40B4-BE49-F238E27FC236}">
                <a16:creationId xmlns:a16="http://schemas.microsoft.com/office/drawing/2014/main" id="{C831AED9-9968-650C-4743-A83A5C48F3F1}"/>
              </a:ext>
            </a:extLst>
          </p:cNvPr>
          <p:cNvSpPr txBox="1">
            <a:spLocks/>
          </p:cNvSpPr>
          <p:nvPr/>
        </p:nvSpPr>
        <p:spPr>
          <a:xfrm>
            <a:off x="114300" y="152403"/>
            <a:ext cx="11963400" cy="68579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3200" b="1" kern="1200">
                <a:ln>
                  <a:noFill/>
                </a:ln>
                <a:solidFill>
                  <a:schemeClr val="tx1">
                    <a:lumMod val="65000"/>
                    <a:lumOff val="35000"/>
                  </a:schemeClr>
                </a:solidFill>
                <a:latin typeface="+mj-lt"/>
                <a:ea typeface="+mj-ea"/>
                <a:cs typeface="+mj-cs"/>
              </a:defRPr>
            </a:lvl1pPr>
          </a:lstStyle>
          <a:p>
            <a:r>
              <a:rPr lang="en-US" sz="3600" dirty="0">
                <a:solidFill>
                  <a:schemeClr val="tx1"/>
                </a:solidFill>
                <a:latin typeface="Calibri" panose="020F0502020204030204" pitchFamily="34" charset="0"/>
                <a:cs typeface="Calibri" panose="020F0502020204030204" pitchFamily="34" charset="0"/>
              </a:rPr>
              <a:t>Future BOS Meetings - 2024   </a:t>
            </a:r>
          </a:p>
        </p:txBody>
      </p:sp>
      <p:pic>
        <p:nvPicPr>
          <p:cNvPr id="2050" name="Picture 2">
            <a:extLst>
              <a:ext uri="{FF2B5EF4-FFF2-40B4-BE49-F238E27FC236}">
                <a16:creationId xmlns:a16="http://schemas.microsoft.com/office/drawing/2014/main" id="{DBE22A75-0CB8-FBA5-C181-A48ED0823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54" b="16967"/>
          <a:stretch/>
        </p:blipFill>
        <p:spPr bwMode="auto">
          <a:xfrm>
            <a:off x="3102496" y="3175000"/>
            <a:ext cx="5682208" cy="2907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5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08023-6728-7A3B-2E19-3CD83995C875}"/>
            </a:ext>
          </a:extLst>
        </p:cNvPr>
        <p:cNvGrpSpPr/>
        <p:nvPr/>
      </p:nvGrpSpPr>
      <p:grpSpPr>
        <a:xfrm>
          <a:off x="0" y="0"/>
          <a:ext cx="0" cy="0"/>
          <a:chOff x="0" y="0"/>
          <a:chExt cx="0" cy="0"/>
        </a:xfrm>
      </p:grpSpPr>
      <p:sp>
        <p:nvSpPr>
          <p:cNvPr id="8" name="AutoShape 4" descr="AAOS 2024">
            <a:extLst>
              <a:ext uri="{FF2B5EF4-FFF2-40B4-BE49-F238E27FC236}">
                <a16:creationId xmlns:a16="http://schemas.microsoft.com/office/drawing/2014/main" id="{232BD3BB-D2FC-C7E1-3CF3-CE507B57CD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ECF70ADA-648B-6821-3314-EB999B660BAF}"/>
              </a:ext>
            </a:extLst>
          </p:cNvPr>
          <p:cNvSpPr txBox="1"/>
          <p:nvPr/>
        </p:nvSpPr>
        <p:spPr>
          <a:xfrm>
            <a:off x="630698" y="861462"/>
            <a:ext cx="10625804" cy="1938992"/>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2025 AAOS Annual Meeting</a:t>
            </a:r>
          </a:p>
          <a:p>
            <a:r>
              <a:rPr lang="en-US" sz="2800" dirty="0">
                <a:solidFill>
                  <a:schemeClr val="bg1"/>
                </a:solidFill>
                <a:latin typeface="Calibri" panose="020F0502020204030204" pitchFamily="34" charset="0"/>
                <a:cs typeface="Calibri" panose="020F0502020204030204" pitchFamily="34" charset="0"/>
              </a:rPr>
              <a:t>The BOS will hold an in-person meeting at the 2025 AAOS Annual Meeting, March 10</a:t>
            </a:r>
            <a:r>
              <a:rPr lang="en-US" sz="2800" baseline="30000" dirty="0">
                <a:solidFill>
                  <a:schemeClr val="bg1"/>
                </a:solidFill>
                <a:latin typeface="Calibri" panose="020F0502020204030204" pitchFamily="34" charset="0"/>
                <a:cs typeface="Calibri" panose="020F0502020204030204" pitchFamily="34" charset="0"/>
              </a:rPr>
              <a:t>th</a:t>
            </a:r>
            <a:r>
              <a:rPr lang="en-US" sz="2800" dirty="0">
                <a:solidFill>
                  <a:schemeClr val="bg1"/>
                </a:solidFill>
                <a:latin typeface="Calibri" panose="020F0502020204030204" pitchFamily="34" charset="0"/>
                <a:cs typeface="Calibri" panose="020F0502020204030204" pitchFamily="34" charset="0"/>
              </a:rPr>
              <a:t> -14</a:t>
            </a:r>
            <a:r>
              <a:rPr lang="en-US" sz="2800" baseline="30000" dirty="0">
                <a:solidFill>
                  <a:schemeClr val="bg1"/>
                </a:solidFill>
                <a:latin typeface="Calibri" panose="020F0502020204030204" pitchFamily="34" charset="0"/>
                <a:cs typeface="Calibri" panose="020F0502020204030204" pitchFamily="34" charset="0"/>
              </a:rPr>
              <a:t>th</a:t>
            </a:r>
            <a:r>
              <a:rPr lang="en-US" sz="2800" dirty="0">
                <a:solidFill>
                  <a:schemeClr val="bg1"/>
                </a:solidFill>
                <a:latin typeface="Calibri" panose="020F0502020204030204" pitchFamily="34" charset="0"/>
                <a:cs typeface="Calibri" panose="020F0502020204030204" pitchFamily="34" charset="0"/>
              </a:rPr>
              <a:t> in San Diego. The exact date and time is still TBD.</a:t>
            </a:r>
          </a:p>
        </p:txBody>
      </p:sp>
      <p:sp>
        <p:nvSpPr>
          <p:cNvPr id="13" name="Title 1">
            <a:extLst>
              <a:ext uri="{FF2B5EF4-FFF2-40B4-BE49-F238E27FC236}">
                <a16:creationId xmlns:a16="http://schemas.microsoft.com/office/drawing/2014/main" id="{1E03361E-98F6-4A58-27E7-8BB86D490F1F}"/>
              </a:ext>
            </a:extLst>
          </p:cNvPr>
          <p:cNvSpPr txBox="1">
            <a:spLocks/>
          </p:cNvSpPr>
          <p:nvPr/>
        </p:nvSpPr>
        <p:spPr>
          <a:xfrm>
            <a:off x="114300" y="152403"/>
            <a:ext cx="11963400" cy="68579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3200" b="1" kern="1200">
                <a:ln>
                  <a:noFill/>
                </a:ln>
                <a:solidFill>
                  <a:schemeClr val="tx1">
                    <a:lumMod val="65000"/>
                    <a:lumOff val="35000"/>
                  </a:schemeClr>
                </a:solidFill>
                <a:latin typeface="+mj-lt"/>
                <a:ea typeface="+mj-ea"/>
                <a:cs typeface="+mj-cs"/>
              </a:defRPr>
            </a:lvl1pPr>
          </a:lstStyle>
          <a:p>
            <a:r>
              <a:rPr lang="en-US" sz="3600" dirty="0">
                <a:solidFill>
                  <a:schemeClr val="tx1"/>
                </a:solidFill>
                <a:latin typeface="Calibri" panose="020F0502020204030204" pitchFamily="34" charset="0"/>
                <a:cs typeface="Calibri" panose="020F0502020204030204" pitchFamily="34" charset="0"/>
              </a:rPr>
              <a:t>Future Meetings - 2025   </a:t>
            </a:r>
          </a:p>
        </p:txBody>
      </p:sp>
      <p:pic>
        <p:nvPicPr>
          <p:cNvPr id="1026" name="Picture 2">
            <a:extLst>
              <a:ext uri="{FF2B5EF4-FFF2-40B4-BE49-F238E27FC236}">
                <a16:creationId xmlns:a16="http://schemas.microsoft.com/office/drawing/2014/main" id="{ACA542D6-FF9C-04BD-E022-5991FD152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3154866"/>
            <a:ext cx="4286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448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6780-4644-4B1B-BE1B-741ECCDED007}"/>
              </a:ext>
            </a:extLst>
          </p:cNvPr>
          <p:cNvSpPr>
            <a:spLocks noGrp="1"/>
          </p:cNvSpPr>
          <p:nvPr>
            <p:ph type="title"/>
          </p:nvPr>
        </p:nvSpPr>
        <p:spPr>
          <a:xfrm>
            <a:off x="0" y="1590419"/>
            <a:ext cx="10414000" cy="930275"/>
          </a:xfrm>
        </p:spPr>
        <p:txBody>
          <a:bodyPr anchor="ctr">
            <a:normAutofit fontScale="90000"/>
          </a:bodyPr>
          <a:lstStyle/>
          <a:p>
            <a:br>
              <a:rPr lang="en-US" sz="2800" b="1" dirty="0">
                <a:solidFill>
                  <a:schemeClr val="tx1"/>
                </a:solidFill>
                <a:latin typeface="+mn-lt"/>
              </a:rPr>
            </a:br>
            <a:br>
              <a:rPr lang="en-US" sz="3600" b="1" dirty="0">
                <a:latin typeface="+mn-lt"/>
              </a:rPr>
            </a:br>
            <a:br>
              <a:rPr lang="en-US" sz="3600" b="1" dirty="0">
                <a:latin typeface="+mn-lt"/>
              </a:rPr>
            </a:br>
            <a:br>
              <a:rPr lang="en-US" sz="3600" b="1" dirty="0">
                <a:latin typeface="+mn-lt"/>
              </a:rPr>
            </a:br>
            <a:endParaRPr lang="en-US" sz="2800" b="1" dirty="0"/>
          </a:p>
        </p:txBody>
      </p:sp>
      <p:sp>
        <p:nvSpPr>
          <p:cNvPr id="9" name="TextBox 8">
            <a:extLst>
              <a:ext uri="{FF2B5EF4-FFF2-40B4-BE49-F238E27FC236}">
                <a16:creationId xmlns:a16="http://schemas.microsoft.com/office/drawing/2014/main" id="{88AA3646-F2AA-42FA-A187-CF89B0429944}"/>
              </a:ext>
            </a:extLst>
          </p:cNvPr>
          <p:cNvSpPr txBox="1"/>
          <p:nvPr/>
        </p:nvSpPr>
        <p:spPr>
          <a:xfrm>
            <a:off x="626326" y="4765383"/>
            <a:ext cx="9868270" cy="369332"/>
          </a:xfrm>
          <a:prstGeom prst="rect">
            <a:avLst/>
          </a:prstGeom>
          <a:noFill/>
        </p:spPr>
        <p:txBody>
          <a:bodyPr wrap="square" rtlCol="0" anchor="t">
            <a:spAutoFit/>
          </a:bodyPr>
          <a:lstStyle/>
          <a:p>
            <a:endParaRPr lang="en-US" dirty="0"/>
          </a:p>
        </p:txBody>
      </p:sp>
      <p:sp>
        <p:nvSpPr>
          <p:cNvPr id="6" name="Title 1">
            <a:extLst>
              <a:ext uri="{FF2B5EF4-FFF2-40B4-BE49-F238E27FC236}">
                <a16:creationId xmlns:a16="http://schemas.microsoft.com/office/drawing/2014/main" id="{F4806779-DEDF-4E0A-2C87-FF84AD173D3A}"/>
              </a:ext>
            </a:extLst>
          </p:cNvPr>
          <p:cNvSpPr txBox="1">
            <a:spLocks/>
          </p:cNvSpPr>
          <p:nvPr/>
        </p:nvSpPr>
        <p:spPr>
          <a:xfrm>
            <a:off x="114300" y="152403"/>
            <a:ext cx="11963400" cy="68579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3200" b="1" kern="1200">
                <a:ln>
                  <a:noFill/>
                </a:ln>
                <a:solidFill>
                  <a:schemeClr val="tx1">
                    <a:lumMod val="65000"/>
                    <a:lumOff val="35000"/>
                  </a:schemeClr>
                </a:solidFill>
                <a:latin typeface="+mj-lt"/>
                <a:ea typeface="+mj-ea"/>
                <a:cs typeface="+mj-cs"/>
              </a:defRPr>
            </a:lvl1pPr>
          </a:lstStyle>
          <a:p>
            <a:r>
              <a:rPr lang="en-US" sz="4000" dirty="0">
                <a:solidFill>
                  <a:schemeClr val="tx1"/>
                </a:solidFill>
                <a:latin typeface="Calibri" panose="020F0502020204030204" pitchFamily="34" charset="0"/>
                <a:cs typeface="Calibri" panose="020F0502020204030204" pitchFamily="34" charset="0"/>
              </a:rPr>
              <a:t>BOS Staff Liaison</a:t>
            </a:r>
          </a:p>
        </p:txBody>
      </p:sp>
      <p:sp>
        <p:nvSpPr>
          <p:cNvPr id="4" name="TextBox 3">
            <a:extLst>
              <a:ext uri="{FF2B5EF4-FFF2-40B4-BE49-F238E27FC236}">
                <a16:creationId xmlns:a16="http://schemas.microsoft.com/office/drawing/2014/main" id="{BE1763D2-A23D-245A-A7DA-2B8C4865AF1A}"/>
              </a:ext>
            </a:extLst>
          </p:cNvPr>
          <p:cNvSpPr txBox="1"/>
          <p:nvPr/>
        </p:nvSpPr>
        <p:spPr>
          <a:xfrm>
            <a:off x="3154864" y="2055556"/>
            <a:ext cx="5234940" cy="3108543"/>
          </a:xfrm>
          <a:prstGeom prst="rect">
            <a:avLst/>
          </a:prstGeom>
          <a:noFill/>
        </p:spPr>
        <p:txBody>
          <a:bodyPr wrap="square" rtlCol="0">
            <a:spAutoFit/>
          </a:bodyPr>
          <a:lstStyle/>
          <a:p>
            <a:r>
              <a:rPr lang="en-US" sz="2800" dirty="0"/>
              <a:t>Ellen Bushong, MA</a:t>
            </a:r>
          </a:p>
          <a:p>
            <a:endParaRPr lang="en-US" sz="2800" dirty="0"/>
          </a:p>
          <a:p>
            <a:r>
              <a:rPr lang="en-US" sz="2800" dirty="0"/>
              <a:t>847-384-4168</a:t>
            </a:r>
          </a:p>
          <a:p>
            <a:endParaRPr lang="en-US" sz="2800" dirty="0"/>
          </a:p>
          <a:p>
            <a:r>
              <a:rPr lang="en-US" sz="2800" dirty="0"/>
              <a:t>bushong@aaos.org</a:t>
            </a:r>
          </a:p>
          <a:p>
            <a:endParaRPr lang="en-US" sz="2800" dirty="0"/>
          </a:p>
          <a:p>
            <a:r>
              <a:rPr lang="en-US" sz="2800" dirty="0"/>
              <a:t>governance@aaos.org</a:t>
            </a:r>
          </a:p>
        </p:txBody>
      </p:sp>
      <p:pic>
        <p:nvPicPr>
          <p:cNvPr id="1026" name="Picture 2">
            <a:extLst>
              <a:ext uri="{FF2B5EF4-FFF2-40B4-BE49-F238E27FC236}">
                <a16:creationId xmlns:a16="http://schemas.microsoft.com/office/drawing/2014/main" id="{CDD50EDE-A6C3-08F9-AA56-4058A2EB6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1048" y="1329962"/>
            <a:ext cx="2957513" cy="393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Receiver with solid fill">
            <a:extLst>
              <a:ext uri="{FF2B5EF4-FFF2-40B4-BE49-F238E27FC236}">
                <a16:creationId xmlns:a16="http://schemas.microsoft.com/office/drawing/2014/main" id="{8A85D6C0-AB6F-423F-2EF1-E07AC1977A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49168" y="2945454"/>
            <a:ext cx="537571" cy="428670"/>
          </a:xfrm>
          <a:prstGeom prst="rect">
            <a:avLst/>
          </a:prstGeom>
        </p:spPr>
      </p:pic>
      <p:pic>
        <p:nvPicPr>
          <p:cNvPr id="8" name="Graphic 7" descr="Envelope with solid fill">
            <a:extLst>
              <a:ext uri="{FF2B5EF4-FFF2-40B4-BE49-F238E27FC236}">
                <a16:creationId xmlns:a16="http://schemas.microsoft.com/office/drawing/2014/main" id="{BA0683D0-E307-CA6E-4205-8E05CAAD0D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87681" y="3816076"/>
            <a:ext cx="428671" cy="428671"/>
          </a:xfrm>
          <a:prstGeom prst="rect">
            <a:avLst/>
          </a:prstGeom>
        </p:spPr>
      </p:pic>
      <p:pic>
        <p:nvPicPr>
          <p:cNvPr id="10" name="Graphic 9" descr="Envelope with solid fill">
            <a:extLst>
              <a:ext uri="{FF2B5EF4-FFF2-40B4-BE49-F238E27FC236}">
                <a16:creationId xmlns:a16="http://schemas.microsoft.com/office/drawing/2014/main" id="{330CF52A-C96D-E3EB-3B5C-D582B6B9FF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3617" y="4642928"/>
            <a:ext cx="428671" cy="428671"/>
          </a:xfrm>
          <a:prstGeom prst="rect">
            <a:avLst/>
          </a:prstGeom>
        </p:spPr>
      </p:pic>
    </p:spTree>
    <p:extLst>
      <p:ext uri="{BB962C8B-B14F-4D97-AF65-F5344CB8AC3E}">
        <p14:creationId xmlns:p14="http://schemas.microsoft.com/office/powerpoint/2010/main" val="259495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3B29C-B541-428B-A87B-2E6592BAFDC3}"/>
              </a:ext>
            </a:extLst>
          </p:cNvPr>
          <p:cNvSpPr>
            <a:spLocks noGrp="1"/>
          </p:cNvSpPr>
          <p:nvPr>
            <p:ph type="title"/>
          </p:nvPr>
        </p:nvSpPr>
        <p:spPr>
          <a:xfrm>
            <a:off x="89148" y="231518"/>
            <a:ext cx="11473267" cy="815975"/>
          </a:xfrm>
        </p:spPr>
        <p:txBody>
          <a:bodyPr>
            <a:normAutofit/>
          </a:bodyPr>
          <a:lstStyle/>
          <a:p>
            <a:r>
              <a:rPr lang="en-US" sz="4000" dirty="0"/>
              <a:t>AAOS 2024-2028 Strategic Plan</a:t>
            </a:r>
          </a:p>
        </p:txBody>
      </p:sp>
      <p:pic>
        <p:nvPicPr>
          <p:cNvPr id="2" name="Picture 1">
            <a:extLst>
              <a:ext uri="{FF2B5EF4-FFF2-40B4-BE49-F238E27FC236}">
                <a16:creationId xmlns:a16="http://schemas.microsoft.com/office/drawing/2014/main" id="{6CBACE90-604B-C4C6-590A-E4639912C252}"/>
              </a:ext>
            </a:extLst>
          </p:cNvPr>
          <p:cNvPicPr>
            <a:picLocks noChangeAspect="1"/>
          </p:cNvPicPr>
          <p:nvPr/>
        </p:nvPicPr>
        <p:blipFill rotWithShape="1">
          <a:blip r:embed="rId3"/>
          <a:srcRect b="85800"/>
          <a:stretch/>
        </p:blipFill>
        <p:spPr>
          <a:xfrm>
            <a:off x="407968" y="1265579"/>
            <a:ext cx="6047398" cy="704729"/>
          </a:xfrm>
          <a:prstGeom prst="rect">
            <a:avLst/>
          </a:prstGeom>
          <a:ln>
            <a:noFill/>
          </a:ln>
        </p:spPr>
      </p:pic>
      <p:sp>
        <p:nvSpPr>
          <p:cNvPr id="26" name="TextBox 25">
            <a:extLst>
              <a:ext uri="{FF2B5EF4-FFF2-40B4-BE49-F238E27FC236}">
                <a16:creationId xmlns:a16="http://schemas.microsoft.com/office/drawing/2014/main" id="{F37A2037-D5D7-BF01-FCF2-769C4D7A1D7B}"/>
              </a:ext>
            </a:extLst>
          </p:cNvPr>
          <p:cNvSpPr txBox="1"/>
          <p:nvPr/>
        </p:nvSpPr>
        <p:spPr>
          <a:xfrm>
            <a:off x="1479533" y="6478820"/>
            <a:ext cx="6916321" cy="246221"/>
          </a:xfrm>
          <a:prstGeom prst="rect">
            <a:avLst/>
          </a:prstGeom>
          <a:noFill/>
        </p:spPr>
        <p:txBody>
          <a:bodyPr wrap="square" rtlCol="0">
            <a:spAutoFit/>
          </a:bodyPr>
          <a:lstStyle/>
          <a:p>
            <a:r>
              <a:rPr lang="en-US" sz="1000" dirty="0"/>
              <a:t>MSK = musculoskeletal</a:t>
            </a:r>
          </a:p>
        </p:txBody>
      </p:sp>
      <p:pic>
        <p:nvPicPr>
          <p:cNvPr id="5" name="Picture 4">
            <a:extLst>
              <a:ext uri="{FF2B5EF4-FFF2-40B4-BE49-F238E27FC236}">
                <a16:creationId xmlns:a16="http://schemas.microsoft.com/office/drawing/2014/main" id="{929713DF-6F0B-646F-0065-2865BCACFF33}"/>
              </a:ext>
            </a:extLst>
          </p:cNvPr>
          <p:cNvPicPr>
            <a:picLocks noChangeAspect="1"/>
          </p:cNvPicPr>
          <p:nvPr/>
        </p:nvPicPr>
        <p:blipFill>
          <a:blip r:embed="rId4"/>
          <a:stretch>
            <a:fillRect/>
          </a:stretch>
        </p:blipFill>
        <p:spPr>
          <a:xfrm>
            <a:off x="941714" y="1935221"/>
            <a:ext cx="4406857" cy="4288353"/>
          </a:xfrm>
          <a:prstGeom prst="rect">
            <a:avLst/>
          </a:prstGeom>
        </p:spPr>
      </p:pic>
      <p:pic>
        <p:nvPicPr>
          <p:cNvPr id="6" name="Graphic 5" descr="Map compass with solid fill">
            <a:extLst>
              <a:ext uri="{FF2B5EF4-FFF2-40B4-BE49-F238E27FC236}">
                <a16:creationId xmlns:a16="http://schemas.microsoft.com/office/drawing/2014/main" id="{82D956A3-1814-9ED6-3962-93FA4EA998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9034" y="2288500"/>
            <a:ext cx="780365" cy="780365"/>
          </a:xfrm>
          <a:prstGeom prst="rect">
            <a:avLst/>
          </a:prstGeom>
        </p:spPr>
      </p:pic>
      <p:sp>
        <p:nvSpPr>
          <p:cNvPr id="7" name="TextBox 6">
            <a:extLst>
              <a:ext uri="{FF2B5EF4-FFF2-40B4-BE49-F238E27FC236}">
                <a16:creationId xmlns:a16="http://schemas.microsoft.com/office/drawing/2014/main" id="{AB004555-5EC2-3087-A6FA-2B35A0A0A07A}"/>
              </a:ext>
            </a:extLst>
          </p:cNvPr>
          <p:cNvSpPr txBox="1"/>
          <p:nvPr/>
        </p:nvSpPr>
        <p:spPr>
          <a:xfrm>
            <a:off x="6843430" y="2288500"/>
            <a:ext cx="45699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Focused on members, patients, and leadership in improving health</a:t>
            </a:r>
          </a:p>
        </p:txBody>
      </p:sp>
      <p:sp>
        <p:nvSpPr>
          <p:cNvPr id="10" name="TextBox 9">
            <a:extLst>
              <a:ext uri="{FF2B5EF4-FFF2-40B4-BE49-F238E27FC236}">
                <a16:creationId xmlns:a16="http://schemas.microsoft.com/office/drawing/2014/main" id="{123DE3AE-5F9B-A6BF-6483-6FAC1D9D7F9E}"/>
              </a:ext>
            </a:extLst>
          </p:cNvPr>
          <p:cNvSpPr txBox="1"/>
          <p:nvPr/>
        </p:nvSpPr>
        <p:spPr>
          <a:xfrm>
            <a:off x="6843430" y="3586248"/>
            <a:ext cx="4751725" cy="1200329"/>
          </a:xfrm>
          <a:prstGeom prst="rect">
            <a:avLst/>
          </a:prstGeom>
          <a:noFill/>
        </p:spPr>
        <p:txBody>
          <a:bodyPr wrap="square" lIns="91440" tIns="45720" rIns="91440" bIns="45720" rtlCol="0" anchor="t">
            <a:spAutoFit/>
          </a:bodyPr>
          <a:lstStyle/>
          <a:p>
            <a:r>
              <a:rPr lang="en-US" sz="2400" dirty="0"/>
              <a:t>Lead health system delivery and payment model transformation to increase value for all</a:t>
            </a:r>
            <a:endParaRPr lang="en-US" dirty="0"/>
          </a:p>
        </p:txBody>
      </p:sp>
      <p:sp>
        <p:nvSpPr>
          <p:cNvPr id="11" name="TextBox 10">
            <a:extLst>
              <a:ext uri="{FF2B5EF4-FFF2-40B4-BE49-F238E27FC236}">
                <a16:creationId xmlns:a16="http://schemas.microsoft.com/office/drawing/2014/main" id="{87BC0316-617D-5E39-02F5-331C9A1BF33C}"/>
              </a:ext>
            </a:extLst>
          </p:cNvPr>
          <p:cNvSpPr txBox="1"/>
          <p:nvPr/>
        </p:nvSpPr>
        <p:spPr>
          <a:xfrm>
            <a:off x="6843430" y="5162647"/>
            <a:ext cx="50973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Greater patient engagement and partnership across the MSK community</a:t>
            </a:r>
          </a:p>
        </p:txBody>
      </p:sp>
      <p:pic>
        <p:nvPicPr>
          <p:cNvPr id="12" name="Graphic 11" descr="Group success with solid fill">
            <a:extLst>
              <a:ext uri="{FF2B5EF4-FFF2-40B4-BE49-F238E27FC236}">
                <a16:creationId xmlns:a16="http://schemas.microsoft.com/office/drawing/2014/main" id="{E61DBAFB-D9C1-9377-E9F4-AA1AC39760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29033" y="5187964"/>
            <a:ext cx="780365" cy="780365"/>
          </a:xfrm>
          <a:prstGeom prst="rect">
            <a:avLst/>
          </a:prstGeom>
        </p:spPr>
      </p:pic>
      <p:pic>
        <p:nvPicPr>
          <p:cNvPr id="13" name="Graphic 12" descr="Ribbon with solid fill">
            <a:extLst>
              <a:ext uri="{FF2B5EF4-FFF2-40B4-BE49-F238E27FC236}">
                <a16:creationId xmlns:a16="http://schemas.microsoft.com/office/drawing/2014/main" id="{C30CE79A-23F7-5295-D777-8261730211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29034" y="3738232"/>
            <a:ext cx="780365" cy="780365"/>
          </a:xfrm>
          <a:prstGeom prst="rect">
            <a:avLst/>
          </a:prstGeom>
        </p:spPr>
      </p:pic>
      <p:sp>
        <p:nvSpPr>
          <p:cNvPr id="15" name="TextBox 14">
            <a:extLst>
              <a:ext uri="{FF2B5EF4-FFF2-40B4-BE49-F238E27FC236}">
                <a16:creationId xmlns:a16="http://schemas.microsoft.com/office/drawing/2014/main" id="{0A26A02A-560F-A06E-95A4-8C817E8423E3}"/>
              </a:ext>
            </a:extLst>
          </p:cNvPr>
          <p:cNvSpPr txBox="1"/>
          <p:nvPr/>
        </p:nvSpPr>
        <p:spPr>
          <a:xfrm>
            <a:off x="9740232" y="150094"/>
            <a:ext cx="2400968" cy="369332"/>
          </a:xfrm>
          <a:prstGeom prst="rect">
            <a:avLst/>
          </a:prstGeom>
          <a:solidFill>
            <a:srgbClr val="0070C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aaos.org/</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StrategicPlan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8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A744B-7793-FD9F-B503-5B4C94C4AB53}"/>
              </a:ext>
            </a:extLst>
          </p:cNvPr>
          <p:cNvSpPr>
            <a:spLocks noGrp="1"/>
          </p:cNvSpPr>
          <p:nvPr>
            <p:ph type="sldNum" sz="quarter" idx="12"/>
          </p:nvPr>
        </p:nvSpPr>
        <p:spPr>
          <a:xfrm>
            <a:off x="9042394" y="6356350"/>
            <a:ext cx="2743200" cy="365125"/>
          </a:xfrm>
        </p:spPr>
        <p:txBody>
          <a:bodyPr anchor="ctr">
            <a:normAutofit/>
          </a:bodyPr>
          <a:lstStyle/>
          <a:p>
            <a:pPr>
              <a:spcAft>
                <a:spcPts val="600"/>
              </a:spcAft>
            </a:pPr>
            <a:fld id="{259A29AA-D4F0-4F15-B5F2-72F97E26E025}" type="slidenum">
              <a:rPr lang="en-US" smtClean="0"/>
              <a:pPr>
                <a:spcAft>
                  <a:spcPts val="600"/>
                </a:spcAft>
              </a:pPr>
              <a:t>5</a:t>
            </a:fld>
            <a:endParaRPr lang="en-US"/>
          </a:p>
        </p:txBody>
      </p:sp>
      <p:graphicFrame>
        <p:nvGraphicFramePr>
          <p:cNvPr id="6" name="Content Placeholder 2">
            <a:extLst>
              <a:ext uri="{FF2B5EF4-FFF2-40B4-BE49-F238E27FC236}">
                <a16:creationId xmlns:a16="http://schemas.microsoft.com/office/drawing/2014/main" id="{9CB0DEEA-DFD6-80B7-6B97-3F4662F8CCC1}"/>
              </a:ext>
            </a:extLst>
          </p:cNvPr>
          <p:cNvGraphicFramePr>
            <a:graphicFrameLocks noGrp="1"/>
          </p:cNvGraphicFramePr>
          <p:nvPr>
            <p:ph idx="1"/>
            <p:extLst>
              <p:ext uri="{D42A27DB-BD31-4B8C-83A1-F6EECF244321}">
                <p14:modId xmlns:p14="http://schemas.microsoft.com/office/powerpoint/2010/main" val="3210908500"/>
              </p:ext>
            </p:extLst>
          </p:nvPr>
        </p:nvGraphicFramePr>
        <p:xfrm>
          <a:off x="915202" y="1064935"/>
          <a:ext cx="1087039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0F46AD67-FFAD-0A49-CA7C-A6E745286ADE}"/>
              </a:ext>
            </a:extLst>
          </p:cNvPr>
          <p:cNvSpPr txBox="1"/>
          <p:nvPr/>
        </p:nvSpPr>
        <p:spPr>
          <a:xfrm>
            <a:off x="7363326" y="2146434"/>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B327DE4B-8EB1-03EA-2A8A-AFC7A376FC18}"/>
              </a:ext>
            </a:extLst>
          </p:cNvPr>
          <p:cNvSpPr txBox="1"/>
          <p:nvPr/>
        </p:nvSpPr>
        <p:spPr>
          <a:xfrm>
            <a:off x="5767292" y="1328685"/>
            <a:ext cx="6018302"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2024-2028 Strategic Plan</a:t>
            </a:r>
          </a:p>
        </p:txBody>
      </p:sp>
      <p:sp>
        <p:nvSpPr>
          <p:cNvPr id="9" name="Title 1">
            <a:extLst>
              <a:ext uri="{FF2B5EF4-FFF2-40B4-BE49-F238E27FC236}">
                <a16:creationId xmlns:a16="http://schemas.microsoft.com/office/drawing/2014/main" id="{99A379B1-F5A5-4C36-04C9-A9B220B662A5}"/>
              </a:ext>
            </a:extLst>
          </p:cNvPr>
          <p:cNvSpPr txBox="1">
            <a:spLocks/>
          </p:cNvSpPr>
          <p:nvPr/>
        </p:nvSpPr>
        <p:spPr>
          <a:xfrm>
            <a:off x="114300" y="152403"/>
            <a:ext cx="11963400" cy="68579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3200" b="1" kern="1200">
                <a:ln>
                  <a:noFill/>
                </a:ln>
                <a:solidFill>
                  <a:schemeClr val="tx1">
                    <a:lumMod val="65000"/>
                    <a:lumOff val="35000"/>
                  </a:schemeClr>
                </a:solidFill>
                <a:latin typeface="+mj-lt"/>
                <a:ea typeface="+mj-ea"/>
                <a:cs typeface="+mj-cs"/>
              </a:defRPr>
            </a:lvl1pPr>
          </a:lstStyle>
          <a:p>
            <a:r>
              <a:rPr lang="en-US" sz="4000" b="1" dirty="0">
                <a:solidFill>
                  <a:schemeClr val="tx1"/>
                </a:solidFill>
                <a:latin typeface="Calibri" panose="020F0502020204030204" pitchFamily="34" charset="0"/>
                <a:cs typeface="Calibri" panose="020F0502020204030204" pitchFamily="34" charset="0"/>
              </a:rPr>
              <a:t>AAOS Annual Meeting– </a:t>
            </a:r>
            <a:r>
              <a:rPr lang="en-US" sz="4000" dirty="0">
                <a:solidFill>
                  <a:schemeClr val="tx1"/>
                </a:solidFill>
                <a:latin typeface="Calibri" panose="020F0502020204030204" pitchFamily="34" charset="0"/>
                <a:cs typeface="Calibri" panose="020F0502020204030204" pitchFamily="34" charset="0"/>
              </a:rPr>
              <a:t>February</a:t>
            </a:r>
            <a:r>
              <a:rPr lang="en-US" sz="4000" b="1" dirty="0">
                <a:solidFill>
                  <a:schemeClr val="tx1"/>
                </a:solidFill>
                <a:latin typeface="Calibri" panose="020F0502020204030204" pitchFamily="34" charset="0"/>
                <a:cs typeface="Calibri" panose="020F0502020204030204" pitchFamily="34" charset="0"/>
              </a:rPr>
              <a:t> 2024 </a:t>
            </a:r>
            <a:r>
              <a:rPr lang="en-US" sz="4000" b="1" dirty="0">
                <a:solidFill>
                  <a:srgbClr val="C00000"/>
                </a:solidFill>
                <a:latin typeface="Calibri" panose="020F0502020204030204" pitchFamily="34" charset="0"/>
                <a:cs typeface="Calibri" panose="020F0502020204030204" pitchFamily="34" charset="0"/>
              </a:rPr>
              <a:t>I Business</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817490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646960-E36E-440F-BE93-AF0063E312CB}"/>
              </a:ext>
            </a:extLst>
          </p:cNvPr>
          <p:cNvSpPr>
            <a:spLocks noGrp="1"/>
          </p:cNvSpPr>
          <p:nvPr>
            <p:ph type="ctrTitle"/>
          </p:nvPr>
        </p:nvSpPr>
        <p:spPr>
          <a:xfrm>
            <a:off x="1524000" y="2624328"/>
            <a:ext cx="9144000" cy="2316502"/>
          </a:xfrm>
        </p:spPr>
        <p:txBody>
          <a:bodyPr>
            <a:normAutofit fontScale="90000"/>
          </a:bodyPr>
          <a:lstStyle/>
          <a:p>
            <a:r>
              <a:rPr lang="en-US" dirty="0"/>
              <a:t>2024-2028</a:t>
            </a:r>
            <a:br>
              <a:rPr lang="en-US" dirty="0"/>
            </a:br>
            <a:r>
              <a:rPr lang="en-US" dirty="0"/>
              <a:t>Strategic Plan Cascade</a:t>
            </a:r>
            <a:br>
              <a:rPr lang="en-US" dirty="0"/>
            </a:br>
            <a:r>
              <a:rPr lang="en-US" dirty="0"/>
              <a:t>for Board of Specialty Societies</a:t>
            </a:r>
          </a:p>
        </p:txBody>
      </p:sp>
      <p:sp>
        <p:nvSpPr>
          <p:cNvPr id="8" name="Subtitle 7">
            <a:extLst>
              <a:ext uri="{FF2B5EF4-FFF2-40B4-BE49-F238E27FC236}">
                <a16:creationId xmlns:a16="http://schemas.microsoft.com/office/drawing/2014/main" id="{0DAA64BF-49F8-4D3D-B9C3-9ADEB50BA6C3}"/>
              </a:ext>
            </a:extLst>
          </p:cNvPr>
          <p:cNvSpPr>
            <a:spLocks noGrp="1"/>
          </p:cNvSpPr>
          <p:nvPr>
            <p:ph type="subTitle" idx="1"/>
          </p:nvPr>
        </p:nvSpPr>
        <p:spPr/>
        <p:txBody>
          <a:bodyPr/>
          <a:lstStyle/>
          <a:p>
            <a:r>
              <a:rPr lang="en-US" dirty="0"/>
              <a:t>February 2024</a:t>
            </a:r>
          </a:p>
        </p:txBody>
      </p:sp>
    </p:spTree>
    <p:extLst>
      <p:ext uri="{BB962C8B-B14F-4D97-AF65-F5344CB8AC3E}">
        <p14:creationId xmlns:p14="http://schemas.microsoft.com/office/powerpoint/2010/main" val="53901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8195-F08F-7243-80A3-85DFE6A45753}"/>
              </a:ext>
            </a:extLst>
          </p:cNvPr>
          <p:cNvSpPr>
            <a:spLocks noGrp="1"/>
          </p:cNvSpPr>
          <p:nvPr>
            <p:ph type="title"/>
          </p:nvPr>
        </p:nvSpPr>
        <p:spPr>
          <a:xfrm>
            <a:off x="838200" y="365125"/>
            <a:ext cx="10515600" cy="1325563"/>
          </a:xfrm>
        </p:spPr>
        <p:txBody>
          <a:bodyPr/>
          <a:lstStyle/>
          <a:p>
            <a:r>
              <a:rPr lang="en-US" dirty="0"/>
              <a:t>Setting the Stage</a:t>
            </a:r>
          </a:p>
        </p:txBody>
      </p:sp>
      <p:sp>
        <p:nvSpPr>
          <p:cNvPr id="3" name="TextBox 2">
            <a:extLst>
              <a:ext uri="{FF2B5EF4-FFF2-40B4-BE49-F238E27FC236}">
                <a16:creationId xmlns:a16="http://schemas.microsoft.com/office/drawing/2014/main" id="{7635BC76-6A5D-FF43-94A4-7C700AA3DD87}"/>
              </a:ext>
            </a:extLst>
          </p:cNvPr>
          <p:cNvSpPr txBox="1"/>
          <p:nvPr/>
        </p:nvSpPr>
        <p:spPr>
          <a:xfrm>
            <a:off x="913615" y="1624523"/>
            <a:ext cx="10937004" cy="584775"/>
          </a:xfrm>
          <a:prstGeom prst="rect">
            <a:avLst/>
          </a:prstGeom>
          <a:noFill/>
        </p:spPr>
        <p:txBody>
          <a:bodyPr wrap="square" rtlCol="0">
            <a:spAutoFit/>
          </a:bodyPr>
          <a:lstStyle/>
          <a:p>
            <a:r>
              <a:rPr lang="en-US" sz="3200" b="1" dirty="0">
                <a:solidFill>
                  <a:schemeClr val="tx1">
                    <a:lumMod val="85000"/>
                    <a:lumOff val="15000"/>
                  </a:schemeClr>
                </a:solidFill>
              </a:rPr>
              <a:t>February 2024</a:t>
            </a:r>
            <a:r>
              <a:rPr lang="en-US" sz="3200" dirty="0">
                <a:solidFill>
                  <a:schemeClr val="tx1">
                    <a:lumMod val="85000"/>
                    <a:lumOff val="15000"/>
                  </a:schemeClr>
                </a:solidFill>
              </a:rPr>
              <a:t>:  Strategic Plan Approved</a:t>
            </a:r>
          </a:p>
        </p:txBody>
      </p:sp>
      <p:sp>
        <p:nvSpPr>
          <p:cNvPr id="6" name="Triangle 5">
            <a:extLst>
              <a:ext uri="{FF2B5EF4-FFF2-40B4-BE49-F238E27FC236}">
                <a16:creationId xmlns:a16="http://schemas.microsoft.com/office/drawing/2014/main" id="{0C3F6B33-C565-2947-BFBA-AC6F63E18532}"/>
              </a:ext>
            </a:extLst>
          </p:cNvPr>
          <p:cNvSpPr/>
          <p:nvPr/>
        </p:nvSpPr>
        <p:spPr>
          <a:xfrm rot="5400000">
            <a:off x="583554" y="1716410"/>
            <a:ext cx="254643" cy="277793"/>
          </a:xfrm>
          <a:prstGeom prst="triangl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riangle 6">
            <a:extLst>
              <a:ext uri="{FF2B5EF4-FFF2-40B4-BE49-F238E27FC236}">
                <a16:creationId xmlns:a16="http://schemas.microsoft.com/office/drawing/2014/main" id="{E0CE085B-ED8A-8D4F-8C1D-6A35E9AA3337}"/>
              </a:ext>
            </a:extLst>
          </p:cNvPr>
          <p:cNvSpPr/>
          <p:nvPr/>
        </p:nvSpPr>
        <p:spPr>
          <a:xfrm rot="5400000">
            <a:off x="1349363" y="2415294"/>
            <a:ext cx="254643" cy="277793"/>
          </a:xfrm>
          <a:prstGeom prst="triangl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Triangle 7">
            <a:extLst>
              <a:ext uri="{FF2B5EF4-FFF2-40B4-BE49-F238E27FC236}">
                <a16:creationId xmlns:a16="http://schemas.microsoft.com/office/drawing/2014/main" id="{438D254D-553D-4595-B551-3AA908063C5E}"/>
              </a:ext>
            </a:extLst>
          </p:cNvPr>
          <p:cNvSpPr/>
          <p:nvPr/>
        </p:nvSpPr>
        <p:spPr>
          <a:xfrm rot="5400000">
            <a:off x="2262272" y="3601610"/>
            <a:ext cx="254643" cy="277793"/>
          </a:xfrm>
          <a:prstGeom prst="triangl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TextBox 14">
            <a:extLst>
              <a:ext uri="{FF2B5EF4-FFF2-40B4-BE49-F238E27FC236}">
                <a16:creationId xmlns:a16="http://schemas.microsoft.com/office/drawing/2014/main" id="{53E14103-63CB-4E42-8B14-4E1A098DEB09}"/>
              </a:ext>
            </a:extLst>
          </p:cNvPr>
          <p:cNvSpPr txBox="1"/>
          <p:nvPr/>
        </p:nvSpPr>
        <p:spPr>
          <a:xfrm>
            <a:off x="1615581" y="2323598"/>
            <a:ext cx="10235038" cy="1077218"/>
          </a:xfrm>
          <a:prstGeom prst="rect">
            <a:avLst/>
          </a:prstGeom>
          <a:noFill/>
        </p:spPr>
        <p:txBody>
          <a:bodyPr wrap="square" rtlCol="0">
            <a:spAutoFit/>
          </a:bodyPr>
          <a:lstStyle/>
          <a:p>
            <a:r>
              <a:rPr lang="en-US" sz="3200" b="1" dirty="0">
                <a:solidFill>
                  <a:schemeClr val="tx1">
                    <a:lumMod val="85000"/>
                    <a:lumOff val="15000"/>
                  </a:schemeClr>
                </a:solidFill>
              </a:rPr>
              <a:t>2024 Annual Meeting (AM)</a:t>
            </a:r>
            <a:r>
              <a:rPr lang="en-US" sz="3200" dirty="0">
                <a:solidFill>
                  <a:schemeClr val="tx1">
                    <a:lumMod val="85000"/>
                    <a:lumOff val="15000"/>
                  </a:schemeClr>
                </a:solidFill>
              </a:rPr>
              <a:t>:  Initial Launch Publicly and For Councils and Committees and Events at AM</a:t>
            </a:r>
          </a:p>
        </p:txBody>
      </p:sp>
      <p:sp>
        <p:nvSpPr>
          <p:cNvPr id="14" name="TextBox 13">
            <a:extLst>
              <a:ext uri="{FF2B5EF4-FFF2-40B4-BE49-F238E27FC236}">
                <a16:creationId xmlns:a16="http://schemas.microsoft.com/office/drawing/2014/main" id="{010185B7-698F-4C5C-BD72-969EA62B7A44}"/>
              </a:ext>
            </a:extLst>
          </p:cNvPr>
          <p:cNvSpPr txBox="1"/>
          <p:nvPr/>
        </p:nvSpPr>
        <p:spPr>
          <a:xfrm>
            <a:off x="2674097" y="3515116"/>
            <a:ext cx="10076637" cy="1077218"/>
          </a:xfrm>
          <a:prstGeom prst="rect">
            <a:avLst/>
          </a:prstGeom>
          <a:noFill/>
        </p:spPr>
        <p:txBody>
          <a:bodyPr wrap="square" rtlCol="0">
            <a:spAutoFit/>
          </a:bodyPr>
          <a:lstStyle/>
          <a:p>
            <a:r>
              <a:rPr lang="en-US" sz="3200" b="1" dirty="0">
                <a:solidFill>
                  <a:schemeClr val="tx1">
                    <a:lumMod val="85000"/>
                    <a:lumOff val="15000"/>
                  </a:schemeClr>
                </a:solidFill>
              </a:rPr>
              <a:t>Feb – Apr 2024</a:t>
            </a:r>
            <a:r>
              <a:rPr lang="en-US" sz="3200" dirty="0">
                <a:solidFill>
                  <a:schemeClr val="tx1">
                    <a:lumMod val="85000"/>
                    <a:lumOff val="15000"/>
                  </a:schemeClr>
                </a:solidFill>
              </a:rPr>
              <a:t>:  Cascade to Councils, Committees, Partners, and AAOS Staff</a:t>
            </a:r>
          </a:p>
        </p:txBody>
      </p:sp>
      <p:sp>
        <p:nvSpPr>
          <p:cNvPr id="16" name="Triangle 7">
            <a:extLst>
              <a:ext uri="{FF2B5EF4-FFF2-40B4-BE49-F238E27FC236}">
                <a16:creationId xmlns:a16="http://schemas.microsoft.com/office/drawing/2014/main" id="{1F1D7EEC-5C74-4F20-8232-A0E245AE1DF6}"/>
              </a:ext>
            </a:extLst>
          </p:cNvPr>
          <p:cNvSpPr/>
          <p:nvPr/>
        </p:nvSpPr>
        <p:spPr>
          <a:xfrm rot="5400000">
            <a:off x="3437191" y="4823086"/>
            <a:ext cx="254643" cy="277793"/>
          </a:xfrm>
          <a:prstGeom prst="triangl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TextBox 16">
            <a:extLst>
              <a:ext uri="{FF2B5EF4-FFF2-40B4-BE49-F238E27FC236}">
                <a16:creationId xmlns:a16="http://schemas.microsoft.com/office/drawing/2014/main" id="{2E19CF9D-4AA0-4DD1-8954-D337AA6898B4}"/>
              </a:ext>
            </a:extLst>
          </p:cNvPr>
          <p:cNvSpPr txBox="1"/>
          <p:nvPr/>
        </p:nvSpPr>
        <p:spPr>
          <a:xfrm>
            <a:off x="3792021" y="4706634"/>
            <a:ext cx="8058597" cy="1077218"/>
          </a:xfrm>
          <a:prstGeom prst="rect">
            <a:avLst/>
          </a:prstGeom>
          <a:noFill/>
        </p:spPr>
        <p:txBody>
          <a:bodyPr wrap="square" rtlCol="0">
            <a:spAutoFit/>
          </a:bodyPr>
          <a:lstStyle/>
          <a:p>
            <a:r>
              <a:rPr lang="en-US" sz="3200" b="1" dirty="0">
                <a:solidFill>
                  <a:schemeClr val="tx1">
                    <a:lumMod val="85000"/>
                    <a:lumOff val="15000"/>
                  </a:schemeClr>
                </a:solidFill>
              </a:rPr>
              <a:t>2024 - 2028</a:t>
            </a:r>
            <a:r>
              <a:rPr lang="en-US" sz="3200" dirty="0">
                <a:solidFill>
                  <a:schemeClr val="tx1">
                    <a:lumMod val="85000"/>
                    <a:lumOff val="15000"/>
                  </a:schemeClr>
                </a:solidFill>
              </a:rPr>
              <a:t>:  Ongoing adoption and activation for AAOS, full membership, and the public</a:t>
            </a:r>
          </a:p>
        </p:txBody>
      </p:sp>
    </p:spTree>
    <p:extLst>
      <p:ext uri="{BB962C8B-B14F-4D97-AF65-F5344CB8AC3E}">
        <p14:creationId xmlns:p14="http://schemas.microsoft.com/office/powerpoint/2010/main" val="51944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9329B48-C9F9-A5C5-9B25-80220169F79C}"/>
              </a:ext>
            </a:extLst>
          </p:cNvPr>
          <p:cNvSpPr/>
          <p:nvPr/>
        </p:nvSpPr>
        <p:spPr>
          <a:xfrm>
            <a:off x="0" y="6328960"/>
            <a:ext cx="1673764" cy="529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FD166A1-C75E-CE84-85C0-A3675E545B1C}"/>
              </a:ext>
            </a:extLst>
          </p:cNvPr>
          <p:cNvSpPr/>
          <p:nvPr/>
        </p:nvSpPr>
        <p:spPr>
          <a:xfrm>
            <a:off x="-2321" y="6100620"/>
            <a:ext cx="12146280" cy="529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AE867FC-BF64-BA2C-73D5-398AE97D0671}"/>
              </a:ext>
            </a:extLst>
          </p:cNvPr>
          <p:cNvSpPr/>
          <p:nvPr/>
        </p:nvSpPr>
        <p:spPr>
          <a:xfrm>
            <a:off x="436784" y="1055441"/>
            <a:ext cx="3657600" cy="4104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0" dirty="0">
                <a:solidFill>
                  <a:schemeClr val="tx1"/>
                </a:solidFill>
                <a:effectLst/>
              </a:rPr>
              <a:t>Serving our profession to provide the highest quality musculoskeletal care</a:t>
            </a:r>
          </a:p>
        </p:txBody>
      </p:sp>
      <p:sp>
        <p:nvSpPr>
          <p:cNvPr id="5" name="Rectangle 4">
            <a:extLst>
              <a:ext uri="{FF2B5EF4-FFF2-40B4-BE49-F238E27FC236}">
                <a16:creationId xmlns:a16="http://schemas.microsoft.com/office/drawing/2014/main" id="{122FEFD1-E53D-19AA-49C6-9C35E822E89F}"/>
              </a:ext>
            </a:extLst>
          </p:cNvPr>
          <p:cNvSpPr/>
          <p:nvPr/>
        </p:nvSpPr>
        <p:spPr>
          <a:xfrm>
            <a:off x="436784" y="1654778"/>
            <a:ext cx="11415706" cy="2448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none" strike="noStrike" dirty="0">
                <a:solidFill>
                  <a:srgbClr val="000000"/>
                </a:solidFill>
                <a:effectLst/>
              </a:rPr>
              <a:t>Improve musculoskeletal health through collaboration, innovation, and patient focus</a:t>
            </a:r>
          </a:p>
        </p:txBody>
      </p:sp>
      <p:sp>
        <p:nvSpPr>
          <p:cNvPr id="6" name="Rectangle 5">
            <a:extLst>
              <a:ext uri="{FF2B5EF4-FFF2-40B4-BE49-F238E27FC236}">
                <a16:creationId xmlns:a16="http://schemas.microsoft.com/office/drawing/2014/main" id="{484B7882-9FAC-40BF-382D-2B81CD240FF1}"/>
              </a:ext>
            </a:extLst>
          </p:cNvPr>
          <p:cNvSpPr/>
          <p:nvPr/>
        </p:nvSpPr>
        <p:spPr>
          <a:xfrm>
            <a:off x="9109290" y="1958142"/>
            <a:ext cx="2743200" cy="667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solidFill>
                  <a:srgbClr val="CC0033"/>
                </a:solidFill>
                <a:ea typeface="HELVETICA NEUE LIGHT" panose="02000403000000020004" pitchFamily="2" charset="0"/>
                <a:cs typeface="Helvetica Neue" panose="02000503000000020004" pitchFamily="2" charset="0"/>
              </a:rPr>
              <a:t>MSK</a:t>
            </a:r>
            <a:r>
              <a:rPr lang="en-US" sz="1000" b="1" dirty="0">
                <a:solidFill>
                  <a:schemeClr val="accent1">
                    <a:lumMod val="75000"/>
                  </a:schemeClr>
                </a:solidFill>
                <a:ea typeface="HELVETICA NEUE LIGHT" panose="02000403000000020004" pitchFamily="2" charset="0"/>
                <a:cs typeface="Helvetica Neue" panose="02000503000000020004" pitchFamily="2" charset="0"/>
              </a:rPr>
              <a:t> </a:t>
            </a:r>
            <a:r>
              <a:rPr lang="en-US" sz="1000" b="1" dirty="0">
                <a:solidFill>
                  <a:srgbClr val="CC0033"/>
                </a:solidFill>
                <a:ea typeface="HELVETICA NEUE LIGHT" panose="02000403000000020004" pitchFamily="2" charset="0"/>
                <a:cs typeface="Helvetica Neue" panose="02000503000000020004" pitchFamily="2" charset="0"/>
              </a:rPr>
              <a:t>COMMUNITY</a:t>
            </a:r>
          </a:p>
          <a:p>
            <a:pPr algn="ctr"/>
            <a:r>
              <a:rPr lang="en-US" sz="1000" dirty="0">
                <a:solidFill>
                  <a:schemeClr val="tx1"/>
                </a:solidFill>
                <a:ea typeface="Helvetica Neue Light" panose="02000403000000020004" pitchFamily="2" charset="0"/>
                <a:cs typeface="Helvetica Neue" panose="02000503000000020004" pitchFamily="2" charset="0"/>
              </a:rPr>
              <a:t>Engage the musculoskeletal community to advance knowledge and improve health</a:t>
            </a:r>
          </a:p>
        </p:txBody>
      </p:sp>
      <p:sp>
        <p:nvSpPr>
          <p:cNvPr id="7" name="Rectangle 6">
            <a:extLst>
              <a:ext uri="{FF2B5EF4-FFF2-40B4-BE49-F238E27FC236}">
                <a16:creationId xmlns:a16="http://schemas.microsoft.com/office/drawing/2014/main" id="{7C91B872-D964-5F4A-6A6A-49DB6B957680}"/>
              </a:ext>
            </a:extLst>
          </p:cNvPr>
          <p:cNvSpPr/>
          <p:nvPr/>
        </p:nvSpPr>
        <p:spPr>
          <a:xfrm>
            <a:off x="3327619" y="1958142"/>
            <a:ext cx="2743200" cy="667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solidFill>
                  <a:srgbClr val="CC0033"/>
                </a:solidFill>
                <a:ea typeface="HELVETICA NEUE LIGHT" panose="02000403000000020004" pitchFamily="2" charset="0"/>
                <a:cs typeface="Helvetica Neue" panose="02000503000000020004" pitchFamily="2" charset="0"/>
              </a:rPr>
              <a:t>PATIENTS</a:t>
            </a:r>
          </a:p>
          <a:p>
            <a:pPr algn="ctr"/>
            <a:r>
              <a:rPr lang="en-US" sz="950" dirty="0">
                <a:solidFill>
                  <a:schemeClr val="tx1"/>
                </a:solidFill>
                <a:ea typeface="Helvetica Neue Light" panose="02000403000000020004" pitchFamily="2" charset="0"/>
                <a:cs typeface="Helvetica Neue" panose="02000503000000020004" pitchFamily="2" charset="0"/>
              </a:rPr>
              <a:t>Lead health transformation to optimize value for all</a:t>
            </a:r>
          </a:p>
        </p:txBody>
      </p:sp>
      <p:sp>
        <p:nvSpPr>
          <p:cNvPr id="8" name="Rectangle 7">
            <a:extLst>
              <a:ext uri="{FF2B5EF4-FFF2-40B4-BE49-F238E27FC236}">
                <a16:creationId xmlns:a16="http://schemas.microsoft.com/office/drawing/2014/main" id="{74B32A6E-DE80-5AC2-AB68-E1044A783494}"/>
              </a:ext>
            </a:extLst>
          </p:cNvPr>
          <p:cNvSpPr/>
          <p:nvPr/>
        </p:nvSpPr>
        <p:spPr>
          <a:xfrm>
            <a:off x="6218454" y="1958142"/>
            <a:ext cx="2743200" cy="667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solidFill>
                  <a:srgbClr val="CC0033"/>
                </a:solidFill>
                <a:ea typeface="HELVETICA NEUE LIGHT" panose="02000403000000020004" pitchFamily="2" charset="0"/>
                <a:cs typeface="Helvetica Neue" panose="02000503000000020004" pitchFamily="2" charset="0"/>
              </a:rPr>
              <a:t>CULTURE</a:t>
            </a:r>
          </a:p>
          <a:p>
            <a:pPr algn="ctr"/>
            <a:r>
              <a:rPr lang="en-US" sz="1000" dirty="0">
                <a:solidFill>
                  <a:schemeClr val="tx1"/>
                </a:solidFill>
                <a:ea typeface="Helvetica Neue Light" panose="02000403000000020004" pitchFamily="2" charset="0"/>
                <a:cs typeface="Helvetica Neue" panose="02000503000000020004" pitchFamily="2" charset="0"/>
              </a:rPr>
              <a:t>Modernize governance to ensure an adaptive, inclusive, and sustainable organization</a:t>
            </a:r>
          </a:p>
        </p:txBody>
      </p:sp>
      <p:sp>
        <p:nvSpPr>
          <p:cNvPr id="9" name="Rectangle 8">
            <a:extLst>
              <a:ext uri="{FF2B5EF4-FFF2-40B4-BE49-F238E27FC236}">
                <a16:creationId xmlns:a16="http://schemas.microsoft.com/office/drawing/2014/main" id="{F37CF3D2-2B15-88C1-CF29-662AA8D0AC3E}"/>
              </a:ext>
            </a:extLst>
          </p:cNvPr>
          <p:cNvSpPr/>
          <p:nvPr/>
        </p:nvSpPr>
        <p:spPr>
          <a:xfrm>
            <a:off x="8194890" y="1055441"/>
            <a:ext cx="3657600" cy="4114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ea typeface="Helvetica Neue Light" panose="02000403000000020004" pitchFamily="2" charset="0"/>
                <a:cs typeface="Helvetica Neue" panose="02000503000000020004" pitchFamily="2" charset="0"/>
              </a:rPr>
              <a:t>Leading to serve, Shaping the future, and Excellence together</a:t>
            </a:r>
          </a:p>
          <a:p>
            <a:pPr algn="ctr"/>
            <a:endParaRPr lang="en-US" sz="1000" dirty="0">
              <a:solidFill>
                <a:schemeClr val="tx1"/>
              </a:solidFill>
              <a:ea typeface="Helvetica Neue Light" panose="020004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1EDDEEFD-C584-3D04-9887-2E6CBB730E4B}"/>
              </a:ext>
            </a:extLst>
          </p:cNvPr>
          <p:cNvSpPr/>
          <p:nvPr/>
        </p:nvSpPr>
        <p:spPr>
          <a:xfrm>
            <a:off x="337551" y="821318"/>
            <a:ext cx="11589538" cy="58778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a typeface="Helvetica Neue Light" panose="020004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6CC78AA3-27FA-8FD1-DE48-46ED6CE6D366}"/>
              </a:ext>
            </a:extLst>
          </p:cNvPr>
          <p:cNvSpPr/>
          <p:nvPr/>
        </p:nvSpPr>
        <p:spPr>
          <a:xfrm>
            <a:off x="4320420" y="1055441"/>
            <a:ext cx="3657600" cy="4104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1000" i="0" dirty="0">
                <a:solidFill>
                  <a:schemeClr val="tx1"/>
                </a:solidFill>
                <a:effectLst/>
              </a:rPr>
              <a:t>The trusted leaders in advancing musculoskeletal health</a:t>
            </a:r>
          </a:p>
          <a:p>
            <a:pPr algn="ctr" fontAlgn="ctr"/>
            <a:endParaRPr lang="en-US" sz="1000" i="0" dirty="0">
              <a:solidFill>
                <a:schemeClr val="tx1"/>
              </a:solidFill>
              <a:effectLst/>
            </a:endParaRPr>
          </a:p>
        </p:txBody>
      </p:sp>
      <p:sp>
        <p:nvSpPr>
          <p:cNvPr id="16" name="Rectangle 15">
            <a:extLst>
              <a:ext uri="{FF2B5EF4-FFF2-40B4-BE49-F238E27FC236}">
                <a16:creationId xmlns:a16="http://schemas.microsoft.com/office/drawing/2014/main" id="{FD5020A0-900F-12F9-B100-29BFD4AE407B}"/>
              </a:ext>
            </a:extLst>
          </p:cNvPr>
          <p:cNvSpPr/>
          <p:nvPr/>
        </p:nvSpPr>
        <p:spPr>
          <a:xfrm>
            <a:off x="460411" y="6004589"/>
            <a:ext cx="11415706" cy="6598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2">
                  <a:lumMod val="50000"/>
                </a:schemeClr>
              </a:solidFill>
              <a:ea typeface="HELVETICA NEUE LIGHT" panose="02000403000000020004" pitchFamily="2" charset="0"/>
              <a:cs typeface="Helvetica Neue" panose="02000503000000020004" pitchFamily="2" charset="0"/>
            </a:endParaRPr>
          </a:p>
        </p:txBody>
      </p:sp>
      <p:sp>
        <p:nvSpPr>
          <p:cNvPr id="19" name="Rectangle 18">
            <a:extLst>
              <a:ext uri="{FF2B5EF4-FFF2-40B4-BE49-F238E27FC236}">
                <a16:creationId xmlns:a16="http://schemas.microsoft.com/office/drawing/2014/main" id="{991A00D0-7634-7B4E-4818-3CC7DFA91BDD}"/>
              </a:ext>
            </a:extLst>
          </p:cNvPr>
          <p:cNvSpPr/>
          <p:nvPr/>
        </p:nvSpPr>
        <p:spPr>
          <a:xfrm>
            <a:off x="436784" y="1958142"/>
            <a:ext cx="2743200" cy="667563"/>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a:solidFill>
                  <a:srgbClr val="CC0033"/>
                </a:solidFill>
                <a:ea typeface="Helvetica Neue Light" panose="02000403000000020004" pitchFamily="2" charset="0"/>
                <a:cs typeface="Helvetica Neue" panose="02000503000000020004" pitchFamily="2" charset="0"/>
              </a:rPr>
              <a:t>MEMBERS</a:t>
            </a:r>
          </a:p>
          <a:p>
            <a:pPr marL="0" indent="0" algn="ctr">
              <a:buNone/>
            </a:pPr>
            <a:r>
              <a:rPr lang="en-US" sz="1000" dirty="0">
                <a:solidFill>
                  <a:schemeClr val="tx1"/>
                </a:solidFill>
              </a:rPr>
              <a:t>Be </a:t>
            </a:r>
            <a:r>
              <a:rPr lang="en-US" sz="1000" i="1" dirty="0">
                <a:solidFill>
                  <a:schemeClr val="tx1"/>
                </a:solidFill>
              </a:rPr>
              <a:t>the </a:t>
            </a:r>
            <a:r>
              <a:rPr lang="en-US" sz="1000" dirty="0">
                <a:solidFill>
                  <a:schemeClr val="tx1"/>
                </a:solidFill>
              </a:rPr>
              <a:t>professional home for our members throughout their lifetime</a:t>
            </a:r>
          </a:p>
        </p:txBody>
      </p:sp>
      <p:sp>
        <p:nvSpPr>
          <p:cNvPr id="25" name="Rectangle 24">
            <a:extLst>
              <a:ext uri="{FF2B5EF4-FFF2-40B4-BE49-F238E27FC236}">
                <a16:creationId xmlns:a16="http://schemas.microsoft.com/office/drawing/2014/main" id="{50298702-68BC-D2AB-A426-B868B4A441F6}"/>
              </a:ext>
            </a:extLst>
          </p:cNvPr>
          <p:cNvSpPr/>
          <p:nvPr/>
        </p:nvSpPr>
        <p:spPr>
          <a:xfrm>
            <a:off x="1851029" y="2671508"/>
            <a:ext cx="1325880" cy="317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Strategic Objectives</a:t>
            </a: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Recruit, develop, and retain a diverse membership of musculoskeletal professionals</a:t>
            </a:r>
          </a:p>
          <a:p>
            <a:pPr marL="188912" indent="-171450">
              <a:buFont typeface="Arial" panose="020B0604020202020204" pitchFamily="34" charset="0"/>
              <a:buChar char="•"/>
            </a:pPr>
            <a:r>
              <a:rPr lang="en-US" sz="800" dirty="0">
                <a:solidFill>
                  <a:schemeClr val="tx1"/>
                </a:solidFill>
              </a:rPr>
              <a:t>Advocate for our members with agencies and organizations that affect their practices</a:t>
            </a:r>
          </a:p>
          <a:p>
            <a:pPr marL="188912" indent="-171450">
              <a:buFont typeface="Arial" panose="020B0604020202020204" pitchFamily="34" charset="0"/>
              <a:buChar char="•"/>
            </a:pPr>
            <a:r>
              <a:rPr lang="en-US" sz="800" dirty="0">
                <a:solidFill>
                  <a:schemeClr val="tx1"/>
                </a:solidFill>
              </a:rPr>
              <a:t>Enhance two-way communication to provide members a personalized experience that meets their needs</a:t>
            </a:r>
          </a:p>
          <a:p>
            <a:pPr marL="188912" indent="-171450">
              <a:buFont typeface="Arial" panose="020B0604020202020204" pitchFamily="34" charset="0"/>
              <a:buChar char="•"/>
            </a:pPr>
            <a:r>
              <a:rPr lang="en-US" sz="800" dirty="0">
                <a:solidFill>
                  <a:schemeClr val="tx1"/>
                </a:solidFill>
              </a:rPr>
              <a:t>Support career development by expanding opportunities for leadership growth and professional advancement </a:t>
            </a:r>
          </a:p>
        </p:txBody>
      </p:sp>
      <p:sp>
        <p:nvSpPr>
          <p:cNvPr id="42" name="Rectangle 41">
            <a:extLst>
              <a:ext uri="{FF2B5EF4-FFF2-40B4-BE49-F238E27FC236}">
                <a16:creationId xmlns:a16="http://schemas.microsoft.com/office/drawing/2014/main" id="{E4132AFA-13EE-AC44-0349-511580B2C1AA}"/>
              </a:ext>
            </a:extLst>
          </p:cNvPr>
          <p:cNvSpPr/>
          <p:nvPr/>
        </p:nvSpPr>
        <p:spPr>
          <a:xfrm>
            <a:off x="4744939" y="2679988"/>
            <a:ext cx="1325880" cy="317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Strategic</a:t>
            </a:r>
            <a:r>
              <a:rPr lang="en-US" sz="900" b="1" dirty="0">
                <a:solidFill>
                  <a:schemeClr val="accent1">
                    <a:lumMod val="75000"/>
                  </a:schemeClr>
                </a:solidFill>
                <a:ea typeface="Helvetica Neue Light" panose="02000403000000020004" pitchFamily="2" charset="0"/>
                <a:cs typeface="Helvetica Neue" panose="02000503000000020004" pitchFamily="2" charset="0"/>
              </a:rPr>
              <a:t> </a:t>
            </a:r>
            <a:r>
              <a:rPr lang="en-US" sz="900" b="1" dirty="0">
                <a:solidFill>
                  <a:srgbClr val="CC0033"/>
                </a:solidFill>
                <a:ea typeface="Helvetica Neue Light" panose="02000403000000020004" pitchFamily="2" charset="0"/>
                <a:cs typeface="Helvetica Neue" panose="02000503000000020004" pitchFamily="2" charset="0"/>
              </a:rPr>
              <a:t>Objectives</a:t>
            </a: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Increase patient engagement, advocacy, and education </a:t>
            </a:r>
          </a:p>
          <a:p>
            <a:pPr marL="188912" indent="-171450">
              <a:buFont typeface="Arial" panose="020B0604020202020204" pitchFamily="34" charset="0"/>
              <a:buChar char="•"/>
            </a:pPr>
            <a:r>
              <a:rPr lang="en-US" sz="800" dirty="0">
                <a:solidFill>
                  <a:schemeClr val="tx1"/>
                </a:solidFill>
              </a:rPr>
              <a:t>Empower actionable practice improvement through use of AAOS quality initiatives, including registries</a:t>
            </a:r>
          </a:p>
          <a:p>
            <a:pPr marL="188912" indent="-171450">
              <a:buFont typeface="Arial" panose="020B0604020202020204" pitchFamily="34" charset="0"/>
              <a:buChar char="•"/>
            </a:pPr>
            <a:r>
              <a:rPr lang="en-US" sz="800" dirty="0">
                <a:solidFill>
                  <a:schemeClr val="tx1"/>
                </a:solidFill>
              </a:rPr>
              <a:t>Lead health system delivery and payment model transformation to increase value for patients</a:t>
            </a:r>
          </a:p>
          <a:p>
            <a:pPr marL="188912" indent="-171450">
              <a:buFont typeface="Arial" panose="020B0604020202020204" pitchFamily="34" charset="0"/>
              <a:buChar char="•"/>
            </a:pPr>
            <a:r>
              <a:rPr lang="en-US" sz="800" dirty="0">
                <a:solidFill>
                  <a:schemeClr val="tx1"/>
                </a:solidFill>
              </a:rPr>
              <a:t>Advocate throughout the healthcare ecosystem to improve health and health equity</a:t>
            </a:r>
          </a:p>
          <a:p>
            <a:pPr marL="188912" indent="-171450">
              <a:buFont typeface="Arial" panose="020B0604020202020204" pitchFamily="34" charset="0"/>
              <a:buChar char="•"/>
            </a:pPr>
            <a:endParaRPr lang="en-US" sz="800" dirty="0">
              <a:solidFill>
                <a:schemeClr val="tx1"/>
              </a:solidFill>
            </a:endParaRPr>
          </a:p>
        </p:txBody>
      </p:sp>
      <p:sp>
        <p:nvSpPr>
          <p:cNvPr id="43" name="Rectangle 42">
            <a:extLst>
              <a:ext uri="{FF2B5EF4-FFF2-40B4-BE49-F238E27FC236}">
                <a16:creationId xmlns:a16="http://schemas.microsoft.com/office/drawing/2014/main" id="{AA96FD73-BBE1-62D3-C3C7-ECF386DCFD50}"/>
              </a:ext>
            </a:extLst>
          </p:cNvPr>
          <p:cNvSpPr/>
          <p:nvPr/>
        </p:nvSpPr>
        <p:spPr>
          <a:xfrm>
            <a:off x="7632700" y="2671508"/>
            <a:ext cx="1325880" cy="317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Strategic Objectives</a:t>
            </a: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Advance our governance to improve our organization’s efficacy</a:t>
            </a:r>
          </a:p>
          <a:p>
            <a:pPr marL="188912" indent="-171450">
              <a:buFont typeface="Arial" panose="020B0604020202020204" pitchFamily="34" charset="0"/>
              <a:buChar char="•"/>
            </a:pPr>
            <a:r>
              <a:rPr lang="en-US" sz="800" dirty="0">
                <a:solidFill>
                  <a:schemeClr val="tx1"/>
                </a:solidFill>
              </a:rPr>
              <a:t>Establish inclusive and equitable pathways for all qualified candidates to thrive and develop as leaders</a:t>
            </a:r>
          </a:p>
          <a:p>
            <a:pPr marL="188912" indent="-171450">
              <a:buFont typeface="Arial" panose="020B0604020202020204" pitchFamily="34" charset="0"/>
              <a:buChar char="•"/>
            </a:pPr>
            <a:r>
              <a:rPr lang="en-US" sz="800" dirty="0">
                <a:solidFill>
                  <a:schemeClr val="tx1"/>
                </a:solidFill>
              </a:rPr>
              <a:t>Build trust through data-driven strategic decision-making, two-way communication, and transparency</a:t>
            </a:r>
          </a:p>
          <a:p>
            <a:pPr marL="188912" indent="-171450">
              <a:buFont typeface="Arial" panose="020B0604020202020204" pitchFamily="34" charset="0"/>
              <a:buChar char="•"/>
            </a:pPr>
            <a:endParaRPr lang="en-US" sz="800" dirty="0">
              <a:solidFill>
                <a:schemeClr val="tx1"/>
              </a:solidFill>
            </a:endParaRPr>
          </a:p>
        </p:txBody>
      </p:sp>
      <p:sp>
        <p:nvSpPr>
          <p:cNvPr id="44" name="Rectangle 43">
            <a:extLst>
              <a:ext uri="{FF2B5EF4-FFF2-40B4-BE49-F238E27FC236}">
                <a16:creationId xmlns:a16="http://schemas.microsoft.com/office/drawing/2014/main" id="{648017F2-CFAD-A76B-95DC-E8B9FE3BE5B5}"/>
              </a:ext>
            </a:extLst>
          </p:cNvPr>
          <p:cNvSpPr/>
          <p:nvPr/>
        </p:nvSpPr>
        <p:spPr>
          <a:xfrm>
            <a:off x="10526610" y="2671508"/>
            <a:ext cx="1325880" cy="317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Strategic Objectives</a:t>
            </a: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Partner with orthopaedic specialty societies on mutually beneficial goals </a:t>
            </a:r>
          </a:p>
          <a:p>
            <a:pPr marL="188912" indent="-171450">
              <a:buFont typeface="Arial" panose="020B0604020202020204" pitchFamily="34" charset="0"/>
              <a:buChar char="•"/>
            </a:pPr>
            <a:r>
              <a:rPr lang="en-US" sz="800" dirty="0">
                <a:solidFill>
                  <a:schemeClr val="tx1"/>
                </a:solidFill>
              </a:rPr>
              <a:t>Collaborate and innovate with other clinicians and organizations involved with MSK health</a:t>
            </a:r>
          </a:p>
          <a:p>
            <a:pPr marL="188912" indent="-171450">
              <a:buFont typeface="Arial" panose="020B0604020202020204" pitchFamily="34" charset="0"/>
              <a:buChar char="•"/>
            </a:pPr>
            <a:r>
              <a:rPr lang="en-US" sz="800" dirty="0">
                <a:solidFill>
                  <a:schemeClr val="tx1"/>
                </a:solidFill>
              </a:rPr>
              <a:t>Serve as the trusted voice to improve musculoskeletal health</a:t>
            </a:r>
          </a:p>
          <a:p>
            <a:pPr marL="188912" indent="-171450">
              <a:buFont typeface="Arial" panose="020B0604020202020204" pitchFamily="34" charset="0"/>
              <a:buChar char="•"/>
            </a:pPr>
            <a:endParaRPr lang="en-US" sz="800" dirty="0">
              <a:solidFill>
                <a:schemeClr val="tx1"/>
              </a:solidFill>
            </a:endParaRPr>
          </a:p>
          <a:p>
            <a:pPr marL="188912" indent="-171450">
              <a:buFont typeface="Arial" panose="020B0604020202020204" pitchFamily="34" charset="0"/>
              <a:buChar char="•"/>
            </a:pPr>
            <a:endParaRPr lang="en-US" sz="800" dirty="0">
              <a:solidFill>
                <a:schemeClr val="tx1"/>
              </a:solidFill>
            </a:endParaRPr>
          </a:p>
        </p:txBody>
      </p:sp>
      <p:sp>
        <p:nvSpPr>
          <p:cNvPr id="45" name="Rectangle 44">
            <a:extLst>
              <a:ext uri="{FF2B5EF4-FFF2-40B4-BE49-F238E27FC236}">
                <a16:creationId xmlns:a16="http://schemas.microsoft.com/office/drawing/2014/main" id="{9F66261F-C451-32ED-DF22-B722729F4F00}"/>
              </a:ext>
            </a:extLst>
          </p:cNvPr>
          <p:cNvSpPr/>
          <p:nvPr/>
        </p:nvSpPr>
        <p:spPr>
          <a:xfrm>
            <a:off x="433709" y="2671508"/>
            <a:ext cx="1325880" cy="317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Metrics</a:t>
            </a:r>
            <a:endParaRPr lang="en-US" sz="600" b="1" dirty="0">
              <a:solidFill>
                <a:srgbClr val="CC0033"/>
              </a:solidFill>
              <a:ea typeface="Helvetica Neue Light" panose="02000403000000020004" pitchFamily="2" charset="0"/>
              <a:cs typeface="Helvetica Neue" panose="02000503000000020004" pitchFamily="2" charset="0"/>
            </a:endParaRP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Member satisfaction score (#) </a:t>
            </a:r>
          </a:p>
          <a:p>
            <a:pPr marL="188912" indent="-171450">
              <a:buFont typeface="Arial" panose="020B0604020202020204" pitchFamily="34" charset="0"/>
              <a:buChar char="•"/>
            </a:pPr>
            <a:r>
              <a:rPr lang="en-US" sz="800" dirty="0">
                <a:solidFill>
                  <a:schemeClr val="tx1"/>
                </a:solidFill>
              </a:rPr>
              <a:t>% of members who participate in the AAOS Political Action Committee (</a:t>
            </a:r>
            <a:r>
              <a:rPr lang="en-US" sz="800" dirty="0" err="1">
                <a:solidFill>
                  <a:schemeClr val="tx1"/>
                </a:solidFill>
              </a:rPr>
              <a:t>OrthoPAC</a:t>
            </a:r>
            <a:r>
              <a:rPr lang="en-US" sz="800" dirty="0">
                <a:solidFill>
                  <a:schemeClr val="tx1"/>
                </a:solidFill>
              </a:rPr>
              <a:t>)</a:t>
            </a:r>
          </a:p>
          <a:p>
            <a:pPr marL="188912" indent="-171450">
              <a:buFont typeface="Arial" panose="020B0604020202020204" pitchFamily="34" charset="0"/>
              <a:buChar char="•"/>
            </a:pPr>
            <a:r>
              <a:rPr lang="en-US" sz="800" dirty="0">
                <a:solidFill>
                  <a:schemeClr val="tx1"/>
                </a:solidFill>
              </a:rPr>
              <a:t>% member retention [across all categories]</a:t>
            </a:r>
          </a:p>
          <a:p>
            <a:pPr marL="188912" indent="-171450">
              <a:buFont typeface="Arial" panose="020B0604020202020204" pitchFamily="34" charset="0"/>
              <a:buChar char="•"/>
            </a:pPr>
            <a:r>
              <a:rPr lang="en-US" sz="800" dirty="0">
                <a:solidFill>
                  <a:schemeClr val="tx1"/>
                </a:solidFill>
              </a:rPr>
              <a:t>% members engaged with AAOS</a:t>
            </a:r>
          </a:p>
          <a:p>
            <a:pPr marL="188912" indent="-171450">
              <a:buFont typeface="Arial" panose="020B0604020202020204" pitchFamily="34" charset="0"/>
              <a:buChar char="•"/>
            </a:pPr>
            <a:r>
              <a:rPr lang="en-US" sz="800" dirty="0">
                <a:solidFill>
                  <a:schemeClr val="tx1"/>
                </a:solidFill>
              </a:rPr>
              <a:t>% growth in membership [across continuum]</a:t>
            </a:r>
          </a:p>
        </p:txBody>
      </p:sp>
      <p:sp>
        <p:nvSpPr>
          <p:cNvPr id="46" name="Rectangle 45">
            <a:extLst>
              <a:ext uri="{FF2B5EF4-FFF2-40B4-BE49-F238E27FC236}">
                <a16:creationId xmlns:a16="http://schemas.microsoft.com/office/drawing/2014/main" id="{A47EA59A-EEF1-4ED8-D5F9-CBA9B7BCBC10}"/>
              </a:ext>
            </a:extLst>
          </p:cNvPr>
          <p:cNvSpPr/>
          <p:nvPr/>
        </p:nvSpPr>
        <p:spPr>
          <a:xfrm>
            <a:off x="3327619" y="2682808"/>
            <a:ext cx="1325880" cy="31729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Metrics</a:t>
            </a:r>
            <a:endParaRPr lang="en-US" sz="600" b="1" dirty="0">
              <a:solidFill>
                <a:srgbClr val="CC0033"/>
              </a:solidFill>
              <a:ea typeface="Helvetica Neue Light" panose="02000403000000020004" pitchFamily="2" charset="0"/>
              <a:cs typeface="Helvetica Neue" panose="02000503000000020004" pitchFamily="2" charset="0"/>
            </a:endParaRP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Rate of utilization of AAOS Quality Resources [by members, practices, MSK professionals]</a:t>
            </a:r>
          </a:p>
          <a:p>
            <a:pPr marL="188912" indent="-171450">
              <a:buFont typeface="Arial" panose="020B0604020202020204" pitchFamily="34" charset="0"/>
              <a:buChar char="•"/>
            </a:pPr>
            <a:r>
              <a:rPr lang="en-US" sz="800" dirty="0">
                <a:solidFill>
                  <a:schemeClr val="tx1"/>
                </a:solidFill>
              </a:rPr>
              <a:t># patients engaged with AAOS</a:t>
            </a:r>
          </a:p>
          <a:p>
            <a:pPr marL="188912" indent="-171450">
              <a:buFont typeface="Arial" panose="020B0604020202020204" pitchFamily="34" charset="0"/>
              <a:buChar char="•"/>
            </a:pPr>
            <a:r>
              <a:rPr lang="en-US" sz="800" dirty="0">
                <a:solidFill>
                  <a:schemeClr val="tx1"/>
                </a:solidFill>
              </a:rPr>
              <a:t>$ PAC donations</a:t>
            </a:r>
          </a:p>
          <a:p>
            <a:pPr marL="188912" indent="-171450">
              <a:buFont typeface="Arial" panose="020B0604020202020204" pitchFamily="34" charset="0"/>
              <a:buChar char="•"/>
            </a:pPr>
            <a:r>
              <a:rPr lang="en-US" sz="800" dirty="0">
                <a:solidFill>
                  <a:schemeClr val="tx1"/>
                </a:solidFill>
              </a:rPr>
              <a:t>Increase recognition of health equity in orthopaedics</a:t>
            </a:r>
          </a:p>
          <a:p>
            <a:pPr marL="188912" indent="-171450">
              <a:buFont typeface="Arial" panose="020B0604020202020204" pitchFamily="34" charset="0"/>
              <a:buChar char="•"/>
            </a:pPr>
            <a:endParaRPr lang="en-US" sz="800" dirty="0">
              <a:solidFill>
                <a:schemeClr val="tx1"/>
              </a:solidFill>
            </a:endParaRPr>
          </a:p>
        </p:txBody>
      </p:sp>
      <p:sp>
        <p:nvSpPr>
          <p:cNvPr id="47" name="Rectangle 46">
            <a:extLst>
              <a:ext uri="{FF2B5EF4-FFF2-40B4-BE49-F238E27FC236}">
                <a16:creationId xmlns:a16="http://schemas.microsoft.com/office/drawing/2014/main" id="{C32D0187-EE4E-7E54-9C56-CB34B3B213D3}"/>
              </a:ext>
            </a:extLst>
          </p:cNvPr>
          <p:cNvSpPr/>
          <p:nvPr/>
        </p:nvSpPr>
        <p:spPr>
          <a:xfrm>
            <a:off x="6221529" y="2671508"/>
            <a:ext cx="1325880" cy="317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Metrics</a:t>
            </a:r>
            <a:endParaRPr lang="en-US" sz="600" b="1" dirty="0">
              <a:solidFill>
                <a:srgbClr val="CC0033"/>
              </a:solidFill>
              <a:ea typeface="Helvetica Neue Light" panose="02000403000000020004" pitchFamily="2" charset="0"/>
              <a:cs typeface="Helvetica Neue" panose="02000503000000020004" pitchFamily="2" charset="0"/>
            </a:endParaRP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 favorable on culture indicator (i.e., effectiveness, trust) among volunteers</a:t>
            </a:r>
          </a:p>
          <a:p>
            <a:pPr marL="188912" indent="-171450">
              <a:buFont typeface="Arial" panose="020B0604020202020204" pitchFamily="34" charset="0"/>
              <a:buChar char="•"/>
            </a:pPr>
            <a:r>
              <a:rPr lang="en-US" sz="800" dirty="0">
                <a:solidFill>
                  <a:schemeClr val="tx1"/>
                </a:solidFill>
              </a:rPr>
              <a:t>% of AAOS member positions filled by first-time volunteers</a:t>
            </a:r>
          </a:p>
          <a:p>
            <a:pPr marL="188912" indent="-171450">
              <a:buFont typeface="Arial" panose="020B0604020202020204" pitchFamily="34" charset="0"/>
              <a:buChar char="•"/>
            </a:pPr>
            <a:r>
              <a:rPr lang="en-US" sz="800" dirty="0">
                <a:solidFill>
                  <a:schemeClr val="tx1"/>
                </a:solidFill>
              </a:rPr>
              <a:t>(y/n) adoption or refinement of governance principles</a:t>
            </a:r>
          </a:p>
          <a:p>
            <a:pPr marL="188912" indent="-171450">
              <a:buFont typeface="Arial" panose="020B0604020202020204" pitchFamily="34" charset="0"/>
              <a:buChar char="•"/>
            </a:pPr>
            <a:r>
              <a:rPr lang="en-US" sz="800" dirty="0">
                <a:solidFill>
                  <a:schemeClr val="tx1"/>
                </a:solidFill>
              </a:rPr>
              <a:t>% diversity </a:t>
            </a:r>
          </a:p>
          <a:p>
            <a:pPr marL="347663" lvl="1" indent="-180975">
              <a:buFont typeface="Arial" panose="020B0604020202020204" pitchFamily="34" charset="0"/>
              <a:buChar char="•"/>
            </a:pPr>
            <a:r>
              <a:rPr lang="en-US" sz="800" dirty="0">
                <a:solidFill>
                  <a:schemeClr val="tx1"/>
                </a:solidFill>
              </a:rPr>
              <a:t>In AAOS members</a:t>
            </a:r>
          </a:p>
          <a:p>
            <a:pPr marL="347663" lvl="1" indent="-180975">
              <a:buFont typeface="Arial" panose="020B0604020202020204" pitchFamily="34" charset="0"/>
              <a:buChar char="•"/>
            </a:pPr>
            <a:r>
              <a:rPr lang="en-US" sz="800" dirty="0">
                <a:solidFill>
                  <a:schemeClr val="tx1"/>
                </a:solidFill>
              </a:rPr>
              <a:t>In AAOS leadership roles</a:t>
            </a:r>
          </a:p>
          <a:p>
            <a:pPr marL="347663" lvl="1" indent="-180975">
              <a:buFont typeface="Arial" panose="020B0604020202020204" pitchFamily="34" charset="0"/>
              <a:buChar char="•"/>
            </a:pPr>
            <a:r>
              <a:rPr lang="en-US" sz="800" dirty="0">
                <a:solidFill>
                  <a:schemeClr val="tx1"/>
                </a:solidFill>
              </a:rPr>
              <a:t>In ortho profession </a:t>
            </a:r>
          </a:p>
          <a:p>
            <a:pPr marL="188912" indent="-171450">
              <a:buFont typeface="Arial" panose="020B0604020202020204" pitchFamily="34" charset="0"/>
              <a:buChar char="•"/>
            </a:pPr>
            <a:endParaRPr lang="en-US" sz="800" dirty="0">
              <a:solidFill>
                <a:schemeClr val="tx1"/>
              </a:solidFill>
            </a:endParaRPr>
          </a:p>
        </p:txBody>
      </p:sp>
      <p:sp>
        <p:nvSpPr>
          <p:cNvPr id="48" name="Rectangle 47">
            <a:extLst>
              <a:ext uri="{FF2B5EF4-FFF2-40B4-BE49-F238E27FC236}">
                <a16:creationId xmlns:a16="http://schemas.microsoft.com/office/drawing/2014/main" id="{D572618D-1CA4-4A01-F89D-170C7FCC75D5}"/>
              </a:ext>
            </a:extLst>
          </p:cNvPr>
          <p:cNvSpPr/>
          <p:nvPr/>
        </p:nvSpPr>
        <p:spPr>
          <a:xfrm>
            <a:off x="9109290" y="2671508"/>
            <a:ext cx="1325880" cy="3175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 algn="ctr"/>
            <a:r>
              <a:rPr lang="en-US" sz="900" b="1" dirty="0">
                <a:solidFill>
                  <a:srgbClr val="CC0033"/>
                </a:solidFill>
                <a:ea typeface="Helvetica Neue Light" panose="02000403000000020004" pitchFamily="2" charset="0"/>
                <a:cs typeface="Helvetica Neue" panose="02000503000000020004" pitchFamily="2" charset="0"/>
              </a:rPr>
              <a:t>Metrics</a:t>
            </a:r>
            <a:endParaRPr lang="en-US" sz="600" b="1" dirty="0">
              <a:solidFill>
                <a:srgbClr val="CC0033"/>
              </a:solidFill>
              <a:ea typeface="Helvetica Neue Light" panose="02000403000000020004" pitchFamily="2" charset="0"/>
              <a:cs typeface="Helvetica Neue" panose="02000503000000020004" pitchFamily="2" charset="0"/>
            </a:endParaRPr>
          </a:p>
          <a:p>
            <a:pPr marL="17462" algn="ctr"/>
            <a:endParaRPr lang="en-US" sz="600" b="1" dirty="0">
              <a:solidFill>
                <a:schemeClr val="tx1"/>
              </a:solidFill>
              <a:ea typeface="HELVETICA NEUE LIGHT" panose="02000403000000020004" pitchFamily="2" charset="0"/>
              <a:cs typeface="Helvetica Neue" panose="02000503000000020004" pitchFamily="2" charset="0"/>
            </a:endParaRPr>
          </a:p>
          <a:p>
            <a:pPr marL="188912" indent="-171450">
              <a:buFont typeface="Arial" panose="020B0604020202020204" pitchFamily="34" charset="0"/>
              <a:buChar char="•"/>
            </a:pPr>
            <a:r>
              <a:rPr lang="en-US" sz="800" dirty="0">
                <a:solidFill>
                  <a:schemeClr val="tx1"/>
                </a:solidFill>
              </a:rPr>
              <a:t># of active collaborations that adhere to partnership principles</a:t>
            </a:r>
          </a:p>
          <a:p>
            <a:pPr marL="292100" lvl="1" indent="-180975">
              <a:buFont typeface="Arial" panose="020B0604020202020204" pitchFamily="34" charset="0"/>
              <a:buChar char="•"/>
            </a:pPr>
            <a:r>
              <a:rPr lang="en-US" sz="800" dirty="0">
                <a:solidFill>
                  <a:schemeClr val="tx1"/>
                </a:solidFill>
              </a:rPr>
              <a:t># with specialty societies</a:t>
            </a:r>
          </a:p>
          <a:p>
            <a:pPr marL="292100" lvl="1" indent="-180975">
              <a:buFont typeface="Arial" panose="020B0604020202020204" pitchFamily="34" charset="0"/>
              <a:buChar char="•"/>
            </a:pPr>
            <a:r>
              <a:rPr lang="en-US" sz="800" dirty="0">
                <a:solidFill>
                  <a:schemeClr val="tx1"/>
                </a:solidFill>
              </a:rPr>
              <a:t># with other MSK-related organizations</a:t>
            </a:r>
          </a:p>
          <a:p>
            <a:pPr marL="292100" lvl="1" indent="-180975">
              <a:buFont typeface="Arial" panose="020B0604020202020204" pitchFamily="34" charset="0"/>
              <a:buChar char="•"/>
            </a:pPr>
            <a:r>
              <a:rPr lang="en-US" sz="800" dirty="0">
                <a:solidFill>
                  <a:schemeClr val="tx1"/>
                </a:solidFill>
              </a:rPr>
              <a:t>BOS communication</a:t>
            </a:r>
          </a:p>
          <a:p>
            <a:pPr marL="188912" indent="-171450">
              <a:buFont typeface="Arial" panose="020B0604020202020204" pitchFamily="34" charset="0"/>
              <a:buChar char="•"/>
            </a:pPr>
            <a:r>
              <a:rPr lang="en-US" sz="800" dirty="0">
                <a:solidFill>
                  <a:schemeClr val="tx1"/>
                </a:solidFill>
              </a:rPr>
              <a:t>% favorability on the question, “I view AAOS as the leader in engaging the MSK community to advance knowledge and improve health.”</a:t>
            </a:r>
          </a:p>
          <a:p>
            <a:pPr marL="188912" indent="-171450">
              <a:buFont typeface="Arial" panose="020B0604020202020204" pitchFamily="34" charset="0"/>
              <a:buChar char="•"/>
            </a:pPr>
            <a:r>
              <a:rPr lang="en-US" sz="800" dirty="0">
                <a:solidFill>
                  <a:schemeClr val="tx1"/>
                </a:solidFill>
              </a:rPr>
              <a:t>Brand awareness/perception [beyond membership]</a:t>
            </a:r>
          </a:p>
          <a:p>
            <a:pPr marL="188912" indent="-171450">
              <a:buFont typeface="Arial" panose="020B0604020202020204" pitchFamily="34" charset="0"/>
              <a:buChar char="•"/>
            </a:pPr>
            <a:endParaRPr lang="en-US" sz="800" dirty="0">
              <a:solidFill>
                <a:schemeClr val="tx1"/>
              </a:solidFill>
            </a:endParaRPr>
          </a:p>
        </p:txBody>
      </p:sp>
      <p:sp>
        <p:nvSpPr>
          <p:cNvPr id="3" name="TextBox 2">
            <a:extLst>
              <a:ext uri="{FF2B5EF4-FFF2-40B4-BE49-F238E27FC236}">
                <a16:creationId xmlns:a16="http://schemas.microsoft.com/office/drawing/2014/main" id="{938936BD-0224-4DA3-69EE-AB05DAF6B89C}"/>
              </a:ext>
            </a:extLst>
          </p:cNvPr>
          <p:cNvSpPr txBox="1"/>
          <p:nvPr/>
        </p:nvSpPr>
        <p:spPr>
          <a:xfrm>
            <a:off x="469623" y="6012878"/>
            <a:ext cx="5486950" cy="659155"/>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900" b="1" i="0" u="none" strike="noStrike" kern="0" cap="none" spc="0" normalizeH="0" baseline="0" noProof="0" dirty="0">
                <a:ln>
                  <a:noFill/>
                </a:ln>
                <a:solidFill>
                  <a:srgbClr val="CC0033"/>
                </a:solidFill>
                <a:effectLst/>
                <a:uLnTx/>
                <a:uFillTx/>
                <a:latin typeface="Calibri" panose="020F0502020204030204"/>
                <a:ea typeface="+mn-ea"/>
                <a:cs typeface="+mn-cs"/>
              </a:rPr>
              <a:t>Advocacy</a:t>
            </a:r>
            <a:r>
              <a:rPr kumimoji="0" lang="en-US" sz="9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9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Advocate to advance high value musculoskeletal health care, and support clinicians and patients to thrive in an evolving health care environment </a:t>
            </a: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900" b="1" i="0" u="none" strike="noStrike" kern="0" cap="none" spc="0" normalizeH="0" baseline="0" noProof="0" dirty="0">
                <a:ln>
                  <a:noFill/>
                </a:ln>
                <a:solidFill>
                  <a:srgbClr val="CC0033"/>
                </a:solidFill>
                <a:effectLst/>
                <a:uLnTx/>
                <a:uFillTx/>
                <a:latin typeface="Calibri" panose="020F0502020204030204"/>
                <a:ea typeface="+mn-ea"/>
                <a:cs typeface="+mn-cs"/>
              </a:rPr>
              <a:t>Communication</a:t>
            </a:r>
            <a:r>
              <a:rPr kumimoji="0" lang="en-US" sz="9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9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Use efficient, bi-directional communication with members, patients, and the MSK community to advance our strategic goals</a:t>
            </a:r>
          </a:p>
        </p:txBody>
      </p:sp>
      <p:sp>
        <p:nvSpPr>
          <p:cNvPr id="12" name="TextBox 11">
            <a:extLst>
              <a:ext uri="{FF2B5EF4-FFF2-40B4-BE49-F238E27FC236}">
                <a16:creationId xmlns:a16="http://schemas.microsoft.com/office/drawing/2014/main" id="{ED52EDA5-D281-D0AE-D92D-98421B6538A4}"/>
              </a:ext>
            </a:extLst>
          </p:cNvPr>
          <p:cNvSpPr txBox="1"/>
          <p:nvPr/>
        </p:nvSpPr>
        <p:spPr>
          <a:xfrm>
            <a:off x="6192696" y="6023895"/>
            <a:ext cx="5694742" cy="520655"/>
          </a:xfrm>
          <a:prstGeom prst="rect">
            <a:avLst/>
          </a:prstGeom>
          <a:noFill/>
        </p:spPr>
        <p:txBody>
          <a:bodyPr wrap="square" rtlCol="0">
            <a:spAutoFit/>
          </a:bodyPr>
          <a:lstStyle/>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900" b="1" i="0" u="none" strike="noStrike" kern="0" cap="none" spc="0" normalizeH="0" baseline="0" noProof="0" dirty="0">
                <a:ln>
                  <a:noFill/>
                </a:ln>
                <a:solidFill>
                  <a:srgbClr val="CC0033"/>
                </a:solidFill>
                <a:effectLst/>
                <a:uLnTx/>
                <a:uFillTx/>
                <a:latin typeface="Calibri" panose="020F0502020204030204"/>
                <a:ea typeface="+mn-ea"/>
                <a:cs typeface="+mn-cs"/>
              </a:rPr>
              <a:t>Partnerships</a:t>
            </a:r>
            <a:r>
              <a:rPr kumimoji="0" lang="en-US" sz="9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9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Use our partnership principles to collaborate across the evolving healthcare landscape to drive greater impact</a:t>
            </a:r>
          </a:p>
          <a:p>
            <a:pPr marL="119063" marR="0" lvl="0" indent="-119063" algn="l" defTabSz="914400" rtl="0" eaLnBrk="1" fontAlgn="auto" latinLnBrk="0" hangingPunct="1">
              <a:lnSpc>
                <a:spcPct val="100000"/>
              </a:lnSpc>
              <a:spcBef>
                <a:spcPts val="0"/>
              </a:spcBef>
              <a:spcAft>
                <a:spcPts val="100"/>
              </a:spcAft>
              <a:buClrTx/>
              <a:buSzTx/>
              <a:buFont typeface="Arial" charset="0"/>
              <a:buChar char="•"/>
              <a:tabLst/>
              <a:defRPr/>
            </a:pPr>
            <a:r>
              <a:rPr kumimoji="0" lang="en-US" sz="900" b="1" i="0" u="none" strike="noStrike" kern="0" cap="none" spc="0" normalizeH="0" baseline="0" noProof="0" dirty="0">
                <a:ln>
                  <a:noFill/>
                </a:ln>
                <a:solidFill>
                  <a:srgbClr val="CC0033"/>
                </a:solidFill>
                <a:effectLst/>
                <a:uLnTx/>
                <a:uFillTx/>
                <a:latin typeface="Calibri" panose="020F0502020204030204"/>
                <a:ea typeface="+mn-ea"/>
                <a:cs typeface="+mn-cs"/>
              </a:rPr>
              <a:t>Technology</a:t>
            </a:r>
            <a:r>
              <a:rPr kumimoji="0" lang="en-US" sz="900" b="1"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n-US" sz="900" b="0" i="0" u="none" strike="noStrike" kern="0" cap="none" spc="0" normalizeH="0" baseline="0" noProof="0" dirty="0">
                <a:ln>
                  <a:noFill/>
                </a:ln>
                <a:solidFill>
                  <a:srgbClr val="000000">
                    <a:lumMod val="75000"/>
                    <a:lumOff val="25000"/>
                  </a:srgbClr>
                </a:solidFill>
                <a:effectLst/>
                <a:uLnTx/>
                <a:uFillTx/>
                <a:latin typeface="Calibri" panose="020F0502020204030204"/>
                <a:ea typeface="+mn-ea"/>
                <a:cs typeface="+mn-cs"/>
              </a:rPr>
              <a:t>Continue to modernize AAOS's technology platforms to offer personalized member experiences</a:t>
            </a:r>
          </a:p>
        </p:txBody>
      </p:sp>
      <p:sp>
        <p:nvSpPr>
          <p:cNvPr id="33" name="TextBox 32">
            <a:extLst>
              <a:ext uri="{FF2B5EF4-FFF2-40B4-BE49-F238E27FC236}">
                <a16:creationId xmlns:a16="http://schemas.microsoft.com/office/drawing/2014/main" id="{3365672B-69F9-A6C8-3757-BEA6AE99C4A9}"/>
              </a:ext>
            </a:extLst>
          </p:cNvPr>
          <p:cNvSpPr txBox="1"/>
          <p:nvPr/>
        </p:nvSpPr>
        <p:spPr>
          <a:xfrm>
            <a:off x="436785" y="842395"/>
            <a:ext cx="3657600"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dirty="0">
                <a:ln>
                  <a:noFill/>
                </a:ln>
                <a:solidFill>
                  <a:srgbClr val="CC0033"/>
                </a:solidFill>
                <a:effectLst/>
                <a:uLnTx/>
                <a:uFillTx/>
                <a:latin typeface="Calibri" panose="020F0502020204030204"/>
                <a:ea typeface="+mn-ea"/>
                <a:cs typeface="+mn-cs"/>
              </a:rPr>
              <a:t>MISSION STATEMENT</a:t>
            </a:r>
          </a:p>
        </p:txBody>
      </p:sp>
      <p:sp>
        <p:nvSpPr>
          <p:cNvPr id="34" name="TextBox 33">
            <a:extLst>
              <a:ext uri="{FF2B5EF4-FFF2-40B4-BE49-F238E27FC236}">
                <a16:creationId xmlns:a16="http://schemas.microsoft.com/office/drawing/2014/main" id="{59F31D87-2C8E-CA3D-86E6-5A616399C17A}"/>
              </a:ext>
            </a:extLst>
          </p:cNvPr>
          <p:cNvSpPr txBox="1"/>
          <p:nvPr/>
        </p:nvSpPr>
        <p:spPr>
          <a:xfrm>
            <a:off x="8194890" y="855507"/>
            <a:ext cx="3657600"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dirty="0">
                <a:ln>
                  <a:noFill/>
                </a:ln>
                <a:solidFill>
                  <a:srgbClr val="CC0033"/>
                </a:solidFill>
                <a:effectLst/>
                <a:uLnTx/>
                <a:uFillTx/>
                <a:latin typeface="Calibri" panose="020F0502020204030204"/>
                <a:ea typeface="+mn-ea"/>
                <a:cs typeface="+mn-cs"/>
              </a:rPr>
              <a:t>CORE VALUES</a:t>
            </a:r>
          </a:p>
        </p:txBody>
      </p:sp>
      <p:sp>
        <p:nvSpPr>
          <p:cNvPr id="36" name="TextBox 35">
            <a:extLst>
              <a:ext uri="{FF2B5EF4-FFF2-40B4-BE49-F238E27FC236}">
                <a16:creationId xmlns:a16="http://schemas.microsoft.com/office/drawing/2014/main" id="{845F2063-B161-193E-9C05-F0306C8EC378}"/>
              </a:ext>
            </a:extLst>
          </p:cNvPr>
          <p:cNvSpPr txBox="1"/>
          <p:nvPr/>
        </p:nvSpPr>
        <p:spPr>
          <a:xfrm>
            <a:off x="4272953" y="842697"/>
            <a:ext cx="3642931"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dirty="0">
                <a:ln>
                  <a:noFill/>
                </a:ln>
                <a:solidFill>
                  <a:srgbClr val="CC0033"/>
                </a:solidFill>
                <a:effectLst/>
                <a:uLnTx/>
                <a:uFillTx/>
                <a:latin typeface="Calibri" panose="020F0502020204030204"/>
                <a:ea typeface="+mn-ea"/>
                <a:cs typeface="+mn-cs"/>
              </a:rPr>
              <a:t>VISION STATEMENT</a:t>
            </a:r>
          </a:p>
        </p:txBody>
      </p:sp>
      <p:sp>
        <p:nvSpPr>
          <p:cNvPr id="40" name="TextBox 39">
            <a:extLst>
              <a:ext uri="{FF2B5EF4-FFF2-40B4-BE49-F238E27FC236}">
                <a16:creationId xmlns:a16="http://schemas.microsoft.com/office/drawing/2014/main" id="{22E991EB-0023-EFA2-24C7-13C9A7693FFF}"/>
              </a:ext>
            </a:extLst>
          </p:cNvPr>
          <p:cNvSpPr txBox="1"/>
          <p:nvPr/>
        </p:nvSpPr>
        <p:spPr>
          <a:xfrm>
            <a:off x="4320419" y="1448647"/>
            <a:ext cx="3657600"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dirty="0">
                <a:ln>
                  <a:noFill/>
                </a:ln>
                <a:solidFill>
                  <a:srgbClr val="CC0033"/>
                </a:solidFill>
                <a:effectLst/>
                <a:uLnTx/>
                <a:uFillTx/>
                <a:latin typeface="Calibri" panose="020F0502020204030204"/>
                <a:ea typeface="+mn-ea"/>
                <a:cs typeface="+mn-cs"/>
              </a:rPr>
              <a:t>5-YEAR OUTCOME STATEMENT</a:t>
            </a:r>
          </a:p>
        </p:txBody>
      </p:sp>
      <p:sp>
        <p:nvSpPr>
          <p:cNvPr id="41" name="TextBox 40">
            <a:extLst>
              <a:ext uri="{FF2B5EF4-FFF2-40B4-BE49-F238E27FC236}">
                <a16:creationId xmlns:a16="http://schemas.microsoft.com/office/drawing/2014/main" id="{4C82F579-569A-5426-AF69-F0E5C553EFDD}"/>
              </a:ext>
            </a:extLst>
          </p:cNvPr>
          <p:cNvSpPr txBox="1"/>
          <p:nvPr/>
        </p:nvSpPr>
        <p:spPr>
          <a:xfrm>
            <a:off x="4309059" y="5818450"/>
            <a:ext cx="3657600" cy="242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0" cap="none" spc="0" normalizeH="0" baseline="0" noProof="0" dirty="0">
                <a:ln>
                  <a:noFill/>
                </a:ln>
                <a:solidFill>
                  <a:srgbClr val="CC0033"/>
                </a:solidFill>
                <a:effectLst/>
                <a:uLnTx/>
                <a:uFillTx/>
                <a:latin typeface="Calibri" panose="020F0502020204030204"/>
                <a:ea typeface="+mn-ea"/>
                <a:cs typeface="+mn-cs"/>
              </a:rPr>
              <a:t>KEY ENABLERS</a:t>
            </a:r>
          </a:p>
        </p:txBody>
      </p:sp>
      <p:sp>
        <p:nvSpPr>
          <p:cNvPr id="13" name="Title 1">
            <a:extLst>
              <a:ext uri="{FF2B5EF4-FFF2-40B4-BE49-F238E27FC236}">
                <a16:creationId xmlns:a16="http://schemas.microsoft.com/office/drawing/2014/main" id="{3A678F25-E262-4654-0651-15020535FA7B}"/>
              </a:ext>
            </a:extLst>
          </p:cNvPr>
          <p:cNvSpPr txBox="1">
            <a:spLocks/>
          </p:cNvSpPr>
          <p:nvPr/>
        </p:nvSpPr>
        <p:spPr>
          <a:xfrm>
            <a:off x="216856" y="237427"/>
            <a:ext cx="11830928" cy="525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pPr algn="ctr"/>
            <a:r>
              <a:rPr lang="en-US" sz="2600" b="1" dirty="0">
                <a:solidFill>
                  <a:srgbClr val="000000"/>
                </a:solidFill>
              </a:rPr>
              <a:t>2024-2028 Strategic Plan</a:t>
            </a:r>
            <a:endParaRPr lang="en-US" sz="2600" i="1" dirty="0">
              <a:solidFill>
                <a:srgbClr val="000000"/>
              </a:solidFill>
            </a:endParaRPr>
          </a:p>
        </p:txBody>
      </p:sp>
      <p:pic>
        <p:nvPicPr>
          <p:cNvPr id="14" name="Picture 13">
            <a:extLst>
              <a:ext uri="{FF2B5EF4-FFF2-40B4-BE49-F238E27FC236}">
                <a16:creationId xmlns:a16="http://schemas.microsoft.com/office/drawing/2014/main" id="{94AA85AD-104C-535F-4990-144DAD42A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676" y="158819"/>
            <a:ext cx="3402108" cy="640080"/>
          </a:xfrm>
          <a:prstGeom prst="rect">
            <a:avLst/>
          </a:prstGeom>
        </p:spPr>
      </p:pic>
    </p:spTree>
    <p:extLst>
      <p:ext uri="{BB962C8B-B14F-4D97-AF65-F5344CB8AC3E}">
        <p14:creationId xmlns:p14="http://schemas.microsoft.com/office/powerpoint/2010/main" val="133549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C397C2-92B4-FE45-A8A7-BB1D0A17F784}"/>
              </a:ext>
            </a:extLst>
          </p:cNvPr>
          <p:cNvSpPr txBox="1"/>
          <p:nvPr/>
        </p:nvSpPr>
        <p:spPr>
          <a:xfrm>
            <a:off x="8095693" y="1593474"/>
            <a:ext cx="3735998" cy="2123658"/>
          </a:xfrm>
          <a:prstGeom prst="rect">
            <a:avLst/>
          </a:prstGeom>
          <a:noFill/>
        </p:spPr>
        <p:txBody>
          <a:bodyPr wrap="square" rtlCol="0">
            <a:spAutoFit/>
          </a:bodyPr>
          <a:lstStyle/>
          <a:p>
            <a:pPr marL="34290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empower</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seek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input from all people</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not just the majority</a:t>
            </a:r>
          </a:p>
          <a:p>
            <a:pPr marL="34290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acknowledge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unconscious biases</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seek to address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barriers to inclusion</a:t>
            </a:r>
          </a:p>
          <a:p>
            <a:pPr marL="342900" lvl="0" indent="-342900">
              <a:spcAft>
                <a:spcPts val="1200"/>
              </a:spcAft>
              <a:buFont typeface="+mj-lt"/>
              <a:buAutoNum type="arabicPeriod"/>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collaborate </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based on mutual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respect and trust</a:t>
            </a:r>
          </a:p>
        </p:txBody>
      </p:sp>
      <p:sp>
        <p:nvSpPr>
          <p:cNvPr id="17" name="Rectangle 16">
            <a:extLst>
              <a:ext uri="{FF2B5EF4-FFF2-40B4-BE49-F238E27FC236}">
                <a16:creationId xmlns:a16="http://schemas.microsoft.com/office/drawing/2014/main" id="{D5BF533B-7637-7A49-9FC4-0DAB3AC9DFC6}"/>
              </a:ext>
            </a:extLst>
          </p:cNvPr>
          <p:cNvSpPr/>
          <p:nvPr/>
        </p:nvSpPr>
        <p:spPr>
          <a:xfrm>
            <a:off x="10062669" y="1039540"/>
            <a:ext cx="1962150" cy="5845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F27058EB-92A7-C247-B3F1-FBB6FE2DDE19}"/>
              </a:ext>
            </a:extLst>
          </p:cNvPr>
          <p:cNvSpPr/>
          <p:nvPr/>
        </p:nvSpPr>
        <p:spPr>
          <a:xfrm>
            <a:off x="405356" y="1041399"/>
            <a:ext cx="3563815" cy="58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Leading to serve</a:t>
            </a:r>
          </a:p>
        </p:txBody>
      </p:sp>
      <p:sp>
        <p:nvSpPr>
          <p:cNvPr id="12" name="Rectangle 11">
            <a:extLst>
              <a:ext uri="{FF2B5EF4-FFF2-40B4-BE49-F238E27FC236}">
                <a16:creationId xmlns:a16="http://schemas.microsoft.com/office/drawing/2014/main" id="{DECEA1C2-34DF-0D48-A851-E04A2FAD45D5}"/>
              </a:ext>
            </a:extLst>
          </p:cNvPr>
          <p:cNvSpPr/>
          <p:nvPr/>
        </p:nvSpPr>
        <p:spPr>
          <a:xfrm>
            <a:off x="4280931" y="1041399"/>
            <a:ext cx="3563815" cy="58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Shaping the future</a:t>
            </a:r>
          </a:p>
        </p:txBody>
      </p:sp>
      <p:sp>
        <p:nvSpPr>
          <p:cNvPr id="16" name="Rectangle 15">
            <a:extLst>
              <a:ext uri="{FF2B5EF4-FFF2-40B4-BE49-F238E27FC236}">
                <a16:creationId xmlns:a16="http://schemas.microsoft.com/office/drawing/2014/main" id="{9B409D30-D298-D641-913C-D81415FE71D3}"/>
              </a:ext>
            </a:extLst>
          </p:cNvPr>
          <p:cNvSpPr/>
          <p:nvPr/>
        </p:nvSpPr>
        <p:spPr>
          <a:xfrm>
            <a:off x="8181785" y="1041399"/>
            <a:ext cx="3563815" cy="58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Excellence together</a:t>
            </a:r>
          </a:p>
        </p:txBody>
      </p:sp>
      <p:sp>
        <p:nvSpPr>
          <p:cNvPr id="7" name="TextBox 6">
            <a:extLst>
              <a:ext uri="{FF2B5EF4-FFF2-40B4-BE49-F238E27FC236}">
                <a16:creationId xmlns:a16="http://schemas.microsoft.com/office/drawing/2014/main" id="{F47DE2DA-85EF-C34A-8382-D9A994A0904B}"/>
              </a:ext>
            </a:extLst>
          </p:cNvPr>
          <p:cNvSpPr txBox="1"/>
          <p:nvPr/>
        </p:nvSpPr>
        <p:spPr>
          <a:xfrm>
            <a:off x="4230375" y="1593474"/>
            <a:ext cx="3664927" cy="2123658"/>
          </a:xfrm>
          <a:prstGeom prst="rect">
            <a:avLst/>
          </a:prstGeom>
          <a:noFill/>
        </p:spPr>
        <p:txBody>
          <a:bodyPr wrap="square" rtlCol="0">
            <a:spAutoFit/>
          </a:bodyPr>
          <a:lstStyle/>
          <a:p>
            <a:pPr marL="342900" lvl="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use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data</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evidence</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 stay a step ahead </a:t>
            </a:r>
          </a:p>
          <a:p>
            <a:pPr marL="342900" lvl="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advocate </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 promote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quality musculoskeletal care</a:t>
            </a:r>
          </a:p>
          <a:p>
            <a:pPr marL="342900" lvl="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proactively</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embrace disruptors</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develop innovative products and services</a:t>
            </a:r>
          </a:p>
        </p:txBody>
      </p:sp>
      <p:sp>
        <p:nvSpPr>
          <p:cNvPr id="8" name="TextBox 7">
            <a:extLst>
              <a:ext uri="{FF2B5EF4-FFF2-40B4-BE49-F238E27FC236}">
                <a16:creationId xmlns:a16="http://schemas.microsoft.com/office/drawing/2014/main" id="{7E1BAC08-3B72-A848-A85B-0BF34099A1DC}"/>
              </a:ext>
            </a:extLst>
          </p:cNvPr>
          <p:cNvSpPr txBox="1"/>
          <p:nvPr/>
        </p:nvSpPr>
        <p:spPr>
          <a:xfrm>
            <a:off x="354800" y="1593474"/>
            <a:ext cx="3664927" cy="3508653"/>
          </a:xfrm>
          <a:prstGeom prst="rect">
            <a:avLst/>
          </a:prstGeom>
          <a:noFill/>
        </p:spPr>
        <p:txBody>
          <a:bodyPr wrap="square" rtlCol="0">
            <a:spAutoFit/>
          </a:bodyPr>
          <a:lstStyle/>
          <a:p>
            <a:pPr marL="34290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relentlessly focus on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enabling our profession</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 better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serve our patients </a:t>
            </a:r>
          </a:p>
          <a:p>
            <a:pPr marL="34290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mentor </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and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support </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our members to drive excellence in musculoskeletal health</a:t>
            </a:r>
          </a:p>
          <a:p>
            <a:pPr marL="34290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engage members, partners, and patients where they are, and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lead them forward</a:t>
            </a:r>
          </a:p>
          <a:p>
            <a:pPr marL="342900" indent="-342900">
              <a:spcAft>
                <a:spcPts val="1200"/>
              </a:spcAft>
              <a:buFont typeface="+mj-lt"/>
              <a:buAutoNum type="arabicPeriod"/>
              <a:defRP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 practice transparent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decision-making</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open communication</a:t>
            </a:r>
            <a:endParaRPr lang="en-US" sz="1400"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itle 1">
            <a:extLst>
              <a:ext uri="{FF2B5EF4-FFF2-40B4-BE49-F238E27FC236}">
                <a16:creationId xmlns:a16="http://schemas.microsoft.com/office/drawing/2014/main" id="{A2747B0E-58A5-A649-87F5-02E42B2A19C9}"/>
              </a:ext>
            </a:extLst>
          </p:cNvPr>
          <p:cNvSpPr>
            <a:spLocks noGrp="1"/>
          </p:cNvSpPr>
          <p:nvPr>
            <p:ph type="title"/>
          </p:nvPr>
        </p:nvSpPr>
        <p:spPr>
          <a:xfrm>
            <a:off x="180535" y="166280"/>
            <a:ext cx="11830928" cy="934951"/>
          </a:xfrm>
        </p:spPr>
        <p:txBody>
          <a:bodyPr>
            <a:normAutofit/>
          </a:bodyPr>
          <a:lstStyle/>
          <a:p>
            <a:r>
              <a:rPr lang="en-US" sz="2600" b="1" dirty="0">
                <a:solidFill>
                  <a:srgbClr val="000000"/>
                </a:solidFill>
              </a:rPr>
              <a:t>Core Values and Supporting Behaviors</a:t>
            </a:r>
            <a:endParaRPr lang="en-US" sz="2600" i="1" dirty="0">
              <a:solidFill>
                <a:srgbClr val="000000"/>
              </a:solidFill>
            </a:endParaRPr>
          </a:p>
        </p:txBody>
      </p:sp>
      <p:sp>
        <p:nvSpPr>
          <p:cNvPr id="13" name="TextBox 12">
            <a:extLst>
              <a:ext uri="{FF2B5EF4-FFF2-40B4-BE49-F238E27FC236}">
                <a16:creationId xmlns:a16="http://schemas.microsoft.com/office/drawing/2014/main" id="{9EC6816D-A2AE-F94C-87DE-A4F793FE544F}"/>
              </a:ext>
            </a:extLst>
          </p:cNvPr>
          <p:cNvSpPr txBox="1"/>
          <p:nvPr/>
        </p:nvSpPr>
        <p:spPr>
          <a:xfrm>
            <a:off x="10165747" y="6271691"/>
            <a:ext cx="3664927" cy="276999"/>
          </a:xfrm>
          <a:prstGeom prst="rect">
            <a:avLst/>
          </a:prstGeom>
          <a:noFill/>
        </p:spPr>
        <p:txBody>
          <a:bodyPr wrap="square" rtlCol="0">
            <a:spAutoFit/>
          </a:bodyPr>
          <a:lstStyle/>
          <a:p>
            <a:pPr>
              <a:spcAft>
                <a:spcPts val="1200"/>
              </a:spcAft>
              <a:defRPr/>
            </a:pPr>
            <a:r>
              <a:rPr lang="en-US"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Approved on May 20, 2019</a:t>
            </a:r>
            <a:endParaRPr lang="en-US" sz="1200"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93797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OS Template - White v2" id="{3A0985C5-C2D8-DD42-AEBF-EB830B236432}" vid="{E05260B4-7C77-9847-A656-2E53241819C1}"/>
    </a:ext>
  </a:extLst>
</a:theme>
</file>

<file path=ppt/theme/theme2.xml><?xml version="1.0" encoding="utf-8"?>
<a:theme xmlns:a="http://schemas.openxmlformats.org/drawingml/2006/main" name="AAOS Dual Wide">
  <a:themeElements>
    <a:clrScheme name="AAOS">
      <a:dk1>
        <a:sysClr val="windowText" lastClr="000000"/>
      </a:dk1>
      <a:lt1>
        <a:sysClr val="window" lastClr="FFFFFF"/>
      </a:lt1>
      <a:dk2>
        <a:srgbClr val="44546A"/>
      </a:dk2>
      <a:lt2>
        <a:srgbClr val="E7E6E6"/>
      </a:lt2>
      <a:accent1>
        <a:srgbClr val="CC0033"/>
      </a:accent1>
      <a:accent2>
        <a:srgbClr val="595959"/>
      </a:accent2>
      <a:accent3>
        <a:srgbClr val="009C99"/>
      </a:accent3>
      <a:accent4>
        <a:srgbClr val="DE8703"/>
      </a:accent4>
      <a:accent5>
        <a:srgbClr val="75263B"/>
      </a:accent5>
      <a:accent6>
        <a:srgbClr val="CC0033"/>
      </a:accent6>
      <a:hlink>
        <a:srgbClr val="595959"/>
      </a:hlink>
      <a:folHlink>
        <a:srgbClr val="009C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OS Dual Wide" id="{7ED14094-42A5-4676-974E-9CE2254E7B2B}" vid="{FAE7BB57-C85F-4642-9176-1250C7385D5D}"/>
    </a:ext>
  </a:extLst>
</a:theme>
</file>

<file path=ppt/theme/theme3.xml><?xml version="1.0" encoding="utf-8"?>
<a:theme xmlns:a="http://schemas.openxmlformats.org/drawingml/2006/main" name="3_Office Theme">
  <a:themeElements>
    <a:clrScheme name="Custom 8">
      <a:dk1>
        <a:srgbClr val="C00000"/>
      </a:dk1>
      <a:lt1>
        <a:srgbClr val="FFFFFF"/>
      </a:lt1>
      <a:dk2>
        <a:srgbClr val="000000"/>
      </a:dk2>
      <a:lt2>
        <a:srgbClr val="CE202F"/>
      </a:lt2>
      <a:accent1>
        <a:srgbClr val="8CBFC7"/>
      </a:accent1>
      <a:accent2>
        <a:srgbClr val="DEE0D5"/>
      </a:accent2>
      <a:accent3>
        <a:srgbClr val="54575A"/>
      </a:accent3>
      <a:accent4>
        <a:srgbClr val="FFFFFF"/>
      </a:accent4>
      <a:accent5>
        <a:srgbClr val="DEE0D5"/>
      </a:accent5>
      <a:accent6>
        <a:srgbClr val="CE202F"/>
      </a:accent6>
      <a:hlink>
        <a:srgbClr val="0563C1"/>
      </a:hlink>
      <a:folHlink>
        <a:srgbClr val="8CBFC7"/>
      </a:folHlink>
    </a:clrScheme>
    <a:fontScheme name="Custom 1">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OS Template - White v2" id="{3A0985C5-C2D8-DD42-AEBF-EB830B236432}" vid="{E05260B4-7C77-9847-A656-2E53241819C1}"/>
    </a:ext>
  </a:extLst>
</a:theme>
</file>

<file path=ppt/theme/theme4.xml><?xml version="1.0" encoding="utf-8"?>
<a:theme xmlns:a="http://schemas.openxmlformats.org/drawingml/2006/main" name="4_Office Theme">
  <a:themeElements>
    <a:clrScheme name="AAO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9D4CEAB-E77C-8F45-8092-0C0787D8B517}" vid="{79C26378-CA06-BA47-9775-847456FADD79}"/>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e Overview 052418.potx  -  Read-Only" id="{9999D9EB-2009-454B-A5A5-AEFEEB8A8390}" vid="{41E3C8DF-77CB-49D2-8472-348CF78BC397}"/>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e Overview 052418.potx  -  Read-Only" id="{9999D9EB-2009-454B-A5A5-AEFEEB8A8390}" vid="{41E3C8DF-77CB-49D2-8472-348CF78BC39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B4AB0CE87AB743BA58DFE7537C0A41" ma:contentTypeVersion="5" ma:contentTypeDescription="Create a new document." ma:contentTypeScope="" ma:versionID="ac712219642a415380eaee5482861927">
  <xsd:schema xmlns:xsd="http://www.w3.org/2001/XMLSchema" xmlns:xs="http://www.w3.org/2001/XMLSchema" xmlns:p="http://schemas.microsoft.com/office/2006/metadata/properties" xmlns:ns2="48634a2b-7be5-44f0-8b2c-3ed1bc9c6453" xmlns:ns3="61739ce6-c3f4-4cf5-8a0a-9d5e8833b904" targetNamespace="http://schemas.microsoft.com/office/2006/metadata/properties" ma:root="true" ma:fieldsID="e07e9462196fcf13892fec68f6d88fb5" ns2:_="" ns3:_="">
    <xsd:import namespace="48634a2b-7be5-44f0-8b2c-3ed1bc9c6453"/>
    <xsd:import namespace="61739ce6-c3f4-4cf5-8a0a-9d5e8833b9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634a2b-7be5-44f0-8b2c-3ed1bc9c64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739ce6-c3f4-4cf5-8a0a-9d5e8833b9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1739ce6-c3f4-4cf5-8a0a-9d5e8833b904">
      <UserInfo>
        <DisplayName>Coultas, Kristen Morrell</DisplayName>
        <AccountId>18</AccountId>
        <AccountType/>
      </UserInfo>
      <UserInfo>
        <DisplayName>Coyle, Dennis</DisplayName>
        <AccountId>26</AccountId>
        <AccountType/>
      </UserInfo>
      <UserInfo>
        <DisplayName>Daniel Guy</DisplayName>
        <AccountId>34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CE69A5-5054-4DEA-900F-B70695B8EA7E}">
  <ds:schemaRefs>
    <ds:schemaRef ds:uri="48634a2b-7be5-44f0-8b2c-3ed1bc9c6453"/>
    <ds:schemaRef ds:uri="61739ce6-c3f4-4cf5-8a0a-9d5e8833b9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7B281F1-95EC-4879-BDAE-52134C1C04B4}">
  <ds:schemaRefs>
    <ds:schemaRef ds:uri="48634a2b-7be5-44f0-8b2c-3ed1bc9c6453"/>
    <ds:schemaRef ds:uri="http://schemas.openxmlformats.org/package/2006/metadata/core-properties"/>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61739ce6-c3f4-4cf5-8a0a-9d5e8833b904"/>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481B10C-7732-4EF2-9D98-808AE8D3A9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White Academy PPT</Template>
  <TotalTime>5431</TotalTime>
  <Words>6976</Words>
  <Application>Microsoft Office PowerPoint</Application>
  <PresentationFormat>Widescreen</PresentationFormat>
  <Paragraphs>580</Paragraphs>
  <Slides>33</Slides>
  <Notes>20</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33</vt:i4>
      </vt:variant>
    </vt:vector>
  </HeadingPairs>
  <TitlesOfParts>
    <vt:vector size="55" baseType="lpstr">
      <vt:lpstr>Aptos</vt:lpstr>
      <vt:lpstr>Aptos Narrow</vt:lpstr>
      <vt:lpstr>Arial</vt:lpstr>
      <vt:lpstr>Arial Black</vt:lpstr>
      <vt:lpstr>Arial,Sans-Serif</vt:lpstr>
      <vt:lpstr>Calibri</vt:lpstr>
      <vt:lpstr>Calibri Light</vt:lpstr>
      <vt:lpstr>Gotham-Light</vt:lpstr>
      <vt:lpstr>Helvetica Neue</vt:lpstr>
      <vt:lpstr>Helvetica Neue Light</vt:lpstr>
      <vt:lpstr>Helvetica Neue Light</vt:lpstr>
      <vt:lpstr>open_sans-regular</vt:lpstr>
      <vt:lpstr>Segoe UI</vt:lpstr>
      <vt:lpstr>Times New Roman</vt:lpstr>
      <vt:lpstr>Tw Cen MT Condensed Extra Bold</vt:lpstr>
      <vt:lpstr>Wingdings</vt:lpstr>
      <vt:lpstr>Office Theme</vt:lpstr>
      <vt:lpstr>AAOS Dual Wide</vt:lpstr>
      <vt:lpstr>3_Office Theme</vt:lpstr>
      <vt:lpstr>4_Office Theme</vt:lpstr>
      <vt:lpstr>1_Office Theme</vt:lpstr>
      <vt:lpstr>2_Office Theme</vt:lpstr>
      <vt:lpstr>         Board of Specialty Societies (BOS)  Update</vt:lpstr>
      <vt:lpstr>PowerPoint Presentation</vt:lpstr>
      <vt:lpstr>PowerPoint Presentation</vt:lpstr>
      <vt:lpstr>AAOS 2024-2028 Strategic Plan</vt:lpstr>
      <vt:lpstr>PowerPoint Presentation</vt:lpstr>
      <vt:lpstr>2024-2028 Strategic Plan Cascade for Board of Specialty Societies</vt:lpstr>
      <vt:lpstr>Setting the Stage</vt:lpstr>
      <vt:lpstr>PowerPoint Presentation</vt:lpstr>
      <vt:lpstr>Core Values and Supporting Behaviors</vt:lpstr>
      <vt:lpstr>PowerPoint Presentation</vt:lpstr>
      <vt:lpstr>PowerPoint Presentation</vt:lpstr>
      <vt:lpstr>PowerPoint Presentation</vt:lpstr>
      <vt:lpstr>PowerPoint Presentation</vt:lpstr>
      <vt:lpstr>PowerPoint Presentation</vt:lpstr>
      <vt:lpstr>Strategic Plan Activation</vt:lpstr>
      <vt:lpstr>What The Plan Means To You</vt:lpstr>
      <vt:lpstr>AAOS Annual Meeting Oversight Committee Update   Matthew T. Provencher, MD, MBA, CAPT (ret.) MC USNR  FAAOS  Annual Meeting Oversight Committee Chair  </vt:lpstr>
      <vt:lpstr>PowerPoint Presentation</vt:lpstr>
      <vt:lpstr>Partnership Principles</vt:lpstr>
      <vt:lpstr>Annual Meeting | Overview</vt:lpstr>
      <vt:lpstr>Marketing | Society Partner Toolkits</vt:lpstr>
      <vt:lpstr>PowerPoint Presentation</vt:lpstr>
      <vt:lpstr>Annual Meeting | Future Dates</vt:lpstr>
      <vt:lpstr>PowerPoint Presentation</vt:lpstr>
      <vt:lpstr>What’s at Stake? Why is OrthoPAC Important?</vt:lpstr>
      <vt:lpstr>Physician Rankings – Top 10 Specialty Physician Groups</vt:lpstr>
      <vt:lpstr>PowerPoint Presentation</vt:lpstr>
      <vt:lpstr>Thank You, BOS!</vt:lpstr>
      <vt:lpstr>Honoring 25 Years of OrthoPAC - United in Orthopaedics</vt:lpstr>
      <vt:lpstr>OrthoPAC: Unity in Orthopaedics </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Hoffenberg, Ryann</dc:creator>
  <cp:lastModifiedBy>Bushong, Ellen</cp:lastModifiedBy>
  <cp:revision>108</cp:revision>
  <dcterms:created xsi:type="dcterms:W3CDTF">2019-11-25T17:57:35Z</dcterms:created>
  <dcterms:modified xsi:type="dcterms:W3CDTF">2024-04-19T15:55:24Z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0x010100D1B4AB0CE87AB743BA58DFE7537C0A41</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{"FileActivityType":"6","FileActivityTimeStamp":"2023-04-10T18:46:20.623Z","FileActivityUsersOnPage":[{"DisplayName":"Damalas, Dino","Id":"damalas@aaos.org"}],"FileActivityNavigationId":null}</vt:lpwstr>
  </property>
  <property fmtid="{D5CDD505-2E9C-101B-9397-08002B2CF9AE}" pid="6" name="TriggerFlowInfo">
    <vt:lpwstr/>
  </property>
  <property fmtid="{D5CDD505-2E9C-101B-9397-08002B2CF9AE}" pid="7" name="SharedWithUsers">
    <vt:lpwstr>730;#Weinand, Michael;#170;#McCoy, Liz;#179;#Randazzo, Meghan;#191;#Damalas, Dino</vt:lpwstr>
  </property>
</Properties>
</file>