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78" r:id="rId5"/>
    <p:sldId id="266" r:id="rId6"/>
    <p:sldId id="291" r:id="rId7"/>
    <p:sldId id="272" r:id="rId8"/>
    <p:sldId id="268" r:id="rId9"/>
    <p:sldId id="269" r:id="rId10"/>
    <p:sldId id="277" r:id="rId11"/>
    <p:sldId id="283" r:id="rId12"/>
    <p:sldId id="285" r:id="rId13"/>
    <p:sldId id="286" r:id="rId14"/>
    <p:sldId id="281" r:id="rId15"/>
    <p:sldId id="287" r:id="rId16"/>
    <p:sldId id="288" r:id="rId17"/>
    <p:sldId id="289" r:id="rId18"/>
    <p:sldId id="282" r:id="rId19"/>
    <p:sldId id="29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ntent Slides" id="{7284B176-22B6-43BC-9BE6-2E8DDF6CE712}">
          <p14:sldIdLst>
            <p14:sldId id="278"/>
            <p14:sldId id="266"/>
            <p14:sldId id="291"/>
            <p14:sldId id="272"/>
            <p14:sldId id="268"/>
            <p14:sldId id="269"/>
            <p14:sldId id="277"/>
            <p14:sldId id="283"/>
            <p14:sldId id="285"/>
            <p14:sldId id="286"/>
            <p14:sldId id="281"/>
            <p14:sldId id="287"/>
            <p14:sldId id="288"/>
            <p14:sldId id="289"/>
            <p14:sldId id="282"/>
            <p14:sldId id="29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24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8B4094-541F-4829-83AB-027A0BB19270}" v="21" dt="2025-10-01T21:21:13.0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97" d="100"/>
          <a:sy n="97" d="100"/>
        </p:scale>
        <p:origin x="1056" y="3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77E1F-8883-0BC0-C235-977690457D76}"/>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20E4DD29-1E7D-5FED-EA19-0A97DB0610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D499839-6631-B76B-3F31-88B4CCCC1E1A}"/>
              </a:ext>
            </a:extLst>
          </p:cNvPr>
          <p:cNvSpPr>
            <a:spLocks noGrp="1"/>
          </p:cNvSpPr>
          <p:nvPr>
            <p:ph type="dt" sz="half" idx="10"/>
          </p:nvPr>
        </p:nvSpPr>
        <p:spPr/>
        <p:txBody>
          <a:bodyPr/>
          <a:lstStyle/>
          <a:p>
            <a:fld id="{E906EBB1-A069-4EF6-BFED-8032E6B07A3D}" type="datetimeFigureOut">
              <a:rPr lang="en-US" smtClean="0"/>
              <a:t>10/1/2025</a:t>
            </a:fld>
            <a:endParaRPr lang="en-US"/>
          </a:p>
        </p:txBody>
      </p:sp>
      <p:sp>
        <p:nvSpPr>
          <p:cNvPr id="5" name="Footer Placeholder 4">
            <a:extLst>
              <a:ext uri="{FF2B5EF4-FFF2-40B4-BE49-F238E27FC236}">
                <a16:creationId xmlns:a16="http://schemas.microsoft.com/office/drawing/2014/main" id="{9A6AC010-5B7E-70ED-58CA-B219F3EE3B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51D72B-4A4E-9638-C1AD-5B7BF4209551}"/>
              </a:ext>
            </a:extLst>
          </p:cNvPr>
          <p:cNvSpPr>
            <a:spLocks noGrp="1"/>
          </p:cNvSpPr>
          <p:nvPr>
            <p:ph type="sldNum" sz="quarter" idx="12"/>
          </p:nvPr>
        </p:nvSpPr>
        <p:spPr/>
        <p:txBody>
          <a:bodyPr/>
          <a:lstStyle/>
          <a:p>
            <a:fld id="{42E622F5-0167-413C-84A6-F4E717C030D0}" type="slidenum">
              <a:rPr lang="en-US" smtClean="0"/>
              <a:t>‹#›</a:t>
            </a:fld>
            <a:endParaRPr lang="en-US"/>
          </a:p>
        </p:txBody>
      </p:sp>
    </p:spTree>
    <p:extLst>
      <p:ext uri="{BB962C8B-B14F-4D97-AF65-F5344CB8AC3E}">
        <p14:creationId xmlns:p14="http://schemas.microsoft.com/office/powerpoint/2010/main" val="3162898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99384-9B1E-B6EC-7538-8631E33B8EC8}"/>
              </a:ext>
            </a:extLst>
          </p:cNvPr>
          <p:cNvSpPr>
            <a:spLocks noGrp="1"/>
          </p:cNvSpPr>
          <p:nvPr>
            <p:ph type="title"/>
          </p:nvPr>
        </p:nvSpPr>
        <p:spPr/>
        <p:txBody>
          <a:bodyPr/>
          <a:lstStyle>
            <a:lvl1pPr>
              <a:defRPr>
                <a:solidFill>
                  <a:srgbClr val="482465"/>
                </a:solidFill>
                <a:latin typeface="Arial Black" panose="020B0A040201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94A1F9D-3F4F-63D9-1D05-9A926C7C75B0}"/>
              </a:ext>
            </a:extLst>
          </p:cNvPr>
          <p:cNvSpPr>
            <a:spLocks noGrp="1"/>
          </p:cNvSpPr>
          <p:nvPr>
            <p:ph idx="1"/>
          </p:nvPr>
        </p:nvSpPr>
        <p:spPr/>
        <p:txBody>
          <a:bodyPr/>
          <a:lstStyle>
            <a:lvl1pPr>
              <a:defRPr>
                <a:solidFill>
                  <a:srgbClr val="482465"/>
                </a:solidFill>
                <a:latin typeface="Calibri" panose="020F0502020204030204" pitchFamily="34" charset="0"/>
                <a:ea typeface="Calibri" panose="020F0502020204030204" pitchFamily="34" charset="0"/>
                <a:cs typeface="Calibri" panose="020F0502020204030204" pitchFamily="34" charset="0"/>
              </a:defRPr>
            </a:lvl1pPr>
            <a:lvl2pPr>
              <a:defRPr>
                <a:solidFill>
                  <a:srgbClr val="482465"/>
                </a:solidFill>
                <a:latin typeface="Calibri" panose="020F0502020204030204" pitchFamily="34" charset="0"/>
                <a:ea typeface="Calibri" panose="020F0502020204030204" pitchFamily="34" charset="0"/>
                <a:cs typeface="Calibri" panose="020F0502020204030204" pitchFamily="34" charset="0"/>
              </a:defRPr>
            </a:lvl2pPr>
            <a:lvl3pPr>
              <a:defRPr>
                <a:solidFill>
                  <a:srgbClr val="482465"/>
                </a:solidFill>
                <a:latin typeface="Calibri" panose="020F0502020204030204" pitchFamily="34" charset="0"/>
                <a:ea typeface="Calibri" panose="020F0502020204030204" pitchFamily="34" charset="0"/>
                <a:cs typeface="Calibri" panose="020F0502020204030204" pitchFamily="34" charset="0"/>
              </a:defRPr>
            </a:lvl3pPr>
            <a:lvl4pPr>
              <a:defRPr>
                <a:solidFill>
                  <a:srgbClr val="482465"/>
                </a:solidFill>
                <a:latin typeface="Calibri" panose="020F0502020204030204" pitchFamily="34" charset="0"/>
                <a:ea typeface="Calibri" panose="020F0502020204030204" pitchFamily="34" charset="0"/>
                <a:cs typeface="Calibri" panose="020F0502020204030204" pitchFamily="34" charset="0"/>
              </a:defRPr>
            </a:lvl4pPr>
            <a:lvl5pPr>
              <a:defRPr>
                <a:solidFill>
                  <a:srgbClr val="482465"/>
                </a:solidFill>
                <a:latin typeface="Calibri" panose="020F0502020204030204" pitchFamily="34" charset="0"/>
                <a:ea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F8227B4-4602-6E95-7A4D-00CABA7E969B}"/>
              </a:ext>
            </a:extLst>
          </p:cNvPr>
          <p:cNvSpPr>
            <a:spLocks noGrp="1"/>
          </p:cNvSpPr>
          <p:nvPr>
            <p:ph type="dt" sz="half" idx="10"/>
          </p:nvPr>
        </p:nvSpPr>
        <p:spPr/>
        <p:txBody>
          <a:bodyPr/>
          <a:lstStyle/>
          <a:p>
            <a:fld id="{E906EBB1-A069-4EF6-BFED-8032E6B07A3D}" type="datetimeFigureOut">
              <a:rPr lang="en-US" smtClean="0"/>
              <a:t>10/1/2025</a:t>
            </a:fld>
            <a:endParaRPr lang="en-US"/>
          </a:p>
        </p:txBody>
      </p:sp>
      <p:sp>
        <p:nvSpPr>
          <p:cNvPr id="5" name="Footer Placeholder 4">
            <a:extLst>
              <a:ext uri="{FF2B5EF4-FFF2-40B4-BE49-F238E27FC236}">
                <a16:creationId xmlns:a16="http://schemas.microsoft.com/office/drawing/2014/main" id="{2BE5204D-043C-1641-EDE1-1FAFDF5A70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126BDB-393C-C6DC-C6A6-7EA974D3BEEF}"/>
              </a:ext>
            </a:extLst>
          </p:cNvPr>
          <p:cNvSpPr>
            <a:spLocks noGrp="1"/>
          </p:cNvSpPr>
          <p:nvPr>
            <p:ph type="sldNum" sz="quarter" idx="12"/>
          </p:nvPr>
        </p:nvSpPr>
        <p:spPr/>
        <p:txBody>
          <a:bodyPr/>
          <a:lstStyle/>
          <a:p>
            <a:fld id="{42E622F5-0167-413C-84A6-F4E717C030D0}" type="slidenum">
              <a:rPr lang="en-US" smtClean="0"/>
              <a:t>‹#›</a:t>
            </a:fld>
            <a:endParaRPr lang="en-US"/>
          </a:p>
        </p:txBody>
      </p:sp>
    </p:spTree>
    <p:extLst>
      <p:ext uri="{BB962C8B-B14F-4D97-AF65-F5344CB8AC3E}">
        <p14:creationId xmlns:p14="http://schemas.microsoft.com/office/powerpoint/2010/main" val="3771175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2F57F-CF9D-3849-6675-CB0C62DC2AE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24D38FA-38C5-3C58-75F2-3B3A09B46B7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C9ECA8C-7E77-5F29-FA3D-DAC760926A2B}"/>
              </a:ext>
            </a:extLst>
          </p:cNvPr>
          <p:cNvSpPr>
            <a:spLocks noGrp="1"/>
          </p:cNvSpPr>
          <p:nvPr>
            <p:ph type="dt" sz="half" idx="10"/>
          </p:nvPr>
        </p:nvSpPr>
        <p:spPr/>
        <p:txBody>
          <a:bodyPr/>
          <a:lstStyle/>
          <a:p>
            <a:fld id="{E906EBB1-A069-4EF6-BFED-8032E6B07A3D}" type="datetimeFigureOut">
              <a:rPr lang="en-US" smtClean="0"/>
              <a:t>10/1/2025</a:t>
            </a:fld>
            <a:endParaRPr lang="en-US"/>
          </a:p>
        </p:txBody>
      </p:sp>
      <p:sp>
        <p:nvSpPr>
          <p:cNvPr id="5" name="Footer Placeholder 4">
            <a:extLst>
              <a:ext uri="{FF2B5EF4-FFF2-40B4-BE49-F238E27FC236}">
                <a16:creationId xmlns:a16="http://schemas.microsoft.com/office/drawing/2014/main" id="{4FD79B06-DC9A-5513-1527-3A9CAE6F4C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4F4552-B4BF-403E-C7A8-612707D7DD5B}"/>
              </a:ext>
            </a:extLst>
          </p:cNvPr>
          <p:cNvSpPr>
            <a:spLocks noGrp="1"/>
          </p:cNvSpPr>
          <p:nvPr>
            <p:ph type="sldNum" sz="quarter" idx="12"/>
          </p:nvPr>
        </p:nvSpPr>
        <p:spPr/>
        <p:txBody>
          <a:bodyPr/>
          <a:lstStyle/>
          <a:p>
            <a:fld id="{42E622F5-0167-413C-84A6-F4E717C030D0}" type="slidenum">
              <a:rPr lang="en-US" smtClean="0"/>
              <a:t>‹#›</a:t>
            </a:fld>
            <a:endParaRPr lang="en-US"/>
          </a:p>
        </p:txBody>
      </p:sp>
    </p:spTree>
    <p:extLst>
      <p:ext uri="{BB962C8B-B14F-4D97-AF65-F5344CB8AC3E}">
        <p14:creationId xmlns:p14="http://schemas.microsoft.com/office/powerpoint/2010/main" val="1285254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748AF-1D3F-E4A8-1AAA-652DC922F2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A4086C-CF3C-8F2A-327E-306BFA74DEA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FE0320-BDA0-6F5A-265D-CE6263898C5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A546EB-65B5-F5CB-0781-3739C71721CC}"/>
              </a:ext>
            </a:extLst>
          </p:cNvPr>
          <p:cNvSpPr>
            <a:spLocks noGrp="1"/>
          </p:cNvSpPr>
          <p:nvPr>
            <p:ph type="dt" sz="half" idx="10"/>
          </p:nvPr>
        </p:nvSpPr>
        <p:spPr/>
        <p:txBody>
          <a:bodyPr/>
          <a:lstStyle/>
          <a:p>
            <a:fld id="{E906EBB1-A069-4EF6-BFED-8032E6B07A3D}" type="datetimeFigureOut">
              <a:rPr lang="en-US" smtClean="0"/>
              <a:t>10/1/2025</a:t>
            </a:fld>
            <a:endParaRPr lang="en-US"/>
          </a:p>
        </p:txBody>
      </p:sp>
      <p:sp>
        <p:nvSpPr>
          <p:cNvPr id="6" name="Footer Placeholder 5">
            <a:extLst>
              <a:ext uri="{FF2B5EF4-FFF2-40B4-BE49-F238E27FC236}">
                <a16:creationId xmlns:a16="http://schemas.microsoft.com/office/drawing/2014/main" id="{B9012433-F1DE-9AA0-AB6A-5888E1CE7C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919FA7-C78D-B52F-8107-2D263251EB5C}"/>
              </a:ext>
            </a:extLst>
          </p:cNvPr>
          <p:cNvSpPr>
            <a:spLocks noGrp="1"/>
          </p:cNvSpPr>
          <p:nvPr>
            <p:ph type="sldNum" sz="quarter" idx="12"/>
          </p:nvPr>
        </p:nvSpPr>
        <p:spPr/>
        <p:txBody>
          <a:bodyPr/>
          <a:lstStyle/>
          <a:p>
            <a:fld id="{42E622F5-0167-413C-84A6-F4E717C030D0}" type="slidenum">
              <a:rPr lang="en-US" smtClean="0"/>
              <a:t>‹#›</a:t>
            </a:fld>
            <a:endParaRPr lang="en-US"/>
          </a:p>
        </p:txBody>
      </p:sp>
    </p:spTree>
    <p:extLst>
      <p:ext uri="{BB962C8B-B14F-4D97-AF65-F5344CB8AC3E}">
        <p14:creationId xmlns:p14="http://schemas.microsoft.com/office/powerpoint/2010/main" val="1868591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F9BF6-DE54-718E-B691-A5B297BEE7E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5FEE3A1-9767-3835-6B44-78072A3895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345F9F3-D0D5-238A-F461-E931FF35A28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30A64CA-2A31-FF85-88F0-52155FA6C3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FDBD4A9-4588-111C-7C79-9A84C6169D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BCF81F-E67C-7F4A-CC04-33FA40F70ECE}"/>
              </a:ext>
            </a:extLst>
          </p:cNvPr>
          <p:cNvSpPr>
            <a:spLocks noGrp="1"/>
          </p:cNvSpPr>
          <p:nvPr>
            <p:ph type="dt" sz="half" idx="10"/>
          </p:nvPr>
        </p:nvSpPr>
        <p:spPr/>
        <p:txBody>
          <a:bodyPr/>
          <a:lstStyle/>
          <a:p>
            <a:fld id="{E906EBB1-A069-4EF6-BFED-8032E6B07A3D}" type="datetimeFigureOut">
              <a:rPr lang="en-US" smtClean="0"/>
              <a:t>10/1/2025</a:t>
            </a:fld>
            <a:endParaRPr lang="en-US"/>
          </a:p>
        </p:txBody>
      </p:sp>
      <p:sp>
        <p:nvSpPr>
          <p:cNvPr id="8" name="Footer Placeholder 7">
            <a:extLst>
              <a:ext uri="{FF2B5EF4-FFF2-40B4-BE49-F238E27FC236}">
                <a16:creationId xmlns:a16="http://schemas.microsoft.com/office/drawing/2014/main" id="{38696D79-E2AF-04C3-2556-9F74BB0499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0700AC3-6756-A27C-BEC0-26A0B3208BF5}"/>
              </a:ext>
            </a:extLst>
          </p:cNvPr>
          <p:cNvSpPr>
            <a:spLocks noGrp="1"/>
          </p:cNvSpPr>
          <p:nvPr>
            <p:ph type="sldNum" sz="quarter" idx="12"/>
          </p:nvPr>
        </p:nvSpPr>
        <p:spPr/>
        <p:txBody>
          <a:bodyPr/>
          <a:lstStyle/>
          <a:p>
            <a:fld id="{42E622F5-0167-413C-84A6-F4E717C030D0}" type="slidenum">
              <a:rPr lang="en-US" smtClean="0"/>
              <a:t>‹#›</a:t>
            </a:fld>
            <a:endParaRPr lang="en-US"/>
          </a:p>
        </p:txBody>
      </p:sp>
    </p:spTree>
    <p:extLst>
      <p:ext uri="{BB962C8B-B14F-4D97-AF65-F5344CB8AC3E}">
        <p14:creationId xmlns:p14="http://schemas.microsoft.com/office/powerpoint/2010/main" val="231104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8380E-F08B-6D78-B619-B8CAA022FAE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E7D71E6-4B9F-D294-E933-5A0F705E6DFC}"/>
              </a:ext>
            </a:extLst>
          </p:cNvPr>
          <p:cNvSpPr>
            <a:spLocks noGrp="1"/>
          </p:cNvSpPr>
          <p:nvPr>
            <p:ph type="dt" sz="half" idx="10"/>
          </p:nvPr>
        </p:nvSpPr>
        <p:spPr/>
        <p:txBody>
          <a:bodyPr/>
          <a:lstStyle/>
          <a:p>
            <a:fld id="{E906EBB1-A069-4EF6-BFED-8032E6B07A3D}" type="datetimeFigureOut">
              <a:rPr lang="en-US" smtClean="0"/>
              <a:t>10/1/2025</a:t>
            </a:fld>
            <a:endParaRPr lang="en-US"/>
          </a:p>
        </p:txBody>
      </p:sp>
      <p:sp>
        <p:nvSpPr>
          <p:cNvPr id="4" name="Footer Placeholder 3">
            <a:extLst>
              <a:ext uri="{FF2B5EF4-FFF2-40B4-BE49-F238E27FC236}">
                <a16:creationId xmlns:a16="http://schemas.microsoft.com/office/drawing/2014/main" id="{704EF6E7-DBD9-1539-9B93-F35B12FED9A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5FBE7A-F63B-7461-42F2-A85E6C711F69}"/>
              </a:ext>
            </a:extLst>
          </p:cNvPr>
          <p:cNvSpPr>
            <a:spLocks noGrp="1"/>
          </p:cNvSpPr>
          <p:nvPr>
            <p:ph type="sldNum" sz="quarter" idx="12"/>
          </p:nvPr>
        </p:nvSpPr>
        <p:spPr/>
        <p:txBody>
          <a:bodyPr/>
          <a:lstStyle/>
          <a:p>
            <a:fld id="{42E622F5-0167-413C-84A6-F4E717C030D0}" type="slidenum">
              <a:rPr lang="en-US" smtClean="0"/>
              <a:t>‹#›</a:t>
            </a:fld>
            <a:endParaRPr lang="en-US"/>
          </a:p>
        </p:txBody>
      </p:sp>
    </p:spTree>
    <p:extLst>
      <p:ext uri="{BB962C8B-B14F-4D97-AF65-F5344CB8AC3E}">
        <p14:creationId xmlns:p14="http://schemas.microsoft.com/office/powerpoint/2010/main" val="3200312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F1B72-5CCA-4751-5C10-0BACD854AE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ED82CAE-96CA-8BE6-96DC-296CAD4202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A1CA6CC-EA06-8948-20E5-736A78E64F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1914B3-B283-073D-2FD0-0FDBD32C65E0}"/>
              </a:ext>
            </a:extLst>
          </p:cNvPr>
          <p:cNvSpPr>
            <a:spLocks noGrp="1"/>
          </p:cNvSpPr>
          <p:nvPr>
            <p:ph type="dt" sz="half" idx="10"/>
          </p:nvPr>
        </p:nvSpPr>
        <p:spPr/>
        <p:txBody>
          <a:bodyPr/>
          <a:lstStyle/>
          <a:p>
            <a:fld id="{E906EBB1-A069-4EF6-BFED-8032E6B07A3D}" type="datetimeFigureOut">
              <a:rPr lang="en-US" smtClean="0"/>
              <a:t>10/1/2025</a:t>
            </a:fld>
            <a:endParaRPr lang="en-US"/>
          </a:p>
        </p:txBody>
      </p:sp>
      <p:sp>
        <p:nvSpPr>
          <p:cNvPr id="6" name="Footer Placeholder 5">
            <a:extLst>
              <a:ext uri="{FF2B5EF4-FFF2-40B4-BE49-F238E27FC236}">
                <a16:creationId xmlns:a16="http://schemas.microsoft.com/office/drawing/2014/main" id="{187F9946-6D30-4FFA-8F3A-961349805A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54367E-172E-A7BF-196B-F8B9FA3D2996}"/>
              </a:ext>
            </a:extLst>
          </p:cNvPr>
          <p:cNvSpPr>
            <a:spLocks noGrp="1"/>
          </p:cNvSpPr>
          <p:nvPr>
            <p:ph type="sldNum" sz="quarter" idx="12"/>
          </p:nvPr>
        </p:nvSpPr>
        <p:spPr/>
        <p:txBody>
          <a:bodyPr/>
          <a:lstStyle/>
          <a:p>
            <a:fld id="{42E622F5-0167-413C-84A6-F4E717C030D0}" type="slidenum">
              <a:rPr lang="en-US" smtClean="0"/>
              <a:t>‹#›</a:t>
            </a:fld>
            <a:endParaRPr lang="en-US"/>
          </a:p>
        </p:txBody>
      </p:sp>
    </p:spTree>
    <p:extLst>
      <p:ext uri="{BB962C8B-B14F-4D97-AF65-F5344CB8AC3E}">
        <p14:creationId xmlns:p14="http://schemas.microsoft.com/office/powerpoint/2010/main" val="5362019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B115FC-7FCF-4961-A831-68530F8946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948E3CC-B640-0121-51CB-4A461B06E0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7ECA140-886E-3BEB-B806-571F85B9B5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906EBB1-A069-4EF6-BFED-8032E6B07A3D}" type="datetimeFigureOut">
              <a:rPr lang="en-US" smtClean="0"/>
              <a:t>10/1/2025</a:t>
            </a:fld>
            <a:endParaRPr lang="en-US"/>
          </a:p>
        </p:txBody>
      </p:sp>
      <p:sp>
        <p:nvSpPr>
          <p:cNvPr id="5" name="Footer Placeholder 4">
            <a:extLst>
              <a:ext uri="{FF2B5EF4-FFF2-40B4-BE49-F238E27FC236}">
                <a16:creationId xmlns:a16="http://schemas.microsoft.com/office/drawing/2014/main" id="{1672DF92-FA4A-D46E-7692-11C4BCA95D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5D92634-53A9-C88A-B8F1-9708D7042C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2E622F5-0167-413C-84A6-F4E717C030D0}" type="slidenum">
              <a:rPr lang="en-US" smtClean="0"/>
              <a:t>‹#›</a:t>
            </a:fld>
            <a:endParaRPr lang="en-US"/>
          </a:p>
        </p:txBody>
      </p:sp>
    </p:spTree>
    <p:extLst>
      <p:ext uri="{BB962C8B-B14F-4D97-AF65-F5344CB8AC3E}">
        <p14:creationId xmlns:p14="http://schemas.microsoft.com/office/powerpoint/2010/main" val="16526337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Lst>
  <p:txStyles>
    <p:titleStyle>
      <a:lvl1pPr algn="l" defTabSz="914400" rtl="0" eaLnBrk="1" latinLnBrk="0" hangingPunct="1">
        <a:lnSpc>
          <a:spcPct val="90000"/>
        </a:lnSpc>
        <a:spcBef>
          <a:spcPct val="0"/>
        </a:spcBef>
        <a:buNone/>
        <a:defRPr sz="4400" kern="1200">
          <a:solidFill>
            <a:srgbClr val="482465"/>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482465"/>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82465"/>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82465"/>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82465"/>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82465"/>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bit.ly/am26-video" TargetMode="External"/><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bit.ly/JoinMe-AAOS2025" TargetMode="External"/><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hyperlink" Target="https://bit.ly/joinme-am26"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bit.ly/joinme-am26" TargetMode="External"/><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hyperlink" Target="http://bit.ly/JoinMe-AAOS2025"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bit.ly/joinme-am26" TargetMode="External"/><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hyperlink" Target="http://bit.ly/JoinMe-AAOS2025"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bit.ly/JoinMe-AAOS2025" TargetMode="External"/><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twitter.com/aaosmembers" TargetMode="External"/><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hyperlink" Target="https://www.linkedin.com/company/american-academy-of-orthopaedic-surgeons" TargetMode="External"/><Relationship Id="rId5" Type="http://schemas.openxmlformats.org/officeDocument/2006/relationships/hyperlink" Target="https://www.instagram.com/aaos_1" TargetMode="External"/><Relationship Id="rId4" Type="http://schemas.openxmlformats.org/officeDocument/2006/relationships/hyperlink" Target="https://www.facebook.com/AAOS1/"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www.twitter.com/aaosmembers" TargetMode="External"/><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hyperlink" Target="https://www.linkedin.com/company/american-academy-of-orthopaedic-surgeons"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bit.ly/joinme-am26" TargetMode="External"/><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bit.ly/joinme-am26" TargetMode="External"/><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A9449FD-64B4-B25E-2525-123B8432C0B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0732157-3858-2601-FB47-210F2C89E887}"/>
              </a:ext>
            </a:extLst>
          </p:cNvPr>
          <p:cNvSpPr txBox="1"/>
          <p:nvPr/>
        </p:nvSpPr>
        <p:spPr>
          <a:xfrm>
            <a:off x="5817205" y="985167"/>
            <a:ext cx="5201937" cy="523220"/>
          </a:xfrm>
          <a:prstGeom prst="rect">
            <a:avLst/>
          </a:prstGeom>
          <a:noFill/>
        </p:spPr>
        <p:txBody>
          <a:bodyPr wrap="none" rtlCol="0">
            <a:spAutoFit/>
          </a:bodyPr>
          <a:lstStyle/>
          <a:p>
            <a:r>
              <a:rPr lang="en-US" sz="2800" dirty="0">
                <a:solidFill>
                  <a:srgbClr val="C00000"/>
                </a:solidFill>
                <a:latin typeface="Arial Black" panose="020B0A04020102020204" pitchFamily="34" charset="0"/>
              </a:rPr>
              <a:t>YOUR MEETING TOOLKIT</a:t>
            </a:r>
          </a:p>
        </p:txBody>
      </p:sp>
    </p:spTree>
    <p:extLst>
      <p:ext uri="{BB962C8B-B14F-4D97-AF65-F5344CB8AC3E}">
        <p14:creationId xmlns:p14="http://schemas.microsoft.com/office/powerpoint/2010/main" val="5545846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1DB80B10-B35D-12A8-B1BB-329707D274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041384-514A-3E20-44D4-CE2AFD5F26CB}"/>
              </a:ext>
            </a:extLst>
          </p:cNvPr>
          <p:cNvSpPr>
            <a:spLocks noGrp="1"/>
          </p:cNvSpPr>
          <p:nvPr>
            <p:ph type="title"/>
          </p:nvPr>
        </p:nvSpPr>
        <p:spPr/>
        <p:txBody>
          <a:bodyPr/>
          <a:lstStyle/>
          <a:p>
            <a:r>
              <a:rPr lang="en-US" dirty="0"/>
              <a:t>Record a Video Testimony</a:t>
            </a:r>
          </a:p>
        </p:txBody>
      </p:sp>
      <p:sp>
        <p:nvSpPr>
          <p:cNvPr id="6" name="Content Placeholder 5">
            <a:extLst>
              <a:ext uri="{FF2B5EF4-FFF2-40B4-BE49-F238E27FC236}">
                <a16:creationId xmlns:a16="http://schemas.microsoft.com/office/drawing/2014/main" id="{B7FCCB64-F6CC-D82B-730B-108D82CBBF42}"/>
              </a:ext>
            </a:extLst>
          </p:cNvPr>
          <p:cNvSpPr>
            <a:spLocks noGrp="1"/>
          </p:cNvSpPr>
          <p:nvPr>
            <p:ph idx="1"/>
          </p:nvPr>
        </p:nvSpPr>
        <p:spPr>
          <a:xfrm>
            <a:off x="838200" y="1027906"/>
            <a:ext cx="10515600" cy="953670"/>
          </a:xfrm>
        </p:spPr>
        <p:txBody>
          <a:bodyPr>
            <a:normAutofit lnSpcReduction="10000"/>
          </a:bodyPr>
          <a:lstStyle/>
          <a:p>
            <a:pPr marL="0" indent="0">
              <a:buNone/>
            </a:pPr>
            <a:endParaRPr lang="en-US" dirty="0"/>
          </a:p>
          <a:p>
            <a:pPr marL="0" indent="0">
              <a:buNone/>
            </a:pPr>
            <a:r>
              <a:rPr lang="en-US" dirty="0"/>
              <a:t>Click on this link to get started: </a:t>
            </a:r>
            <a:r>
              <a:rPr lang="en-US" dirty="0">
                <a:solidFill>
                  <a:srgbClr val="C00000"/>
                </a:solidFill>
                <a:hlinkClick r:id="rId3"/>
              </a:rPr>
              <a:t>https://bit.ly/am26-video</a:t>
            </a:r>
            <a:r>
              <a:rPr lang="en-US" dirty="0">
                <a:solidFill>
                  <a:srgbClr val="C00000"/>
                </a:solidFill>
              </a:rPr>
              <a:t> </a:t>
            </a:r>
          </a:p>
        </p:txBody>
      </p:sp>
      <p:pic>
        <p:nvPicPr>
          <p:cNvPr id="7" name="Picture 6" descr="A screen shot of a device&#10;&#10;AI-generated content may be incorrect.">
            <a:extLst>
              <a:ext uri="{FF2B5EF4-FFF2-40B4-BE49-F238E27FC236}">
                <a16:creationId xmlns:a16="http://schemas.microsoft.com/office/drawing/2014/main" id="{7DA18BD1-11B5-D612-D471-F7200D3379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3638" y="1981576"/>
            <a:ext cx="7482439" cy="3515267"/>
          </a:xfrm>
          <a:prstGeom prst="rect">
            <a:avLst/>
          </a:prstGeom>
        </p:spPr>
      </p:pic>
      <p:sp>
        <p:nvSpPr>
          <p:cNvPr id="8" name="TextBox 7">
            <a:extLst>
              <a:ext uri="{FF2B5EF4-FFF2-40B4-BE49-F238E27FC236}">
                <a16:creationId xmlns:a16="http://schemas.microsoft.com/office/drawing/2014/main" id="{DC19E5A0-97A8-DB1C-CBF7-2C4173689A56}"/>
              </a:ext>
            </a:extLst>
          </p:cNvPr>
          <p:cNvSpPr txBox="1"/>
          <p:nvPr/>
        </p:nvSpPr>
        <p:spPr>
          <a:xfrm>
            <a:off x="8551515" y="2566219"/>
            <a:ext cx="3498202" cy="1200329"/>
          </a:xfrm>
          <a:prstGeom prst="rect">
            <a:avLst/>
          </a:prstGeom>
          <a:noFill/>
        </p:spPr>
        <p:txBody>
          <a:bodyPr wrap="none" rtlCol="0">
            <a:spAutoFit/>
          </a:bodyPr>
          <a:lstStyle/>
          <a:p>
            <a:pPr marL="285750" indent="-285750">
              <a:buFont typeface="Arial" panose="020B0604020202020204" pitchFamily="34" charset="0"/>
              <a:buChar char="•"/>
            </a:pPr>
            <a:r>
              <a:rPr lang="en-US" dirty="0"/>
              <a:t>4 questions</a:t>
            </a:r>
          </a:p>
          <a:p>
            <a:pPr marL="285750" indent="-285750">
              <a:buFont typeface="Arial" panose="020B0604020202020204" pitchFamily="34" charset="0"/>
              <a:buChar char="•"/>
            </a:pPr>
            <a:r>
              <a:rPr lang="en-US" dirty="0"/>
              <a:t>1-1:30 min. max</a:t>
            </a:r>
          </a:p>
          <a:p>
            <a:pPr marL="285750" indent="-285750">
              <a:buFont typeface="Arial" panose="020B0604020202020204" pitchFamily="34" charset="0"/>
              <a:buChar char="•"/>
            </a:pPr>
            <a:r>
              <a:rPr lang="en-US" dirty="0"/>
              <a:t>Unlimited </a:t>
            </a:r>
            <a:r>
              <a:rPr lang="en-US" dirty="0" err="1"/>
              <a:t>redos</a:t>
            </a:r>
            <a:endParaRPr lang="en-US" dirty="0"/>
          </a:p>
          <a:p>
            <a:pPr marL="285750" indent="-285750">
              <a:buFont typeface="Arial" panose="020B0604020202020204" pitchFamily="34" charset="0"/>
              <a:buChar char="•"/>
            </a:pPr>
            <a:r>
              <a:rPr lang="en-US" dirty="0"/>
              <a:t>Teleprompter feature available</a:t>
            </a:r>
          </a:p>
        </p:txBody>
      </p:sp>
    </p:spTree>
    <p:extLst>
      <p:ext uri="{BB962C8B-B14F-4D97-AF65-F5344CB8AC3E}">
        <p14:creationId xmlns:p14="http://schemas.microsoft.com/office/powerpoint/2010/main" val="12461598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7487853-D08B-EBE7-1627-4C1D05D7A0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9171ED-2312-6E3E-9DF3-4DD9BE750D19}"/>
              </a:ext>
            </a:extLst>
          </p:cNvPr>
          <p:cNvSpPr>
            <a:spLocks noGrp="1"/>
          </p:cNvSpPr>
          <p:nvPr>
            <p:ph type="title"/>
          </p:nvPr>
        </p:nvSpPr>
        <p:spPr>
          <a:xfrm>
            <a:off x="874295" y="2398462"/>
            <a:ext cx="7727302" cy="1325563"/>
          </a:xfrm>
        </p:spPr>
        <p:txBody>
          <a:bodyPr/>
          <a:lstStyle/>
          <a:p>
            <a:r>
              <a:rPr lang="en-US" dirty="0"/>
              <a:t>Email</a:t>
            </a:r>
          </a:p>
        </p:txBody>
      </p:sp>
    </p:spTree>
    <p:extLst>
      <p:ext uri="{BB962C8B-B14F-4D97-AF65-F5344CB8AC3E}">
        <p14:creationId xmlns:p14="http://schemas.microsoft.com/office/powerpoint/2010/main" val="4099601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83783AD-C59F-6C6A-66F3-2ED367BEA6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4F4C27-5113-423E-9BC6-3F0693B715A7}"/>
              </a:ext>
            </a:extLst>
          </p:cNvPr>
          <p:cNvSpPr>
            <a:spLocks noGrp="1"/>
          </p:cNvSpPr>
          <p:nvPr>
            <p:ph type="title"/>
          </p:nvPr>
        </p:nvSpPr>
        <p:spPr/>
        <p:txBody>
          <a:bodyPr/>
          <a:lstStyle/>
          <a:p>
            <a:r>
              <a:rPr lang="en-US" dirty="0"/>
              <a:t>Personalized Email</a:t>
            </a:r>
          </a:p>
        </p:txBody>
      </p:sp>
      <p:sp>
        <p:nvSpPr>
          <p:cNvPr id="6" name="Content Placeholder 5">
            <a:extLst>
              <a:ext uri="{FF2B5EF4-FFF2-40B4-BE49-F238E27FC236}">
                <a16:creationId xmlns:a16="http://schemas.microsoft.com/office/drawing/2014/main" id="{2EB9DCC0-6426-5496-623B-B91E25063E94}"/>
              </a:ext>
            </a:extLst>
          </p:cNvPr>
          <p:cNvSpPr>
            <a:spLocks noGrp="1"/>
          </p:cNvSpPr>
          <p:nvPr>
            <p:ph idx="1"/>
          </p:nvPr>
        </p:nvSpPr>
        <p:spPr>
          <a:xfrm>
            <a:off x="5414211" y="1900178"/>
            <a:ext cx="5939589" cy="3588585"/>
          </a:xfrm>
        </p:spPr>
        <p:txBody>
          <a:bodyPr>
            <a:normAutofit/>
          </a:bodyPr>
          <a:lstStyle/>
          <a:p>
            <a:r>
              <a:rPr lang="en-US" sz="2400" b="0" dirty="0">
                <a:latin typeface="Calibri"/>
                <a:cs typeface="Calibri"/>
              </a:rPr>
              <a:t>Personalize the email on the next slide then send it to your network to help spread the word about the AAOS 2026 Annual Meeting. </a:t>
            </a:r>
          </a:p>
          <a:p>
            <a:endParaRPr lang="en-US" sz="2400" b="0" dirty="0"/>
          </a:p>
          <a:p>
            <a:r>
              <a:rPr lang="en-US" sz="2400" b="0" dirty="0"/>
              <a:t>Be sure to include the hyperlinks so your contacts can view the program and register directly from your message.</a:t>
            </a:r>
          </a:p>
        </p:txBody>
      </p:sp>
      <p:sp>
        <p:nvSpPr>
          <p:cNvPr id="3" name="Google Shape;103;p2">
            <a:extLst>
              <a:ext uri="{FF2B5EF4-FFF2-40B4-BE49-F238E27FC236}">
                <a16:creationId xmlns:a16="http://schemas.microsoft.com/office/drawing/2014/main" id="{26705FB3-F037-6290-351B-C9A1DADE9C14}"/>
              </a:ext>
            </a:extLst>
          </p:cNvPr>
          <p:cNvSpPr/>
          <p:nvPr/>
        </p:nvSpPr>
        <p:spPr>
          <a:xfrm>
            <a:off x="400461" y="1491916"/>
            <a:ext cx="4893434" cy="3765884"/>
          </a:xfrm>
          <a:prstGeom prst="snip2DiagRect">
            <a:avLst>
              <a:gd name="adj1" fmla="val 0"/>
              <a:gd name="adj2" fmla="val 16667"/>
            </a:avLst>
          </a:prstGeom>
          <a:solidFill>
            <a:srgbClr val="C00000"/>
          </a:solidFill>
          <a:ln w="12700" cap="flat" cmpd="sng">
            <a:solidFill>
              <a:srgbClr val="94002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000" b="1" dirty="0">
                <a:solidFill>
                  <a:schemeClr val="lt1"/>
                </a:solidFill>
                <a:latin typeface="Calibri"/>
                <a:ea typeface="Calibri"/>
                <a:cs typeface="Calibri"/>
                <a:sym typeface="Calibri"/>
              </a:rPr>
              <a:t>Did you know?</a:t>
            </a:r>
            <a:endParaRPr lang="en-US" sz="2000" dirty="0">
              <a:solidFill>
                <a:schemeClr val="lt1"/>
              </a:solidFill>
              <a:latin typeface="Calibri"/>
              <a:ea typeface="Calibri"/>
              <a:cs typeface="Calibri"/>
            </a:endParaRPr>
          </a:p>
          <a:p>
            <a:pPr marL="0" marR="0" lvl="0" indent="0" algn="l" rtl="0">
              <a:spcBef>
                <a:spcPts val="0"/>
              </a:spcBef>
              <a:spcAft>
                <a:spcPts val="0"/>
              </a:spcAft>
              <a:buNone/>
            </a:pPr>
            <a:endParaRPr lang="en-US" sz="1600" dirty="0">
              <a:solidFill>
                <a:schemeClr val="lt1"/>
              </a:solidFill>
              <a:latin typeface="Calibri" panose="020F0502020204030204" pitchFamily="34" charset="0"/>
              <a:ea typeface="Calibri" panose="020F0502020204030204" pitchFamily="34" charset="0"/>
              <a:cs typeface="Calibri" panose="020F0502020204030204" pitchFamily="34" charset="0"/>
              <a:sym typeface="Calibri"/>
            </a:endParaRPr>
          </a:p>
          <a:p>
            <a:pPr marL="342900" marR="0" lvl="0" indent="-342900" algn="l" rtl="0">
              <a:spcBef>
                <a:spcPts val="0"/>
              </a:spcBef>
              <a:spcAft>
                <a:spcPts val="0"/>
              </a:spcAft>
              <a:buClr>
                <a:schemeClr val="lt1"/>
              </a:buClr>
              <a:buSzPts val="2000"/>
              <a:buFont typeface="Noto Sans Symbols"/>
              <a:buChar char="⮚"/>
            </a:pPr>
            <a:r>
              <a:rPr lang="en-US" sz="1600" b="1" dirty="0">
                <a:solidFill>
                  <a:schemeClr val="lt1"/>
                </a:solidFill>
                <a:latin typeface="Calibri"/>
                <a:ea typeface="Calibri"/>
                <a:cs typeface="Calibri"/>
                <a:sym typeface="Arial"/>
              </a:rPr>
              <a:t>92% of people trust recommendations from friends </a:t>
            </a:r>
            <a:r>
              <a:rPr lang="en-US" sz="1600" dirty="0">
                <a:solidFill>
                  <a:schemeClr val="lt1"/>
                </a:solidFill>
                <a:latin typeface="Calibri"/>
                <a:ea typeface="Calibri"/>
                <a:cs typeface="Calibri"/>
                <a:sym typeface="Arial"/>
              </a:rPr>
              <a:t>over any other type of advertising.</a:t>
            </a:r>
            <a:endParaRPr lang="en-US" sz="1600" dirty="0">
              <a:solidFill>
                <a:schemeClr val="lt1"/>
              </a:solidFill>
              <a:latin typeface="Calibri"/>
              <a:ea typeface="Calibri"/>
              <a:cs typeface="Calibri"/>
            </a:endParaRPr>
          </a:p>
          <a:p>
            <a:pPr marL="0" marR="0" lvl="0" indent="0" algn="l" rtl="0">
              <a:spcBef>
                <a:spcPts val="0"/>
              </a:spcBef>
              <a:spcAft>
                <a:spcPts val="0"/>
              </a:spcAft>
              <a:buNone/>
            </a:pPr>
            <a:endParaRPr lang="en-US" sz="1600" dirty="0">
              <a:solidFill>
                <a:schemeClr val="lt1"/>
              </a:solidFill>
              <a:latin typeface="Calibri" panose="020F0502020204030204" pitchFamily="34" charset="0"/>
              <a:ea typeface="Calibri" panose="020F0502020204030204" pitchFamily="34" charset="0"/>
              <a:cs typeface="Calibri" panose="020F0502020204030204" pitchFamily="34" charset="0"/>
              <a:sym typeface="Arial"/>
            </a:endParaRPr>
          </a:p>
          <a:p>
            <a:pPr marL="342900" marR="0" lvl="0" indent="-342900" algn="l" rtl="0">
              <a:spcBef>
                <a:spcPts val="0"/>
              </a:spcBef>
              <a:spcAft>
                <a:spcPts val="0"/>
              </a:spcAft>
              <a:buClr>
                <a:schemeClr val="lt1"/>
              </a:buClr>
              <a:buSzPts val="2000"/>
              <a:buFont typeface="Noto Sans Symbols"/>
              <a:buChar char="⮚"/>
            </a:pPr>
            <a:r>
              <a:rPr lang="en-US" sz="1600" dirty="0">
                <a:solidFill>
                  <a:schemeClr val="lt1"/>
                </a:solidFill>
                <a:latin typeface="Calibri"/>
                <a:ea typeface="Calibri"/>
                <a:cs typeface="Calibri"/>
                <a:sym typeface="Calibri"/>
              </a:rPr>
              <a:t>People are most likely to decide if they will attend the AAOS 2026 meeting between </a:t>
            </a:r>
            <a:r>
              <a:rPr lang="en-US" sz="1600" b="1" dirty="0">
                <a:solidFill>
                  <a:schemeClr val="lt1"/>
                </a:solidFill>
                <a:latin typeface="Calibri"/>
                <a:ea typeface="Calibri"/>
                <a:cs typeface="Calibri"/>
                <a:sym typeface="Calibri"/>
              </a:rPr>
              <a:t>September and December 2025.</a:t>
            </a:r>
            <a:endParaRPr lang="en-US" sz="1600" b="1" dirty="0">
              <a:solidFill>
                <a:schemeClr val="lt1"/>
              </a:solidFill>
              <a:latin typeface="Calibri"/>
              <a:ea typeface="Calibri"/>
              <a:cs typeface="Calibri"/>
            </a:endParaRPr>
          </a:p>
          <a:p>
            <a:pPr marL="0" marR="0" lvl="0" indent="0" algn="l" rtl="0">
              <a:spcBef>
                <a:spcPts val="0"/>
              </a:spcBef>
              <a:spcAft>
                <a:spcPts val="0"/>
              </a:spcAft>
              <a:buNone/>
            </a:pPr>
            <a:endParaRPr lang="en-US" sz="1600" dirty="0">
              <a:solidFill>
                <a:schemeClr val="lt1"/>
              </a:solidFill>
              <a:latin typeface="Calibri" panose="020F0502020204030204" pitchFamily="34" charset="0"/>
              <a:ea typeface="Calibri" panose="020F0502020204030204" pitchFamily="34" charset="0"/>
              <a:cs typeface="Calibri" panose="020F0502020204030204" pitchFamily="34" charset="0"/>
              <a:sym typeface="Calibri"/>
            </a:endParaRPr>
          </a:p>
          <a:p>
            <a:pPr marL="342900" indent="-342900">
              <a:buClr>
                <a:schemeClr val="lt1"/>
              </a:buClr>
              <a:buSzPts val="2000"/>
              <a:buFont typeface="Noto Sans Symbols"/>
              <a:buChar char="⮚"/>
            </a:pPr>
            <a:r>
              <a:rPr lang="en-US" sz="1600" b="1" dirty="0">
                <a:solidFill>
                  <a:schemeClr val="lt1"/>
                </a:solidFill>
                <a:latin typeface="Calibri"/>
                <a:ea typeface="Calibri"/>
                <a:cs typeface="Calibri"/>
                <a:sym typeface="Calibri"/>
              </a:rPr>
              <a:t>The top 4 reasons why ortho professionals register </a:t>
            </a:r>
            <a:r>
              <a:rPr lang="en-US" sz="1600" dirty="0">
                <a:solidFill>
                  <a:schemeClr val="lt1"/>
                </a:solidFill>
                <a:latin typeface="Calibri"/>
                <a:ea typeface="Calibri"/>
                <a:cs typeface="Calibri"/>
                <a:sym typeface="Calibri"/>
              </a:rPr>
              <a:t>for the Annual Meeting are education, content quality, CMEs, and networking opportunities.</a:t>
            </a:r>
            <a:endParaRPr lang="en-US" sz="1600" dirty="0">
              <a:solidFill>
                <a:schemeClr val="lt1"/>
              </a:solidFill>
              <a:latin typeface="Calibri"/>
              <a:ea typeface="Calibri"/>
              <a:cs typeface="Calibri"/>
            </a:endParaRPr>
          </a:p>
        </p:txBody>
      </p:sp>
    </p:spTree>
    <p:extLst>
      <p:ext uri="{BB962C8B-B14F-4D97-AF65-F5344CB8AC3E}">
        <p14:creationId xmlns:p14="http://schemas.microsoft.com/office/powerpoint/2010/main" val="20178387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0F618B5-6B29-0786-2BA0-9C4D67B1A8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F05A42-C0D3-DB80-96D2-76CF597751C8}"/>
              </a:ext>
            </a:extLst>
          </p:cNvPr>
          <p:cNvSpPr>
            <a:spLocks noGrp="1"/>
          </p:cNvSpPr>
          <p:nvPr>
            <p:ph type="title"/>
          </p:nvPr>
        </p:nvSpPr>
        <p:spPr>
          <a:xfrm>
            <a:off x="7856620" y="1491916"/>
            <a:ext cx="3785937" cy="1338310"/>
          </a:xfrm>
        </p:spPr>
        <p:txBody>
          <a:bodyPr/>
          <a:lstStyle/>
          <a:p>
            <a:r>
              <a:rPr lang="en-US" dirty="0"/>
              <a:t>Email Template</a:t>
            </a:r>
          </a:p>
        </p:txBody>
      </p:sp>
      <p:sp>
        <p:nvSpPr>
          <p:cNvPr id="6" name="Content Placeholder 5">
            <a:extLst>
              <a:ext uri="{FF2B5EF4-FFF2-40B4-BE49-F238E27FC236}">
                <a16:creationId xmlns:a16="http://schemas.microsoft.com/office/drawing/2014/main" id="{11F30CE4-1427-51CF-2AD8-55E8C7DFDE4A}"/>
              </a:ext>
            </a:extLst>
          </p:cNvPr>
          <p:cNvSpPr>
            <a:spLocks noGrp="1"/>
          </p:cNvSpPr>
          <p:nvPr>
            <p:ph idx="1"/>
          </p:nvPr>
        </p:nvSpPr>
        <p:spPr>
          <a:xfrm>
            <a:off x="7856621" y="2761498"/>
            <a:ext cx="3785937" cy="1338311"/>
          </a:xfrm>
        </p:spPr>
        <p:txBody>
          <a:bodyPr>
            <a:normAutofit/>
          </a:bodyPr>
          <a:lstStyle/>
          <a:p>
            <a:pPr marL="0" indent="0">
              <a:buNone/>
            </a:pPr>
            <a:r>
              <a:rPr lang="en-US" sz="2400" b="0" dirty="0">
                <a:latin typeface="Calibri"/>
                <a:cs typeface="Calibri"/>
              </a:rPr>
              <a:t>Feel free to add your own experiences and customize this message.</a:t>
            </a:r>
          </a:p>
        </p:txBody>
      </p:sp>
      <p:sp>
        <p:nvSpPr>
          <p:cNvPr id="4" name="Content Placeholder 5">
            <a:extLst>
              <a:ext uri="{FF2B5EF4-FFF2-40B4-BE49-F238E27FC236}">
                <a16:creationId xmlns:a16="http://schemas.microsoft.com/office/drawing/2014/main" id="{CCD9D0B8-0437-6CFE-94F9-24E8B24A0B2B}"/>
              </a:ext>
            </a:extLst>
          </p:cNvPr>
          <p:cNvSpPr txBox="1">
            <a:spLocks/>
          </p:cNvSpPr>
          <p:nvPr/>
        </p:nvSpPr>
        <p:spPr>
          <a:xfrm>
            <a:off x="549442" y="582876"/>
            <a:ext cx="7054515" cy="4702091"/>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482465"/>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82465"/>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82465"/>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82465"/>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82465"/>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3200" dirty="0">
                <a:solidFill>
                  <a:schemeClr val="dk1"/>
                </a:solidFill>
                <a:latin typeface="Calibri"/>
                <a:ea typeface="Calibri"/>
                <a:cs typeface="Calibri"/>
                <a:sym typeface="Calibri"/>
              </a:rPr>
              <a:t>Suggested subject line: Let's Connect at #AAOS2026 in New Orleans!</a:t>
            </a:r>
            <a:endParaRPr lang="en-US" sz="3200" dirty="0">
              <a:solidFill>
                <a:schemeClr val="dk1"/>
              </a:solidFill>
            </a:endParaRPr>
          </a:p>
          <a:p>
            <a:pPr marL="0" lvl="0" indent="0">
              <a:spcBef>
                <a:spcPts val="0"/>
              </a:spcBef>
              <a:buNone/>
            </a:pPr>
            <a:endParaRPr lang="en-US" sz="2400" dirty="0">
              <a:solidFill>
                <a:schemeClr val="dk1"/>
              </a:solidFill>
              <a:latin typeface="Calibri"/>
              <a:ea typeface="Calibri"/>
              <a:cs typeface="Calibri"/>
              <a:sym typeface="Calibri"/>
            </a:endParaRPr>
          </a:p>
          <a:p>
            <a:pPr marL="0" lvl="0" indent="0">
              <a:spcBef>
                <a:spcPts val="0"/>
              </a:spcBef>
              <a:buNone/>
            </a:pPr>
            <a:r>
              <a:rPr lang="en-US" sz="2400" b="0" dirty="0">
                <a:solidFill>
                  <a:schemeClr val="dk1"/>
                </a:solidFill>
                <a:highlight>
                  <a:srgbClr val="FFFF00"/>
                </a:highlight>
                <a:latin typeface="Calibri"/>
                <a:ea typeface="Calibri"/>
                <a:cs typeface="Calibri"/>
                <a:sym typeface="Calibri"/>
              </a:rPr>
              <a:t>[Your Colleague’s Name Here]</a:t>
            </a:r>
            <a:r>
              <a:rPr lang="en-US" sz="2400" b="0" dirty="0">
                <a:solidFill>
                  <a:schemeClr val="dk1"/>
                </a:solidFill>
                <a:latin typeface="Calibri"/>
                <a:ea typeface="Calibri"/>
                <a:cs typeface="Calibri"/>
                <a:sym typeface="Calibri"/>
              </a:rPr>
              <a:t>,</a:t>
            </a:r>
            <a:endParaRPr lang="en-US" sz="2400" b="0" dirty="0">
              <a:solidFill>
                <a:schemeClr val="dk1"/>
              </a:solidFill>
            </a:endParaRPr>
          </a:p>
          <a:p>
            <a:pPr marL="0" lvl="0" indent="0">
              <a:spcBef>
                <a:spcPts val="0"/>
              </a:spcBef>
              <a:buNone/>
            </a:pPr>
            <a:endParaRPr lang="en-US" sz="2400" b="0" dirty="0">
              <a:solidFill>
                <a:schemeClr val="dk1"/>
              </a:solidFill>
              <a:latin typeface="Calibri"/>
              <a:ea typeface="Calibri"/>
              <a:cs typeface="Calibri"/>
              <a:sym typeface="Calibri"/>
            </a:endParaRPr>
          </a:p>
          <a:p>
            <a:pPr marL="0" indent="0">
              <a:spcBef>
                <a:spcPts val="0"/>
              </a:spcBef>
              <a:buNone/>
            </a:pPr>
            <a:r>
              <a:rPr lang="en-US" sz="2400" b="0" dirty="0">
                <a:solidFill>
                  <a:schemeClr val="dk1"/>
                </a:solidFill>
                <a:latin typeface="Calibri"/>
                <a:ea typeface="Calibri"/>
                <a:cs typeface="Calibri"/>
                <a:sym typeface="Calibri"/>
              </a:rPr>
              <a:t>I’m reaching out to personally invite you to attend the </a:t>
            </a:r>
            <a:r>
              <a:rPr lang="en-US" sz="2400" b="0" dirty="0">
                <a:solidFill>
                  <a:srgbClr val="002060"/>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AAOS 2026 Annual Meeting</a:t>
            </a:r>
            <a:r>
              <a:rPr lang="en-US" sz="2400" b="0" dirty="0">
                <a:solidFill>
                  <a:schemeClr val="dk1"/>
                </a:solidFill>
                <a:latin typeface="Calibri"/>
                <a:ea typeface="Calibri"/>
                <a:cs typeface="Calibri"/>
                <a:sym typeface="Calibri"/>
              </a:rPr>
              <a:t> on March 2-6 in New Orleans. This year, Specialty Day is March 6! Our </a:t>
            </a:r>
            <a:r>
              <a:rPr lang="en-US" sz="2400" b="0" dirty="0">
                <a:solidFill>
                  <a:schemeClr val="dk1"/>
                </a:solidFill>
                <a:highlight>
                  <a:srgbClr val="FFFF00"/>
                </a:highlight>
                <a:latin typeface="Calibri"/>
                <a:ea typeface="Calibri"/>
                <a:cs typeface="Calibri"/>
                <a:sym typeface="Calibri"/>
              </a:rPr>
              <a:t>[Meeting Name]</a:t>
            </a:r>
            <a:r>
              <a:rPr lang="en-US" sz="2400" b="0" dirty="0">
                <a:solidFill>
                  <a:schemeClr val="dk1"/>
                </a:solidFill>
                <a:latin typeface="Calibri"/>
                <a:ea typeface="Calibri"/>
                <a:cs typeface="Calibri"/>
                <a:sym typeface="Calibri"/>
              </a:rPr>
              <a:t> takes place </a:t>
            </a:r>
            <a:r>
              <a:rPr lang="en-US" sz="2400" b="0" dirty="0">
                <a:solidFill>
                  <a:schemeClr val="dk1"/>
                </a:solidFill>
                <a:highlight>
                  <a:srgbClr val="FFFF00"/>
                </a:highlight>
                <a:latin typeface="Calibri"/>
                <a:ea typeface="Calibri"/>
                <a:cs typeface="Calibri"/>
                <a:sym typeface="Calibri"/>
              </a:rPr>
              <a:t>[Your Organization's Time].</a:t>
            </a:r>
            <a:r>
              <a:rPr lang="en-US" sz="2400" b="0" dirty="0">
                <a:solidFill>
                  <a:schemeClr val="dk1"/>
                </a:solidFill>
                <a:latin typeface="Calibri"/>
                <a:ea typeface="Calibri"/>
                <a:cs typeface="Calibri"/>
                <a:sym typeface="Calibri"/>
              </a:rPr>
              <a:t> I hope to see you there!</a:t>
            </a:r>
            <a:endParaRPr lang="en-US" sz="2400" b="0" dirty="0">
              <a:solidFill>
                <a:schemeClr val="dk1"/>
              </a:solidFill>
            </a:endParaRPr>
          </a:p>
          <a:p>
            <a:pPr marL="0" lvl="0" indent="0">
              <a:spcBef>
                <a:spcPts val="0"/>
              </a:spcBef>
              <a:buNone/>
            </a:pPr>
            <a:endParaRPr lang="en-US" sz="2400" b="0" dirty="0">
              <a:solidFill>
                <a:schemeClr val="dk1"/>
              </a:solidFill>
              <a:latin typeface="Calibri"/>
              <a:ea typeface="Calibri"/>
              <a:cs typeface="Calibri"/>
              <a:sym typeface="Calibri"/>
            </a:endParaRPr>
          </a:p>
          <a:p>
            <a:pPr marL="0" indent="0">
              <a:spcBef>
                <a:spcPts val="0"/>
              </a:spcBef>
              <a:buNone/>
            </a:pPr>
            <a:r>
              <a:rPr lang="en-US" sz="2400" b="0" dirty="0">
                <a:solidFill>
                  <a:schemeClr val="dk1"/>
                </a:solidFill>
                <a:latin typeface="Calibri"/>
                <a:ea typeface="Calibri"/>
                <a:cs typeface="Calibri"/>
                <a:sym typeface="Calibri"/>
              </a:rPr>
              <a:t>AAOS is back and better than ever in 2026 with a refined program, excellent education, and powerful discussions. It's the only place where I can connect with a global network of </a:t>
            </a:r>
            <a:r>
              <a:rPr lang="en-US" sz="2400" b="0" dirty="0" err="1">
                <a:solidFill>
                  <a:schemeClr val="dk1"/>
                </a:solidFill>
                <a:latin typeface="Calibri"/>
                <a:ea typeface="Calibri"/>
                <a:cs typeface="Calibri"/>
                <a:sym typeface="Calibri"/>
              </a:rPr>
              <a:t>orthopaedic</a:t>
            </a:r>
            <a:r>
              <a:rPr lang="en-US" sz="2400" b="0" dirty="0">
                <a:solidFill>
                  <a:schemeClr val="dk1"/>
                </a:solidFill>
                <a:latin typeface="Calibri"/>
                <a:ea typeface="Calibri"/>
                <a:cs typeface="Calibri"/>
                <a:sym typeface="Calibri"/>
              </a:rPr>
              <a:t> surgeons and get the training I need to help impact my patient's care.</a:t>
            </a:r>
            <a:endParaRPr lang="en-US" sz="2400" b="0" dirty="0">
              <a:solidFill>
                <a:schemeClr val="dk1"/>
              </a:solidFill>
            </a:endParaRPr>
          </a:p>
          <a:p>
            <a:pPr marL="0" lvl="0" indent="0">
              <a:spcBef>
                <a:spcPts val="0"/>
              </a:spcBef>
              <a:buNone/>
            </a:pPr>
            <a:endParaRPr lang="en-US" sz="2400" b="0" dirty="0">
              <a:solidFill>
                <a:schemeClr val="dk1"/>
              </a:solidFill>
              <a:latin typeface="Calibri"/>
              <a:ea typeface="Calibri"/>
              <a:cs typeface="Calibri"/>
              <a:sym typeface="Calibri"/>
            </a:endParaRPr>
          </a:p>
          <a:p>
            <a:pPr marL="0" indent="0">
              <a:spcBef>
                <a:spcPts val="0"/>
              </a:spcBef>
              <a:buNone/>
            </a:pPr>
            <a:r>
              <a:rPr lang="en-US" sz="2400" b="0" dirty="0">
                <a:solidFill>
                  <a:schemeClr val="dk1"/>
                </a:solidFill>
                <a:latin typeface="Calibri"/>
                <a:ea typeface="Calibri"/>
                <a:cs typeface="Calibri"/>
                <a:sym typeface="Calibri"/>
              </a:rPr>
              <a:t>If you haven’t had a chance to do so yet, I encourage you to visit </a:t>
            </a:r>
            <a:r>
              <a:rPr lang="en-US" sz="2400" dirty="0">
                <a:hlinkClick r:id="rId4"/>
              </a:rPr>
              <a:t>https://bit.ly/joinme-am26</a:t>
            </a:r>
            <a:r>
              <a:rPr lang="en-US" sz="2400" dirty="0"/>
              <a:t> </a:t>
            </a:r>
            <a:r>
              <a:rPr lang="en-US" sz="2400" b="0" dirty="0">
                <a:solidFill>
                  <a:schemeClr val="dk1"/>
                </a:solidFill>
                <a:latin typeface="Calibri"/>
                <a:ea typeface="Calibri"/>
                <a:cs typeface="Calibri"/>
                <a:sym typeface="Calibri"/>
              </a:rPr>
              <a:t>and find out more about opportunities to learn, innovate, and collaborate with colleagues in New Orleans. I highly encourage you to browse the education program online to find the right learning opportunities for you. </a:t>
            </a:r>
            <a:endParaRPr lang="en-US" sz="2400" b="0" dirty="0">
              <a:solidFill>
                <a:schemeClr val="dk1"/>
              </a:solidFill>
            </a:endParaRPr>
          </a:p>
          <a:p>
            <a:pPr marL="0" lvl="0" indent="0">
              <a:spcBef>
                <a:spcPts val="0"/>
              </a:spcBef>
              <a:buNone/>
            </a:pPr>
            <a:endParaRPr lang="en-US" sz="2400" b="0" dirty="0">
              <a:solidFill>
                <a:schemeClr val="dk1"/>
              </a:solidFill>
              <a:latin typeface="Calibri"/>
              <a:ea typeface="Calibri"/>
              <a:cs typeface="Calibri"/>
              <a:sym typeface="Calibri"/>
            </a:endParaRPr>
          </a:p>
          <a:p>
            <a:pPr marL="0" indent="0">
              <a:spcBef>
                <a:spcPts val="0"/>
              </a:spcBef>
              <a:buNone/>
            </a:pPr>
            <a:r>
              <a:rPr lang="en-US" sz="2400" b="0" dirty="0">
                <a:solidFill>
                  <a:schemeClr val="dk1"/>
                </a:solidFill>
                <a:latin typeface="Calibri"/>
                <a:ea typeface="Calibri"/>
                <a:cs typeface="Calibri"/>
                <a:sym typeface="Calibri"/>
              </a:rPr>
              <a:t>Feel free to reach out to me with any questions. I hope to see you soon in New Orleans!</a:t>
            </a:r>
            <a:endParaRPr lang="en-US" sz="2400" b="0" dirty="0">
              <a:solidFill>
                <a:schemeClr val="dk1"/>
              </a:solidFill>
            </a:endParaRPr>
          </a:p>
          <a:p>
            <a:pPr marL="0" lvl="0" indent="0">
              <a:spcBef>
                <a:spcPts val="0"/>
              </a:spcBef>
              <a:buNone/>
            </a:pPr>
            <a:endParaRPr lang="en-US" sz="2400" b="0" dirty="0">
              <a:solidFill>
                <a:schemeClr val="dk1"/>
              </a:solidFill>
              <a:latin typeface="Calibri"/>
              <a:ea typeface="Calibri"/>
              <a:cs typeface="Calibri"/>
              <a:sym typeface="Calibri"/>
            </a:endParaRPr>
          </a:p>
          <a:p>
            <a:pPr marL="0" lvl="0" indent="0">
              <a:spcBef>
                <a:spcPts val="0"/>
              </a:spcBef>
              <a:buNone/>
            </a:pPr>
            <a:r>
              <a:rPr lang="en-US" sz="2400" b="0" dirty="0">
                <a:solidFill>
                  <a:schemeClr val="dk1"/>
                </a:solidFill>
                <a:latin typeface="Calibri"/>
                <a:ea typeface="Calibri"/>
                <a:cs typeface="Calibri"/>
                <a:sym typeface="Calibri"/>
              </a:rPr>
              <a:t>Sincerely,</a:t>
            </a:r>
            <a:endParaRPr lang="en-US" sz="2400" b="0" dirty="0">
              <a:solidFill>
                <a:schemeClr val="dk1"/>
              </a:solidFill>
            </a:endParaRPr>
          </a:p>
          <a:p>
            <a:pPr marL="0" indent="0">
              <a:spcBef>
                <a:spcPts val="0"/>
              </a:spcBef>
              <a:buNone/>
            </a:pPr>
            <a:endParaRPr lang="en-US" sz="2400" b="0" dirty="0">
              <a:solidFill>
                <a:schemeClr val="dk1"/>
              </a:solidFill>
              <a:latin typeface="Calibri"/>
              <a:ea typeface="Calibri"/>
              <a:cs typeface="Calibri"/>
              <a:sym typeface="Calibri"/>
            </a:endParaRPr>
          </a:p>
          <a:p>
            <a:pPr marL="0" lvl="0" indent="0">
              <a:spcBef>
                <a:spcPts val="0"/>
              </a:spcBef>
              <a:buNone/>
            </a:pPr>
            <a:r>
              <a:rPr lang="en-US" sz="2400" b="0" dirty="0">
                <a:solidFill>
                  <a:schemeClr val="dk1"/>
                </a:solidFill>
                <a:highlight>
                  <a:srgbClr val="FFFF00"/>
                </a:highlight>
                <a:latin typeface="Calibri"/>
                <a:ea typeface="Calibri"/>
                <a:cs typeface="Calibri"/>
                <a:sym typeface="Calibri"/>
              </a:rPr>
              <a:t>[Your Name Here!]</a:t>
            </a:r>
            <a:endParaRPr lang="en-US" sz="2400" b="0" dirty="0">
              <a:solidFill>
                <a:schemeClr val="dk1"/>
              </a:solidFill>
            </a:endParaRPr>
          </a:p>
        </p:txBody>
      </p:sp>
    </p:spTree>
    <p:extLst>
      <p:ext uri="{BB962C8B-B14F-4D97-AF65-F5344CB8AC3E}">
        <p14:creationId xmlns:p14="http://schemas.microsoft.com/office/powerpoint/2010/main" val="4642428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7514259-1CFC-7462-5CF6-D51F9D3499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2DEC9E-A799-AC90-CA42-2DAC57DE941E}"/>
              </a:ext>
            </a:extLst>
          </p:cNvPr>
          <p:cNvSpPr>
            <a:spLocks noGrp="1"/>
          </p:cNvSpPr>
          <p:nvPr>
            <p:ph type="title"/>
          </p:nvPr>
        </p:nvSpPr>
        <p:spPr/>
        <p:txBody>
          <a:bodyPr/>
          <a:lstStyle/>
          <a:p>
            <a:r>
              <a:rPr lang="en-US" dirty="0"/>
              <a:t>Email Signature Line</a:t>
            </a:r>
          </a:p>
        </p:txBody>
      </p:sp>
      <p:sp>
        <p:nvSpPr>
          <p:cNvPr id="6" name="Content Placeholder 5">
            <a:extLst>
              <a:ext uri="{FF2B5EF4-FFF2-40B4-BE49-F238E27FC236}">
                <a16:creationId xmlns:a16="http://schemas.microsoft.com/office/drawing/2014/main" id="{B5CBAFC5-0338-9F89-7E8F-029811D78101}"/>
              </a:ext>
            </a:extLst>
          </p:cNvPr>
          <p:cNvSpPr>
            <a:spLocks noGrp="1"/>
          </p:cNvSpPr>
          <p:nvPr>
            <p:ph idx="1"/>
          </p:nvPr>
        </p:nvSpPr>
        <p:spPr>
          <a:xfrm>
            <a:off x="4668253" y="1501288"/>
            <a:ext cx="6685547" cy="3588585"/>
          </a:xfrm>
        </p:spPr>
        <p:txBody>
          <a:bodyPr>
            <a:normAutofit/>
          </a:bodyPr>
          <a:lstStyle/>
          <a:p>
            <a:pPr marL="170815" indent="-187960">
              <a:spcBef>
                <a:spcPts val="0"/>
              </a:spcBef>
              <a:buClr>
                <a:srgbClr val="595959"/>
              </a:buClr>
              <a:buSzPct val="100000"/>
            </a:pPr>
            <a:r>
              <a:rPr lang="en-US" sz="2400" b="0" dirty="0">
                <a:latin typeface="Calibri"/>
                <a:ea typeface="Calibri"/>
                <a:cs typeface="Calibri"/>
              </a:rPr>
              <a:t>I’m presenting at the AAOS 2026 Annual Meeting. Will I see you there? </a:t>
            </a:r>
            <a:r>
              <a:rPr lang="en-US" sz="2400" b="0" u="sng" dirty="0">
                <a:solidFill>
                  <a:schemeClr val="hlink"/>
                </a:solidFill>
                <a:latin typeface="Calibri"/>
                <a:ea typeface="Calibri"/>
                <a:cs typeface="Calibri"/>
                <a:hlinkClick r:id="rId3">
                  <a:extLst>
                    <a:ext uri="{A12FA001-AC4F-418D-AE19-62706E023703}">
                      <ahyp:hlinkClr xmlns:ahyp="http://schemas.microsoft.com/office/drawing/2018/hyperlinkcolor" val="tx"/>
                    </a:ext>
                  </a:extLst>
                </a:hlinkClick>
              </a:rPr>
              <a:t>Register today</a:t>
            </a:r>
            <a:r>
              <a:rPr lang="en-US" sz="2400" b="0" dirty="0">
                <a:latin typeface="Calibri"/>
                <a:ea typeface="Calibri"/>
                <a:cs typeface="Calibri"/>
              </a:rPr>
              <a:t> and join me in New Orleans, March 2–6! </a:t>
            </a:r>
          </a:p>
          <a:p>
            <a:pPr marL="170815" indent="-187960">
              <a:spcBef>
                <a:spcPts val="751"/>
              </a:spcBef>
              <a:buClr>
                <a:srgbClr val="595959"/>
              </a:buClr>
              <a:buSzPct val="100000"/>
            </a:pPr>
            <a:r>
              <a:rPr lang="en-US" sz="2400" b="0" dirty="0">
                <a:latin typeface="Calibri"/>
                <a:cs typeface="Calibri"/>
              </a:rPr>
              <a:t>Join leaders and innovators from around the world at the AAOS 2026 Annual Meeting to experience world-class education and build lifelong connections. </a:t>
            </a:r>
            <a:r>
              <a:rPr lang="en-US" sz="2400" b="0" u="sng" dirty="0">
                <a:solidFill>
                  <a:schemeClr val="hlink"/>
                </a:solidFill>
                <a:latin typeface="Calibri"/>
                <a:cs typeface="Calibri"/>
                <a:hlinkClick r:id="rId3">
                  <a:extLst>
                    <a:ext uri="{A12FA001-AC4F-418D-AE19-62706E023703}">
                      <ahyp:hlinkClr xmlns:ahyp="http://schemas.microsoft.com/office/drawing/2018/hyperlinkcolor" val="tx"/>
                    </a:ext>
                  </a:extLst>
                </a:hlinkClick>
              </a:rPr>
              <a:t>Learn more &amp; register!</a:t>
            </a:r>
            <a:endParaRPr lang="en-US" sz="2400" b="0" u="sng" dirty="0">
              <a:solidFill>
                <a:schemeClr val="hlink"/>
              </a:solidFill>
              <a:latin typeface="Calibri"/>
              <a:cs typeface="Calibri"/>
              <a:hlinkClick r:id="rId4">
                <a:extLst>
                  <a:ext uri="{A12FA001-AC4F-418D-AE19-62706E023703}">
                    <ahyp:hlinkClr xmlns:ahyp="http://schemas.microsoft.com/office/drawing/2018/hyperlinkcolor" val="tx"/>
                  </a:ext>
                </a:extLst>
              </a:hlinkClick>
            </a:endParaRPr>
          </a:p>
        </p:txBody>
      </p:sp>
      <p:sp>
        <p:nvSpPr>
          <p:cNvPr id="3" name="Google Shape;103;p2">
            <a:extLst>
              <a:ext uri="{FF2B5EF4-FFF2-40B4-BE49-F238E27FC236}">
                <a16:creationId xmlns:a16="http://schemas.microsoft.com/office/drawing/2014/main" id="{769DE571-6CCE-C8DF-7C5F-370BD27DEEC8}"/>
              </a:ext>
            </a:extLst>
          </p:cNvPr>
          <p:cNvSpPr/>
          <p:nvPr/>
        </p:nvSpPr>
        <p:spPr>
          <a:xfrm>
            <a:off x="400461" y="1491916"/>
            <a:ext cx="3918876" cy="3588585"/>
          </a:xfrm>
          <a:prstGeom prst="snip2DiagRect">
            <a:avLst>
              <a:gd name="adj1" fmla="val 0"/>
              <a:gd name="adj2" fmla="val 16667"/>
            </a:avLst>
          </a:prstGeom>
          <a:solidFill>
            <a:srgbClr val="C00000"/>
          </a:solidFill>
          <a:ln w="12700" cap="flat" cmpd="sng">
            <a:solidFill>
              <a:srgbClr val="940025"/>
            </a:solidFill>
            <a:prstDash val="solid"/>
            <a:miter lim="800000"/>
            <a:headEnd type="none" w="sm" len="sm"/>
            <a:tailEnd type="none" w="sm" len="sm"/>
          </a:ln>
        </p:spPr>
        <p:txBody>
          <a:bodyPr spcFirstLastPara="1" wrap="square" lIns="91425" tIns="45700" rIns="91425" bIns="45700" anchor="ctr" anchorCtr="0">
            <a:noAutofit/>
          </a:bodyPr>
          <a:lstStyle/>
          <a:p>
            <a:pPr lvl="0">
              <a:buClr>
                <a:schemeClr val="lt1"/>
              </a:buClr>
              <a:buSzPts val="2400"/>
            </a:pPr>
            <a:r>
              <a:rPr lang="en-US" sz="2000" b="1" dirty="0">
                <a:solidFill>
                  <a:schemeClr val="lt1"/>
                </a:solidFill>
                <a:latin typeface="Calibri"/>
                <a:ea typeface="Calibri"/>
                <a:cs typeface="Calibri"/>
                <a:sym typeface="Calibri"/>
              </a:rPr>
              <a:t>How many emails do you send and receive a day? </a:t>
            </a:r>
            <a:endParaRPr lang="en-US" sz="2000" dirty="0"/>
          </a:p>
          <a:p>
            <a:endParaRPr lang="en-US" sz="1600" dirty="0">
              <a:solidFill>
                <a:schemeClr val="lt1"/>
              </a:solidFill>
              <a:latin typeface="Calibri"/>
              <a:ea typeface="Calibri"/>
              <a:cs typeface="Calibri"/>
              <a:sym typeface="Calibri"/>
            </a:endParaRPr>
          </a:p>
          <a:p>
            <a:r>
              <a:rPr lang="en-US" sz="1600" dirty="0">
                <a:solidFill>
                  <a:schemeClr val="lt1"/>
                </a:solidFill>
                <a:latin typeface="Calibri"/>
                <a:ea typeface="Calibri"/>
                <a:cs typeface="Calibri"/>
                <a:sym typeface="Calibri"/>
              </a:rPr>
              <a:t>Take advantage of your constant communication by sharing your support of the meeting and encouraging everyone in your professional network to attend! Choose from one of the options below or feel free to change things up where you see fit.</a:t>
            </a:r>
            <a:endParaRPr lang="en-US" sz="1600" dirty="0"/>
          </a:p>
          <a:p>
            <a:pPr marL="0" marR="0" lvl="0" indent="0" algn="l" rtl="0">
              <a:spcBef>
                <a:spcPts val="0"/>
              </a:spcBef>
              <a:spcAft>
                <a:spcPts val="0"/>
              </a:spcAft>
              <a:buNone/>
            </a:pPr>
            <a:endParaRPr lang="en-US" sz="1600" dirty="0">
              <a:solidFill>
                <a:schemeClr val="lt1"/>
              </a:solidFill>
              <a:latin typeface="Calibri" panose="020F0502020204030204" pitchFamily="34" charset="0"/>
              <a:ea typeface="Calibri" panose="020F0502020204030204" pitchFamily="34" charset="0"/>
              <a:cs typeface="Calibri" panose="020F0502020204030204" pitchFamily="34" charset="0"/>
              <a:sym typeface="Calibri"/>
            </a:endParaRPr>
          </a:p>
        </p:txBody>
      </p:sp>
      <p:pic>
        <p:nvPicPr>
          <p:cNvPr id="5" name="Picture 4" descr="A purple background with yellow text&#10;&#10;AI-generated content may be incorrect.">
            <a:extLst>
              <a:ext uri="{FF2B5EF4-FFF2-40B4-BE49-F238E27FC236}">
                <a16:creationId xmlns:a16="http://schemas.microsoft.com/office/drawing/2014/main" id="{DFCCF0DA-5959-3CC6-E022-584B198E4A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9777" y="4064079"/>
            <a:ext cx="5601411" cy="1292633"/>
          </a:xfrm>
          <a:prstGeom prst="rect">
            <a:avLst/>
          </a:prstGeom>
        </p:spPr>
      </p:pic>
    </p:spTree>
    <p:extLst>
      <p:ext uri="{BB962C8B-B14F-4D97-AF65-F5344CB8AC3E}">
        <p14:creationId xmlns:p14="http://schemas.microsoft.com/office/powerpoint/2010/main" val="14005653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436E38B-6CB5-45FD-1EB9-FA293245D8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8CA986-B502-3AA5-6A41-5E7980B1E618}"/>
              </a:ext>
            </a:extLst>
          </p:cNvPr>
          <p:cNvSpPr>
            <a:spLocks noGrp="1"/>
          </p:cNvSpPr>
          <p:nvPr>
            <p:ph type="title"/>
          </p:nvPr>
        </p:nvSpPr>
        <p:spPr>
          <a:xfrm>
            <a:off x="874295" y="2398462"/>
            <a:ext cx="7727302" cy="1325563"/>
          </a:xfrm>
        </p:spPr>
        <p:txBody>
          <a:bodyPr/>
          <a:lstStyle/>
          <a:p>
            <a:r>
              <a:rPr lang="en-US" dirty="0"/>
              <a:t>Newsletters</a:t>
            </a:r>
          </a:p>
        </p:txBody>
      </p:sp>
    </p:spTree>
    <p:extLst>
      <p:ext uri="{BB962C8B-B14F-4D97-AF65-F5344CB8AC3E}">
        <p14:creationId xmlns:p14="http://schemas.microsoft.com/office/powerpoint/2010/main" val="9806015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838B094-AC82-7696-3ABC-B9C6A8FFEE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CC802D-6BB0-8DBC-ACF6-E0C6F2E81585}"/>
              </a:ext>
            </a:extLst>
          </p:cNvPr>
          <p:cNvSpPr>
            <a:spLocks noGrp="1"/>
          </p:cNvSpPr>
          <p:nvPr>
            <p:ph type="title"/>
          </p:nvPr>
        </p:nvSpPr>
        <p:spPr/>
        <p:txBody>
          <a:bodyPr/>
          <a:lstStyle/>
          <a:p>
            <a:r>
              <a:rPr lang="en-US" dirty="0"/>
              <a:t>Email Newsletter Story</a:t>
            </a:r>
          </a:p>
        </p:txBody>
      </p:sp>
      <p:sp>
        <p:nvSpPr>
          <p:cNvPr id="6" name="Content Placeholder 5">
            <a:extLst>
              <a:ext uri="{FF2B5EF4-FFF2-40B4-BE49-F238E27FC236}">
                <a16:creationId xmlns:a16="http://schemas.microsoft.com/office/drawing/2014/main" id="{E6AED336-DDF7-BA4B-8699-2BE52A56CB58}"/>
              </a:ext>
            </a:extLst>
          </p:cNvPr>
          <p:cNvSpPr>
            <a:spLocks noGrp="1"/>
          </p:cNvSpPr>
          <p:nvPr>
            <p:ph idx="1"/>
          </p:nvPr>
        </p:nvSpPr>
        <p:spPr>
          <a:xfrm>
            <a:off x="4235117" y="1457409"/>
            <a:ext cx="7118684" cy="3765883"/>
          </a:xfrm>
        </p:spPr>
        <p:txBody>
          <a:bodyPr>
            <a:normAutofit fontScale="70000" lnSpcReduction="20000"/>
          </a:bodyPr>
          <a:lstStyle/>
          <a:p>
            <a:pPr marL="0" lvl="0" indent="0">
              <a:lnSpc>
                <a:spcPct val="110000"/>
              </a:lnSpc>
              <a:spcBef>
                <a:spcPts val="0"/>
              </a:spcBef>
              <a:buClr>
                <a:schemeClr val="accent1"/>
              </a:buClr>
              <a:buSzPts val="2400"/>
              <a:buNone/>
            </a:pPr>
            <a:r>
              <a:rPr lang="en-US" sz="2400" dirty="0">
                <a:solidFill>
                  <a:schemeClr val="accent1"/>
                </a:solidFill>
              </a:rPr>
              <a:t>Post 1</a:t>
            </a:r>
          </a:p>
          <a:p>
            <a:pPr marL="0" lvl="0" indent="0">
              <a:lnSpc>
                <a:spcPct val="110000"/>
              </a:lnSpc>
              <a:spcBef>
                <a:spcPts val="0"/>
              </a:spcBef>
              <a:buClr>
                <a:schemeClr val="dk1"/>
              </a:buClr>
              <a:buSzPts val="2000"/>
              <a:buNone/>
            </a:pPr>
            <a:r>
              <a:rPr lang="en-US" sz="2400" b="0" dirty="0">
                <a:solidFill>
                  <a:schemeClr val="dk1"/>
                </a:solidFill>
                <a:cs typeface="Calibri"/>
              </a:rPr>
              <a:t>The AAOS 2026 Annual Meeting convenes the global musculoskeletal health community for a meeting dedicated to innovation, education, and collaboration. Attendees at all stages of their career will exchange insights, learn the latest practice techniques, experience state-of-the-art exhibits, and collaborate with a diverse audience of healthcare and industry professionals in </a:t>
            </a:r>
            <a:r>
              <a:rPr lang="en-US" sz="2400" b="0" dirty="0" err="1">
                <a:solidFill>
                  <a:schemeClr val="dk1"/>
                </a:solidFill>
                <a:cs typeface="Calibri"/>
              </a:rPr>
              <a:t>orthopaedics</a:t>
            </a:r>
            <a:r>
              <a:rPr lang="en-US" sz="2400" b="0" dirty="0">
                <a:solidFill>
                  <a:schemeClr val="dk1"/>
                </a:solidFill>
                <a:cs typeface="Calibri"/>
              </a:rPr>
              <a:t>. </a:t>
            </a:r>
            <a:r>
              <a:rPr lang="en-US" sz="2400" b="0" u="sng" dirty="0">
                <a:solidFill>
                  <a:schemeClr val="accent4">
                    <a:lumMod val="49000"/>
                  </a:schemeClr>
                </a:solidFill>
                <a:cs typeface="Calibri"/>
                <a:hlinkClick r:id="rId3">
                  <a:extLst>
                    <a:ext uri="{A12FA001-AC4F-418D-AE19-62706E023703}">
                      <ahyp:hlinkClr xmlns:ahyp="http://schemas.microsoft.com/office/drawing/2018/hyperlinkcolor" val="tx"/>
                    </a:ext>
                  </a:extLst>
                </a:hlinkClick>
              </a:rPr>
              <a:t>Explore the program and register today!</a:t>
            </a:r>
            <a:endParaRPr lang="en-US" sz="2400" b="0" dirty="0">
              <a:solidFill>
                <a:schemeClr val="accent4">
                  <a:lumMod val="49000"/>
                </a:schemeClr>
              </a:solidFill>
              <a:cs typeface="Calibri"/>
              <a:hlinkClick r:id="rId4">
                <a:extLst>
                  <a:ext uri="{A12FA001-AC4F-418D-AE19-62706E023703}">
                    <ahyp:hlinkClr xmlns:ahyp="http://schemas.microsoft.com/office/drawing/2018/hyperlinkcolor" val="tx"/>
                  </a:ext>
                </a:extLst>
              </a:hlinkClick>
            </a:endParaRPr>
          </a:p>
          <a:p>
            <a:pPr marL="0" lvl="0" indent="0">
              <a:lnSpc>
                <a:spcPct val="110000"/>
              </a:lnSpc>
              <a:spcBef>
                <a:spcPts val="0"/>
              </a:spcBef>
              <a:buClr>
                <a:srgbClr val="595959"/>
              </a:buClr>
              <a:buSzPts val="2400"/>
              <a:buNone/>
            </a:pPr>
            <a:endParaRPr lang="en-US" sz="2400" dirty="0"/>
          </a:p>
          <a:p>
            <a:pPr marL="0" lvl="0" indent="0">
              <a:lnSpc>
                <a:spcPct val="110000"/>
              </a:lnSpc>
              <a:spcBef>
                <a:spcPts val="0"/>
              </a:spcBef>
              <a:buClr>
                <a:schemeClr val="accent1"/>
              </a:buClr>
              <a:buSzPts val="2400"/>
              <a:buNone/>
            </a:pPr>
            <a:r>
              <a:rPr lang="en-US" sz="2400" dirty="0">
                <a:solidFill>
                  <a:schemeClr val="accent1"/>
                </a:solidFill>
              </a:rPr>
              <a:t>Post 2</a:t>
            </a:r>
            <a:endParaRPr lang="en-US" sz="2400" dirty="0"/>
          </a:p>
          <a:p>
            <a:pPr marL="0" indent="0">
              <a:lnSpc>
                <a:spcPct val="110000"/>
              </a:lnSpc>
              <a:spcBef>
                <a:spcPts val="0"/>
              </a:spcBef>
              <a:buClr>
                <a:schemeClr val="dk1"/>
              </a:buClr>
              <a:buSzPts val="2000"/>
              <a:buNone/>
            </a:pPr>
            <a:r>
              <a:rPr lang="en-US" sz="2400" b="0" dirty="0">
                <a:solidFill>
                  <a:schemeClr val="dk1"/>
                </a:solidFill>
                <a:ea typeface="Calibri"/>
                <a:cs typeface="Calibri"/>
              </a:rPr>
              <a:t>The AAOS 2026 Annual Meeting returns March 2-6 in New Orleans and is  better than ever! Be part of the most influential, global forum for </a:t>
            </a:r>
            <a:r>
              <a:rPr lang="en-US" sz="2400" b="0" dirty="0" err="1">
                <a:solidFill>
                  <a:schemeClr val="dk1"/>
                </a:solidFill>
                <a:ea typeface="Calibri"/>
                <a:cs typeface="Calibri"/>
              </a:rPr>
              <a:t>orthopaedic</a:t>
            </a:r>
            <a:r>
              <a:rPr lang="en-US" sz="2400" b="0" dirty="0">
                <a:solidFill>
                  <a:schemeClr val="dk1"/>
                </a:solidFill>
                <a:ea typeface="Calibri"/>
                <a:cs typeface="Calibri"/>
              </a:rPr>
              <a:t> surgery.</a:t>
            </a:r>
          </a:p>
          <a:p>
            <a:pPr marL="0" indent="0">
              <a:lnSpc>
                <a:spcPct val="110000"/>
              </a:lnSpc>
              <a:spcBef>
                <a:spcPts val="0"/>
              </a:spcBef>
              <a:buSzPts val="2000"/>
              <a:buNone/>
            </a:pPr>
            <a:endParaRPr lang="en-US" sz="2400" b="0" u="sng" dirty="0">
              <a:solidFill>
                <a:schemeClr val="dk1"/>
              </a:solidFill>
              <a:ea typeface="Calibri"/>
              <a:cs typeface="Calibri"/>
            </a:endParaRPr>
          </a:p>
          <a:p>
            <a:pPr marL="0" indent="0">
              <a:lnSpc>
                <a:spcPct val="110000"/>
              </a:lnSpc>
              <a:spcBef>
                <a:spcPts val="0"/>
              </a:spcBef>
              <a:buSzPts val="2000"/>
              <a:buNone/>
            </a:pPr>
            <a:r>
              <a:rPr lang="en-US" sz="2400" b="0" u="sng" dirty="0">
                <a:solidFill>
                  <a:schemeClr val="accent4">
                    <a:lumMod val="49000"/>
                  </a:schemeClr>
                </a:solidFill>
                <a:ea typeface="Calibri"/>
                <a:cs typeface="Calibri"/>
                <a:hlinkClick r:id="rId3">
                  <a:extLst>
                    <a:ext uri="{A12FA001-AC4F-418D-AE19-62706E023703}">
                      <ahyp:hlinkClr xmlns:ahyp="http://schemas.microsoft.com/office/drawing/2018/hyperlinkcolor" val="tx"/>
                    </a:ext>
                  </a:extLst>
                </a:hlinkClick>
              </a:rPr>
              <a:t>Register today</a:t>
            </a:r>
            <a:r>
              <a:rPr lang="en-US" sz="2400" b="0" dirty="0">
                <a:solidFill>
                  <a:schemeClr val="accent4">
                    <a:lumMod val="49000"/>
                  </a:schemeClr>
                </a:solidFill>
                <a:ea typeface="Calibri"/>
                <a:cs typeface="Calibri"/>
              </a:rPr>
              <a:t> </a:t>
            </a:r>
            <a:r>
              <a:rPr lang="en-US" sz="2400" b="0" dirty="0">
                <a:solidFill>
                  <a:schemeClr val="dk1"/>
                </a:solidFill>
                <a:ea typeface="Calibri"/>
                <a:cs typeface="Calibri"/>
              </a:rPr>
              <a:t>for the opportunity to experience groundbreaking innovation, cutting-edge research, powerful collaboration and impactful education.</a:t>
            </a:r>
            <a:endParaRPr lang="en-US" sz="2400" b="0" dirty="0">
              <a:solidFill>
                <a:schemeClr val="dk1"/>
              </a:solidFill>
            </a:endParaRPr>
          </a:p>
        </p:txBody>
      </p:sp>
      <p:sp>
        <p:nvSpPr>
          <p:cNvPr id="3" name="Google Shape;103;p2">
            <a:extLst>
              <a:ext uri="{FF2B5EF4-FFF2-40B4-BE49-F238E27FC236}">
                <a16:creationId xmlns:a16="http://schemas.microsoft.com/office/drawing/2014/main" id="{6E252637-9661-D33B-A03C-43338B0788A3}"/>
              </a:ext>
            </a:extLst>
          </p:cNvPr>
          <p:cNvSpPr/>
          <p:nvPr/>
        </p:nvSpPr>
        <p:spPr>
          <a:xfrm>
            <a:off x="472652" y="1371601"/>
            <a:ext cx="3485738" cy="3765884"/>
          </a:xfrm>
          <a:prstGeom prst="snip2DiagRect">
            <a:avLst>
              <a:gd name="adj1" fmla="val 0"/>
              <a:gd name="adj2" fmla="val 16667"/>
            </a:avLst>
          </a:prstGeom>
          <a:solidFill>
            <a:srgbClr val="C00000"/>
          </a:solidFill>
          <a:ln w="12700" cap="flat" cmpd="sng">
            <a:solidFill>
              <a:srgbClr val="940025"/>
            </a:solidFill>
            <a:prstDash val="solid"/>
            <a:miter lim="800000"/>
            <a:headEnd type="none" w="sm" len="sm"/>
            <a:tailEnd type="none" w="sm" len="sm"/>
          </a:ln>
        </p:spPr>
        <p:txBody>
          <a:bodyPr spcFirstLastPara="1" wrap="square" lIns="91425" tIns="45700" rIns="91425" bIns="45700" anchor="ctr" anchorCtr="0">
            <a:noAutofit/>
          </a:bodyPr>
          <a:lstStyle/>
          <a:p>
            <a:pPr lvl="0">
              <a:lnSpc>
                <a:spcPct val="90000"/>
              </a:lnSpc>
              <a:buClr>
                <a:schemeClr val="lt1"/>
              </a:buClr>
              <a:buSzPts val="2400"/>
            </a:pPr>
            <a:r>
              <a:rPr lang="en-US" sz="2000" b="1" dirty="0">
                <a:solidFill>
                  <a:schemeClr val="lt1"/>
                </a:solidFill>
                <a:latin typeface="Calibri" panose="020F0502020204030204" pitchFamily="34" charset="0"/>
                <a:cs typeface="Calibri" panose="020F0502020204030204" pitchFamily="34" charset="0"/>
              </a:rPr>
              <a:t>Does your organization send a newsletter or have a virtual message board? </a:t>
            </a:r>
          </a:p>
          <a:p>
            <a:pPr lvl="0">
              <a:lnSpc>
                <a:spcPct val="90000"/>
              </a:lnSpc>
              <a:buClr>
                <a:schemeClr val="lt1"/>
              </a:buClr>
              <a:buSzPts val="2400"/>
            </a:pPr>
            <a:endParaRPr lang="en-US" sz="2000" dirty="0"/>
          </a:p>
          <a:p>
            <a:pPr>
              <a:buClr>
                <a:schemeClr val="lt1"/>
              </a:buClr>
              <a:buSzPts val="2000"/>
            </a:pPr>
            <a:r>
              <a:rPr lang="en-US" sz="2000" dirty="0">
                <a:solidFill>
                  <a:schemeClr val="lt1"/>
                </a:solidFill>
                <a:latin typeface="Calibri" panose="020F0502020204030204" pitchFamily="34" charset="0"/>
                <a:cs typeface="Calibri" panose="020F0502020204030204" pitchFamily="34" charset="0"/>
              </a:rPr>
              <a:t>Use this suggested content to promote the meeting in these important locations. </a:t>
            </a:r>
            <a:endParaRPr lang="en-US" sz="2000" dirty="0">
              <a:latin typeface="Calibri" panose="020F0502020204030204" pitchFamily="34" charset="0"/>
              <a:cs typeface="Calibri" panose="020F0502020204030204" pitchFamily="34" charset="0"/>
            </a:endParaRPr>
          </a:p>
          <a:p>
            <a:pPr marR="0" lvl="0" algn="l" rtl="0">
              <a:spcBef>
                <a:spcPts val="0"/>
              </a:spcBef>
              <a:spcAft>
                <a:spcPts val="0"/>
              </a:spcAft>
              <a:buClr>
                <a:schemeClr val="lt1"/>
              </a:buClr>
              <a:buSzPts val="2000"/>
            </a:pPr>
            <a:endParaRPr lang="en-US" sz="1600" dirty="0">
              <a:solidFill>
                <a:schemeClr val="lt1"/>
              </a:solidFill>
              <a:latin typeface="Calibri"/>
              <a:ea typeface="Calibri"/>
              <a:cs typeface="Calibri"/>
            </a:endParaRPr>
          </a:p>
        </p:txBody>
      </p:sp>
    </p:spTree>
    <p:extLst>
      <p:ext uri="{BB962C8B-B14F-4D97-AF65-F5344CB8AC3E}">
        <p14:creationId xmlns:p14="http://schemas.microsoft.com/office/powerpoint/2010/main" val="13367744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00123FD-B34C-5DE7-EDC6-D734AE6614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68BC9B-C24A-441F-40B4-F243691C31E7}"/>
              </a:ext>
            </a:extLst>
          </p:cNvPr>
          <p:cNvSpPr>
            <a:spLocks noGrp="1"/>
          </p:cNvSpPr>
          <p:nvPr>
            <p:ph type="title"/>
          </p:nvPr>
        </p:nvSpPr>
        <p:spPr>
          <a:xfrm>
            <a:off x="572729" y="453615"/>
            <a:ext cx="10515600" cy="1325563"/>
          </a:xfrm>
        </p:spPr>
        <p:txBody>
          <a:bodyPr/>
          <a:lstStyle/>
          <a:p>
            <a:r>
              <a:rPr lang="en-US" dirty="0"/>
              <a:t>Your Meeting Toolkit</a:t>
            </a:r>
          </a:p>
        </p:txBody>
      </p:sp>
      <p:sp>
        <p:nvSpPr>
          <p:cNvPr id="3" name="Content Placeholder 2">
            <a:extLst>
              <a:ext uri="{FF2B5EF4-FFF2-40B4-BE49-F238E27FC236}">
                <a16:creationId xmlns:a16="http://schemas.microsoft.com/office/drawing/2014/main" id="{65333B07-52E5-9251-E535-663EF2DED366}"/>
              </a:ext>
            </a:extLst>
          </p:cNvPr>
          <p:cNvSpPr>
            <a:spLocks noGrp="1"/>
          </p:cNvSpPr>
          <p:nvPr>
            <p:ph idx="1"/>
          </p:nvPr>
        </p:nvSpPr>
        <p:spPr>
          <a:xfrm>
            <a:off x="572729" y="1635935"/>
            <a:ext cx="6860458" cy="3586130"/>
          </a:xfrm>
        </p:spPr>
        <p:txBody>
          <a:bodyPr/>
          <a:lstStyle/>
          <a:p>
            <a:pPr marL="0" indent="0">
              <a:buNone/>
            </a:pPr>
            <a:r>
              <a:rPr lang="en-US" sz="2600" b="0" dirty="0">
                <a:solidFill>
                  <a:srgbClr val="C00000"/>
                </a:solidFill>
                <a:latin typeface="Arial" panose="020B0604020202020204" pitchFamily="34" charset="0"/>
                <a:cs typeface="Arial" panose="020B0604020202020204" pitchFamily="34" charset="0"/>
              </a:rPr>
              <a:t>Thank you for your contributions to the success of the AAOS 2026 Annual Meeting! </a:t>
            </a:r>
          </a:p>
          <a:p>
            <a:pPr marL="0" indent="0">
              <a:buNone/>
            </a:pPr>
            <a:endParaRPr lang="en-US" sz="2400" b="0" dirty="0">
              <a:solidFill>
                <a:srgbClr val="C00000"/>
              </a:solidFill>
              <a:latin typeface="Arial" panose="020B0604020202020204" pitchFamily="34" charset="0"/>
              <a:cs typeface="Arial" panose="020B0604020202020204" pitchFamily="34" charset="0"/>
            </a:endParaRPr>
          </a:p>
          <a:p>
            <a:pPr marL="0" indent="0">
              <a:buNone/>
            </a:pPr>
            <a:r>
              <a:rPr lang="en-US" sz="2400" b="0" dirty="0">
                <a:latin typeface="Arial" panose="020B0604020202020204" pitchFamily="34" charset="0"/>
                <a:cs typeface="Arial" panose="020B0604020202020204" pitchFamily="34" charset="0"/>
              </a:rPr>
              <a:t>This toolkit includes communications you can use to promote your participation in the conference. Help us spread the word and pack the room for your presentation!</a:t>
            </a:r>
          </a:p>
          <a:p>
            <a:endParaRPr lang="en-US" dirty="0"/>
          </a:p>
        </p:txBody>
      </p:sp>
      <p:sp>
        <p:nvSpPr>
          <p:cNvPr id="4" name="Google Shape;103;p2">
            <a:extLst>
              <a:ext uri="{FF2B5EF4-FFF2-40B4-BE49-F238E27FC236}">
                <a16:creationId xmlns:a16="http://schemas.microsoft.com/office/drawing/2014/main" id="{83B6BF09-4BEF-48A6-1260-4A1351605CB0}"/>
              </a:ext>
            </a:extLst>
          </p:cNvPr>
          <p:cNvSpPr/>
          <p:nvPr/>
        </p:nvSpPr>
        <p:spPr>
          <a:xfrm>
            <a:off x="7554264" y="569662"/>
            <a:ext cx="4454386" cy="4724233"/>
          </a:xfrm>
          <a:prstGeom prst="snip2DiagRect">
            <a:avLst>
              <a:gd name="adj1" fmla="val 0"/>
              <a:gd name="adj2" fmla="val 16667"/>
            </a:avLst>
          </a:prstGeom>
          <a:solidFill>
            <a:srgbClr val="C00000"/>
          </a:solidFill>
          <a:ln w="12700" cap="flat" cmpd="sng">
            <a:solidFill>
              <a:srgbClr val="94002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800" b="1" i="0" u="none" strike="noStrike" cap="none" dirty="0">
                <a:solidFill>
                  <a:schemeClr val="lt1"/>
                </a:solidFill>
                <a:latin typeface="Arial" panose="020B0604020202020204" pitchFamily="34" charset="0"/>
                <a:ea typeface="Calibri"/>
                <a:cs typeface="Arial" panose="020B0604020202020204" pitchFamily="34" charset="0"/>
                <a:sym typeface="Calibri"/>
              </a:rPr>
              <a:t>How to use this toolkit: </a:t>
            </a:r>
            <a:endParaRPr lang="en-US" sz="2000" dirty="0">
              <a:latin typeface="Arial" panose="020B0604020202020204" pitchFamily="34" charset="0"/>
              <a:cs typeface="Arial" panose="020B0604020202020204" pitchFamily="34" charset="0"/>
            </a:endParaRPr>
          </a:p>
          <a:p>
            <a:pPr marL="0" marR="0" lvl="0" indent="0" algn="l" rtl="0">
              <a:spcBef>
                <a:spcPts val="0"/>
              </a:spcBef>
              <a:spcAft>
                <a:spcPts val="0"/>
              </a:spcAft>
              <a:buNone/>
            </a:pPr>
            <a:endParaRPr lang="en-US" sz="1400" b="1" dirty="0">
              <a:solidFill>
                <a:schemeClr val="lt1"/>
              </a:solidFill>
              <a:latin typeface="Arial" panose="020B0604020202020204" pitchFamily="34" charset="0"/>
              <a:ea typeface="Calibri"/>
              <a:cs typeface="Arial" panose="020B0604020202020204" pitchFamily="34" charset="0"/>
              <a:sym typeface="Calibri"/>
            </a:endParaRPr>
          </a:p>
          <a:p>
            <a:pPr marL="0" marR="0" lvl="0" indent="0" algn="l" rtl="0">
              <a:spcBef>
                <a:spcPts val="0"/>
              </a:spcBef>
              <a:spcAft>
                <a:spcPts val="0"/>
              </a:spcAft>
              <a:buNone/>
            </a:pPr>
            <a:r>
              <a:rPr lang="en-US" sz="2000" dirty="0">
                <a:solidFill>
                  <a:schemeClr val="lt1"/>
                </a:solidFill>
                <a:latin typeface="Arial" panose="020B0604020202020204" pitchFamily="34" charset="0"/>
                <a:ea typeface="Calibri"/>
                <a:cs typeface="Arial" panose="020B0604020202020204" pitchFamily="34" charset="0"/>
                <a:sym typeface="Calibri"/>
              </a:rPr>
              <a:t>Simply copy the text in this toolkit and paste it into your </a:t>
            </a:r>
            <a:r>
              <a:rPr lang="en-US" sz="2000" b="1" dirty="0">
                <a:solidFill>
                  <a:schemeClr val="lt1"/>
                </a:solidFill>
                <a:latin typeface="Arial" panose="020B0604020202020204" pitchFamily="34" charset="0"/>
                <a:ea typeface="Calibri"/>
                <a:cs typeface="Arial" panose="020B0604020202020204" pitchFamily="34" charset="0"/>
                <a:sym typeface="Calibri"/>
              </a:rPr>
              <a:t>newsletter template</a:t>
            </a:r>
            <a:r>
              <a:rPr lang="en-US" sz="2000" dirty="0">
                <a:solidFill>
                  <a:schemeClr val="lt1"/>
                </a:solidFill>
                <a:latin typeface="Arial" panose="020B0604020202020204" pitchFamily="34" charset="0"/>
                <a:ea typeface="Calibri"/>
                <a:cs typeface="Arial" panose="020B0604020202020204" pitchFamily="34" charset="0"/>
                <a:sym typeface="Calibri"/>
              </a:rPr>
              <a:t>, </a:t>
            </a:r>
            <a:r>
              <a:rPr lang="en-US" sz="2000" b="1" dirty="0">
                <a:solidFill>
                  <a:schemeClr val="lt1"/>
                </a:solidFill>
                <a:latin typeface="Arial" panose="020B0604020202020204" pitchFamily="34" charset="0"/>
                <a:ea typeface="Calibri"/>
                <a:cs typeface="Arial" panose="020B0604020202020204" pitchFamily="34" charset="0"/>
                <a:sym typeface="Calibri"/>
              </a:rPr>
              <a:t>social posts</a:t>
            </a:r>
            <a:r>
              <a:rPr lang="en-US" sz="2000" dirty="0">
                <a:solidFill>
                  <a:schemeClr val="lt1"/>
                </a:solidFill>
                <a:latin typeface="Arial" panose="020B0604020202020204" pitchFamily="34" charset="0"/>
                <a:ea typeface="Calibri"/>
                <a:cs typeface="Arial" panose="020B0604020202020204" pitchFamily="34" charset="0"/>
                <a:sym typeface="Calibri"/>
              </a:rPr>
              <a:t>, or </a:t>
            </a:r>
            <a:r>
              <a:rPr lang="en-US" sz="2000" b="1" dirty="0">
                <a:solidFill>
                  <a:schemeClr val="lt1"/>
                </a:solidFill>
                <a:latin typeface="Arial" panose="020B0604020202020204" pitchFamily="34" charset="0"/>
                <a:ea typeface="Calibri"/>
                <a:cs typeface="Arial" panose="020B0604020202020204" pitchFamily="34" charset="0"/>
                <a:sym typeface="Calibri"/>
              </a:rPr>
              <a:t>email communications</a:t>
            </a:r>
            <a:r>
              <a:rPr lang="en-US" sz="2000" dirty="0">
                <a:solidFill>
                  <a:schemeClr val="lt1"/>
                </a:solidFill>
                <a:latin typeface="Arial" panose="020B0604020202020204" pitchFamily="34" charset="0"/>
                <a:ea typeface="Calibri"/>
                <a:cs typeface="Arial" panose="020B0604020202020204" pitchFamily="34" charset="0"/>
                <a:sym typeface="Calibri"/>
              </a:rPr>
              <a:t>. You can also use this toolkit </a:t>
            </a:r>
            <a:r>
              <a:rPr lang="en-US" sz="2000" b="1" dirty="0">
                <a:solidFill>
                  <a:schemeClr val="lt1"/>
                </a:solidFill>
                <a:latin typeface="Arial" panose="020B0604020202020204" pitchFamily="34" charset="0"/>
                <a:ea typeface="Calibri"/>
                <a:cs typeface="Arial" panose="020B0604020202020204" pitchFamily="34" charset="0"/>
                <a:sym typeface="Calibri"/>
              </a:rPr>
              <a:t>as inspiration </a:t>
            </a:r>
            <a:r>
              <a:rPr lang="en-US" sz="2000" dirty="0">
                <a:solidFill>
                  <a:schemeClr val="lt1"/>
                </a:solidFill>
                <a:latin typeface="Arial" panose="020B0604020202020204" pitchFamily="34" charset="0"/>
                <a:ea typeface="Calibri"/>
                <a:cs typeface="Arial" panose="020B0604020202020204" pitchFamily="34" charset="0"/>
                <a:sym typeface="Calibri"/>
              </a:rPr>
              <a:t>for your personalized messages that use your own voice.</a:t>
            </a:r>
            <a:endParaRPr lang="en-US" sz="2000" b="1" dirty="0">
              <a:solidFill>
                <a:schemeClr val="lt1"/>
              </a:solidFill>
              <a:latin typeface="Arial" panose="020B0604020202020204" pitchFamily="34" charset="0"/>
              <a:ea typeface="Calibri"/>
              <a:cs typeface="Arial" panose="020B0604020202020204" pitchFamily="34" charset="0"/>
              <a:sym typeface="Calibri"/>
            </a:endParaRPr>
          </a:p>
          <a:p>
            <a:pPr marL="0" marR="0" lvl="0" indent="0" algn="ctr" rtl="0">
              <a:spcBef>
                <a:spcPts val="0"/>
              </a:spcBef>
              <a:spcAft>
                <a:spcPts val="0"/>
              </a:spcAft>
              <a:buNone/>
            </a:pPr>
            <a:endParaRPr sz="20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9551815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FF6FBF0-C6F3-EC97-9AF9-7DABCEC08C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A07BF7-BCEB-E85C-5EA9-1619311B2DF5}"/>
              </a:ext>
            </a:extLst>
          </p:cNvPr>
          <p:cNvSpPr>
            <a:spLocks noGrp="1"/>
          </p:cNvSpPr>
          <p:nvPr>
            <p:ph type="title"/>
          </p:nvPr>
        </p:nvSpPr>
        <p:spPr/>
        <p:txBody>
          <a:bodyPr/>
          <a:lstStyle/>
          <a:p>
            <a:r>
              <a:rPr lang="en-US" dirty="0"/>
              <a:t>Your Meeting Toolkit</a:t>
            </a:r>
          </a:p>
        </p:txBody>
      </p:sp>
      <p:sp>
        <p:nvSpPr>
          <p:cNvPr id="3" name="Content Placeholder 2">
            <a:extLst>
              <a:ext uri="{FF2B5EF4-FFF2-40B4-BE49-F238E27FC236}">
                <a16:creationId xmlns:a16="http://schemas.microsoft.com/office/drawing/2014/main" id="{7027FA6E-8BAF-7F4A-9578-926EC9B46BD4}"/>
              </a:ext>
            </a:extLst>
          </p:cNvPr>
          <p:cNvSpPr>
            <a:spLocks noGrp="1"/>
          </p:cNvSpPr>
          <p:nvPr>
            <p:ph idx="1"/>
          </p:nvPr>
        </p:nvSpPr>
        <p:spPr>
          <a:xfrm>
            <a:off x="838200" y="1635935"/>
            <a:ext cx="6621379" cy="3586130"/>
          </a:xfrm>
        </p:spPr>
        <p:txBody>
          <a:bodyPr>
            <a:normAutofit/>
          </a:bodyPr>
          <a:lstStyle/>
          <a:p>
            <a:pPr marL="0" indent="0">
              <a:spcBef>
                <a:spcPts val="0"/>
              </a:spcBef>
              <a:buClr>
                <a:srgbClr val="595959"/>
              </a:buClr>
              <a:buSzPts val="3200"/>
              <a:buNone/>
            </a:pPr>
            <a:r>
              <a:rPr lang="en-US" dirty="0"/>
              <a:t>Please note these key dates and consider them when promoting the meeting to your friends and colleagues:</a:t>
            </a:r>
          </a:p>
          <a:p>
            <a:pPr marL="0" indent="0">
              <a:spcBef>
                <a:spcPts val="0"/>
              </a:spcBef>
              <a:buClr>
                <a:srgbClr val="595959"/>
              </a:buClr>
              <a:buSzPts val="3200"/>
              <a:buNone/>
            </a:pPr>
            <a:endParaRPr lang="en-US" dirty="0"/>
          </a:p>
          <a:p>
            <a:pPr>
              <a:spcBef>
                <a:spcPts val="0"/>
              </a:spcBef>
              <a:buClr>
                <a:srgbClr val="595959"/>
              </a:buClr>
              <a:buSzPts val="3200"/>
            </a:pPr>
            <a:r>
              <a:rPr lang="en-US" sz="2400" dirty="0">
                <a:solidFill>
                  <a:srgbClr val="C00000"/>
                </a:solidFill>
                <a:latin typeface="Calibri"/>
                <a:cs typeface="Calibri"/>
              </a:rPr>
              <a:t>November 3</a:t>
            </a:r>
            <a:r>
              <a:rPr lang="en-US" sz="2400" b="0" dirty="0">
                <a:solidFill>
                  <a:srgbClr val="C00000"/>
                </a:solidFill>
                <a:latin typeface="Calibri"/>
                <a:cs typeface="Calibri"/>
              </a:rPr>
              <a:t>: </a:t>
            </a:r>
            <a:r>
              <a:rPr lang="en-US" sz="2400" b="0" dirty="0">
                <a:latin typeface="Calibri"/>
                <a:cs typeface="Calibri"/>
              </a:rPr>
              <a:t>Registration opens, full program available online</a:t>
            </a:r>
          </a:p>
          <a:p>
            <a:pPr>
              <a:spcBef>
                <a:spcPts val="0"/>
              </a:spcBef>
              <a:buClr>
                <a:srgbClr val="595959"/>
              </a:buClr>
              <a:buSzPts val="3200"/>
            </a:pPr>
            <a:r>
              <a:rPr lang="en-US" sz="2400" dirty="0">
                <a:solidFill>
                  <a:srgbClr val="C00000"/>
                </a:solidFill>
                <a:latin typeface="Calibri"/>
                <a:ea typeface="Calibri"/>
                <a:cs typeface="Calibri"/>
              </a:rPr>
              <a:t>December 7</a:t>
            </a:r>
            <a:r>
              <a:rPr lang="en-US" sz="2400" b="0" dirty="0">
                <a:solidFill>
                  <a:srgbClr val="C00000"/>
                </a:solidFill>
                <a:latin typeface="Calibri"/>
                <a:ea typeface="Calibri"/>
                <a:cs typeface="Calibri"/>
              </a:rPr>
              <a:t>: </a:t>
            </a:r>
            <a:r>
              <a:rPr lang="en-US" sz="2400" b="0" dirty="0">
                <a:latin typeface="Calibri"/>
                <a:ea typeface="Calibri"/>
                <a:cs typeface="Calibri"/>
              </a:rPr>
              <a:t>Early bird registration deadline</a:t>
            </a:r>
          </a:p>
          <a:p>
            <a:pPr>
              <a:spcBef>
                <a:spcPts val="0"/>
              </a:spcBef>
              <a:buClr>
                <a:srgbClr val="595959"/>
              </a:buClr>
              <a:buSzPts val="3200"/>
            </a:pPr>
            <a:r>
              <a:rPr lang="en-US" sz="2400" dirty="0">
                <a:solidFill>
                  <a:srgbClr val="C00000"/>
                </a:solidFill>
                <a:latin typeface="Calibri"/>
                <a:ea typeface="Calibri"/>
                <a:cs typeface="Calibri"/>
              </a:rPr>
              <a:t>January 25</a:t>
            </a:r>
            <a:r>
              <a:rPr lang="en-US" sz="2400" b="0" dirty="0">
                <a:solidFill>
                  <a:srgbClr val="C00000"/>
                </a:solidFill>
                <a:latin typeface="Calibri"/>
                <a:ea typeface="Calibri"/>
                <a:cs typeface="Calibri"/>
              </a:rPr>
              <a:t>: </a:t>
            </a:r>
            <a:r>
              <a:rPr lang="en-US" sz="2400" b="0" dirty="0">
                <a:latin typeface="Calibri"/>
                <a:ea typeface="Calibri"/>
                <a:cs typeface="Calibri"/>
              </a:rPr>
              <a:t>Advance registration deadline</a:t>
            </a:r>
          </a:p>
          <a:p>
            <a:pPr>
              <a:spcBef>
                <a:spcPts val="0"/>
              </a:spcBef>
              <a:buClr>
                <a:srgbClr val="595959"/>
              </a:buClr>
              <a:buSzPts val="3200"/>
            </a:pPr>
            <a:r>
              <a:rPr lang="en-US" sz="2400" dirty="0">
                <a:solidFill>
                  <a:srgbClr val="C00000"/>
                </a:solidFill>
              </a:rPr>
              <a:t>March 2-6</a:t>
            </a:r>
            <a:r>
              <a:rPr lang="en-US" sz="2400" b="0" dirty="0">
                <a:solidFill>
                  <a:srgbClr val="C00000"/>
                </a:solidFill>
              </a:rPr>
              <a:t>: </a:t>
            </a:r>
            <a:r>
              <a:rPr lang="en-US" sz="2400" b="0" dirty="0"/>
              <a:t>Meeting dates</a:t>
            </a:r>
          </a:p>
          <a:p>
            <a:endParaRPr lang="en-US" dirty="0"/>
          </a:p>
        </p:txBody>
      </p:sp>
      <p:sp>
        <p:nvSpPr>
          <p:cNvPr id="4" name="Google Shape;103;p2">
            <a:extLst>
              <a:ext uri="{FF2B5EF4-FFF2-40B4-BE49-F238E27FC236}">
                <a16:creationId xmlns:a16="http://schemas.microsoft.com/office/drawing/2014/main" id="{0FEEC37F-F586-7425-594D-9BC22EB0ECBA}"/>
              </a:ext>
            </a:extLst>
          </p:cNvPr>
          <p:cNvSpPr/>
          <p:nvPr/>
        </p:nvSpPr>
        <p:spPr>
          <a:xfrm>
            <a:off x="7554264" y="569662"/>
            <a:ext cx="4454386" cy="4724233"/>
          </a:xfrm>
          <a:prstGeom prst="snip2DiagRect">
            <a:avLst>
              <a:gd name="adj1" fmla="val 0"/>
              <a:gd name="adj2" fmla="val 16667"/>
            </a:avLst>
          </a:prstGeom>
          <a:solidFill>
            <a:srgbClr val="C00000"/>
          </a:solidFill>
          <a:ln w="12700" cap="flat" cmpd="sng">
            <a:solidFill>
              <a:srgbClr val="940025"/>
            </a:solidFill>
            <a:prstDash val="solid"/>
            <a:miter lim="800000"/>
            <a:headEnd type="none" w="sm" len="sm"/>
            <a:tailEnd type="none" w="sm" len="sm"/>
          </a:ln>
        </p:spPr>
        <p:txBody>
          <a:bodyPr spcFirstLastPara="1" wrap="square" lIns="91425" tIns="45700" rIns="91425" bIns="45700" anchor="ctr" anchorCtr="0">
            <a:noAutofit/>
          </a:bodyPr>
          <a:lstStyle/>
          <a:p>
            <a:pPr lvl="0"/>
            <a:r>
              <a:rPr lang="en-US" sz="2800" b="1" dirty="0">
                <a:solidFill>
                  <a:schemeClr val="lt1"/>
                </a:solidFill>
                <a:latin typeface="Calibri"/>
                <a:ea typeface="Calibri"/>
                <a:cs typeface="Calibri"/>
                <a:sym typeface="Calibri"/>
              </a:rPr>
              <a:t>New Orleans hotels are booking now! Learn more at </a:t>
            </a:r>
            <a:r>
              <a:rPr lang="en-US" sz="2800" b="1" dirty="0">
                <a:solidFill>
                  <a:schemeClr val="bg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aaos.org/annual</a:t>
            </a:r>
            <a:r>
              <a:rPr lang="en-US" sz="2800" b="1" dirty="0">
                <a:solidFill>
                  <a:schemeClr val="lt1"/>
                </a:solidFill>
                <a:latin typeface="Calibri"/>
                <a:ea typeface="Calibri"/>
                <a:cs typeface="Calibri"/>
                <a:sym typeface="Calibri"/>
              </a:rPr>
              <a:t>.</a:t>
            </a:r>
          </a:p>
        </p:txBody>
      </p:sp>
    </p:spTree>
    <p:extLst>
      <p:ext uri="{BB962C8B-B14F-4D97-AF65-F5344CB8AC3E}">
        <p14:creationId xmlns:p14="http://schemas.microsoft.com/office/powerpoint/2010/main" val="27580826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ABBADAF-EBD1-4FAD-A0EC-628F175C3B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D2BFD5-BC2D-2AC6-E8A2-572B5307974E}"/>
              </a:ext>
            </a:extLst>
          </p:cNvPr>
          <p:cNvSpPr>
            <a:spLocks noGrp="1"/>
          </p:cNvSpPr>
          <p:nvPr>
            <p:ph type="title"/>
          </p:nvPr>
        </p:nvSpPr>
        <p:spPr>
          <a:xfrm>
            <a:off x="874295" y="2398462"/>
            <a:ext cx="7727302" cy="1325563"/>
          </a:xfrm>
        </p:spPr>
        <p:txBody>
          <a:bodyPr/>
          <a:lstStyle/>
          <a:p>
            <a:r>
              <a:rPr lang="en-US" dirty="0"/>
              <a:t>Social Media</a:t>
            </a:r>
          </a:p>
        </p:txBody>
      </p:sp>
    </p:spTree>
    <p:extLst>
      <p:ext uri="{BB962C8B-B14F-4D97-AF65-F5344CB8AC3E}">
        <p14:creationId xmlns:p14="http://schemas.microsoft.com/office/powerpoint/2010/main" val="36326068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8F15EF1-9CE7-B35E-CC73-A054339761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21C857-4D5C-C443-0DE4-E3EC71A2F7FD}"/>
              </a:ext>
            </a:extLst>
          </p:cNvPr>
          <p:cNvSpPr>
            <a:spLocks noGrp="1"/>
          </p:cNvSpPr>
          <p:nvPr>
            <p:ph type="title"/>
          </p:nvPr>
        </p:nvSpPr>
        <p:spPr/>
        <p:txBody>
          <a:bodyPr/>
          <a:lstStyle/>
          <a:p>
            <a:r>
              <a:rPr lang="en-US" dirty="0"/>
              <a:t>Connect with AAOS on Social Media</a:t>
            </a:r>
          </a:p>
        </p:txBody>
      </p:sp>
      <p:sp>
        <p:nvSpPr>
          <p:cNvPr id="3" name="Content Placeholder 2">
            <a:extLst>
              <a:ext uri="{FF2B5EF4-FFF2-40B4-BE49-F238E27FC236}">
                <a16:creationId xmlns:a16="http://schemas.microsoft.com/office/drawing/2014/main" id="{5630A4EA-700D-D7F6-7FC1-9EC78D02C4A4}"/>
              </a:ext>
            </a:extLst>
          </p:cNvPr>
          <p:cNvSpPr>
            <a:spLocks noGrp="1"/>
          </p:cNvSpPr>
          <p:nvPr>
            <p:ph idx="1"/>
          </p:nvPr>
        </p:nvSpPr>
        <p:spPr>
          <a:xfrm>
            <a:off x="838200" y="1825625"/>
            <a:ext cx="10515600" cy="3800734"/>
          </a:xfrm>
        </p:spPr>
        <p:txBody>
          <a:bodyPr>
            <a:normAutofit/>
          </a:bodyPr>
          <a:lstStyle/>
          <a:p>
            <a:pPr marL="0" indent="0">
              <a:buNone/>
            </a:pPr>
            <a:r>
              <a:rPr lang="en-US" b="0" dirty="0"/>
              <a:t>Follow AAOS on social media to help promote the AAOS 2026 Annual Meeting. Like and share our content to easily promote </a:t>
            </a:r>
            <a:br>
              <a:rPr lang="en-US" b="0" dirty="0"/>
            </a:br>
            <a:r>
              <a:rPr lang="en-US" b="0" dirty="0"/>
              <a:t>the event across your social networks!</a:t>
            </a:r>
          </a:p>
          <a:p>
            <a:endParaRPr lang="en-US" dirty="0"/>
          </a:p>
          <a:p>
            <a:r>
              <a:rPr lang="en-US" dirty="0"/>
              <a:t>Follow us on </a:t>
            </a:r>
            <a:r>
              <a:rPr lang="en-US" dirty="0">
                <a:hlinkClick r:id="rId3"/>
              </a:rPr>
              <a:t>X</a:t>
            </a:r>
            <a:endParaRPr lang="en-US" dirty="0"/>
          </a:p>
          <a:p>
            <a:r>
              <a:rPr lang="en-US" dirty="0"/>
              <a:t>Follow and like us on </a:t>
            </a:r>
            <a:r>
              <a:rPr lang="en-US" dirty="0">
                <a:hlinkClick r:id="rId4"/>
              </a:rPr>
              <a:t>Facebook </a:t>
            </a:r>
            <a:endParaRPr lang="en-US" dirty="0"/>
          </a:p>
          <a:p>
            <a:r>
              <a:rPr lang="en-US" dirty="0"/>
              <a:t>Follow and like us on </a:t>
            </a:r>
            <a:r>
              <a:rPr lang="en-US" dirty="0">
                <a:hlinkClick r:id="rId5"/>
              </a:rPr>
              <a:t>Instagram</a:t>
            </a:r>
            <a:endParaRPr lang="en-US" dirty="0"/>
          </a:p>
          <a:p>
            <a:r>
              <a:rPr lang="en-US" dirty="0"/>
              <a:t>Follow and like us on </a:t>
            </a:r>
            <a:r>
              <a:rPr lang="en-US" dirty="0">
                <a:hlinkClick r:id="rId6"/>
              </a:rPr>
              <a:t>LinkedIn</a:t>
            </a:r>
            <a:endParaRPr lang="en-US" dirty="0"/>
          </a:p>
          <a:p>
            <a:endParaRPr lang="en-US" dirty="0"/>
          </a:p>
        </p:txBody>
      </p:sp>
    </p:spTree>
    <p:extLst>
      <p:ext uri="{BB962C8B-B14F-4D97-AF65-F5344CB8AC3E}">
        <p14:creationId xmlns:p14="http://schemas.microsoft.com/office/powerpoint/2010/main" val="17133902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94DE58E-50C5-A411-E04F-A7405AC05B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B8B8B0-16DD-CB3D-83DC-867A6C718076}"/>
              </a:ext>
            </a:extLst>
          </p:cNvPr>
          <p:cNvSpPr>
            <a:spLocks noGrp="1"/>
          </p:cNvSpPr>
          <p:nvPr>
            <p:ph type="title"/>
          </p:nvPr>
        </p:nvSpPr>
        <p:spPr/>
        <p:txBody>
          <a:bodyPr/>
          <a:lstStyle/>
          <a:p>
            <a:r>
              <a:rPr lang="en-US" dirty="0"/>
              <a:t>#AAOS2026</a:t>
            </a:r>
          </a:p>
        </p:txBody>
      </p:sp>
      <p:sp>
        <p:nvSpPr>
          <p:cNvPr id="3" name="Content Placeholder 2">
            <a:extLst>
              <a:ext uri="{FF2B5EF4-FFF2-40B4-BE49-F238E27FC236}">
                <a16:creationId xmlns:a16="http://schemas.microsoft.com/office/drawing/2014/main" id="{CBEA7163-8247-DA2A-F45C-0146A3AEC677}"/>
              </a:ext>
            </a:extLst>
          </p:cNvPr>
          <p:cNvSpPr>
            <a:spLocks noGrp="1"/>
          </p:cNvSpPr>
          <p:nvPr>
            <p:ph idx="1"/>
          </p:nvPr>
        </p:nvSpPr>
        <p:spPr>
          <a:xfrm>
            <a:off x="838200" y="1536456"/>
            <a:ext cx="8295968" cy="1905704"/>
          </a:xfrm>
        </p:spPr>
        <p:txBody>
          <a:bodyPr>
            <a:normAutofit fontScale="70000" lnSpcReduction="20000"/>
          </a:bodyPr>
          <a:lstStyle/>
          <a:p>
            <a:pPr marL="0" indent="0">
              <a:buNone/>
            </a:pPr>
            <a:r>
              <a:rPr lang="en-US" sz="3600" dirty="0"/>
              <a:t>Use the hashtag </a:t>
            </a:r>
            <a:r>
              <a:rPr lang="en-US" sz="3600" dirty="0">
                <a:solidFill>
                  <a:srgbClr val="C00000"/>
                </a:solidFill>
              </a:rPr>
              <a:t>#AAOS2026 </a:t>
            </a:r>
            <a:r>
              <a:rPr lang="en-US" sz="3600" dirty="0"/>
              <a:t>on all social media posts featuring AAOS Annual Meeting content.</a:t>
            </a:r>
          </a:p>
          <a:p>
            <a:pPr marL="0" indent="0">
              <a:buNone/>
            </a:pPr>
            <a:endParaRPr lang="en-US" dirty="0"/>
          </a:p>
          <a:p>
            <a:pPr marL="0" indent="0">
              <a:lnSpc>
                <a:spcPct val="102000"/>
              </a:lnSpc>
              <a:spcBef>
                <a:spcPts val="0"/>
              </a:spcBef>
              <a:buNone/>
            </a:pPr>
            <a:r>
              <a:rPr lang="en-US" sz="3600" dirty="0">
                <a:solidFill>
                  <a:srgbClr val="C00000"/>
                </a:solidFill>
                <a:latin typeface="Calibri"/>
                <a:ea typeface="Calibri"/>
                <a:cs typeface="Calibri"/>
                <a:sym typeface="Calibri"/>
              </a:rPr>
              <a:t>Why use hashtags?</a:t>
            </a:r>
            <a:endParaRPr lang="en-US" dirty="0"/>
          </a:p>
          <a:p>
            <a:pPr marL="0" indent="0">
              <a:lnSpc>
                <a:spcPct val="102000"/>
              </a:lnSpc>
              <a:spcBef>
                <a:spcPts val="0"/>
              </a:spcBef>
              <a:buNone/>
            </a:pPr>
            <a:r>
              <a:rPr lang="en-US" b="0" dirty="0">
                <a:sym typeface="Calibri"/>
              </a:rPr>
              <a:t>Hashtags are searchable and our audience can click on hashtags to view a feed with all posts including the hashtag</a:t>
            </a:r>
            <a:r>
              <a:rPr lang="en-US" b="0" dirty="0">
                <a:solidFill>
                  <a:srgbClr val="595959"/>
                </a:solidFill>
                <a:latin typeface="Calibri"/>
                <a:ea typeface="Calibri"/>
                <a:cs typeface="Calibri"/>
                <a:sym typeface="Calibri"/>
              </a:rPr>
              <a:t>.</a:t>
            </a:r>
            <a:endParaRPr lang="en-US" b="0" dirty="0"/>
          </a:p>
        </p:txBody>
      </p:sp>
      <p:sp>
        <p:nvSpPr>
          <p:cNvPr id="4" name="Content Placeholder 2">
            <a:extLst>
              <a:ext uri="{FF2B5EF4-FFF2-40B4-BE49-F238E27FC236}">
                <a16:creationId xmlns:a16="http://schemas.microsoft.com/office/drawing/2014/main" id="{4E6C3C8A-99B2-DB31-02F1-48C4F0CA9179}"/>
              </a:ext>
            </a:extLst>
          </p:cNvPr>
          <p:cNvSpPr txBox="1">
            <a:spLocks/>
          </p:cNvSpPr>
          <p:nvPr/>
        </p:nvSpPr>
        <p:spPr>
          <a:xfrm>
            <a:off x="849261" y="3523901"/>
            <a:ext cx="7571874" cy="38567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482465"/>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82465"/>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82465"/>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82465"/>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82465"/>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2000"/>
              </a:lnSpc>
              <a:spcBef>
                <a:spcPts val="0"/>
              </a:spcBef>
              <a:buFont typeface="Arial" panose="020B0604020202020204" pitchFamily="34" charset="0"/>
              <a:buNone/>
            </a:pPr>
            <a:r>
              <a:rPr lang="en-US" sz="2400" dirty="0">
                <a:solidFill>
                  <a:srgbClr val="C00000"/>
                </a:solidFill>
                <a:latin typeface="Calibri"/>
                <a:ea typeface="Calibri"/>
                <a:cs typeface="Calibri"/>
                <a:sym typeface="Calibri"/>
              </a:rPr>
              <a:t>See for yourself!</a:t>
            </a:r>
            <a:endParaRPr lang="en-US" sz="2400" dirty="0"/>
          </a:p>
          <a:p>
            <a:pPr marL="342900" indent="-342900">
              <a:lnSpc>
                <a:spcPct val="102000"/>
              </a:lnSpc>
              <a:spcBef>
                <a:spcPts val="0"/>
              </a:spcBef>
              <a:buClr>
                <a:srgbClr val="595959"/>
              </a:buClr>
              <a:buSzPts val="2000"/>
              <a:buFont typeface="Arial"/>
              <a:buChar char="•"/>
            </a:pPr>
            <a:r>
              <a:rPr lang="en-US" sz="2400" b="0" dirty="0">
                <a:sym typeface="Calibri"/>
              </a:rPr>
              <a:t>Type “AAOS2026” into the </a:t>
            </a:r>
            <a:r>
              <a:rPr lang="en-US" sz="2400" b="0" dirty="0">
                <a:hlinkClick r:id="rId3"/>
              </a:rPr>
              <a:t>X</a:t>
            </a:r>
            <a:r>
              <a:rPr lang="en-US" sz="2400" b="0" dirty="0"/>
              <a:t> </a:t>
            </a:r>
            <a:r>
              <a:rPr lang="en-US" sz="2400" b="0" dirty="0">
                <a:sym typeface="Calibri"/>
              </a:rPr>
              <a:t>search bar to see the #AAOS2026 X feed.</a:t>
            </a:r>
            <a:endParaRPr lang="en-US" sz="2400" b="0" dirty="0"/>
          </a:p>
          <a:p>
            <a:pPr marL="342900" indent="-342900">
              <a:lnSpc>
                <a:spcPct val="102000"/>
              </a:lnSpc>
              <a:spcBef>
                <a:spcPts val="0"/>
              </a:spcBef>
              <a:buClr>
                <a:srgbClr val="595959"/>
              </a:buClr>
              <a:buSzPts val="2000"/>
              <a:buFont typeface="Arial"/>
              <a:buChar char="•"/>
            </a:pPr>
            <a:r>
              <a:rPr lang="en-US" sz="2400" b="0" dirty="0">
                <a:sym typeface="Calibri"/>
              </a:rPr>
              <a:t>Type “AAOS2026” into the </a:t>
            </a:r>
            <a:r>
              <a:rPr lang="en-US" sz="2400" b="0" dirty="0">
                <a:hlinkClick r:id="rId4"/>
              </a:rPr>
              <a:t>LinkedIn</a:t>
            </a:r>
            <a:r>
              <a:rPr lang="en-US" sz="2400" b="0" dirty="0">
                <a:solidFill>
                  <a:srgbClr val="595959"/>
                </a:solidFill>
                <a:latin typeface="Calibri"/>
                <a:ea typeface="Calibri"/>
                <a:cs typeface="Calibri"/>
                <a:sym typeface="Calibri"/>
              </a:rPr>
              <a:t> </a:t>
            </a:r>
            <a:r>
              <a:rPr lang="en-US" sz="2400" b="0" dirty="0">
                <a:sym typeface="Calibri"/>
              </a:rPr>
              <a:t>search bar to see the #AAOS2026 LinkedIn feed.</a:t>
            </a:r>
            <a:endParaRPr lang="en-US" sz="2400" b="0" dirty="0"/>
          </a:p>
          <a:p>
            <a:pPr marL="0" indent="0">
              <a:lnSpc>
                <a:spcPct val="102000"/>
              </a:lnSpc>
              <a:spcBef>
                <a:spcPts val="0"/>
              </a:spcBef>
              <a:buFont typeface="Arial" panose="020B0604020202020204" pitchFamily="34" charset="0"/>
              <a:buNone/>
            </a:pPr>
            <a:endParaRPr lang="en-US" dirty="0">
              <a:solidFill>
                <a:srgbClr val="595959"/>
              </a:solidFill>
              <a:latin typeface="Calibri"/>
              <a:ea typeface="Calibri"/>
              <a:cs typeface="Calibri"/>
              <a:sym typeface="Calibri"/>
            </a:endParaRPr>
          </a:p>
          <a:p>
            <a:endParaRPr lang="en-US" dirty="0"/>
          </a:p>
        </p:txBody>
      </p:sp>
    </p:spTree>
    <p:extLst>
      <p:ext uri="{BB962C8B-B14F-4D97-AF65-F5344CB8AC3E}">
        <p14:creationId xmlns:p14="http://schemas.microsoft.com/office/powerpoint/2010/main" val="5806852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16899BF-E192-7FB1-3743-EA20744852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FB7BD3-E770-423C-B8BD-B3B658B159FE}"/>
              </a:ext>
            </a:extLst>
          </p:cNvPr>
          <p:cNvSpPr>
            <a:spLocks noGrp="1"/>
          </p:cNvSpPr>
          <p:nvPr>
            <p:ph type="title"/>
          </p:nvPr>
        </p:nvSpPr>
        <p:spPr/>
        <p:txBody>
          <a:bodyPr/>
          <a:lstStyle/>
          <a:p>
            <a:r>
              <a:rPr lang="en-US" dirty="0"/>
              <a:t>Posting on LinkedIn &amp; Facebook</a:t>
            </a:r>
          </a:p>
        </p:txBody>
      </p:sp>
      <p:sp>
        <p:nvSpPr>
          <p:cNvPr id="3" name="Content Placeholder 2">
            <a:extLst>
              <a:ext uri="{FF2B5EF4-FFF2-40B4-BE49-F238E27FC236}">
                <a16:creationId xmlns:a16="http://schemas.microsoft.com/office/drawing/2014/main" id="{AA50698C-694A-26C2-233C-755778D73F26}"/>
              </a:ext>
            </a:extLst>
          </p:cNvPr>
          <p:cNvSpPr>
            <a:spLocks noGrp="1"/>
          </p:cNvSpPr>
          <p:nvPr>
            <p:ph idx="1"/>
          </p:nvPr>
        </p:nvSpPr>
        <p:spPr>
          <a:xfrm>
            <a:off x="4042610" y="1491329"/>
            <a:ext cx="7641982" cy="4004903"/>
          </a:xfrm>
        </p:spPr>
        <p:txBody>
          <a:bodyPr>
            <a:normAutofit fontScale="92500"/>
          </a:bodyPr>
          <a:lstStyle/>
          <a:p>
            <a:pPr marL="0" lvl="0" indent="0">
              <a:lnSpc>
                <a:spcPct val="110000"/>
              </a:lnSpc>
              <a:spcBef>
                <a:spcPts val="0"/>
              </a:spcBef>
              <a:buClr>
                <a:srgbClr val="C00000"/>
              </a:buClr>
              <a:buSzPct val="100000"/>
              <a:buNone/>
            </a:pPr>
            <a:r>
              <a:rPr lang="en-US" sz="1600" dirty="0">
                <a:solidFill>
                  <a:srgbClr val="C00000"/>
                </a:solidFill>
              </a:rPr>
              <a:t>Post 1</a:t>
            </a:r>
            <a:endParaRPr lang="en-US" sz="1600" dirty="0"/>
          </a:p>
          <a:p>
            <a:pPr marL="0" lvl="0" indent="0">
              <a:lnSpc>
                <a:spcPct val="110000"/>
              </a:lnSpc>
              <a:spcBef>
                <a:spcPts val="0"/>
              </a:spcBef>
              <a:buClr>
                <a:srgbClr val="595959"/>
              </a:buClr>
              <a:buSzPct val="100000"/>
              <a:buNone/>
            </a:pPr>
            <a:r>
              <a:rPr lang="en-US" sz="1600" dirty="0">
                <a:latin typeface="Calibri"/>
                <a:ea typeface="Calibri"/>
                <a:cs typeface="Calibri"/>
              </a:rPr>
              <a:t>I’m presenting at #AAOS2026! Be part of the most influential, global forum for #orthopaedic care, and </a:t>
            </a:r>
            <a:r>
              <a:rPr lang="en-US" sz="1600" dirty="0">
                <a:highlight>
                  <a:srgbClr val="FFFF00"/>
                </a:highlight>
                <a:latin typeface="Calibri"/>
                <a:ea typeface="Calibri"/>
                <a:cs typeface="Calibri"/>
              </a:rPr>
              <a:t>[attend my session OR check out my poster] </a:t>
            </a:r>
            <a:r>
              <a:rPr lang="en-US" sz="1600" dirty="0">
                <a:latin typeface="Calibri"/>
                <a:ea typeface="Calibri"/>
                <a:cs typeface="Calibri"/>
              </a:rPr>
              <a:t>on </a:t>
            </a:r>
            <a:r>
              <a:rPr lang="en-US" sz="1600" dirty="0">
                <a:highlight>
                  <a:srgbClr val="FFFF00"/>
                </a:highlight>
                <a:latin typeface="Calibri"/>
                <a:ea typeface="Calibri"/>
                <a:cs typeface="Calibri"/>
              </a:rPr>
              <a:t>[topic]</a:t>
            </a:r>
            <a:r>
              <a:rPr lang="en-US" sz="1600" dirty="0">
                <a:latin typeface="Calibri"/>
                <a:ea typeface="Calibri"/>
                <a:cs typeface="Calibri"/>
              </a:rPr>
              <a:t>. Don’t miss your moment to register today and join us in New Orleans: </a:t>
            </a:r>
            <a:r>
              <a:rPr lang="en-US" sz="1600" dirty="0">
                <a:latin typeface="Calibri"/>
                <a:ea typeface="Calibri"/>
                <a:cs typeface="Calibri"/>
                <a:hlinkClick r:id="rId3"/>
              </a:rPr>
              <a:t>https://bit.ly/joinme-am26</a:t>
            </a:r>
            <a:r>
              <a:rPr lang="en-US" sz="1600" dirty="0">
                <a:latin typeface="Calibri"/>
                <a:ea typeface="Calibri"/>
                <a:cs typeface="Calibri"/>
              </a:rPr>
              <a:t> </a:t>
            </a:r>
          </a:p>
          <a:p>
            <a:pPr marL="0" lvl="0" indent="0">
              <a:lnSpc>
                <a:spcPct val="110000"/>
              </a:lnSpc>
              <a:spcBef>
                <a:spcPts val="0"/>
              </a:spcBef>
              <a:buClr>
                <a:srgbClr val="595959"/>
              </a:buClr>
              <a:buSzPct val="100000"/>
              <a:buNone/>
            </a:pPr>
            <a:endParaRPr lang="en-US" sz="1000" dirty="0"/>
          </a:p>
          <a:p>
            <a:pPr marL="0" lvl="0" indent="0">
              <a:lnSpc>
                <a:spcPct val="110000"/>
              </a:lnSpc>
              <a:spcBef>
                <a:spcPts val="0"/>
              </a:spcBef>
              <a:buClr>
                <a:srgbClr val="C00000"/>
              </a:buClr>
              <a:buSzPct val="100000"/>
              <a:buNone/>
            </a:pPr>
            <a:r>
              <a:rPr lang="en-US" sz="1600" dirty="0">
                <a:solidFill>
                  <a:srgbClr val="C00000"/>
                </a:solidFill>
              </a:rPr>
              <a:t>Post 2</a:t>
            </a:r>
            <a:endParaRPr lang="en-US" sz="1600" dirty="0"/>
          </a:p>
          <a:p>
            <a:pPr marL="0" lvl="0" indent="0">
              <a:lnSpc>
                <a:spcPct val="110000"/>
              </a:lnSpc>
              <a:spcBef>
                <a:spcPts val="0"/>
              </a:spcBef>
              <a:buClr>
                <a:srgbClr val="595959"/>
              </a:buClr>
              <a:buSzPct val="100000"/>
              <a:buNone/>
            </a:pPr>
            <a:r>
              <a:rPr lang="en-US" sz="1600" dirty="0">
                <a:latin typeface="Calibri"/>
                <a:ea typeface="Calibri"/>
                <a:cs typeface="Calibri"/>
              </a:rPr>
              <a:t>Don’t miss your moment to experience the best event in #orthopaedics at #AAOS2026. I’m excited to share that I will be presenting the </a:t>
            </a:r>
            <a:r>
              <a:rPr lang="en-US" sz="1600" dirty="0">
                <a:highlight>
                  <a:srgbClr val="FFFF00"/>
                </a:highlight>
                <a:latin typeface="Calibri"/>
                <a:ea typeface="Calibri"/>
                <a:cs typeface="Calibri"/>
              </a:rPr>
              <a:t>[session OR poster]</a:t>
            </a:r>
            <a:r>
              <a:rPr lang="en-US" sz="1600" dirty="0">
                <a:latin typeface="Calibri"/>
                <a:ea typeface="Calibri"/>
                <a:cs typeface="Calibri"/>
              </a:rPr>
              <a:t> titled </a:t>
            </a:r>
            <a:r>
              <a:rPr lang="en-US" sz="1600" dirty="0">
                <a:highlight>
                  <a:srgbClr val="FFFF00"/>
                </a:highlight>
                <a:latin typeface="Calibri"/>
                <a:ea typeface="Calibri"/>
                <a:cs typeface="Calibri"/>
              </a:rPr>
              <a:t>[title]</a:t>
            </a:r>
            <a:r>
              <a:rPr lang="en-US" sz="1600" dirty="0">
                <a:latin typeface="Calibri"/>
                <a:ea typeface="Calibri"/>
                <a:cs typeface="Calibri"/>
              </a:rPr>
              <a:t>. Register today to join me at THE global orthopaedic meeting of the year, March 2-6, 2026, in New Orleans. </a:t>
            </a:r>
            <a:r>
              <a:rPr lang="en-US" sz="1600" dirty="0">
                <a:latin typeface="Calibri"/>
                <a:ea typeface="Calibri"/>
                <a:cs typeface="Calibri"/>
                <a:hlinkClick r:id="rId3"/>
              </a:rPr>
              <a:t>https://bit.ly/joinme-am26</a:t>
            </a:r>
            <a:r>
              <a:rPr lang="en-US" sz="1600" dirty="0">
                <a:latin typeface="Calibri"/>
                <a:ea typeface="Calibri"/>
                <a:cs typeface="Calibri"/>
              </a:rPr>
              <a:t> </a:t>
            </a:r>
          </a:p>
          <a:p>
            <a:pPr marL="0" lvl="0" indent="0">
              <a:lnSpc>
                <a:spcPct val="110000"/>
              </a:lnSpc>
              <a:spcBef>
                <a:spcPts val="0"/>
              </a:spcBef>
              <a:buClr>
                <a:srgbClr val="595959"/>
              </a:buClr>
              <a:buSzPct val="100000"/>
              <a:buNone/>
            </a:pPr>
            <a:endParaRPr lang="en-US" sz="1600" dirty="0">
              <a:solidFill>
                <a:srgbClr val="C00000"/>
              </a:solidFill>
            </a:endParaRPr>
          </a:p>
          <a:p>
            <a:pPr marL="0" lvl="0" indent="0">
              <a:lnSpc>
                <a:spcPct val="110000"/>
              </a:lnSpc>
              <a:spcBef>
                <a:spcPts val="0"/>
              </a:spcBef>
              <a:buClr>
                <a:srgbClr val="C00000"/>
              </a:buClr>
              <a:buSzPct val="100000"/>
              <a:buNone/>
            </a:pPr>
            <a:r>
              <a:rPr lang="en-US" sz="1600" dirty="0">
                <a:solidFill>
                  <a:srgbClr val="C00000"/>
                </a:solidFill>
              </a:rPr>
              <a:t>Post 3</a:t>
            </a:r>
            <a:endParaRPr lang="en-US" sz="1600" dirty="0"/>
          </a:p>
          <a:p>
            <a:pPr marL="0" lvl="0" indent="0">
              <a:lnSpc>
                <a:spcPct val="110000"/>
              </a:lnSpc>
              <a:spcBef>
                <a:spcPts val="0"/>
              </a:spcBef>
              <a:buClr>
                <a:srgbClr val="595959"/>
              </a:buClr>
              <a:buSzPct val="100000"/>
              <a:buNone/>
            </a:pPr>
            <a:r>
              <a:rPr lang="en-US" sz="1600" dirty="0">
                <a:latin typeface="Calibri"/>
                <a:ea typeface="Calibri"/>
                <a:cs typeface="Calibri"/>
              </a:rPr>
              <a:t>I just registered for #AAOS2026, have you? I’m headed to New Orleans, March 2-6, and I’m presenting on </a:t>
            </a:r>
            <a:r>
              <a:rPr lang="en-US" sz="1600" dirty="0">
                <a:highlight>
                  <a:srgbClr val="FFFF00"/>
                </a:highlight>
                <a:latin typeface="Calibri"/>
                <a:ea typeface="Calibri"/>
                <a:cs typeface="Calibri"/>
              </a:rPr>
              <a:t>[date]</a:t>
            </a:r>
            <a:r>
              <a:rPr lang="en-US" sz="1600" dirty="0">
                <a:latin typeface="Calibri"/>
                <a:ea typeface="Calibri"/>
                <a:cs typeface="Calibri"/>
              </a:rPr>
              <a:t> about </a:t>
            </a:r>
            <a:r>
              <a:rPr lang="en-US" sz="1600" dirty="0">
                <a:highlight>
                  <a:srgbClr val="FFFF00"/>
                </a:highlight>
                <a:latin typeface="Calibri"/>
                <a:ea typeface="Calibri"/>
                <a:cs typeface="Calibri"/>
              </a:rPr>
              <a:t>[topic]</a:t>
            </a:r>
            <a:r>
              <a:rPr lang="en-US" sz="1600" dirty="0">
                <a:latin typeface="Calibri"/>
                <a:ea typeface="Calibri"/>
                <a:cs typeface="Calibri"/>
              </a:rPr>
              <a:t>. Join me for the latest innovations and ortho education at an incredible city known for its incredible cuisine and live music. </a:t>
            </a:r>
            <a:r>
              <a:rPr lang="en-US" sz="1600" dirty="0">
                <a:latin typeface="Calibri"/>
                <a:ea typeface="Calibri"/>
                <a:cs typeface="Calibri"/>
                <a:hlinkClick r:id="rId3"/>
              </a:rPr>
              <a:t>https://bit.ly/joinme-am26</a:t>
            </a:r>
            <a:r>
              <a:rPr lang="en-US" sz="1600" dirty="0">
                <a:latin typeface="Calibri"/>
                <a:ea typeface="Calibri"/>
                <a:cs typeface="Calibri"/>
              </a:rPr>
              <a:t> </a:t>
            </a:r>
            <a:endParaRPr lang="en-US" sz="1600" dirty="0">
              <a:highlight>
                <a:srgbClr val="FF0000"/>
              </a:highlight>
              <a:latin typeface="Calibri"/>
              <a:ea typeface="Calibri"/>
              <a:cs typeface="Calibri"/>
            </a:endParaRPr>
          </a:p>
        </p:txBody>
      </p:sp>
      <p:sp>
        <p:nvSpPr>
          <p:cNvPr id="4" name="Google Shape;103;p2">
            <a:extLst>
              <a:ext uri="{FF2B5EF4-FFF2-40B4-BE49-F238E27FC236}">
                <a16:creationId xmlns:a16="http://schemas.microsoft.com/office/drawing/2014/main" id="{1F163BE6-6E5C-F6E4-4940-6516639512B5}"/>
              </a:ext>
            </a:extLst>
          </p:cNvPr>
          <p:cNvSpPr/>
          <p:nvPr/>
        </p:nvSpPr>
        <p:spPr>
          <a:xfrm>
            <a:off x="507408" y="2171032"/>
            <a:ext cx="3295908" cy="1917700"/>
          </a:xfrm>
          <a:prstGeom prst="snip2DiagRect">
            <a:avLst>
              <a:gd name="adj1" fmla="val 0"/>
              <a:gd name="adj2" fmla="val 16667"/>
            </a:avLst>
          </a:prstGeom>
          <a:solidFill>
            <a:srgbClr val="C00000"/>
          </a:solidFill>
          <a:ln w="12700" cap="flat" cmpd="sng">
            <a:solidFill>
              <a:srgbClr val="940025"/>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ct val="100000"/>
              <a:buNone/>
            </a:pPr>
            <a:r>
              <a:rPr lang="en-US" sz="2000" b="1" dirty="0">
                <a:solidFill>
                  <a:schemeClr val="lt1"/>
                </a:solidFill>
              </a:rPr>
              <a:t>Personalize and share </a:t>
            </a:r>
            <a:r>
              <a:rPr lang="en-US" sz="2000" dirty="0">
                <a:solidFill>
                  <a:schemeClr val="lt1"/>
                </a:solidFill>
              </a:rPr>
              <a:t>these posts to spread the word about #AAOS2026 throughout your network!</a:t>
            </a:r>
            <a:endParaRPr lang="en-US" sz="2000" dirty="0"/>
          </a:p>
        </p:txBody>
      </p:sp>
    </p:spTree>
    <p:extLst>
      <p:ext uri="{BB962C8B-B14F-4D97-AF65-F5344CB8AC3E}">
        <p14:creationId xmlns:p14="http://schemas.microsoft.com/office/powerpoint/2010/main" val="21926805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B433759-790F-3BFE-312A-D747BD477B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9894E4-FC9F-0912-0805-317D63E8857C}"/>
              </a:ext>
            </a:extLst>
          </p:cNvPr>
          <p:cNvSpPr>
            <a:spLocks noGrp="1"/>
          </p:cNvSpPr>
          <p:nvPr>
            <p:ph type="title"/>
          </p:nvPr>
        </p:nvSpPr>
        <p:spPr/>
        <p:txBody>
          <a:bodyPr/>
          <a:lstStyle/>
          <a:p>
            <a:r>
              <a:rPr lang="en-US" dirty="0"/>
              <a:t>Posting on X</a:t>
            </a:r>
          </a:p>
        </p:txBody>
      </p:sp>
      <p:sp>
        <p:nvSpPr>
          <p:cNvPr id="3" name="Content Placeholder 2">
            <a:extLst>
              <a:ext uri="{FF2B5EF4-FFF2-40B4-BE49-F238E27FC236}">
                <a16:creationId xmlns:a16="http://schemas.microsoft.com/office/drawing/2014/main" id="{49FF4889-63E0-4041-7139-3F880D64E4F9}"/>
              </a:ext>
            </a:extLst>
          </p:cNvPr>
          <p:cNvSpPr>
            <a:spLocks noGrp="1"/>
          </p:cNvSpPr>
          <p:nvPr>
            <p:ph idx="1"/>
          </p:nvPr>
        </p:nvSpPr>
        <p:spPr>
          <a:xfrm>
            <a:off x="3441032" y="1359568"/>
            <a:ext cx="8750968" cy="4138864"/>
          </a:xfrm>
        </p:spPr>
        <p:txBody>
          <a:bodyPr>
            <a:normAutofit fontScale="55000" lnSpcReduction="20000"/>
          </a:bodyPr>
          <a:lstStyle/>
          <a:p>
            <a:pPr marL="0" lvl="0" indent="0">
              <a:lnSpc>
                <a:spcPct val="110000"/>
              </a:lnSpc>
              <a:spcBef>
                <a:spcPts val="0"/>
              </a:spcBef>
              <a:buClr>
                <a:srgbClr val="C00000"/>
              </a:buClr>
              <a:buSzPct val="100000"/>
              <a:buNone/>
            </a:pPr>
            <a:r>
              <a:rPr lang="en-US" sz="3600" dirty="0">
                <a:solidFill>
                  <a:srgbClr val="C00000"/>
                </a:solidFill>
              </a:rPr>
              <a:t>Post 1</a:t>
            </a:r>
            <a:endParaRPr lang="en-US" sz="3200" dirty="0"/>
          </a:p>
          <a:p>
            <a:pPr marL="0" lvl="0" indent="0">
              <a:lnSpc>
                <a:spcPct val="110000"/>
              </a:lnSpc>
              <a:spcBef>
                <a:spcPts val="0"/>
              </a:spcBef>
              <a:buClr>
                <a:srgbClr val="595959"/>
              </a:buClr>
              <a:buSzPct val="100000"/>
              <a:buNone/>
            </a:pPr>
            <a:r>
              <a:rPr lang="en-US" sz="3200" dirty="0">
                <a:latin typeface="Calibri"/>
                <a:cs typeface="Calibri"/>
              </a:rPr>
              <a:t>@AAOS1 I’m presenting at #AAOS2026! Join me in New Orleans, Mar. 2-6, to hear about the latest findings in our field and connect with fellow #orthopaedic specialists from around the world (like me!): </a:t>
            </a:r>
            <a:r>
              <a:rPr lang="en-US" sz="3200" dirty="0">
                <a:latin typeface="Calibri"/>
                <a:ea typeface="Calibri"/>
                <a:cs typeface="Calibri"/>
                <a:hlinkClick r:id="rId3"/>
              </a:rPr>
              <a:t>https://bit.ly/joinme-am26</a:t>
            </a:r>
            <a:r>
              <a:rPr lang="en-US" sz="3200" dirty="0">
                <a:latin typeface="Calibri"/>
                <a:ea typeface="Calibri"/>
                <a:cs typeface="Calibri"/>
              </a:rPr>
              <a:t> </a:t>
            </a:r>
            <a:r>
              <a:rPr lang="en-US" sz="3200" dirty="0">
                <a:latin typeface="Calibri"/>
                <a:cs typeface="Calibri"/>
              </a:rPr>
              <a:t>#orthotwitter #ortho #orthopaedicsurgeon </a:t>
            </a:r>
          </a:p>
          <a:p>
            <a:pPr marL="0" lvl="0" indent="0">
              <a:lnSpc>
                <a:spcPct val="110000"/>
              </a:lnSpc>
              <a:spcBef>
                <a:spcPts val="0"/>
              </a:spcBef>
              <a:buClr>
                <a:srgbClr val="595959"/>
              </a:buClr>
              <a:buSzPct val="100000"/>
              <a:buNone/>
            </a:pPr>
            <a:endParaRPr lang="en-US" sz="2000" dirty="0"/>
          </a:p>
          <a:p>
            <a:pPr marL="0" lvl="0" indent="0">
              <a:lnSpc>
                <a:spcPct val="110000"/>
              </a:lnSpc>
              <a:spcBef>
                <a:spcPts val="0"/>
              </a:spcBef>
              <a:buClr>
                <a:srgbClr val="C00000"/>
              </a:buClr>
              <a:buSzPct val="100000"/>
              <a:buNone/>
            </a:pPr>
            <a:r>
              <a:rPr lang="en-US" sz="3600" dirty="0">
                <a:solidFill>
                  <a:srgbClr val="C00000"/>
                </a:solidFill>
              </a:rPr>
              <a:t>Post 2</a:t>
            </a:r>
            <a:endParaRPr lang="en-US" sz="3200" dirty="0"/>
          </a:p>
          <a:p>
            <a:pPr marL="0" lvl="0" indent="0">
              <a:lnSpc>
                <a:spcPct val="110000"/>
              </a:lnSpc>
              <a:spcBef>
                <a:spcPts val="0"/>
              </a:spcBef>
              <a:buClr>
                <a:srgbClr val="595959"/>
              </a:buClr>
              <a:buSzPct val="100000"/>
              <a:buNone/>
            </a:pPr>
            <a:r>
              <a:rPr lang="en-US" sz="3200" dirty="0">
                <a:latin typeface="Calibri"/>
                <a:cs typeface="Calibri"/>
              </a:rPr>
              <a:t>Experience the latest discoveries, insights &amp; practices in the field + collaborate with a diverse audience of healthcare &amp; industry professionals in </a:t>
            </a:r>
            <a:r>
              <a:rPr lang="en-US" sz="3200" dirty="0" err="1">
                <a:latin typeface="Calibri"/>
                <a:cs typeface="Calibri"/>
              </a:rPr>
              <a:t>orthopaedics</a:t>
            </a:r>
            <a:r>
              <a:rPr lang="en-US" sz="3200" dirty="0">
                <a:latin typeface="Calibri"/>
                <a:cs typeface="Calibri"/>
              </a:rPr>
              <a:t> at #AAOS2026. Learn more: </a:t>
            </a:r>
            <a:r>
              <a:rPr lang="en-US" sz="3600" dirty="0">
                <a:latin typeface="Calibri"/>
                <a:ea typeface="Calibri"/>
                <a:cs typeface="Calibri"/>
                <a:hlinkClick r:id="rId3"/>
              </a:rPr>
              <a:t>https://bit.ly/joinme-am26</a:t>
            </a:r>
            <a:r>
              <a:rPr lang="en-US" sz="3600" dirty="0">
                <a:latin typeface="Calibri"/>
                <a:ea typeface="Calibri"/>
                <a:cs typeface="Calibri"/>
              </a:rPr>
              <a:t> </a:t>
            </a:r>
            <a:r>
              <a:rPr lang="en-US" sz="3200" dirty="0">
                <a:latin typeface="Calibri"/>
                <a:cs typeface="Calibri"/>
              </a:rPr>
              <a:t>#orthotwitter #ortho #orthopaedicsurgeon @AAOS1</a:t>
            </a:r>
          </a:p>
          <a:p>
            <a:pPr marL="0" lvl="0" indent="0">
              <a:lnSpc>
                <a:spcPct val="110000"/>
              </a:lnSpc>
              <a:spcBef>
                <a:spcPts val="0"/>
              </a:spcBef>
              <a:buClr>
                <a:srgbClr val="595959"/>
              </a:buClr>
              <a:buSzPct val="100000"/>
              <a:buNone/>
            </a:pPr>
            <a:endParaRPr lang="en-US" sz="3600" dirty="0">
              <a:solidFill>
                <a:srgbClr val="C00000"/>
              </a:solidFill>
            </a:endParaRPr>
          </a:p>
          <a:p>
            <a:pPr marL="0" lvl="0" indent="0">
              <a:lnSpc>
                <a:spcPct val="110000"/>
              </a:lnSpc>
              <a:spcBef>
                <a:spcPts val="0"/>
              </a:spcBef>
              <a:buClr>
                <a:srgbClr val="C00000"/>
              </a:buClr>
              <a:buSzPct val="100000"/>
              <a:buNone/>
            </a:pPr>
            <a:r>
              <a:rPr lang="en-US" sz="3600" dirty="0">
                <a:solidFill>
                  <a:srgbClr val="C00000"/>
                </a:solidFill>
              </a:rPr>
              <a:t>Post 3</a:t>
            </a:r>
            <a:endParaRPr lang="en-US" sz="3200" dirty="0"/>
          </a:p>
          <a:p>
            <a:pPr marL="0" lvl="0" indent="0">
              <a:lnSpc>
                <a:spcPct val="110000"/>
              </a:lnSpc>
              <a:spcBef>
                <a:spcPts val="0"/>
              </a:spcBef>
              <a:buClr>
                <a:srgbClr val="595959"/>
              </a:buClr>
              <a:buSzPct val="100000"/>
              <a:buNone/>
            </a:pPr>
            <a:r>
              <a:rPr lang="en-US" sz="3200" dirty="0">
                <a:highlight>
                  <a:srgbClr val="FFFF00"/>
                </a:highlight>
                <a:latin typeface="Calibri"/>
                <a:cs typeface="Calibri"/>
              </a:rPr>
              <a:t>[Attend my session OR Check out my poster] </a:t>
            </a:r>
            <a:r>
              <a:rPr lang="en-US" sz="3200" dirty="0">
                <a:latin typeface="Calibri"/>
                <a:cs typeface="Calibri"/>
              </a:rPr>
              <a:t>on </a:t>
            </a:r>
            <a:r>
              <a:rPr lang="en-US" sz="3200" dirty="0">
                <a:highlight>
                  <a:srgbClr val="FFFF00"/>
                </a:highlight>
                <a:latin typeface="Calibri"/>
                <a:cs typeface="Calibri"/>
              </a:rPr>
              <a:t>[topic] </a:t>
            </a:r>
            <a:r>
              <a:rPr lang="en-US" sz="3200" dirty="0">
                <a:latin typeface="Calibri"/>
                <a:cs typeface="Calibri"/>
              </a:rPr>
              <a:t>during #AAOS2026. Learn more about the meeting and sign up today: </a:t>
            </a:r>
            <a:r>
              <a:rPr lang="en-US" sz="3600" dirty="0">
                <a:latin typeface="Calibri"/>
                <a:ea typeface="Calibri"/>
                <a:cs typeface="Calibri"/>
                <a:hlinkClick r:id="rId3"/>
              </a:rPr>
              <a:t>https://bit.ly/joinme-am26</a:t>
            </a:r>
            <a:r>
              <a:rPr lang="en-US" sz="3600" dirty="0">
                <a:latin typeface="Calibri"/>
                <a:ea typeface="Calibri"/>
                <a:cs typeface="Calibri"/>
              </a:rPr>
              <a:t> </a:t>
            </a:r>
            <a:r>
              <a:rPr lang="en-US" sz="3200" dirty="0">
                <a:latin typeface="Calibri"/>
                <a:cs typeface="Calibri"/>
              </a:rPr>
              <a:t>#orthotwitter #ortho @AAOS1</a:t>
            </a:r>
          </a:p>
        </p:txBody>
      </p:sp>
      <p:sp>
        <p:nvSpPr>
          <p:cNvPr id="4" name="Google Shape;103;p2">
            <a:extLst>
              <a:ext uri="{FF2B5EF4-FFF2-40B4-BE49-F238E27FC236}">
                <a16:creationId xmlns:a16="http://schemas.microsoft.com/office/drawing/2014/main" id="{49E399F9-B784-70C1-A35A-49E13ECCBF29}"/>
              </a:ext>
            </a:extLst>
          </p:cNvPr>
          <p:cNvSpPr/>
          <p:nvPr/>
        </p:nvSpPr>
        <p:spPr>
          <a:xfrm>
            <a:off x="316831" y="2159001"/>
            <a:ext cx="3015916" cy="1917700"/>
          </a:xfrm>
          <a:prstGeom prst="snip2DiagRect">
            <a:avLst>
              <a:gd name="adj1" fmla="val 0"/>
              <a:gd name="adj2" fmla="val 16667"/>
            </a:avLst>
          </a:prstGeom>
          <a:solidFill>
            <a:srgbClr val="C00000"/>
          </a:solidFill>
          <a:ln w="12700" cap="flat" cmpd="sng">
            <a:solidFill>
              <a:srgbClr val="940025"/>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ct val="100000"/>
              <a:buNone/>
            </a:pPr>
            <a:r>
              <a:rPr lang="en-US" sz="2000" b="1" dirty="0">
                <a:solidFill>
                  <a:schemeClr val="lt1"/>
                </a:solidFill>
              </a:rPr>
              <a:t>Personalize and share </a:t>
            </a:r>
            <a:r>
              <a:rPr lang="en-US" sz="2000" dirty="0">
                <a:solidFill>
                  <a:schemeClr val="lt1"/>
                </a:solidFill>
              </a:rPr>
              <a:t>these posts to spread the word about #AAOS2026!</a:t>
            </a:r>
            <a:endParaRPr lang="en-US" sz="2000" dirty="0"/>
          </a:p>
        </p:txBody>
      </p:sp>
    </p:spTree>
    <p:extLst>
      <p:ext uri="{BB962C8B-B14F-4D97-AF65-F5344CB8AC3E}">
        <p14:creationId xmlns:p14="http://schemas.microsoft.com/office/powerpoint/2010/main" val="37953680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7E37609-D205-EA95-243B-758DAA1169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3F3711-3E19-9FCF-0993-FA1B2658C4C3}"/>
              </a:ext>
            </a:extLst>
          </p:cNvPr>
          <p:cNvSpPr>
            <a:spLocks noGrp="1"/>
          </p:cNvSpPr>
          <p:nvPr>
            <p:ph type="title"/>
          </p:nvPr>
        </p:nvSpPr>
        <p:spPr/>
        <p:txBody>
          <a:bodyPr/>
          <a:lstStyle/>
          <a:p>
            <a:r>
              <a:rPr lang="en-US" dirty="0"/>
              <a:t>Use These Graphics on Social</a:t>
            </a:r>
          </a:p>
        </p:txBody>
      </p:sp>
      <p:sp>
        <p:nvSpPr>
          <p:cNvPr id="6" name="Content Placeholder 5">
            <a:extLst>
              <a:ext uri="{FF2B5EF4-FFF2-40B4-BE49-F238E27FC236}">
                <a16:creationId xmlns:a16="http://schemas.microsoft.com/office/drawing/2014/main" id="{7CF5BE55-3A81-C037-F264-6D2C81FD37B0}"/>
              </a:ext>
            </a:extLst>
          </p:cNvPr>
          <p:cNvSpPr>
            <a:spLocks noGrp="1"/>
          </p:cNvSpPr>
          <p:nvPr>
            <p:ph idx="1"/>
          </p:nvPr>
        </p:nvSpPr>
        <p:spPr>
          <a:xfrm>
            <a:off x="838200" y="1428583"/>
            <a:ext cx="10515600" cy="953670"/>
          </a:xfrm>
        </p:spPr>
        <p:txBody>
          <a:bodyPr/>
          <a:lstStyle/>
          <a:p>
            <a:pPr marL="0" indent="0">
              <a:buNone/>
            </a:pPr>
            <a:r>
              <a:rPr lang="en-US" sz="2400" b="0" dirty="0"/>
              <a:t>Right-click the picture you’d like to use and select ‘Save as Picture’ or ‘Copy’ to save one of these images to your files and upload with your posts.</a:t>
            </a:r>
          </a:p>
          <a:p>
            <a:endParaRPr lang="en-US" dirty="0"/>
          </a:p>
        </p:txBody>
      </p:sp>
      <p:pic>
        <p:nvPicPr>
          <p:cNvPr id="9" name="Picture 8" descr="An aerial view of a city&#10;&#10;AI-generated content may be incorrect.">
            <a:extLst>
              <a:ext uri="{FF2B5EF4-FFF2-40B4-BE49-F238E27FC236}">
                <a16:creationId xmlns:a16="http://schemas.microsoft.com/office/drawing/2014/main" id="{86B24D62-D71A-B703-B4BA-295030B64D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4447" y="2272886"/>
            <a:ext cx="3047164" cy="3047164"/>
          </a:xfrm>
          <a:prstGeom prst="rect">
            <a:avLst/>
          </a:prstGeom>
        </p:spPr>
      </p:pic>
      <p:pic>
        <p:nvPicPr>
          <p:cNvPr id="4" name="Picture 3" descr="A person giving a presentation to a group of people&#10;&#10;AI-generated content may be incorrect.">
            <a:extLst>
              <a:ext uri="{FF2B5EF4-FFF2-40B4-BE49-F238E27FC236}">
                <a16:creationId xmlns:a16="http://schemas.microsoft.com/office/drawing/2014/main" id="{C3BDEB73-19CA-7E3E-0A67-2D0E2902CB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2141175"/>
            <a:ext cx="5456903" cy="3069508"/>
          </a:xfrm>
          <a:prstGeom prst="rect">
            <a:avLst/>
          </a:prstGeom>
        </p:spPr>
      </p:pic>
    </p:spTree>
    <p:extLst>
      <p:ext uri="{BB962C8B-B14F-4D97-AF65-F5344CB8AC3E}">
        <p14:creationId xmlns:p14="http://schemas.microsoft.com/office/powerpoint/2010/main" val="40621107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492786D3E89F346B8020FE38CF94612" ma:contentTypeVersion="21" ma:contentTypeDescription="Create a new document." ma:contentTypeScope="" ma:versionID="86e9bfa5726bdce675ca3aed9103bc14">
  <xsd:schema xmlns:xsd="http://www.w3.org/2001/XMLSchema" xmlns:xs="http://www.w3.org/2001/XMLSchema" xmlns:p="http://schemas.microsoft.com/office/2006/metadata/properties" xmlns:ns1="http://schemas.microsoft.com/sharepoint/v3" xmlns:ns2="0c807a80-9aca-4681-a8ad-31b1f353ac9d" xmlns:ns3="b88963cb-67ac-45a8-b444-b4505ad1e691" targetNamespace="http://schemas.microsoft.com/office/2006/metadata/properties" ma:root="true" ma:fieldsID="f23ddb49ec203573321bf43dc31fc293" ns1:_="" ns2:_="" ns3:_="">
    <xsd:import namespace="http://schemas.microsoft.com/sharepoint/v3"/>
    <xsd:import namespace="0c807a80-9aca-4681-a8ad-31b1f353ac9d"/>
    <xsd:import namespace="b88963cb-67ac-45a8-b444-b4505ad1e69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Location" minOccurs="0"/>
                <xsd:element ref="ns1:_ip_UnifiedCompliancePolicyProperties" minOccurs="0"/>
                <xsd:element ref="ns1:_ip_UnifiedCompliancePolicyUIAc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6" nillable="true" ma:displayName="Unified Compliance Policy Properties" ma:hidden="true" ma:internalName="_ip_UnifiedCompliancePolicyProperties">
      <xsd:simpleType>
        <xsd:restriction base="dms:Note"/>
      </xsd:simpleType>
    </xsd:element>
    <xsd:element name="_ip_UnifiedCompliancePolicyUIAction" ma:index="2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c807a80-9aca-4681-a8ad-31b1f353ac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01ff484-9d2c-4be7-820b-857db63bd77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88963cb-67ac-45a8-b444-b4505ad1e691"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919ffe8-141a-48b6-8082-864362c172d9}" ma:internalName="TaxCatchAll" ma:showField="CatchAllData" ma:web="b88963cb-67ac-45a8-b444-b4505ad1e6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0c807a80-9aca-4681-a8ad-31b1f353ac9d">
      <Terms xmlns="http://schemas.microsoft.com/office/infopath/2007/PartnerControls"/>
    </lcf76f155ced4ddcb4097134ff3c332f>
    <TaxCatchAll xmlns="b88963cb-67ac-45a8-b444-b4505ad1e691"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E5BE2D9-2BAE-4FAD-8D14-EA1E0C8A4C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c807a80-9aca-4681-a8ad-31b1f353ac9d"/>
    <ds:schemaRef ds:uri="b88963cb-67ac-45a8-b444-b4505ad1e6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87AFF8D-BBE0-40B2-90F9-82ADBF507DED}">
  <ds:schemaRefs>
    <ds:schemaRef ds:uri="http://schemas.microsoft.com/office/2006/documentManagement/types"/>
    <ds:schemaRef ds:uri="http://schemas.openxmlformats.org/package/2006/metadata/core-properties"/>
    <ds:schemaRef ds:uri="http://purl.org/dc/elements/1.1/"/>
    <ds:schemaRef ds:uri="http://purl.org/dc/terms/"/>
    <ds:schemaRef ds:uri="0c807a80-9aca-4681-a8ad-31b1f353ac9d"/>
    <ds:schemaRef ds:uri="http://www.w3.org/XML/1998/namespace"/>
    <ds:schemaRef ds:uri="http://schemas.microsoft.com/office/infopath/2007/PartnerControls"/>
    <ds:schemaRef ds:uri="http://schemas.microsoft.com/office/2006/metadata/properties"/>
    <ds:schemaRef ds:uri="b88963cb-67ac-45a8-b444-b4505ad1e691"/>
    <ds:schemaRef ds:uri="http://schemas.microsoft.com/sharepoint/v3"/>
    <ds:schemaRef ds:uri="http://purl.org/dc/dcmitype/"/>
  </ds:schemaRefs>
</ds:datastoreItem>
</file>

<file path=customXml/itemProps3.xml><?xml version="1.0" encoding="utf-8"?>
<ds:datastoreItem xmlns:ds="http://schemas.openxmlformats.org/officeDocument/2006/customXml" ds:itemID="{921D9F43-C590-486B-9C9D-13333CE8BF1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312</TotalTime>
  <Words>1330</Words>
  <Application>Microsoft Office PowerPoint</Application>
  <PresentationFormat>Widescreen</PresentationFormat>
  <Paragraphs>108</Paragraphs>
  <Slides>16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Aptos</vt:lpstr>
      <vt:lpstr>Arial</vt:lpstr>
      <vt:lpstr>Arial Black</vt:lpstr>
      <vt:lpstr>Calibri</vt:lpstr>
      <vt:lpstr>Noto Sans Symbols</vt:lpstr>
      <vt:lpstr>Office Theme</vt:lpstr>
      <vt:lpstr>PowerPoint Presentation</vt:lpstr>
      <vt:lpstr>Your Meeting Toolkit</vt:lpstr>
      <vt:lpstr>Your Meeting Toolkit</vt:lpstr>
      <vt:lpstr>Social Media</vt:lpstr>
      <vt:lpstr>Connect with AAOS on Social Media</vt:lpstr>
      <vt:lpstr>#AAOS2026</vt:lpstr>
      <vt:lpstr>Posting on LinkedIn &amp; Facebook</vt:lpstr>
      <vt:lpstr>Posting on X</vt:lpstr>
      <vt:lpstr>Use These Graphics on Social</vt:lpstr>
      <vt:lpstr>Record a Video Testimony</vt:lpstr>
      <vt:lpstr>Email</vt:lpstr>
      <vt:lpstr>Personalized Email</vt:lpstr>
      <vt:lpstr>Email Template</vt:lpstr>
      <vt:lpstr>Email Signature Line</vt:lpstr>
      <vt:lpstr>Newsletters</vt:lpstr>
      <vt:lpstr>Email Newsletter Story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Ocampo, Chris</dc:creator>
  <cp:lastModifiedBy>Ocampo, Chris</cp:lastModifiedBy>
  <cp:revision>13</cp:revision>
  <dcterms:created xsi:type="dcterms:W3CDTF">2024-05-23T14:14:16Z</dcterms:created>
  <dcterms:modified xsi:type="dcterms:W3CDTF">2025-10-01T21:21:37Z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0x010100E492786D3E89F346B8020FE38CF94612</vt:lpwstr>
  </property>
  <property fmtid="{D5CDD505-2E9C-101B-9397-08002B2CF9AE}" pid="3" name="MediaServiceImageTags">
    <vt:lpwstr/>
  </property>
</Properties>
</file>