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3" r:id="rId2"/>
  </p:sldMasterIdLst>
  <p:notesMasterIdLst>
    <p:notesMasterId r:id="rId49"/>
  </p:notesMasterIdLst>
  <p:sldIdLst>
    <p:sldId id="256" r:id="rId3"/>
    <p:sldId id="433" r:id="rId4"/>
    <p:sldId id="434" r:id="rId5"/>
    <p:sldId id="435" r:id="rId6"/>
    <p:sldId id="316" r:id="rId7"/>
    <p:sldId id="436" r:id="rId8"/>
    <p:sldId id="318" r:id="rId9"/>
    <p:sldId id="285" r:id="rId10"/>
    <p:sldId id="309" r:id="rId11"/>
    <p:sldId id="286" r:id="rId12"/>
    <p:sldId id="288" r:id="rId13"/>
    <p:sldId id="287" r:id="rId14"/>
    <p:sldId id="290" r:id="rId15"/>
    <p:sldId id="324" r:id="rId16"/>
    <p:sldId id="437" r:id="rId17"/>
    <p:sldId id="289" r:id="rId18"/>
    <p:sldId id="438" r:id="rId19"/>
    <p:sldId id="291" r:id="rId20"/>
    <p:sldId id="322" r:id="rId21"/>
    <p:sldId id="498" r:id="rId22"/>
    <p:sldId id="282" r:id="rId23"/>
    <p:sldId id="257" r:id="rId24"/>
    <p:sldId id="258" r:id="rId25"/>
    <p:sldId id="415" r:id="rId26"/>
    <p:sldId id="259" r:id="rId27"/>
    <p:sldId id="499" r:id="rId28"/>
    <p:sldId id="500" r:id="rId29"/>
    <p:sldId id="502" r:id="rId30"/>
    <p:sldId id="503" r:id="rId31"/>
    <p:sldId id="416" r:id="rId32"/>
    <p:sldId id="417" r:id="rId33"/>
    <p:sldId id="423" r:id="rId34"/>
    <p:sldId id="266" r:id="rId35"/>
    <p:sldId id="267" r:id="rId36"/>
    <p:sldId id="443" r:id="rId37"/>
    <p:sldId id="440" r:id="rId38"/>
    <p:sldId id="505" r:id="rId39"/>
    <p:sldId id="314" r:id="rId40"/>
    <p:sldId id="296" r:id="rId41"/>
    <p:sldId id="325" r:id="rId42"/>
    <p:sldId id="414" r:id="rId43"/>
    <p:sldId id="304" r:id="rId44"/>
    <p:sldId id="357" r:id="rId45"/>
    <p:sldId id="356" r:id="rId46"/>
    <p:sldId id="307" r:id="rId47"/>
    <p:sldId id="504" r:id="rId4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l, Quinn" initials="HQ" lastIdx="1" clrIdx="0">
    <p:extLst>
      <p:ext uri="{19B8F6BF-5375-455C-9EA6-DF929625EA0E}">
        <p15:presenceInfo xmlns:p15="http://schemas.microsoft.com/office/powerpoint/2012/main" userId="S-1-5-21-85748401-52711418-1718223645-29302" providerId="AD"/>
      </p:ext>
    </p:extLst>
  </p:cmAuthor>
  <p:cmAuthor id="2" name="Krause, Barbara" initials="KB" lastIdx="2" clrIdx="1">
    <p:extLst>
      <p:ext uri="{19B8F6BF-5375-455C-9EA6-DF929625EA0E}">
        <p15:presenceInfo xmlns:p15="http://schemas.microsoft.com/office/powerpoint/2012/main" userId="S::krause@aaos.org::6db2c089-7005-4d2b-a6d5-984da0e7fc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660066"/>
    <a:srgbClr val="990033"/>
    <a:srgbClr val="7AA7A6"/>
    <a:srgbClr val="E7EFEF"/>
    <a:srgbClr val="CBD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24" autoAdjust="0"/>
    <p:restoredTop sz="68076" autoAdjust="0"/>
  </p:normalViewPr>
  <p:slideViewPr>
    <p:cSldViewPr snapToGrid="0">
      <p:cViewPr varScale="1">
        <p:scale>
          <a:sx n="84" d="100"/>
          <a:sy n="84" d="100"/>
        </p:scale>
        <p:origin x="2130" y="8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79" d="100"/>
          <a:sy n="79" d="100"/>
        </p:scale>
        <p:origin x="2022" y="5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2BE7B0-A1ED-4D11-8537-EFC76F2025DF}" type="doc">
      <dgm:prSet loTypeId="urn:microsoft.com/office/officeart/2005/8/layout/venn1" loCatId="relationship" qsTypeId="urn:microsoft.com/office/officeart/2005/8/quickstyle/simple1" qsCatId="simple" csTypeId="urn:microsoft.com/office/officeart/2005/8/colors/colorful4" csCatId="colorful" phldr="1"/>
      <dgm:spPr/>
    </dgm:pt>
    <dgm:pt modelId="{C4EA608D-0CF7-40A7-BFE2-F2EE27589D34}">
      <dgm:prSet phldrT="[Text]"/>
      <dgm:spPr/>
      <dgm:t>
        <a:bodyPr/>
        <a:lstStyle/>
        <a:p>
          <a:r>
            <a:rPr lang="en-US" b="0" cap="none" spc="0" dirty="0">
              <a:ln w="0"/>
              <a:solidFill>
                <a:schemeClr val="tx1"/>
              </a:solidFill>
              <a:effectLst>
                <a:outerShdw blurRad="38100" dist="19050" dir="2700000" algn="tl" rotWithShape="0">
                  <a:schemeClr val="dk1">
                    <a:alpha val="40000"/>
                  </a:schemeClr>
                </a:outerShdw>
              </a:effectLst>
            </a:rPr>
            <a:t>Individual Clinical Experience</a:t>
          </a:r>
        </a:p>
      </dgm:t>
    </dgm:pt>
    <dgm:pt modelId="{B4759BFE-2E7B-49D7-9A86-FE9819FF7091}" type="parTrans" cxnId="{C370CDD7-D5B2-4062-A4E8-73DFF4BF2F05}">
      <dgm:prSet/>
      <dgm:spPr/>
      <dgm:t>
        <a:bodyPr/>
        <a:lstStyle/>
        <a:p>
          <a:endParaRPr lang="en-US"/>
        </a:p>
      </dgm:t>
    </dgm:pt>
    <dgm:pt modelId="{DE9A7601-14A6-4E3D-8F2C-24F8D97E0574}" type="sibTrans" cxnId="{C370CDD7-D5B2-4062-A4E8-73DFF4BF2F05}">
      <dgm:prSet/>
      <dgm:spPr/>
      <dgm:t>
        <a:bodyPr/>
        <a:lstStyle/>
        <a:p>
          <a:endParaRPr lang="en-US"/>
        </a:p>
      </dgm:t>
    </dgm:pt>
    <dgm:pt modelId="{13C0B35B-4A4E-4CBF-B99D-4CC3BF2655CE}">
      <dgm:prSet phldrT="[Text]"/>
      <dgm:spPr/>
      <dgm:t>
        <a:bodyPr/>
        <a:lstStyle/>
        <a:p>
          <a:r>
            <a:rPr lang="en-US" b="0" cap="none" spc="0" dirty="0">
              <a:ln w="0"/>
              <a:solidFill>
                <a:schemeClr val="tx1"/>
              </a:solidFill>
              <a:effectLst>
                <a:outerShdw blurRad="38100" dist="19050" dir="2700000" algn="tl" rotWithShape="0">
                  <a:schemeClr val="dk1">
                    <a:alpha val="40000"/>
                  </a:schemeClr>
                </a:outerShdw>
              </a:effectLst>
            </a:rPr>
            <a:t>Best External Evidence</a:t>
          </a:r>
        </a:p>
      </dgm:t>
    </dgm:pt>
    <dgm:pt modelId="{030C018F-DB20-4E5F-BBE1-03764FBD223B}" type="parTrans" cxnId="{DFECF47F-FF05-4E0D-973D-944DD6F323C5}">
      <dgm:prSet/>
      <dgm:spPr/>
      <dgm:t>
        <a:bodyPr/>
        <a:lstStyle/>
        <a:p>
          <a:endParaRPr lang="en-US"/>
        </a:p>
      </dgm:t>
    </dgm:pt>
    <dgm:pt modelId="{AE547CF1-D952-4C74-9E0D-36479B90F9C9}" type="sibTrans" cxnId="{DFECF47F-FF05-4E0D-973D-944DD6F323C5}">
      <dgm:prSet/>
      <dgm:spPr/>
      <dgm:t>
        <a:bodyPr/>
        <a:lstStyle/>
        <a:p>
          <a:endParaRPr lang="en-US"/>
        </a:p>
      </dgm:t>
    </dgm:pt>
    <dgm:pt modelId="{4178A90F-5081-40BE-BFCB-82CCEFF69797}">
      <dgm:prSet phldrT="[Text]"/>
      <dgm:spPr/>
      <dgm:t>
        <a:bodyPr/>
        <a:lstStyle/>
        <a:p>
          <a:r>
            <a:rPr lang="en-US" b="0" cap="none" spc="0" dirty="0">
              <a:ln w="0"/>
              <a:solidFill>
                <a:schemeClr val="tx1"/>
              </a:solidFill>
              <a:effectLst>
                <a:outerShdw blurRad="38100" dist="19050" dir="2700000" algn="tl" rotWithShape="0">
                  <a:schemeClr val="dk1">
                    <a:alpha val="40000"/>
                  </a:schemeClr>
                </a:outerShdw>
              </a:effectLst>
            </a:rPr>
            <a:t>Patient Values and Expectations</a:t>
          </a:r>
        </a:p>
      </dgm:t>
    </dgm:pt>
    <dgm:pt modelId="{8867F81D-2917-4E34-93D0-89D947A8E8F1}" type="parTrans" cxnId="{8DC1268E-731A-41E6-B67C-7E0939B04025}">
      <dgm:prSet/>
      <dgm:spPr/>
      <dgm:t>
        <a:bodyPr/>
        <a:lstStyle/>
        <a:p>
          <a:endParaRPr lang="en-US"/>
        </a:p>
      </dgm:t>
    </dgm:pt>
    <dgm:pt modelId="{33FC7490-433A-4D14-B89C-04614D347B88}" type="sibTrans" cxnId="{8DC1268E-731A-41E6-B67C-7E0939B04025}">
      <dgm:prSet/>
      <dgm:spPr/>
      <dgm:t>
        <a:bodyPr/>
        <a:lstStyle/>
        <a:p>
          <a:endParaRPr lang="en-US"/>
        </a:p>
      </dgm:t>
    </dgm:pt>
    <dgm:pt modelId="{A1F35E60-B220-47B7-9BF5-38D9AB791D07}" type="pres">
      <dgm:prSet presAssocID="{8E2BE7B0-A1ED-4D11-8537-EFC76F2025DF}" presName="compositeShape" presStyleCnt="0">
        <dgm:presLayoutVars>
          <dgm:chMax val="7"/>
          <dgm:dir/>
          <dgm:resizeHandles val="exact"/>
        </dgm:presLayoutVars>
      </dgm:prSet>
      <dgm:spPr/>
    </dgm:pt>
    <dgm:pt modelId="{727B218C-2941-4D5B-883C-9B204D964D4D}" type="pres">
      <dgm:prSet presAssocID="{C4EA608D-0CF7-40A7-BFE2-F2EE27589D34}" presName="circ1" presStyleLbl="vennNode1" presStyleIdx="0" presStyleCnt="3"/>
      <dgm:spPr/>
    </dgm:pt>
    <dgm:pt modelId="{30A93F46-C63D-406D-AA6B-7CAE55AAB39D}" type="pres">
      <dgm:prSet presAssocID="{C4EA608D-0CF7-40A7-BFE2-F2EE27589D34}" presName="circ1Tx" presStyleLbl="revTx" presStyleIdx="0" presStyleCnt="0">
        <dgm:presLayoutVars>
          <dgm:chMax val="0"/>
          <dgm:chPref val="0"/>
          <dgm:bulletEnabled val="1"/>
        </dgm:presLayoutVars>
      </dgm:prSet>
      <dgm:spPr/>
    </dgm:pt>
    <dgm:pt modelId="{A9CDFF7C-4296-4216-91A6-C4A63DD9333D}" type="pres">
      <dgm:prSet presAssocID="{13C0B35B-4A4E-4CBF-B99D-4CC3BF2655CE}" presName="circ2" presStyleLbl="vennNode1" presStyleIdx="1" presStyleCnt="3"/>
      <dgm:spPr/>
    </dgm:pt>
    <dgm:pt modelId="{C04CDD71-FB3F-414F-B3A6-D73B6C380E88}" type="pres">
      <dgm:prSet presAssocID="{13C0B35B-4A4E-4CBF-B99D-4CC3BF2655CE}" presName="circ2Tx" presStyleLbl="revTx" presStyleIdx="0" presStyleCnt="0">
        <dgm:presLayoutVars>
          <dgm:chMax val="0"/>
          <dgm:chPref val="0"/>
          <dgm:bulletEnabled val="1"/>
        </dgm:presLayoutVars>
      </dgm:prSet>
      <dgm:spPr/>
    </dgm:pt>
    <dgm:pt modelId="{8AD63842-E224-4CFD-A410-C8C2ACDD7E3C}" type="pres">
      <dgm:prSet presAssocID="{4178A90F-5081-40BE-BFCB-82CCEFF69797}" presName="circ3" presStyleLbl="vennNode1" presStyleIdx="2" presStyleCnt="3"/>
      <dgm:spPr/>
    </dgm:pt>
    <dgm:pt modelId="{650BE51D-6AC3-4901-BC53-1583C34FB712}" type="pres">
      <dgm:prSet presAssocID="{4178A90F-5081-40BE-BFCB-82CCEFF69797}" presName="circ3Tx" presStyleLbl="revTx" presStyleIdx="0" presStyleCnt="0">
        <dgm:presLayoutVars>
          <dgm:chMax val="0"/>
          <dgm:chPref val="0"/>
          <dgm:bulletEnabled val="1"/>
        </dgm:presLayoutVars>
      </dgm:prSet>
      <dgm:spPr/>
    </dgm:pt>
  </dgm:ptLst>
  <dgm:cxnLst>
    <dgm:cxn modelId="{9EC2A804-F252-49C0-8657-BC596ED7F714}" type="presOf" srcId="{13C0B35B-4A4E-4CBF-B99D-4CC3BF2655CE}" destId="{C04CDD71-FB3F-414F-B3A6-D73B6C380E88}" srcOrd="1" destOrd="0" presId="urn:microsoft.com/office/officeart/2005/8/layout/venn1"/>
    <dgm:cxn modelId="{3219731B-BE29-452A-8FE0-4F5720D133AE}" type="presOf" srcId="{4178A90F-5081-40BE-BFCB-82CCEFF69797}" destId="{650BE51D-6AC3-4901-BC53-1583C34FB712}" srcOrd="1" destOrd="0" presId="urn:microsoft.com/office/officeart/2005/8/layout/venn1"/>
    <dgm:cxn modelId="{8116D329-0FDD-4729-A158-90460952DA08}" type="presOf" srcId="{4178A90F-5081-40BE-BFCB-82CCEFF69797}" destId="{8AD63842-E224-4CFD-A410-C8C2ACDD7E3C}" srcOrd="0" destOrd="0" presId="urn:microsoft.com/office/officeart/2005/8/layout/venn1"/>
    <dgm:cxn modelId="{B1770364-F288-498E-9B1F-36C84914F2A4}" type="presOf" srcId="{8E2BE7B0-A1ED-4D11-8537-EFC76F2025DF}" destId="{A1F35E60-B220-47B7-9BF5-38D9AB791D07}" srcOrd="0" destOrd="0" presId="urn:microsoft.com/office/officeart/2005/8/layout/venn1"/>
    <dgm:cxn modelId="{15E46D6A-1564-4C59-9979-B69E9EECBBA7}" type="presOf" srcId="{C4EA608D-0CF7-40A7-BFE2-F2EE27589D34}" destId="{727B218C-2941-4D5B-883C-9B204D964D4D}" srcOrd="0" destOrd="0" presId="urn:microsoft.com/office/officeart/2005/8/layout/venn1"/>
    <dgm:cxn modelId="{E264586B-5EEA-4E3E-8431-5DD04A54B8C2}" type="presOf" srcId="{13C0B35B-4A4E-4CBF-B99D-4CC3BF2655CE}" destId="{A9CDFF7C-4296-4216-91A6-C4A63DD9333D}" srcOrd="0" destOrd="0" presId="urn:microsoft.com/office/officeart/2005/8/layout/venn1"/>
    <dgm:cxn modelId="{CE901C56-C847-4386-B3E7-5E0252614FF1}" type="presOf" srcId="{C4EA608D-0CF7-40A7-BFE2-F2EE27589D34}" destId="{30A93F46-C63D-406D-AA6B-7CAE55AAB39D}" srcOrd="1" destOrd="0" presId="urn:microsoft.com/office/officeart/2005/8/layout/venn1"/>
    <dgm:cxn modelId="{DFECF47F-FF05-4E0D-973D-944DD6F323C5}" srcId="{8E2BE7B0-A1ED-4D11-8537-EFC76F2025DF}" destId="{13C0B35B-4A4E-4CBF-B99D-4CC3BF2655CE}" srcOrd="1" destOrd="0" parTransId="{030C018F-DB20-4E5F-BBE1-03764FBD223B}" sibTransId="{AE547CF1-D952-4C74-9E0D-36479B90F9C9}"/>
    <dgm:cxn modelId="{8DC1268E-731A-41E6-B67C-7E0939B04025}" srcId="{8E2BE7B0-A1ED-4D11-8537-EFC76F2025DF}" destId="{4178A90F-5081-40BE-BFCB-82CCEFF69797}" srcOrd="2" destOrd="0" parTransId="{8867F81D-2917-4E34-93D0-89D947A8E8F1}" sibTransId="{33FC7490-433A-4D14-B89C-04614D347B88}"/>
    <dgm:cxn modelId="{C370CDD7-D5B2-4062-A4E8-73DFF4BF2F05}" srcId="{8E2BE7B0-A1ED-4D11-8537-EFC76F2025DF}" destId="{C4EA608D-0CF7-40A7-BFE2-F2EE27589D34}" srcOrd="0" destOrd="0" parTransId="{B4759BFE-2E7B-49D7-9A86-FE9819FF7091}" sibTransId="{DE9A7601-14A6-4E3D-8F2C-24F8D97E0574}"/>
    <dgm:cxn modelId="{304F3AE5-3ADB-4063-8ADA-1583FDFB7425}" type="presParOf" srcId="{A1F35E60-B220-47B7-9BF5-38D9AB791D07}" destId="{727B218C-2941-4D5B-883C-9B204D964D4D}" srcOrd="0" destOrd="0" presId="urn:microsoft.com/office/officeart/2005/8/layout/venn1"/>
    <dgm:cxn modelId="{BD5414B6-E53A-4E6C-B702-393F95A6B938}" type="presParOf" srcId="{A1F35E60-B220-47B7-9BF5-38D9AB791D07}" destId="{30A93F46-C63D-406D-AA6B-7CAE55AAB39D}" srcOrd="1" destOrd="0" presId="urn:microsoft.com/office/officeart/2005/8/layout/venn1"/>
    <dgm:cxn modelId="{F9D1F962-0AC2-4450-80F7-C8202D501F9D}" type="presParOf" srcId="{A1F35E60-B220-47B7-9BF5-38D9AB791D07}" destId="{A9CDFF7C-4296-4216-91A6-C4A63DD9333D}" srcOrd="2" destOrd="0" presId="urn:microsoft.com/office/officeart/2005/8/layout/venn1"/>
    <dgm:cxn modelId="{E8DAC6CC-7CA8-41F5-A279-F8CD660C1A9C}" type="presParOf" srcId="{A1F35E60-B220-47B7-9BF5-38D9AB791D07}" destId="{C04CDD71-FB3F-414F-B3A6-D73B6C380E88}" srcOrd="3" destOrd="0" presId="urn:microsoft.com/office/officeart/2005/8/layout/venn1"/>
    <dgm:cxn modelId="{33204346-5E5F-403E-8DB6-11C42BDB556D}" type="presParOf" srcId="{A1F35E60-B220-47B7-9BF5-38D9AB791D07}" destId="{8AD63842-E224-4CFD-A410-C8C2ACDD7E3C}" srcOrd="4" destOrd="0" presId="urn:microsoft.com/office/officeart/2005/8/layout/venn1"/>
    <dgm:cxn modelId="{164A9A43-2EFC-4371-AEF0-8B5C1772CA97}" type="presParOf" srcId="{A1F35E60-B220-47B7-9BF5-38D9AB791D07}" destId="{650BE51D-6AC3-4901-BC53-1583C34FB712}"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8CA8D5-2850-4D5F-9F28-E5F01D8C7B7A}"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E3E9A672-67C7-4FD1-8247-D6CDA23D9881}">
      <dgm:prSet phldrT="[Text]" custT="1"/>
      <dgm:spPr/>
      <dgm:t>
        <a:bodyPr/>
        <a:lstStyle/>
        <a:p>
          <a:r>
            <a:rPr lang="en-US" sz="2800" dirty="0"/>
            <a:t>“P” </a:t>
          </a:r>
          <a:r>
            <a:rPr lang="en-US" sz="2200" dirty="0"/>
            <a:t>= Patient Population</a:t>
          </a:r>
        </a:p>
      </dgm:t>
    </dgm:pt>
    <dgm:pt modelId="{C78F1F74-1CC5-4DAE-9086-5E6F5796D9F9}" type="parTrans" cxnId="{60AAAB62-08F9-49FC-80A9-F7E062CC77E3}">
      <dgm:prSet/>
      <dgm:spPr/>
      <dgm:t>
        <a:bodyPr/>
        <a:lstStyle/>
        <a:p>
          <a:endParaRPr lang="en-US"/>
        </a:p>
      </dgm:t>
    </dgm:pt>
    <dgm:pt modelId="{58DA7C57-629C-473A-84C6-670BBA19D9D7}" type="sibTrans" cxnId="{60AAAB62-08F9-49FC-80A9-F7E062CC77E3}">
      <dgm:prSet/>
      <dgm:spPr/>
      <dgm:t>
        <a:bodyPr/>
        <a:lstStyle/>
        <a:p>
          <a:endParaRPr lang="en-US"/>
        </a:p>
      </dgm:t>
    </dgm:pt>
    <dgm:pt modelId="{565A5DF8-CCC8-4C9E-99AC-D86192503BB2}">
      <dgm:prSet phldrT="[Text]" custT="1"/>
      <dgm:spPr/>
      <dgm:t>
        <a:bodyPr/>
        <a:lstStyle/>
        <a:p>
          <a:r>
            <a:rPr lang="en-US" sz="2800" dirty="0"/>
            <a:t>“I” </a:t>
          </a:r>
          <a:r>
            <a:rPr lang="en-US" sz="2200" dirty="0"/>
            <a:t>= Intervention or variable of Interest </a:t>
          </a:r>
        </a:p>
      </dgm:t>
    </dgm:pt>
    <dgm:pt modelId="{CF7E9580-68E9-421E-9E27-C33C766125CA}" type="parTrans" cxnId="{C48BAE9C-D315-45CC-9EC9-273F9F59079C}">
      <dgm:prSet/>
      <dgm:spPr/>
      <dgm:t>
        <a:bodyPr/>
        <a:lstStyle/>
        <a:p>
          <a:endParaRPr lang="en-US"/>
        </a:p>
      </dgm:t>
    </dgm:pt>
    <dgm:pt modelId="{189966C6-C549-44BE-A184-7A5F0502ED24}" type="sibTrans" cxnId="{C48BAE9C-D315-45CC-9EC9-273F9F59079C}">
      <dgm:prSet/>
      <dgm:spPr/>
      <dgm:t>
        <a:bodyPr/>
        <a:lstStyle/>
        <a:p>
          <a:endParaRPr lang="en-US"/>
        </a:p>
      </dgm:t>
    </dgm:pt>
    <dgm:pt modelId="{FDE904DC-136F-448C-8B2C-DB9D9642862A}">
      <dgm:prSet phldrT="[Text]" custT="1"/>
      <dgm:spPr/>
      <dgm:t>
        <a:bodyPr/>
        <a:lstStyle/>
        <a:p>
          <a:r>
            <a:rPr lang="en-US" sz="2800" dirty="0"/>
            <a:t>“C” </a:t>
          </a:r>
          <a:r>
            <a:rPr lang="en-US" sz="2300" dirty="0"/>
            <a:t>= Comparison</a:t>
          </a:r>
        </a:p>
      </dgm:t>
    </dgm:pt>
    <dgm:pt modelId="{C8C92E6F-1820-438F-AE3D-922A6AEF4FA3}" type="parTrans" cxnId="{4AF65809-DF7C-4C52-93B2-6E67DB443B7B}">
      <dgm:prSet/>
      <dgm:spPr/>
      <dgm:t>
        <a:bodyPr/>
        <a:lstStyle/>
        <a:p>
          <a:endParaRPr lang="en-US"/>
        </a:p>
      </dgm:t>
    </dgm:pt>
    <dgm:pt modelId="{D2C000C4-2662-456B-A4FA-6F21AFEFF2CA}" type="sibTrans" cxnId="{4AF65809-DF7C-4C52-93B2-6E67DB443B7B}">
      <dgm:prSet/>
      <dgm:spPr/>
      <dgm:t>
        <a:bodyPr/>
        <a:lstStyle/>
        <a:p>
          <a:endParaRPr lang="en-US"/>
        </a:p>
      </dgm:t>
    </dgm:pt>
    <dgm:pt modelId="{DB3E3D9B-8553-42E4-8193-9ED7E587EDEF}">
      <dgm:prSet custT="1"/>
      <dgm:spPr/>
      <dgm:t>
        <a:bodyPr/>
        <a:lstStyle/>
        <a:p>
          <a:r>
            <a:rPr lang="en-US" sz="2800" dirty="0"/>
            <a:t>“O” = </a:t>
          </a:r>
          <a:r>
            <a:rPr lang="en-US" sz="2300" dirty="0"/>
            <a:t>Outcome</a:t>
          </a:r>
        </a:p>
      </dgm:t>
    </dgm:pt>
    <dgm:pt modelId="{1A36E04D-8997-408C-81DC-B914FCBE1112}" type="parTrans" cxnId="{7FF54F9A-E68D-43BB-A079-19C92830CF34}">
      <dgm:prSet/>
      <dgm:spPr/>
      <dgm:t>
        <a:bodyPr/>
        <a:lstStyle/>
        <a:p>
          <a:endParaRPr lang="en-US"/>
        </a:p>
      </dgm:t>
    </dgm:pt>
    <dgm:pt modelId="{CC7E4837-DF90-4E43-AA01-8B5EA120635E}" type="sibTrans" cxnId="{7FF54F9A-E68D-43BB-A079-19C92830CF34}">
      <dgm:prSet/>
      <dgm:spPr/>
      <dgm:t>
        <a:bodyPr/>
        <a:lstStyle/>
        <a:p>
          <a:endParaRPr lang="en-US"/>
        </a:p>
      </dgm:t>
    </dgm:pt>
    <dgm:pt modelId="{CE44EC4E-F871-42C3-8C84-0C67426CC376}" type="pres">
      <dgm:prSet presAssocID="{C18CA8D5-2850-4D5F-9F28-E5F01D8C7B7A}" presName="Name0" presStyleCnt="0">
        <dgm:presLayoutVars>
          <dgm:dir/>
          <dgm:animLvl val="lvl"/>
          <dgm:resizeHandles val="exact"/>
        </dgm:presLayoutVars>
      </dgm:prSet>
      <dgm:spPr/>
    </dgm:pt>
    <dgm:pt modelId="{C478D406-773E-4E07-9A4A-B746E5F575E6}" type="pres">
      <dgm:prSet presAssocID="{E3E9A672-67C7-4FD1-8247-D6CDA23D9881}" presName="linNode" presStyleCnt="0"/>
      <dgm:spPr/>
    </dgm:pt>
    <dgm:pt modelId="{28B0E5C5-571C-45C7-A1D0-5C55C68DF2B7}" type="pres">
      <dgm:prSet presAssocID="{E3E9A672-67C7-4FD1-8247-D6CDA23D9881}" presName="parentText" presStyleLbl="node1" presStyleIdx="0" presStyleCnt="4">
        <dgm:presLayoutVars>
          <dgm:chMax val="1"/>
          <dgm:bulletEnabled val="1"/>
        </dgm:presLayoutVars>
      </dgm:prSet>
      <dgm:spPr/>
    </dgm:pt>
    <dgm:pt modelId="{EA325245-474D-44C6-AEC5-92D5D6894C63}" type="pres">
      <dgm:prSet presAssocID="{58DA7C57-629C-473A-84C6-670BBA19D9D7}" presName="sp" presStyleCnt="0"/>
      <dgm:spPr/>
    </dgm:pt>
    <dgm:pt modelId="{179E11D3-F7B5-4739-B76C-DA48A2CA693E}" type="pres">
      <dgm:prSet presAssocID="{565A5DF8-CCC8-4C9E-99AC-D86192503BB2}" presName="linNode" presStyleCnt="0"/>
      <dgm:spPr/>
    </dgm:pt>
    <dgm:pt modelId="{09B14002-A7EA-4EDD-B088-0C2F517AE98E}" type="pres">
      <dgm:prSet presAssocID="{565A5DF8-CCC8-4C9E-99AC-D86192503BB2}" presName="parentText" presStyleLbl="node1" presStyleIdx="1" presStyleCnt="4">
        <dgm:presLayoutVars>
          <dgm:chMax val="1"/>
          <dgm:bulletEnabled val="1"/>
        </dgm:presLayoutVars>
      </dgm:prSet>
      <dgm:spPr/>
    </dgm:pt>
    <dgm:pt modelId="{2C231AD7-7FE3-4223-B1F1-4E7EE3E2CC29}" type="pres">
      <dgm:prSet presAssocID="{189966C6-C549-44BE-A184-7A5F0502ED24}" presName="sp" presStyleCnt="0"/>
      <dgm:spPr/>
    </dgm:pt>
    <dgm:pt modelId="{002EF760-9F71-4752-9C81-5F66303A340E}" type="pres">
      <dgm:prSet presAssocID="{FDE904DC-136F-448C-8B2C-DB9D9642862A}" presName="linNode" presStyleCnt="0"/>
      <dgm:spPr/>
    </dgm:pt>
    <dgm:pt modelId="{6302F366-D676-4810-BAA0-4D5C74E2CD97}" type="pres">
      <dgm:prSet presAssocID="{FDE904DC-136F-448C-8B2C-DB9D9642862A}" presName="parentText" presStyleLbl="node1" presStyleIdx="2" presStyleCnt="4">
        <dgm:presLayoutVars>
          <dgm:chMax val="1"/>
          <dgm:bulletEnabled val="1"/>
        </dgm:presLayoutVars>
      </dgm:prSet>
      <dgm:spPr/>
    </dgm:pt>
    <dgm:pt modelId="{74D6E582-FBFB-4152-9F83-8B6C6FD8A85D}" type="pres">
      <dgm:prSet presAssocID="{D2C000C4-2662-456B-A4FA-6F21AFEFF2CA}" presName="sp" presStyleCnt="0"/>
      <dgm:spPr/>
    </dgm:pt>
    <dgm:pt modelId="{D80788D3-8AA0-4CB5-ABB6-25EC45536B04}" type="pres">
      <dgm:prSet presAssocID="{DB3E3D9B-8553-42E4-8193-9ED7E587EDEF}" presName="linNode" presStyleCnt="0"/>
      <dgm:spPr/>
    </dgm:pt>
    <dgm:pt modelId="{9649B2A2-CC72-4B71-BF4D-7BD92D25FEB4}" type="pres">
      <dgm:prSet presAssocID="{DB3E3D9B-8553-42E4-8193-9ED7E587EDEF}" presName="parentText" presStyleLbl="node1" presStyleIdx="3" presStyleCnt="4">
        <dgm:presLayoutVars>
          <dgm:chMax val="1"/>
          <dgm:bulletEnabled val="1"/>
        </dgm:presLayoutVars>
      </dgm:prSet>
      <dgm:spPr/>
    </dgm:pt>
  </dgm:ptLst>
  <dgm:cxnLst>
    <dgm:cxn modelId="{4AF65809-DF7C-4C52-93B2-6E67DB443B7B}" srcId="{C18CA8D5-2850-4D5F-9F28-E5F01D8C7B7A}" destId="{FDE904DC-136F-448C-8B2C-DB9D9642862A}" srcOrd="2" destOrd="0" parTransId="{C8C92E6F-1820-438F-AE3D-922A6AEF4FA3}" sibTransId="{D2C000C4-2662-456B-A4FA-6F21AFEFF2CA}"/>
    <dgm:cxn modelId="{8A3AB21A-1A97-41A6-9EF8-C0F1B1D19DFE}" type="presOf" srcId="{565A5DF8-CCC8-4C9E-99AC-D86192503BB2}" destId="{09B14002-A7EA-4EDD-B088-0C2F517AE98E}" srcOrd="0" destOrd="0" presId="urn:microsoft.com/office/officeart/2005/8/layout/vList5"/>
    <dgm:cxn modelId="{60AAAB62-08F9-49FC-80A9-F7E062CC77E3}" srcId="{C18CA8D5-2850-4D5F-9F28-E5F01D8C7B7A}" destId="{E3E9A672-67C7-4FD1-8247-D6CDA23D9881}" srcOrd="0" destOrd="0" parTransId="{C78F1F74-1CC5-4DAE-9086-5E6F5796D9F9}" sibTransId="{58DA7C57-629C-473A-84C6-670BBA19D9D7}"/>
    <dgm:cxn modelId="{9B479C51-4E83-44E8-9FE1-66F2B22CC3ED}" type="presOf" srcId="{FDE904DC-136F-448C-8B2C-DB9D9642862A}" destId="{6302F366-D676-4810-BAA0-4D5C74E2CD97}" srcOrd="0" destOrd="0" presId="urn:microsoft.com/office/officeart/2005/8/layout/vList5"/>
    <dgm:cxn modelId="{43F33F7E-6C28-4D42-977B-6EDB01B00EF7}" type="presOf" srcId="{C18CA8D5-2850-4D5F-9F28-E5F01D8C7B7A}" destId="{CE44EC4E-F871-42C3-8C84-0C67426CC376}" srcOrd="0" destOrd="0" presId="urn:microsoft.com/office/officeart/2005/8/layout/vList5"/>
    <dgm:cxn modelId="{7FF54F9A-E68D-43BB-A079-19C92830CF34}" srcId="{C18CA8D5-2850-4D5F-9F28-E5F01D8C7B7A}" destId="{DB3E3D9B-8553-42E4-8193-9ED7E587EDEF}" srcOrd="3" destOrd="0" parTransId="{1A36E04D-8997-408C-81DC-B914FCBE1112}" sibTransId="{CC7E4837-DF90-4E43-AA01-8B5EA120635E}"/>
    <dgm:cxn modelId="{C48BAE9C-D315-45CC-9EC9-273F9F59079C}" srcId="{C18CA8D5-2850-4D5F-9F28-E5F01D8C7B7A}" destId="{565A5DF8-CCC8-4C9E-99AC-D86192503BB2}" srcOrd="1" destOrd="0" parTransId="{CF7E9580-68E9-421E-9E27-C33C766125CA}" sibTransId="{189966C6-C549-44BE-A184-7A5F0502ED24}"/>
    <dgm:cxn modelId="{25FC12A7-E549-4659-A7AD-943AF135C028}" type="presOf" srcId="{DB3E3D9B-8553-42E4-8193-9ED7E587EDEF}" destId="{9649B2A2-CC72-4B71-BF4D-7BD92D25FEB4}" srcOrd="0" destOrd="0" presId="urn:microsoft.com/office/officeart/2005/8/layout/vList5"/>
    <dgm:cxn modelId="{324F07D6-3EDE-453C-AD9D-90E5548550C9}" type="presOf" srcId="{E3E9A672-67C7-4FD1-8247-D6CDA23D9881}" destId="{28B0E5C5-571C-45C7-A1D0-5C55C68DF2B7}" srcOrd="0" destOrd="0" presId="urn:microsoft.com/office/officeart/2005/8/layout/vList5"/>
    <dgm:cxn modelId="{A0F9C9A2-0189-49C0-B22D-092645B7CEBC}" type="presParOf" srcId="{CE44EC4E-F871-42C3-8C84-0C67426CC376}" destId="{C478D406-773E-4E07-9A4A-B746E5F575E6}" srcOrd="0" destOrd="0" presId="urn:microsoft.com/office/officeart/2005/8/layout/vList5"/>
    <dgm:cxn modelId="{49D704CD-7EFC-4936-8EB1-1C085839262C}" type="presParOf" srcId="{C478D406-773E-4E07-9A4A-B746E5F575E6}" destId="{28B0E5C5-571C-45C7-A1D0-5C55C68DF2B7}" srcOrd="0" destOrd="0" presId="urn:microsoft.com/office/officeart/2005/8/layout/vList5"/>
    <dgm:cxn modelId="{CA8BBDCA-869D-424B-AD1E-D2129B0E3309}" type="presParOf" srcId="{CE44EC4E-F871-42C3-8C84-0C67426CC376}" destId="{EA325245-474D-44C6-AEC5-92D5D6894C63}" srcOrd="1" destOrd="0" presId="urn:microsoft.com/office/officeart/2005/8/layout/vList5"/>
    <dgm:cxn modelId="{AA439E4D-82B5-4EBA-B6C4-817A2F8197B5}" type="presParOf" srcId="{CE44EC4E-F871-42C3-8C84-0C67426CC376}" destId="{179E11D3-F7B5-4739-B76C-DA48A2CA693E}" srcOrd="2" destOrd="0" presId="urn:microsoft.com/office/officeart/2005/8/layout/vList5"/>
    <dgm:cxn modelId="{F363C82B-A4A7-4594-B5A2-E0C8477B06CE}" type="presParOf" srcId="{179E11D3-F7B5-4739-B76C-DA48A2CA693E}" destId="{09B14002-A7EA-4EDD-B088-0C2F517AE98E}" srcOrd="0" destOrd="0" presId="urn:microsoft.com/office/officeart/2005/8/layout/vList5"/>
    <dgm:cxn modelId="{7EA34011-AEFB-49ED-BEE0-BC737B781A0A}" type="presParOf" srcId="{CE44EC4E-F871-42C3-8C84-0C67426CC376}" destId="{2C231AD7-7FE3-4223-B1F1-4E7EE3E2CC29}" srcOrd="3" destOrd="0" presId="urn:microsoft.com/office/officeart/2005/8/layout/vList5"/>
    <dgm:cxn modelId="{53843335-EBEA-40A9-8186-79FCB27ED830}" type="presParOf" srcId="{CE44EC4E-F871-42C3-8C84-0C67426CC376}" destId="{002EF760-9F71-4752-9C81-5F66303A340E}" srcOrd="4" destOrd="0" presId="urn:microsoft.com/office/officeart/2005/8/layout/vList5"/>
    <dgm:cxn modelId="{30F5B783-4347-4556-B6F3-DD627B3A3302}" type="presParOf" srcId="{002EF760-9F71-4752-9C81-5F66303A340E}" destId="{6302F366-D676-4810-BAA0-4D5C74E2CD97}" srcOrd="0" destOrd="0" presId="urn:microsoft.com/office/officeart/2005/8/layout/vList5"/>
    <dgm:cxn modelId="{92A5A1D4-CE43-4EC5-A538-83A672B04278}" type="presParOf" srcId="{CE44EC4E-F871-42C3-8C84-0C67426CC376}" destId="{74D6E582-FBFB-4152-9F83-8B6C6FD8A85D}" srcOrd="5" destOrd="0" presId="urn:microsoft.com/office/officeart/2005/8/layout/vList5"/>
    <dgm:cxn modelId="{953E9863-D381-4434-B074-7DC1E54959D2}" type="presParOf" srcId="{CE44EC4E-F871-42C3-8C84-0C67426CC376}" destId="{D80788D3-8AA0-4CB5-ABB6-25EC45536B04}" srcOrd="6" destOrd="0" presId="urn:microsoft.com/office/officeart/2005/8/layout/vList5"/>
    <dgm:cxn modelId="{54C9A9A7-2053-4A5C-ACDD-10DED407EF44}" type="presParOf" srcId="{D80788D3-8AA0-4CB5-ABB6-25EC45536B04}" destId="{9649B2A2-CC72-4B71-BF4D-7BD92D25FEB4}"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B218C-2941-4D5B-883C-9B204D964D4D}">
      <dsp:nvSpPr>
        <dsp:cNvPr id="0" name=""/>
        <dsp:cNvSpPr/>
      </dsp:nvSpPr>
      <dsp:spPr>
        <a:xfrm>
          <a:off x="2214891" y="62639"/>
          <a:ext cx="3006682" cy="3006682"/>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b="0" kern="1200" cap="none" spc="0" dirty="0">
              <a:ln w="0"/>
              <a:solidFill>
                <a:schemeClr val="tx1"/>
              </a:solidFill>
              <a:effectLst>
                <a:outerShdw blurRad="38100" dist="19050" dir="2700000" algn="tl" rotWithShape="0">
                  <a:schemeClr val="dk1">
                    <a:alpha val="40000"/>
                  </a:schemeClr>
                </a:outerShdw>
              </a:effectLst>
            </a:rPr>
            <a:t>Individual Clinical Experience</a:t>
          </a:r>
        </a:p>
      </dsp:txBody>
      <dsp:txXfrm>
        <a:off x="2615782" y="588808"/>
        <a:ext cx="2204900" cy="1353006"/>
      </dsp:txXfrm>
    </dsp:sp>
    <dsp:sp modelId="{A9CDFF7C-4296-4216-91A6-C4A63DD9333D}">
      <dsp:nvSpPr>
        <dsp:cNvPr id="0" name=""/>
        <dsp:cNvSpPr/>
      </dsp:nvSpPr>
      <dsp:spPr>
        <a:xfrm>
          <a:off x="3299802" y="1941815"/>
          <a:ext cx="3006682" cy="3006682"/>
        </a:xfrm>
        <a:prstGeom prst="ellipse">
          <a:avLst/>
        </a:prstGeom>
        <a:solidFill>
          <a:schemeClr val="accent4">
            <a:alpha val="50000"/>
            <a:hueOff val="9236463"/>
            <a:satOff val="-23182"/>
            <a:lumOff val="-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b="0" kern="1200" cap="none" spc="0" dirty="0">
              <a:ln w="0"/>
              <a:solidFill>
                <a:schemeClr val="tx1"/>
              </a:solidFill>
              <a:effectLst>
                <a:outerShdw blurRad="38100" dist="19050" dir="2700000" algn="tl" rotWithShape="0">
                  <a:schemeClr val="dk1">
                    <a:alpha val="40000"/>
                  </a:schemeClr>
                </a:outerShdw>
              </a:effectLst>
            </a:rPr>
            <a:t>Best External Evidence</a:t>
          </a:r>
        </a:p>
      </dsp:txBody>
      <dsp:txXfrm>
        <a:off x="4219346" y="2718541"/>
        <a:ext cx="1804009" cy="1653675"/>
      </dsp:txXfrm>
    </dsp:sp>
    <dsp:sp modelId="{8AD63842-E224-4CFD-A410-C8C2ACDD7E3C}">
      <dsp:nvSpPr>
        <dsp:cNvPr id="0" name=""/>
        <dsp:cNvSpPr/>
      </dsp:nvSpPr>
      <dsp:spPr>
        <a:xfrm>
          <a:off x="1129980" y="1941815"/>
          <a:ext cx="3006682" cy="3006682"/>
        </a:xfrm>
        <a:prstGeom prst="ellipse">
          <a:avLst/>
        </a:prstGeom>
        <a:solidFill>
          <a:schemeClr val="accent4">
            <a:alpha val="50000"/>
            <a:hueOff val="18472927"/>
            <a:satOff val="-46365"/>
            <a:lumOff val="-137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b="0" kern="1200" cap="none" spc="0" dirty="0">
              <a:ln w="0"/>
              <a:solidFill>
                <a:schemeClr val="tx1"/>
              </a:solidFill>
              <a:effectLst>
                <a:outerShdw blurRad="38100" dist="19050" dir="2700000" algn="tl" rotWithShape="0">
                  <a:schemeClr val="dk1">
                    <a:alpha val="40000"/>
                  </a:schemeClr>
                </a:outerShdw>
              </a:effectLst>
            </a:rPr>
            <a:t>Patient Values and Expectations</a:t>
          </a:r>
        </a:p>
      </dsp:txBody>
      <dsp:txXfrm>
        <a:off x="1413109" y="2718541"/>
        <a:ext cx="1804009" cy="1653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0E5C5-571C-45C7-A1D0-5C55C68DF2B7}">
      <dsp:nvSpPr>
        <dsp:cNvPr id="0" name=""/>
        <dsp:cNvSpPr/>
      </dsp:nvSpPr>
      <dsp:spPr>
        <a:xfrm>
          <a:off x="2702826" y="2472"/>
          <a:ext cx="3040679" cy="118938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“P” </a:t>
          </a:r>
          <a:r>
            <a:rPr lang="en-US" sz="2200" kern="1200" dirty="0"/>
            <a:t>= Patient Population</a:t>
          </a:r>
        </a:p>
      </dsp:txBody>
      <dsp:txXfrm>
        <a:off x="2760887" y="60533"/>
        <a:ext cx="2924557" cy="1073263"/>
      </dsp:txXfrm>
    </dsp:sp>
    <dsp:sp modelId="{09B14002-A7EA-4EDD-B088-0C2F517AE98E}">
      <dsp:nvSpPr>
        <dsp:cNvPr id="0" name=""/>
        <dsp:cNvSpPr/>
      </dsp:nvSpPr>
      <dsp:spPr>
        <a:xfrm>
          <a:off x="2702826" y="1251327"/>
          <a:ext cx="3040679" cy="118938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“I” </a:t>
          </a:r>
          <a:r>
            <a:rPr lang="en-US" sz="2200" kern="1200" dirty="0"/>
            <a:t>= Intervention or variable of Interest </a:t>
          </a:r>
        </a:p>
      </dsp:txBody>
      <dsp:txXfrm>
        <a:off x="2760887" y="1309388"/>
        <a:ext cx="2924557" cy="1073263"/>
      </dsp:txXfrm>
    </dsp:sp>
    <dsp:sp modelId="{6302F366-D676-4810-BAA0-4D5C74E2CD97}">
      <dsp:nvSpPr>
        <dsp:cNvPr id="0" name=""/>
        <dsp:cNvSpPr/>
      </dsp:nvSpPr>
      <dsp:spPr>
        <a:xfrm>
          <a:off x="2702826" y="2500181"/>
          <a:ext cx="3040679" cy="118938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“C” </a:t>
          </a:r>
          <a:r>
            <a:rPr lang="en-US" sz="2300" kern="1200" dirty="0"/>
            <a:t>= Comparison</a:t>
          </a:r>
        </a:p>
      </dsp:txBody>
      <dsp:txXfrm>
        <a:off x="2760887" y="2558242"/>
        <a:ext cx="2924557" cy="1073263"/>
      </dsp:txXfrm>
    </dsp:sp>
    <dsp:sp modelId="{9649B2A2-CC72-4B71-BF4D-7BD92D25FEB4}">
      <dsp:nvSpPr>
        <dsp:cNvPr id="0" name=""/>
        <dsp:cNvSpPr/>
      </dsp:nvSpPr>
      <dsp:spPr>
        <a:xfrm>
          <a:off x="2702826" y="3749036"/>
          <a:ext cx="3040679" cy="118938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“O” = </a:t>
          </a:r>
          <a:r>
            <a:rPr lang="en-US" sz="2300" kern="1200" dirty="0"/>
            <a:t>Outcome</a:t>
          </a:r>
        </a:p>
      </dsp:txBody>
      <dsp:txXfrm>
        <a:off x="2760887" y="3807097"/>
        <a:ext cx="2924557" cy="107326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8A749FF-8163-41CF-8E73-5E32344581FC}" type="datetimeFigureOut">
              <a:rPr lang="en-US" smtClean="0"/>
              <a:t>1/4/2024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73B0F6F-B83E-447F-A566-EAD229E72311}" type="slidenum">
              <a:rPr lang="en-US" smtClean="0"/>
              <a:t>‹#›</a:t>
            </a:fld>
            <a:endParaRPr lang="en-US"/>
          </a:p>
        </p:txBody>
      </p:sp>
    </p:spTree>
    <p:extLst>
      <p:ext uri="{BB962C8B-B14F-4D97-AF65-F5344CB8AC3E}">
        <p14:creationId xmlns:p14="http://schemas.microsoft.com/office/powerpoint/2010/main" val="3981279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www.orthoguidelines.org/reference?id=6971" TargetMode="External"/><Relationship Id="rId13" Type="http://schemas.openxmlformats.org/officeDocument/2006/relationships/hyperlink" Target="https://www.orthoguidelines.org/reference?id=7019" TargetMode="External"/><Relationship Id="rId3" Type="http://schemas.openxmlformats.org/officeDocument/2006/relationships/hyperlink" Target="https://www.orthoguidelines.org/reference?id=6928" TargetMode="External"/><Relationship Id="rId7" Type="http://schemas.openxmlformats.org/officeDocument/2006/relationships/hyperlink" Target="https://www.orthoguidelines.org/reference?id=7074" TargetMode="External"/><Relationship Id="rId12" Type="http://schemas.openxmlformats.org/officeDocument/2006/relationships/hyperlink" Target="https://www.orthoguidelines.org/reference?id=6929" TargetMode="External"/><Relationship Id="rId2" Type="http://schemas.openxmlformats.org/officeDocument/2006/relationships/slide" Target="../slides/slide22.xml"/><Relationship Id="rId16" Type="http://schemas.openxmlformats.org/officeDocument/2006/relationships/hyperlink" Target="https://www.orthoguidelines.org/reference?id=6901" TargetMode="External"/><Relationship Id="rId1" Type="http://schemas.openxmlformats.org/officeDocument/2006/relationships/notesMaster" Target="../notesMasters/notesMaster1.xml"/><Relationship Id="rId6" Type="http://schemas.openxmlformats.org/officeDocument/2006/relationships/hyperlink" Target="https://www.orthoguidelines.org/reference?id=7079" TargetMode="External"/><Relationship Id="rId11" Type="http://schemas.openxmlformats.org/officeDocument/2006/relationships/hyperlink" Target="https://www.orthoguidelines.org/reference?id=6913" TargetMode="External"/><Relationship Id="rId5" Type="http://schemas.openxmlformats.org/officeDocument/2006/relationships/hyperlink" Target="https://www.orthoguidelines.org/reference?id=6949" TargetMode="External"/><Relationship Id="rId15" Type="http://schemas.openxmlformats.org/officeDocument/2006/relationships/hyperlink" Target="https://www.orthoguidelines.org/reference?id=6988" TargetMode="External"/><Relationship Id="rId10" Type="http://schemas.openxmlformats.org/officeDocument/2006/relationships/hyperlink" Target="https://www.orthoguidelines.org/reference?id=6984" TargetMode="External"/><Relationship Id="rId4" Type="http://schemas.openxmlformats.org/officeDocument/2006/relationships/hyperlink" Target="https://www.orthoguidelines.org/reference?id=6948" TargetMode="External"/><Relationship Id="rId9" Type="http://schemas.openxmlformats.org/officeDocument/2006/relationships/hyperlink" Target="https://www.orthoguidelines.org/reference?id=7022" TargetMode="External"/><Relationship Id="rId14" Type="http://schemas.openxmlformats.org/officeDocument/2006/relationships/hyperlink" Target="https://www.orthoguidelines.org/reference?id=7002"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orthoguidelines.org/reference?id=7015" TargetMode="External"/><Relationship Id="rId7" Type="http://schemas.openxmlformats.org/officeDocument/2006/relationships/hyperlink" Target="https://www.orthoguidelines.org/reference?id=6904"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www.orthoguidelines.org/reference?id=6932" TargetMode="External"/><Relationship Id="rId5" Type="http://schemas.openxmlformats.org/officeDocument/2006/relationships/hyperlink" Target="https://www.orthoguidelines.org/reference?id=7013" TargetMode="External"/><Relationship Id="rId4" Type="http://schemas.openxmlformats.org/officeDocument/2006/relationships/hyperlink" Target="https://www.orthoguidelines.org/reference?id=6963" TargetMode="Externa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s://www.orthoguidelines.org/reference?id=7066" TargetMode="External"/><Relationship Id="rId13" Type="http://schemas.openxmlformats.org/officeDocument/2006/relationships/hyperlink" Target="https://www.orthoguidelines.org/reference?id=7024" TargetMode="External"/><Relationship Id="rId3" Type="http://schemas.openxmlformats.org/officeDocument/2006/relationships/hyperlink" Target="https://www.orthoguidelines.org/reference?id=6911" TargetMode="External"/><Relationship Id="rId7" Type="http://schemas.openxmlformats.org/officeDocument/2006/relationships/hyperlink" Target="https://www.orthoguidelines.org/reference?id=7059" TargetMode="External"/><Relationship Id="rId12" Type="http://schemas.openxmlformats.org/officeDocument/2006/relationships/hyperlink" Target="https://www.orthoguidelines.org/reference?id=2673" TargetMode="External"/><Relationship Id="rId2" Type="http://schemas.openxmlformats.org/officeDocument/2006/relationships/slide" Target="../slides/slide24.xml"/><Relationship Id="rId16" Type="http://schemas.openxmlformats.org/officeDocument/2006/relationships/hyperlink" Target="https://www.orthoguidelines.org/reference?id=7062" TargetMode="External"/><Relationship Id="rId1" Type="http://schemas.openxmlformats.org/officeDocument/2006/relationships/notesMaster" Target="../notesMasters/notesMaster1.xml"/><Relationship Id="rId6" Type="http://schemas.openxmlformats.org/officeDocument/2006/relationships/hyperlink" Target="https://www.orthoguidelines.org/reference?id=7057" TargetMode="External"/><Relationship Id="rId11" Type="http://schemas.openxmlformats.org/officeDocument/2006/relationships/hyperlink" Target="https://www.orthoguidelines.org/reference?id=6951" TargetMode="External"/><Relationship Id="rId5" Type="http://schemas.openxmlformats.org/officeDocument/2006/relationships/hyperlink" Target="https://www.orthoguidelines.org/reference?id=7033" TargetMode="External"/><Relationship Id="rId15" Type="http://schemas.openxmlformats.org/officeDocument/2006/relationships/hyperlink" Target="https://www.orthoguidelines.org/reference?id=7060" TargetMode="External"/><Relationship Id="rId10" Type="http://schemas.openxmlformats.org/officeDocument/2006/relationships/hyperlink" Target="https://www.orthoguidelines.org/reference?id=6947" TargetMode="External"/><Relationship Id="rId4" Type="http://schemas.openxmlformats.org/officeDocument/2006/relationships/hyperlink" Target="https://www.orthoguidelines.org/reference?id=6914" TargetMode="External"/><Relationship Id="rId9" Type="http://schemas.openxmlformats.org/officeDocument/2006/relationships/hyperlink" Target="https://www.orthoguidelines.org/reference?id=7067" TargetMode="External"/><Relationship Id="rId14" Type="http://schemas.openxmlformats.org/officeDocument/2006/relationships/hyperlink" Target="https://www.orthoguidelines.org/reference?id=7034"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orthoguidelines.org/reference?id=7035"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www.orthoguidelines.org/reference?id=7027" TargetMode="External"/><Relationship Id="rId5" Type="http://schemas.openxmlformats.org/officeDocument/2006/relationships/hyperlink" Target="https://www.orthoguidelines.org/reference?id=6903" TargetMode="External"/><Relationship Id="rId4" Type="http://schemas.openxmlformats.org/officeDocument/2006/relationships/hyperlink" Target="https://www.orthoguidelines.org/reference?id=6991"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orthoguidelines.org/reference?id=7023" TargetMode="External"/><Relationship Id="rId7" Type="http://schemas.openxmlformats.org/officeDocument/2006/relationships/hyperlink" Target="https://www.orthoguidelines.org/reference?id=6903"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www.orthoguidelines.org/reference?id=7040" TargetMode="External"/><Relationship Id="rId5" Type="http://schemas.openxmlformats.org/officeDocument/2006/relationships/hyperlink" Target="https://www.orthoguidelines.org/reference?id=7035" TargetMode="External"/><Relationship Id="rId4" Type="http://schemas.openxmlformats.org/officeDocument/2006/relationships/hyperlink" Target="https://www.orthoguidelines.org/reference?id=6920"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orthoguidelines.org/reference?id=6905" TargetMode="External"/><Relationship Id="rId7" Type="http://schemas.openxmlformats.org/officeDocument/2006/relationships/hyperlink" Target="https://www.orthoguidelines.org/reference?id=7061"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www.orthoguidelines.org/reference?id=7052" TargetMode="External"/><Relationship Id="rId5" Type="http://schemas.openxmlformats.org/officeDocument/2006/relationships/hyperlink" Target="https://www.orthoguidelines.org/reference?id=7003" TargetMode="External"/><Relationship Id="rId4" Type="http://schemas.openxmlformats.org/officeDocument/2006/relationships/hyperlink" Target="https://www.orthoguidelines.org/reference?id=6987" TargetMode="External"/></Relationships>
</file>

<file path=ppt/notesSlides/_rels/notesSlide28.xml.rels><?xml version="1.0" encoding="UTF-8" standalone="yes"?>
<Relationships xmlns="http://schemas.openxmlformats.org/package/2006/relationships"><Relationship Id="rId8" Type="http://schemas.openxmlformats.org/officeDocument/2006/relationships/hyperlink" Target="https://www.orthoguidelines.org/reference?id=6954" TargetMode="External"/><Relationship Id="rId13" Type="http://schemas.openxmlformats.org/officeDocument/2006/relationships/hyperlink" Target="https://www.orthoguidelines.org/reference?id=7029" TargetMode="External"/><Relationship Id="rId3" Type="http://schemas.openxmlformats.org/officeDocument/2006/relationships/hyperlink" Target="https://www.orthoguidelines.org/reference?id=6915" TargetMode="External"/><Relationship Id="rId7" Type="http://schemas.openxmlformats.org/officeDocument/2006/relationships/hyperlink" Target="https://www.orthoguidelines.org/reference?id=6946" TargetMode="External"/><Relationship Id="rId12" Type="http://schemas.openxmlformats.org/officeDocument/2006/relationships/hyperlink" Target="https://www.orthoguidelines.org/reference?id=7004"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www.orthoguidelines.org/reference?id=6945" TargetMode="External"/><Relationship Id="rId11" Type="http://schemas.openxmlformats.org/officeDocument/2006/relationships/hyperlink" Target="https://www.orthoguidelines.org/reference?id=6986" TargetMode="External"/><Relationship Id="rId5" Type="http://schemas.openxmlformats.org/officeDocument/2006/relationships/hyperlink" Target="https://www.orthoguidelines.org/reference?id=6941" TargetMode="External"/><Relationship Id="rId10" Type="http://schemas.openxmlformats.org/officeDocument/2006/relationships/hyperlink" Target="https://www.orthoguidelines.org/reference?id=6975" TargetMode="External"/><Relationship Id="rId4" Type="http://schemas.openxmlformats.org/officeDocument/2006/relationships/hyperlink" Target="https://www.orthoguidelines.org/reference?id=6931" TargetMode="External"/><Relationship Id="rId9" Type="http://schemas.openxmlformats.org/officeDocument/2006/relationships/hyperlink" Target="https://www.orthoguidelines.org/reference?id=7080" TargetMode="External"/><Relationship Id="rId14" Type="http://schemas.openxmlformats.org/officeDocument/2006/relationships/hyperlink" Target="https://www.orthoguidelines.org/reference?id=6290"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orthoguidelines.org/reference?id=7064"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www.orthoguidelines.org/reference?id=7073" TargetMode="External"/><Relationship Id="rId5" Type="http://schemas.openxmlformats.org/officeDocument/2006/relationships/hyperlink" Target="https://www.orthoguidelines.org/reference?id=7026" TargetMode="External"/><Relationship Id="rId4" Type="http://schemas.openxmlformats.org/officeDocument/2006/relationships/hyperlink" Target="https://www.orthoguidelines.org/reference?id=6906"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s://www.orthoguidelines.org/reference?id=7016" TargetMode="External"/><Relationship Id="rId3" Type="http://schemas.openxmlformats.org/officeDocument/2006/relationships/hyperlink" Target="https://www.orthoguidelines.org/reference?id=7081" TargetMode="External"/><Relationship Id="rId7" Type="http://schemas.openxmlformats.org/officeDocument/2006/relationships/hyperlink" Target="https://www.orthoguidelines.org/reference?id=6999"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www.orthoguidelines.org/reference?id=6937" TargetMode="External"/><Relationship Id="rId11" Type="http://schemas.openxmlformats.org/officeDocument/2006/relationships/hyperlink" Target="https://www.orthoguidelines.org/reference?id=7068" TargetMode="External"/><Relationship Id="rId5" Type="http://schemas.openxmlformats.org/officeDocument/2006/relationships/hyperlink" Target="https://www.orthoguidelines.org/reference?id=6924" TargetMode="External"/><Relationship Id="rId10" Type="http://schemas.openxmlformats.org/officeDocument/2006/relationships/hyperlink" Target="https://www.orthoguidelines.org/reference?id=7051" TargetMode="External"/><Relationship Id="rId4" Type="http://schemas.openxmlformats.org/officeDocument/2006/relationships/hyperlink" Target="https://www.orthoguidelines.org/reference?id=6919" TargetMode="External"/><Relationship Id="rId9" Type="http://schemas.openxmlformats.org/officeDocument/2006/relationships/hyperlink" Target="https://www.orthoguidelines.org/reference?id=7031" TargetMode="Externa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s://www.orthoguidelines.org/reference?id=6937" TargetMode="External"/><Relationship Id="rId3" Type="http://schemas.openxmlformats.org/officeDocument/2006/relationships/hyperlink" Target="https://www.orthoguidelines.org/reference?id=7028" TargetMode="External"/><Relationship Id="rId7" Type="http://schemas.openxmlformats.org/officeDocument/2006/relationships/hyperlink" Target="https://www.orthoguidelines.org/reference?id=7053" TargetMode="External"/><Relationship Id="rId12" Type="http://schemas.openxmlformats.org/officeDocument/2006/relationships/hyperlink" Target="https://www.orthoguidelines.org/reference?id=7010"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www.orthoguidelines.org/reference?id=6930" TargetMode="External"/><Relationship Id="rId11" Type="http://schemas.openxmlformats.org/officeDocument/2006/relationships/hyperlink" Target="https://www.orthoguidelines.org/reference?id=6995" TargetMode="External"/><Relationship Id="rId5" Type="http://schemas.openxmlformats.org/officeDocument/2006/relationships/hyperlink" Target="https://www.orthoguidelines.org/reference?id=7017" TargetMode="External"/><Relationship Id="rId10" Type="http://schemas.openxmlformats.org/officeDocument/2006/relationships/hyperlink" Target="https://www.orthoguidelines.org/reference?id=6974" TargetMode="External"/><Relationship Id="rId4" Type="http://schemas.openxmlformats.org/officeDocument/2006/relationships/hyperlink" Target="https://www.orthoguidelines.org/reference?id=7009" TargetMode="External"/><Relationship Id="rId9" Type="http://schemas.openxmlformats.org/officeDocument/2006/relationships/hyperlink" Target="https://www.orthoguidelines.org/reference?id=7056"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orthoguidelines.org/reference?id=6925"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s://www.orthoguidelines.org/reference?id=7018" TargetMode="External"/><Relationship Id="rId4" Type="http://schemas.openxmlformats.org/officeDocument/2006/relationships/hyperlink" Target="https://www.orthoguidelines.org/reference?id=7011" TargetMode="External"/></Relationships>
</file>

<file path=ppt/notesSlides/_rels/notesSlide34.xml.rels><?xml version="1.0" encoding="UTF-8" standalone="yes"?>
<Relationships xmlns="http://schemas.openxmlformats.org/package/2006/relationships"><Relationship Id="rId8" Type="http://schemas.openxmlformats.org/officeDocument/2006/relationships/hyperlink" Target="https://www.orthoguidelines.org/reference?id=7030" TargetMode="External"/><Relationship Id="rId13" Type="http://schemas.openxmlformats.org/officeDocument/2006/relationships/hyperlink" Target="https://www.orthoguidelines.org/reference?id=6931" TargetMode="External"/><Relationship Id="rId18" Type="http://schemas.openxmlformats.org/officeDocument/2006/relationships/hyperlink" Target="https://www.orthoguidelines.org/reference?id=7076" TargetMode="External"/><Relationship Id="rId3" Type="http://schemas.openxmlformats.org/officeDocument/2006/relationships/hyperlink" Target="https://www.orthoguidelines.org/reference?id=6938" TargetMode="External"/><Relationship Id="rId21" Type="http://schemas.openxmlformats.org/officeDocument/2006/relationships/hyperlink" Target="https://www.orthoguidelines.org/reference?id=7055" TargetMode="External"/><Relationship Id="rId7" Type="http://schemas.openxmlformats.org/officeDocument/2006/relationships/hyperlink" Target="https://www.orthoguidelines.org/reference?id=6966" TargetMode="External"/><Relationship Id="rId12" Type="http://schemas.openxmlformats.org/officeDocument/2006/relationships/hyperlink" Target="https://www.orthoguidelines.org/reference?id=7071" TargetMode="External"/><Relationship Id="rId17" Type="http://schemas.openxmlformats.org/officeDocument/2006/relationships/hyperlink" Target="https://www.orthoguidelines.org/reference?id=7001" TargetMode="External"/><Relationship Id="rId2" Type="http://schemas.openxmlformats.org/officeDocument/2006/relationships/slide" Target="../slides/slide34.xml"/><Relationship Id="rId16" Type="http://schemas.openxmlformats.org/officeDocument/2006/relationships/hyperlink" Target="https://www.orthoguidelines.org/reference?id=6992" TargetMode="External"/><Relationship Id="rId20" Type="http://schemas.openxmlformats.org/officeDocument/2006/relationships/hyperlink" Target="https://www.orthoguidelines.org/reference?id=6989" TargetMode="External"/><Relationship Id="rId1" Type="http://schemas.openxmlformats.org/officeDocument/2006/relationships/notesMaster" Target="../notesMasters/notesMaster1.xml"/><Relationship Id="rId6" Type="http://schemas.openxmlformats.org/officeDocument/2006/relationships/hyperlink" Target="https://www.orthoguidelines.org/reference?id=6944" TargetMode="External"/><Relationship Id="rId11" Type="http://schemas.openxmlformats.org/officeDocument/2006/relationships/hyperlink" Target="https://www.orthoguidelines.org/reference?id=7070" TargetMode="External"/><Relationship Id="rId5" Type="http://schemas.openxmlformats.org/officeDocument/2006/relationships/hyperlink" Target="https://www.orthoguidelines.org/reference?id=6943" TargetMode="External"/><Relationship Id="rId15" Type="http://schemas.openxmlformats.org/officeDocument/2006/relationships/hyperlink" Target="https://www.orthoguidelines.org/reference?id=6982" TargetMode="External"/><Relationship Id="rId23" Type="http://schemas.openxmlformats.org/officeDocument/2006/relationships/hyperlink" Target="https://www.orthoguidelines.org/reference?id=6921" TargetMode="External"/><Relationship Id="rId10" Type="http://schemas.openxmlformats.org/officeDocument/2006/relationships/hyperlink" Target="https://www.orthoguidelines.org/reference?id=7069" TargetMode="External"/><Relationship Id="rId19" Type="http://schemas.openxmlformats.org/officeDocument/2006/relationships/hyperlink" Target="https://www.orthoguidelines.org/reference?id=6910" TargetMode="External"/><Relationship Id="rId4" Type="http://schemas.openxmlformats.org/officeDocument/2006/relationships/hyperlink" Target="https://www.orthoguidelines.org/reference?id=6942" TargetMode="External"/><Relationship Id="rId9" Type="http://schemas.openxmlformats.org/officeDocument/2006/relationships/hyperlink" Target="https://www.orthoguidelines.org/reference?id=7046" TargetMode="External"/><Relationship Id="rId14" Type="http://schemas.openxmlformats.org/officeDocument/2006/relationships/hyperlink" Target="https://www.orthoguidelines.org/reference?id=6958" TargetMode="External"/><Relationship Id="rId22" Type="http://schemas.openxmlformats.org/officeDocument/2006/relationships/hyperlink" Target="https://www.orthoguidelines.org/reference?id=6923"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orthoguidelines.org/reference?id=6907" TargetMode="External"/><Relationship Id="rId7" Type="http://schemas.openxmlformats.org/officeDocument/2006/relationships/hyperlink" Target="https://www.orthoguidelines.org/reference?id=7014"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s://www.orthoguidelines.org/reference?id=7050" TargetMode="External"/><Relationship Id="rId5" Type="http://schemas.openxmlformats.org/officeDocument/2006/relationships/hyperlink" Target="https://www.orthoguidelines.org/reference?id=6967" TargetMode="External"/><Relationship Id="rId4" Type="http://schemas.openxmlformats.org/officeDocument/2006/relationships/hyperlink" Target="https://www.orthoguidelines.org/reference?id=6939"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orthoguidelines.org/reference?id=6908" TargetMode="External"/><Relationship Id="rId7" Type="http://schemas.openxmlformats.org/officeDocument/2006/relationships/hyperlink" Target="https://www.orthoguidelines.org/reference?id=7008"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s://www.orthoguidelines.org/reference?id=6994" TargetMode="External"/><Relationship Id="rId5" Type="http://schemas.openxmlformats.org/officeDocument/2006/relationships/hyperlink" Target="https://www.orthoguidelines.org/reference?id=6969" TargetMode="External"/><Relationship Id="rId4" Type="http://schemas.openxmlformats.org/officeDocument/2006/relationships/hyperlink" Target="https://www.orthoguidelines.org/reference?id=6918" TargetMode="External"/></Relationships>
</file>

<file path=ppt/notesSlides/_rels/notesSlide37.xml.rels><?xml version="1.0" encoding="UTF-8" standalone="yes"?>
<Relationships xmlns="http://schemas.openxmlformats.org/package/2006/relationships"><Relationship Id="rId8" Type="http://schemas.openxmlformats.org/officeDocument/2006/relationships/hyperlink" Target="https://www.orthoguidelines.org/reference?id=6956" TargetMode="External"/><Relationship Id="rId3" Type="http://schemas.openxmlformats.org/officeDocument/2006/relationships/hyperlink" Target="https://www.orthoguidelines.org/reference?id=6924" TargetMode="External"/><Relationship Id="rId7" Type="http://schemas.openxmlformats.org/officeDocument/2006/relationships/hyperlink" Target="https://www.orthoguidelines.org/reference?id=6910" TargetMode="External"/><Relationship Id="rId12" Type="http://schemas.openxmlformats.org/officeDocument/2006/relationships/hyperlink" Target="https://www.orthoguidelines.org/reference?id=6999"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s://www.orthoguidelines.org/reference?id=7032" TargetMode="External"/><Relationship Id="rId11" Type="http://schemas.openxmlformats.org/officeDocument/2006/relationships/hyperlink" Target="https://www.orthoguidelines.org/reference?id=7055" TargetMode="External"/><Relationship Id="rId5" Type="http://schemas.openxmlformats.org/officeDocument/2006/relationships/hyperlink" Target="https://www.orthoguidelines.org/reference?id=7048" TargetMode="External"/><Relationship Id="rId10" Type="http://schemas.openxmlformats.org/officeDocument/2006/relationships/hyperlink" Target="https://www.orthoguidelines.org/reference?id=6957" TargetMode="External"/><Relationship Id="rId4" Type="http://schemas.openxmlformats.org/officeDocument/2006/relationships/hyperlink" Target="https://www.orthoguidelines.org/reference?id=7049" TargetMode="External"/><Relationship Id="rId9" Type="http://schemas.openxmlformats.org/officeDocument/2006/relationships/hyperlink" Target="https://www.orthoguidelines.org/reference?id=6968"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orthoguidelines.org/topic?id=1047"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presentation on the American Academy of </a:t>
            </a:r>
            <a:r>
              <a:rPr lang="en-US" dirty="0" err="1"/>
              <a:t>Orthopaedic</a:t>
            </a:r>
            <a:r>
              <a:rPr lang="en-US" dirty="0"/>
              <a:t> Surgeons Management of Osteoarthritis of the Hip Evidence-based Clinical Practice Guideline.  This guideline was adopted by the AAOS Board of Directors on December 1, 2023.</a:t>
            </a:r>
          </a:p>
        </p:txBody>
      </p:sp>
      <p:sp>
        <p:nvSpPr>
          <p:cNvPr id="4" name="Slide Number Placeholder 3"/>
          <p:cNvSpPr>
            <a:spLocks noGrp="1"/>
          </p:cNvSpPr>
          <p:nvPr>
            <p:ph type="sldNum" sz="quarter" idx="10"/>
          </p:nvPr>
        </p:nvSpPr>
        <p:spPr/>
        <p:txBody>
          <a:bodyPr/>
          <a:lstStyle/>
          <a:p>
            <a:fld id="{773B0F6F-B83E-447F-A566-EAD229E72311}" type="slidenum">
              <a:rPr lang="en-US" smtClean="0"/>
              <a:t>1</a:t>
            </a:fld>
            <a:endParaRPr lang="en-US"/>
          </a:p>
        </p:txBody>
      </p:sp>
    </p:spTree>
    <p:extLst>
      <p:ext uri="{BB962C8B-B14F-4D97-AF65-F5344CB8AC3E}">
        <p14:creationId xmlns:p14="http://schemas.microsoft.com/office/powerpoint/2010/main" val="4208553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Study Selection Criteria:</a:t>
            </a:r>
          </a:p>
          <a:p>
            <a:endParaRPr lang="en-US" b="1" dirty="0"/>
          </a:p>
          <a:p>
            <a:r>
              <a:rPr lang="en-US" b="0" i="1" dirty="0"/>
              <a:t>A priori </a:t>
            </a:r>
            <a:r>
              <a:rPr lang="en-US" b="0" i="0" dirty="0"/>
              <a:t>article inclusion criteria is constructed for all CPGs and SRs. These criteria are our “rules of evidence” and articles that did not meet them are, for the purposes of this guideline, not evidence. The AAOS has standard inclusion criteria for guideline development and work group members further refine inclusion/exclusion criteria a priori at the introductory meeting. </a:t>
            </a:r>
          </a:p>
          <a:p>
            <a:endParaRPr lang="en-US" b="0" i="0" dirty="0"/>
          </a:p>
          <a:p>
            <a:r>
              <a:rPr lang="en-US" b="1" dirty="0"/>
              <a:t>To be included and in this systematic review: </a:t>
            </a:r>
          </a:p>
          <a:p>
            <a:pPr marL="181240" indent="-181240">
              <a:buFont typeface="Arial" panose="020B0604020202020204" pitchFamily="34" charset="0"/>
              <a:buChar char="•"/>
            </a:pPr>
            <a:r>
              <a:rPr lang="en-US" dirty="0"/>
              <a:t>The article must be a full article report of a clinical study. </a:t>
            </a:r>
          </a:p>
          <a:p>
            <a:pPr marL="181240" indent="-181240">
              <a:buFont typeface="Arial" panose="020B0604020202020204" pitchFamily="34" charset="0"/>
              <a:buChar char="•"/>
            </a:pPr>
            <a:r>
              <a:rPr lang="en-US" dirty="0"/>
              <a:t>Retrospective non-comparative case series, medical records review, meeting abstracts, historical · </a:t>
            </a:r>
          </a:p>
          <a:p>
            <a:pPr marL="181240" indent="-181240">
              <a:buFont typeface="Arial" panose="020B0604020202020204" pitchFamily="34" charset="0"/>
              <a:buChar char="•"/>
            </a:pPr>
            <a:r>
              <a:rPr lang="en-US" dirty="0"/>
              <a:t>articles, editorials, letters, and commentaries are excluded. · </a:t>
            </a:r>
          </a:p>
          <a:p>
            <a:pPr marL="181240" indent="-181240">
              <a:buFont typeface="Arial" panose="020B0604020202020204" pitchFamily="34" charset="0"/>
              <a:buChar char="•"/>
            </a:pPr>
            <a:r>
              <a:rPr lang="en-US" dirty="0"/>
              <a:t>Study must appear in a peer-reviewed publication. · </a:t>
            </a:r>
          </a:p>
          <a:p>
            <a:pPr marL="181240" indent="-181240">
              <a:buFont typeface="Arial" panose="020B0604020202020204" pitchFamily="34" charset="0"/>
              <a:buChar char="•"/>
            </a:pPr>
            <a:r>
              <a:rPr lang="en-US" dirty="0"/>
              <a:t>For any included study that uses “paper-and-pencil” outcome measures (e.g., SF-36), only those outcome measures that have been validated will be included. · </a:t>
            </a:r>
          </a:p>
          <a:p>
            <a:pPr marL="181240" indent="-181240">
              <a:buFont typeface="Arial" panose="020B0604020202020204" pitchFamily="34" charset="0"/>
              <a:buChar char="•"/>
            </a:pPr>
            <a:r>
              <a:rPr lang="en-US" dirty="0"/>
              <a:t>For any given follow-up time point in any included study, there must be ≥ 50% patient follow-up (if the follow-up is &gt;50% but </a:t>
            </a:r>
            <a:endParaRPr lang="en-US" b="0" dirty="0"/>
          </a:p>
          <a:p>
            <a:pPr defTabSz="966612">
              <a:defRPr/>
            </a:pPr>
            <a:endParaRPr lang="en-US" b="1" dirty="0"/>
          </a:p>
          <a:p>
            <a:pPr defTabSz="966612">
              <a:defRPr/>
            </a:pPr>
            <a:r>
              <a:rPr lang="en-US" b="1" dirty="0"/>
              <a:t>The following type of articles are excluded from guideline review: </a:t>
            </a:r>
          </a:p>
          <a:p>
            <a:pPr marL="181240" indent="-181240" defTabSz="966612">
              <a:spcAft>
                <a:spcPts val="634"/>
              </a:spcAft>
              <a:buFont typeface="Wingdings" panose="05000000000000000000" pitchFamily="2" charset="2"/>
              <a:buChar char="§"/>
              <a:defRPr/>
            </a:pPr>
            <a:r>
              <a:rPr lang="en-US" b="0" dirty="0"/>
              <a:t>Retrospective non-comparative case series, medical record reviews, meeting abstracts, meta-analyses, systematic reviews, historical articles, editorials, letters, and commentaries</a:t>
            </a:r>
          </a:p>
          <a:p>
            <a:pPr marL="181240" indent="-181240" defTabSz="966612">
              <a:spcAft>
                <a:spcPts val="634"/>
              </a:spcAft>
              <a:buFont typeface="Wingdings" panose="05000000000000000000" pitchFamily="2" charset="2"/>
              <a:buChar char="§"/>
              <a:defRPr/>
            </a:pPr>
            <a:r>
              <a:rPr lang="en-US" b="0" dirty="0"/>
              <a:t>Confounded studies that give patients the treatment of interest and along with another treatment</a:t>
            </a:r>
          </a:p>
          <a:p>
            <a:pPr marL="181240" indent="-181240" defTabSz="966612">
              <a:spcAft>
                <a:spcPts val="634"/>
              </a:spcAft>
              <a:buFont typeface="Wingdings" panose="05000000000000000000" pitchFamily="2" charset="2"/>
              <a:buChar char="§"/>
              <a:defRPr/>
            </a:pPr>
            <a:r>
              <a:rPr lang="en-US" b="0" dirty="0"/>
              <a:t>Case studies that have non-consecutive enrollment of patients </a:t>
            </a:r>
          </a:p>
          <a:p>
            <a:pPr marL="181240" indent="-181240" defTabSz="966612">
              <a:spcAft>
                <a:spcPts val="634"/>
              </a:spcAft>
              <a:buFont typeface="Wingdings" panose="05000000000000000000" pitchFamily="2" charset="2"/>
              <a:buChar char="§"/>
              <a:defRPr/>
            </a:pPr>
            <a:r>
              <a:rPr lang="en-US" b="0" dirty="0"/>
              <a:t>Controlled trials where patients were not stochastically assigned to groups, difference in patient characteristics or outcomes at baseline, and authors did not statistically adjust for these differences when analyzing the results</a:t>
            </a:r>
          </a:p>
          <a:p>
            <a:pPr marL="181240" indent="-181240" defTabSz="966612">
              <a:spcAft>
                <a:spcPts val="634"/>
              </a:spcAft>
              <a:buFont typeface="Wingdings" panose="05000000000000000000" pitchFamily="2" charset="2"/>
              <a:buChar char="§"/>
              <a:defRPr/>
            </a:pPr>
            <a:r>
              <a:rPr lang="en-US" b="0" dirty="0"/>
              <a:t>All studies evaluated as “very low quality”, and</a:t>
            </a:r>
          </a:p>
          <a:p>
            <a:pPr marL="181240" indent="-181240" defTabSz="966612">
              <a:spcAft>
                <a:spcPts val="634"/>
              </a:spcAft>
              <a:buFont typeface="Wingdings" panose="05000000000000000000" pitchFamily="2" charset="2"/>
              <a:buChar char="§"/>
              <a:defRPr/>
            </a:pPr>
            <a:r>
              <a:rPr lang="en-US" b="0" dirty="0"/>
              <a:t>Composite measures or outcomes even if they are patient-orientated </a:t>
            </a:r>
          </a:p>
          <a:p>
            <a:pPr marL="181240" indent="-181240" defTabSz="966612">
              <a:spcAft>
                <a:spcPts val="634"/>
              </a:spcAft>
              <a:buFont typeface="Wingdings" panose="05000000000000000000" pitchFamily="2" charset="2"/>
              <a:buChar char="§"/>
              <a:defRPr/>
            </a:pPr>
            <a:endParaRPr lang="en-US" b="0" dirty="0"/>
          </a:p>
          <a:p>
            <a:pPr defTabSz="966612">
              <a:spcAft>
                <a:spcPts val="634"/>
              </a:spcAft>
              <a:defRPr/>
            </a:pPr>
            <a:r>
              <a:rPr lang="en-US" b="1" dirty="0"/>
              <a:t>Study Inclusion Criteria for the AAOS Management of Osteoarthritis of the Hip Clinical Practice Guideline also contained the following criteria which was customized by the Work Group:</a:t>
            </a:r>
          </a:p>
          <a:p>
            <a:pPr defTabSz="966612">
              <a:spcAft>
                <a:spcPts val="634"/>
              </a:spcAft>
              <a:defRPr/>
            </a:pPr>
            <a:endParaRPr lang="en-US" b="0" dirty="0"/>
          </a:p>
          <a:p>
            <a:pPr marL="181240" indent="-181240">
              <a:buFont typeface="Arial" panose="020B0604020202020204" pitchFamily="34" charset="0"/>
              <a:buChar char="•"/>
            </a:pPr>
            <a:r>
              <a:rPr lang="en-US" dirty="0"/>
              <a:t>Study must be of OAH or prevention thereof. · </a:t>
            </a:r>
          </a:p>
          <a:p>
            <a:pPr marL="181240" indent="-181240">
              <a:buFont typeface="Arial" panose="020B0604020202020204" pitchFamily="34" charset="0"/>
              <a:buChar char="•"/>
            </a:pPr>
            <a:r>
              <a:rPr lang="en-US" dirty="0"/>
              <a:t>Study must be published in or after 1966 for surgical treatment, rehabilitation, bracing, prevention, and MRI.  </a:t>
            </a:r>
          </a:p>
          <a:p>
            <a:pPr marL="181240" indent="-181240">
              <a:buFont typeface="Arial" panose="020B0604020202020204" pitchFamily="34" charset="0"/>
              <a:buChar char="•"/>
            </a:pPr>
            <a:r>
              <a:rPr lang="en-US" dirty="0"/>
              <a:t>Study must be published in or after 1966 for x rays and non-operative treatment. </a:t>
            </a:r>
          </a:p>
          <a:p>
            <a:pPr marL="181240" indent="-181240">
              <a:buFont typeface="Arial" panose="020B0604020202020204" pitchFamily="34" charset="0"/>
              <a:buChar char="•"/>
            </a:pPr>
            <a:r>
              <a:rPr lang="en-US" dirty="0"/>
              <a:t>Study must be published in or after 1966 for all others non specified.  </a:t>
            </a:r>
          </a:p>
          <a:p>
            <a:pPr marL="181240" indent="-181240">
              <a:buFont typeface="Arial" panose="020B0604020202020204" pitchFamily="34" charset="0"/>
              <a:buChar char="•"/>
            </a:pPr>
            <a:r>
              <a:rPr lang="en-US" dirty="0"/>
              <a:t>Study should have 10 or more patients per group. </a:t>
            </a:r>
          </a:p>
          <a:p>
            <a:pPr marL="181240" indent="-181240">
              <a:buFont typeface="Arial" panose="020B0604020202020204" pitchFamily="34" charset="0"/>
              <a:buChar char="•"/>
            </a:pPr>
            <a:r>
              <a:rPr lang="en-US" dirty="0"/>
              <a:t>For surgical treatment a minimum of 3 months follow up duration.</a:t>
            </a:r>
          </a:p>
          <a:p>
            <a:pPr marL="181240" indent="-181240">
              <a:buFont typeface="Arial" panose="020B0604020202020204" pitchFamily="34" charset="0"/>
              <a:buChar char="•"/>
            </a:pPr>
            <a:r>
              <a:rPr lang="en-US" dirty="0"/>
              <a:t>Antibiotic prophylaxis, anti-coagulations, mode of anesthesia: all follow-ups </a:t>
            </a:r>
          </a:p>
          <a:p>
            <a:pPr marL="181240" indent="-181240">
              <a:buFont typeface="Arial" panose="020B0604020202020204" pitchFamily="34" charset="0"/>
              <a:buChar char="•"/>
            </a:pPr>
            <a:r>
              <a:rPr lang="en-US" dirty="0"/>
              <a:t>For non-operative treatment a minimum of 1 month. </a:t>
            </a:r>
            <a:endParaRPr lang="en-US" b="1" dirty="0"/>
          </a:p>
          <a:p>
            <a:pPr marL="181240" indent="-181240">
              <a:buFont typeface="Arial" panose="020B0604020202020204" pitchFamily="34" charset="0"/>
              <a:buChar char="•"/>
            </a:pPr>
            <a:endParaRPr lang="en-US" b="0" dirty="0"/>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10</a:t>
            </a:fld>
            <a:endParaRPr lang="en-US"/>
          </a:p>
        </p:txBody>
      </p:sp>
    </p:spTree>
    <p:extLst>
      <p:ext uri="{BB962C8B-B14F-4D97-AF65-F5344CB8AC3E}">
        <p14:creationId xmlns:p14="http://schemas.microsoft.com/office/powerpoint/2010/main" val="1890978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Literature Searches</a:t>
            </a:r>
          </a:p>
          <a:p>
            <a:endParaRPr lang="en-US" b="1" dirty="0"/>
          </a:p>
          <a:p>
            <a:r>
              <a:rPr lang="en-US" dirty="0"/>
              <a:t>The systematic review commences with a comprehensive search of the literature by the medical librarian. Articles considered are published in four electronic databases; PubMed, EMBASE (</a:t>
            </a:r>
            <a:r>
              <a:rPr lang="en-US" dirty="0" err="1"/>
              <a:t>Excerpta</a:t>
            </a:r>
            <a:r>
              <a:rPr lang="en-US" dirty="0"/>
              <a:t> </a:t>
            </a:r>
            <a:r>
              <a:rPr lang="en-US" dirty="0" err="1"/>
              <a:t>Medica</a:t>
            </a:r>
            <a:r>
              <a:rPr lang="en-US" dirty="0"/>
              <a:t> </a:t>
            </a:r>
            <a:r>
              <a:rPr lang="en-US" dirty="0" err="1"/>
              <a:t>dataBASE</a:t>
            </a:r>
            <a:r>
              <a:rPr lang="en-US" dirty="0"/>
              <a:t>), CINAHL (Cumulative Index of Nursing and Allies Health Literature), and The Cochrane Central Register of Controlled Trials. The search is conducted by using only the key terms which were previously established from the work group’s a priori inclusion criteria and PICO questions. </a:t>
            </a:r>
          </a:p>
          <a:p>
            <a:endParaRPr lang="en-US" dirty="0"/>
          </a:p>
          <a:p>
            <a:r>
              <a:rPr lang="en-US" dirty="0"/>
              <a:t>The search is then supplemented with a manual search of the bibliographies of all retrieved publications, recent systematic reviews, and other review articles for potentially relevant citations. Recalled articles were evaluated for possible inclusion based on the study selection criteria and were summarized for the work group who assisted with reconciling possible errors and omissions. </a:t>
            </a:r>
          </a:p>
        </p:txBody>
      </p:sp>
      <p:sp>
        <p:nvSpPr>
          <p:cNvPr id="4" name="Slide Number Placeholder 3"/>
          <p:cNvSpPr>
            <a:spLocks noGrp="1"/>
          </p:cNvSpPr>
          <p:nvPr>
            <p:ph type="sldNum" sz="quarter" idx="10"/>
          </p:nvPr>
        </p:nvSpPr>
        <p:spPr/>
        <p:txBody>
          <a:bodyPr/>
          <a:lstStyle/>
          <a:p>
            <a:fld id="{773B0F6F-B83E-447F-A566-EAD229E72311}" type="slidenum">
              <a:rPr lang="en-US" smtClean="0"/>
              <a:t>11</a:t>
            </a:fld>
            <a:endParaRPr lang="en-US"/>
          </a:p>
        </p:txBody>
      </p:sp>
    </p:spTree>
    <p:extLst>
      <p:ext uri="{BB962C8B-B14F-4D97-AF65-F5344CB8AC3E}">
        <p14:creationId xmlns:p14="http://schemas.microsoft.com/office/powerpoint/2010/main" val="142408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Best Evidence Synthesis </a:t>
            </a:r>
          </a:p>
          <a:p>
            <a:endParaRPr lang="en-US" dirty="0"/>
          </a:p>
          <a:p>
            <a:r>
              <a:rPr lang="en-US" dirty="0"/>
              <a:t>When addressing a recommendation, only the best available evidence for any given outcome is included.  If available, the highest quality evidence for any given outcome is included first. In the absence of two or more occurrences of an outcome of this quality, the next lowest quality of an outcome is considered until at least two or more occurrences of an outcome have been acquired. </a:t>
            </a:r>
          </a:p>
          <a:p>
            <a:endParaRPr lang="en-US" dirty="0"/>
          </a:p>
          <a:p>
            <a:r>
              <a:rPr lang="en-US" dirty="0"/>
              <a:t>For example, if there were two ‘moderate’ quality occurrences of an outcome that addressed a recommendation, the ‘low’ quality occurrences of this outcome would not be included.  A summary of the evidence that met the inclusion criteria, but was not considered the best available evidence can be viewed by recommendation in </a:t>
            </a:r>
            <a:r>
              <a:rPr lang="en-US" dirty="0" err="1"/>
              <a:t>eAppendix</a:t>
            </a:r>
            <a:r>
              <a:rPr lang="en-US" dirty="0"/>
              <a:t> 1 of the guideline.</a:t>
            </a:r>
          </a:p>
        </p:txBody>
      </p:sp>
      <p:sp>
        <p:nvSpPr>
          <p:cNvPr id="4" name="Slide Number Placeholder 3"/>
          <p:cNvSpPr>
            <a:spLocks noGrp="1"/>
          </p:cNvSpPr>
          <p:nvPr>
            <p:ph type="sldNum" sz="quarter" idx="10"/>
          </p:nvPr>
        </p:nvSpPr>
        <p:spPr/>
        <p:txBody>
          <a:bodyPr/>
          <a:lstStyle/>
          <a:p>
            <a:fld id="{773B0F6F-B83E-447F-A566-EAD229E72311}" type="slidenum">
              <a:rPr lang="en-US" smtClean="0"/>
              <a:t>12</a:t>
            </a:fld>
            <a:endParaRPr lang="en-US"/>
          </a:p>
        </p:txBody>
      </p:sp>
    </p:spTree>
    <p:extLst>
      <p:ext uri="{BB962C8B-B14F-4D97-AF65-F5344CB8AC3E}">
        <p14:creationId xmlns:p14="http://schemas.microsoft.com/office/powerpoint/2010/main" val="223221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Defining the Strength of the Recommendations </a:t>
            </a:r>
          </a:p>
          <a:p>
            <a:endParaRPr lang="en-US" b="0" dirty="0"/>
          </a:p>
          <a:p>
            <a:r>
              <a:rPr lang="en-US" b="0" dirty="0"/>
              <a:t>Judging the quality of evidence is only a stepping stone towards arriving at the strength of a CPG or SR recommendation. The strength of recommendation also takes into account the quality, quantity, and the trade-off between the benefits and harms of a treatment, the magnitude of a treatment’s effect, and whether data exists on critical outcomes. </a:t>
            </a:r>
          </a:p>
          <a:p>
            <a:endParaRPr lang="en-US" b="0" dirty="0"/>
          </a:p>
          <a:p>
            <a:r>
              <a:rPr lang="en-US" b="0" dirty="0"/>
              <a:t>Strength of recommendation communicates the level of confidence one can have in a recommendation. Thusly, the strength expresses how conceivable it is that a recommendation will be overturned by future evidence. It is extremely difficult for future evidence to overturn a recommendation that is based on many high caliber randomized controlled trails that demonstrate a large effect. It is more probable that future evidence will overturn recommendations derived from a few small retrospective comparative studies. Consequently, recommendations based on the former kind of evidence are given a “strong” strength of recommendation and recommendations based on the latter kind of evidence are assigned a “limited” strength.</a:t>
            </a:r>
          </a:p>
          <a:p>
            <a:endParaRPr lang="en-US" b="0" dirty="0"/>
          </a:p>
          <a:p>
            <a:r>
              <a:rPr lang="en-US" altLang="en-US" dirty="0">
                <a:latin typeface="Calibri" pitchFamily="34" charset="0"/>
                <a:ea typeface="ＭＳ Ｐゴシック" pitchFamily="34" charset="-128"/>
              </a:rPr>
              <a:t>When making guidelines, each article that meets the inclusion criteria is appraised for quality and applicability and will be downgraded if there are flaws related to bias, lack of controls, insufficient power, or one of the other domains.  Studies are designated as high, moderate or low strength based on the result of the Appraise methodology.  Guideline recommendations are then rated as Strong, Moderate, Limited or Consensus based on the supporting evidence as outlined in this table. </a:t>
            </a:r>
          </a:p>
          <a:p>
            <a:endParaRPr lang="en-US" altLang="en-US" dirty="0">
              <a:latin typeface="Calibri" pitchFamily="34" charset="0"/>
              <a:ea typeface="ＭＳ Ｐゴシック" pitchFamily="34" charset="-128"/>
            </a:endParaRPr>
          </a:p>
          <a:p>
            <a:r>
              <a:rPr lang="en-US" altLang="en-US" dirty="0">
                <a:latin typeface="Calibri" pitchFamily="34" charset="0"/>
                <a:ea typeface="ＭＳ Ｐゴシック" pitchFamily="34" charset="-128"/>
              </a:rPr>
              <a:t>Please note that the work group is only permitted to make a consensus-based recommendation when there is no evidence to support the recommendation and when not establishing a recommendation could have catastrophic consequences. </a:t>
            </a:r>
          </a:p>
          <a:p>
            <a:endParaRPr lang="en-US" b="0" dirty="0"/>
          </a:p>
        </p:txBody>
      </p:sp>
      <p:sp>
        <p:nvSpPr>
          <p:cNvPr id="4" name="Slide Number Placeholder 3"/>
          <p:cNvSpPr>
            <a:spLocks noGrp="1"/>
          </p:cNvSpPr>
          <p:nvPr>
            <p:ph type="sldNum" sz="quarter" idx="10"/>
          </p:nvPr>
        </p:nvSpPr>
        <p:spPr/>
        <p:txBody>
          <a:bodyPr/>
          <a:lstStyle/>
          <a:p>
            <a:fld id="{773B0F6F-B83E-447F-A566-EAD229E72311}" type="slidenum">
              <a:rPr lang="en-US" smtClean="0"/>
              <a:t>13</a:t>
            </a:fld>
            <a:endParaRPr lang="en-US"/>
          </a:p>
        </p:txBody>
      </p:sp>
    </p:spTree>
    <p:extLst>
      <p:ext uri="{BB962C8B-B14F-4D97-AF65-F5344CB8AC3E}">
        <p14:creationId xmlns:p14="http://schemas.microsoft.com/office/powerpoint/2010/main" val="1867350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Translating Recommendations in a Clinical Practice Guideline:</a:t>
            </a:r>
          </a:p>
          <a:p>
            <a:endParaRPr lang="en-US" b="1" dirty="0"/>
          </a:p>
          <a:p>
            <a:r>
              <a:rPr lang="en-US" sz="1300" dirty="0"/>
              <a:t>As demonstrated in the table, with stronger recommendations, physicians will need to spend less time counseling patients, as they do not need to weigh the pros and cons of proposed treatments.  Evidence is strongly favoring one treatment over another.  The effect of future research is not likely to change the proposed treatment option.  As the recommendation strength declines, the more probable the physician will need to provide additional time discussing treatment alternatives, in addition to providing decision aids to help patients see the pros and cons of treatments, so they can use their own preferences/values to determine the best course of treatment.  Future research is more likely to impact the use of these recommendations.</a:t>
            </a:r>
          </a:p>
          <a:p>
            <a:endParaRPr lang="en-US" b="0" dirty="0"/>
          </a:p>
        </p:txBody>
      </p:sp>
      <p:sp>
        <p:nvSpPr>
          <p:cNvPr id="4" name="Slide Number Placeholder 3"/>
          <p:cNvSpPr>
            <a:spLocks noGrp="1"/>
          </p:cNvSpPr>
          <p:nvPr>
            <p:ph type="sldNum" sz="quarter" idx="10"/>
          </p:nvPr>
        </p:nvSpPr>
        <p:spPr/>
        <p:txBody>
          <a:bodyPr/>
          <a:lstStyle/>
          <a:p>
            <a:fld id="{773B0F6F-B83E-447F-A566-EAD229E72311}" type="slidenum">
              <a:rPr lang="en-US" smtClean="0"/>
              <a:t>14</a:t>
            </a:fld>
            <a:endParaRPr lang="en-US"/>
          </a:p>
        </p:txBody>
      </p:sp>
    </p:spTree>
    <p:extLst>
      <p:ext uri="{BB962C8B-B14F-4D97-AF65-F5344CB8AC3E}">
        <p14:creationId xmlns:p14="http://schemas.microsoft.com/office/powerpoint/2010/main" val="2150951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903"/>
              </a:spcAft>
            </a:pPr>
            <a:r>
              <a:rPr lang="en-US" sz="1300" dirty="0">
                <a:cs typeface="Times New Roman" panose="02020603050405020304" pitchFamily="18" charset="0"/>
              </a:rPr>
              <a:t>In accessing the quality of evidence, it is necessary that all included studies undergo a quality assessment, each study’s design is then evaluated for risk of bias and receives a final quality grade, depending on the number of study design flaws, and study quality tables are made available to the work group in the final data report and the final publication of the guideline or systematic review.</a:t>
            </a:r>
            <a:endParaRPr lang="en-US" sz="1300" dirty="0"/>
          </a:p>
        </p:txBody>
      </p:sp>
      <p:sp>
        <p:nvSpPr>
          <p:cNvPr id="4" name="Slide Number Placeholder 3"/>
          <p:cNvSpPr>
            <a:spLocks noGrp="1"/>
          </p:cNvSpPr>
          <p:nvPr>
            <p:ph type="sldNum" sz="quarter" idx="10"/>
          </p:nvPr>
        </p:nvSpPr>
        <p:spPr/>
        <p:txBody>
          <a:bodyPr/>
          <a:lstStyle/>
          <a:p>
            <a:fld id="{773B0F6F-B83E-447F-A566-EAD229E72311}" type="slidenum">
              <a:rPr lang="en-US" smtClean="0"/>
              <a:t>15</a:t>
            </a:fld>
            <a:endParaRPr lang="en-US"/>
          </a:p>
        </p:txBody>
      </p:sp>
    </p:spTree>
    <p:extLst>
      <p:ext uri="{BB962C8B-B14F-4D97-AF65-F5344CB8AC3E}">
        <p14:creationId xmlns:p14="http://schemas.microsoft.com/office/powerpoint/2010/main" val="3107971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Study Attrition Flowchart</a:t>
            </a:r>
          </a:p>
          <a:p>
            <a:endParaRPr lang="en-US" b="0" dirty="0"/>
          </a:p>
          <a:p>
            <a:r>
              <a:rPr lang="en-US" b="0" dirty="0"/>
              <a:t>The study attrition diagram provides a detailed description of the number of identified abstracts and recalled and selected studies that were evaluated in the systematic review of the </a:t>
            </a:r>
            <a:r>
              <a:rPr lang="en-US" b="0" i="1" dirty="0"/>
              <a:t>Management of Osteoarthritis of the Hip Clinical Practice Guideline</a:t>
            </a:r>
            <a:r>
              <a:rPr lang="en-US" b="0" dirty="0"/>
              <a:t>. Of the initial 5.699 abstracts, only 179 were included after the full-text review and quality analysis.  The literature search strategies used to identify the abstracts are included in the guideline’s full text pdf. </a:t>
            </a:r>
          </a:p>
        </p:txBody>
      </p:sp>
      <p:sp>
        <p:nvSpPr>
          <p:cNvPr id="4" name="Slide Number Placeholder 3"/>
          <p:cNvSpPr>
            <a:spLocks noGrp="1"/>
          </p:cNvSpPr>
          <p:nvPr>
            <p:ph type="sldNum" sz="quarter" idx="10"/>
          </p:nvPr>
        </p:nvSpPr>
        <p:spPr/>
        <p:txBody>
          <a:bodyPr/>
          <a:lstStyle/>
          <a:p>
            <a:fld id="{773B0F6F-B83E-447F-A566-EAD229E72311}" type="slidenum">
              <a:rPr lang="en-US" smtClean="0"/>
              <a:t>16</a:t>
            </a:fld>
            <a:endParaRPr lang="en-US"/>
          </a:p>
        </p:txBody>
      </p:sp>
    </p:spTree>
    <p:extLst>
      <p:ext uri="{BB962C8B-B14F-4D97-AF65-F5344CB8AC3E}">
        <p14:creationId xmlns:p14="http://schemas.microsoft.com/office/powerpoint/2010/main" val="2479142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Voting on the Recommendations </a:t>
            </a:r>
          </a:p>
          <a:p>
            <a:endParaRPr lang="en-US" dirty="0"/>
          </a:p>
          <a:p>
            <a:r>
              <a:rPr lang="en-US" dirty="0"/>
              <a:t>The recommendations and their strength were voted on by the work group members during the final meeting. If disagreement between the work group occurred, further discussion, and up to three rounds of voting were conducted by the work group to resolve the disagreement(s). If disagreements were not resolved following the voting rounds, no recommendation was adopted. </a:t>
            </a:r>
          </a:p>
        </p:txBody>
      </p:sp>
      <p:sp>
        <p:nvSpPr>
          <p:cNvPr id="4" name="Slide Number Placeholder 3"/>
          <p:cNvSpPr>
            <a:spLocks noGrp="1"/>
          </p:cNvSpPr>
          <p:nvPr>
            <p:ph type="sldNum" sz="quarter" idx="10"/>
          </p:nvPr>
        </p:nvSpPr>
        <p:spPr/>
        <p:txBody>
          <a:bodyPr/>
          <a:lstStyle/>
          <a:p>
            <a:fld id="{773B0F6F-B83E-447F-A566-EAD229E72311}" type="slidenum">
              <a:rPr lang="en-US" smtClean="0"/>
              <a:t>17</a:t>
            </a:fld>
            <a:endParaRPr lang="en-US"/>
          </a:p>
        </p:txBody>
      </p:sp>
    </p:spTree>
    <p:extLst>
      <p:ext uri="{BB962C8B-B14F-4D97-AF65-F5344CB8AC3E}">
        <p14:creationId xmlns:p14="http://schemas.microsoft.com/office/powerpoint/2010/main" val="3153066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Wording of the Final Recommendations </a:t>
            </a:r>
          </a:p>
          <a:p>
            <a:endParaRPr lang="en-US" dirty="0"/>
          </a:p>
          <a:p>
            <a:pPr defTabSz="966612">
              <a:defRPr/>
            </a:pPr>
            <a:r>
              <a:rPr lang="en-US" dirty="0"/>
              <a:t>To prevent bias in the way recommendations are worded, the AAOS utilizes specific predetermined language stems that are governed by the evidence strengths. Each recommendation is composed using language that accounts for the final strength of the recommendation. For example, wording for a Strong Recommendation would begin “</a:t>
            </a:r>
            <a:r>
              <a:rPr lang="en-US" sz="1300" i="1" dirty="0"/>
              <a:t>Strong evidence supports that the practitioner should/should not do X, because…</a:t>
            </a:r>
            <a:r>
              <a:rPr lang="en-US" sz="1300" dirty="0"/>
              <a:t>”, while a recommendation labeled as Consensus would begin as “</a:t>
            </a:r>
            <a:r>
              <a:rPr lang="en-US" sz="1300" i="1" dirty="0"/>
              <a:t>In the absence of reliable evidence, it is in the opinion of this guideline work group that…”</a:t>
            </a:r>
          </a:p>
          <a:p>
            <a:pPr defTabSz="966612">
              <a:defRPr/>
            </a:pPr>
            <a:endParaRPr lang="en-US" sz="1300" dirty="0"/>
          </a:p>
          <a:p>
            <a:endParaRPr lang="en-US" dirty="0"/>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18</a:t>
            </a:fld>
            <a:endParaRPr lang="en-US"/>
          </a:p>
        </p:txBody>
      </p:sp>
    </p:spTree>
    <p:extLst>
      <p:ext uri="{BB962C8B-B14F-4D97-AF65-F5344CB8AC3E}">
        <p14:creationId xmlns:p14="http://schemas.microsoft.com/office/powerpoint/2010/main" val="556288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anose="02020603050405020304" pitchFamily="18" charset="0"/>
                <a:cs typeface="Times New Roman" panose="02020603050405020304" pitchFamily="18" charset="0"/>
              </a:rPr>
              <a:t>Prior to the Meeting:</a:t>
            </a:r>
          </a:p>
          <a:p>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AAOS staff conducts several webinars with the work group to reiterate their charges and ensure that all relevant literature has been included.</a:t>
            </a:r>
          </a:p>
          <a:p>
            <a:r>
              <a:rPr lang="en-US" dirty="0">
                <a:latin typeface="Times New Roman" panose="02020603050405020304" pitchFamily="18" charset="0"/>
                <a:cs typeface="Times New Roman" panose="02020603050405020304" pitchFamily="18" charset="0"/>
              </a:rPr>
              <a:t>Using the PEER tool, work group members are responsible for reviewing the included and excluded literature for their assigned PICO questions. </a:t>
            </a:r>
          </a:p>
          <a:p>
            <a:r>
              <a:rPr lang="en-US" dirty="0">
                <a:latin typeface="Times New Roman" panose="02020603050405020304" pitchFamily="18" charset="0"/>
                <a:cs typeface="Times New Roman" panose="02020603050405020304" pitchFamily="18" charset="0"/>
              </a:rPr>
              <a:t>Work group members draft recommendation and rationale for their assigned recommendations to catalyze the final meeting discussion. </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During the Final Meeting: </a:t>
            </a:r>
          </a:p>
          <a:p>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Each member presents the data findings and their draft recommendations and rationales for their assigned recommendations.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work group discusses data findings and composes the final recommendations and rationales, as needed. The strength of evidence will determine the AAOS predefined language stem that is used for the recommendation.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All edits to recommendations, rationales, benefits and harms sections, and future research sections should be completed by the end of the meeting. </a:t>
            </a: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19</a:t>
            </a:fld>
            <a:endParaRPr lang="en-US"/>
          </a:p>
        </p:txBody>
      </p:sp>
    </p:spTree>
    <p:extLst>
      <p:ext uri="{BB962C8B-B14F-4D97-AF65-F5344CB8AC3E}">
        <p14:creationId xmlns:p14="http://schemas.microsoft.com/office/powerpoint/2010/main" val="987406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2</a:t>
            </a:fld>
            <a:endParaRPr lang="en-US"/>
          </a:p>
        </p:txBody>
      </p:sp>
    </p:spTree>
    <p:extLst>
      <p:ext uri="{BB962C8B-B14F-4D97-AF65-F5344CB8AC3E}">
        <p14:creationId xmlns:p14="http://schemas.microsoft.com/office/powerpoint/2010/main" val="2022378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Peer Review</a:t>
            </a:r>
          </a:p>
          <a:p>
            <a:endParaRPr lang="en-US" dirty="0"/>
          </a:p>
          <a:p>
            <a:r>
              <a:rPr lang="en-US" sz="1400" dirty="0"/>
              <a:t>Following the final meeting, the CPG draft undergoes a 3-week review period for additional input from external content experts. Written comments are provided on the structured review form. All reviewers are required to disclose their conflicts of interest.</a:t>
            </a:r>
          </a:p>
          <a:p>
            <a:endParaRPr lang="en-US" sz="1400" dirty="0"/>
          </a:p>
          <a:p>
            <a:r>
              <a:rPr lang="en-US" sz="1400" dirty="0"/>
              <a:t>To guide who participates, the CPG work group identifies specialty societies at the introductory meeting. O</a:t>
            </a:r>
            <a:r>
              <a:rPr lang="en-US" sz="1400" i="1" dirty="0"/>
              <a:t>rganizations</a:t>
            </a:r>
            <a:r>
              <a:rPr lang="en-US" sz="1400" dirty="0"/>
              <a:t>, not </a:t>
            </a:r>
            <a:r>
              <a:rPr lang="en-US" sz="1400" i="1" dirty="0"/>
              <a:t>individuals</a:t>
            </a:r>
            <a:r>
              <a:rPr lang="en-US" sz="1400" dirty="0"/>
              <a:t>, are specified.</a:t>
            </a:r>
          </a:p>
          <a:p>
            <a:r>
              <a:rPr lang="en-US" sz="1400" dirty="0"/>
              <a:t> </a:t>
            </a:r>
          </a:p>
          <a:p>
            <a:r>
              <a:rPr lang="en-US" sz="1400" dirty="0"/>
              <a:t>The specialty societies are solicited for nominations of individual reviewers approximately six weeks before the final meeting. The review period is announced as it approaches, and others interested are able to volunteer to review the draft. The chairs of the guideline work group review the draft of the guideline prior to dissemination.</a:t>
            </a:r>
          </a:p>
          <a:p>
            <a:endParaRPr lang="en-US" sz="1400" dirty="0"/>
          </a:p>
          <a:p>
            <a:r>
              <a:rPr lang="en-US" sz="1400" dirty="0"/>
              <a:t>Some specialty societies (both </a:t>
            </a:r>
            <a:r>
              <a:rPr lang="en-US" sz="1400" dirty="0" err="1"/>
              <a:t>orthopaedic</a:t>
            </a:r>
            <a:r>
              <a:rPr lang="en-US" sz="1400" dirty="0"/>
              <a:t> and non-</a:t>
            </a:r>
            <a:r>
              <a:rPr lang="en-US" sz="1400" dirty="0" err="1"/>
              <a:t>orthopaedic</a:t>
            </a:r>
            <a:r>
              <a:rPr lang="en-US" sz="1400" dirty="0"/>
              <a:t>) ask their evidence-based practice (EBP) committee to provide review of the guideline. The organization is responsible for coordinating the distribution of our materials and consolidating their comments onto one form. The chair of the external EBP committees provides disclosure of their conflicts of interest (COI) and manages the potential conflicts of their members.</a:t>
            </a:r>
          </a:p>
          <a:p>
            <a:r>
              <a:rPr lang="en-US" sz="1400" dirty="0"/>
              <a:t> </a:t>
            </a:r>
          </a:p>
          <a:p>
            <a:pPr defTabSz="1021806">
              <a:defRPr/>
            </a:pPr>
            <a:r>
              <a:rPr lang="en-US" sz="1400" dirty="0"/>
              <a:t>Again, the AAOS asks for comments to be assembled into a single response form by the specialty society and for the individual submitting the review to provide disclosure of potentially conflicting interests. The review stage gives external stakeholders an opportunity to provide evidence-based direction for modifications that they believe have been overlooked. Since the draft is subject to revisions until its approval by the AAOS Board of Directors as the final step in the guideline development process, confidentiality of all working drafts is essential.</a:t>
            </a:r>
          </a:p>
          <a:p>
            <a:endParaRPr lang="en-US" sz="1400" dirty="0"/>
          </a:p>
          <a:p>
            <a:pPr defTabSz="1021806">
              <a:defRPr/>
            </a:pPr>
            <a:r>
              <a:rPr lang="en-US" sz="1400" dirty="0"/>
              <a:t>The CPG is also provided to  members of the AAOS Board of Directors (BOD), members of the Council on Research and Quality (CORQ), members of the Board of Councilors (BOC), and members of the Board of Specialty Societies (BOS) and members of the Committee on Evidence-Based Quality and Value for review and comment. The CPG is automatically forwarded to the AAOS BOD and CORQ so that they may review it and provide comment prior to being asked to approve the document. Members of the BOC and BOS are solicited for interest. If they request to see the document, it is forwarded to them for comment. Based on these bodies, over 200 commentators have the opportunity to provide input.</a:t>
            </a:r>
          </a:p>
          <a:p>
            <a:pPr defTabSz="1021806">
              <a:defRPr/>
            </a:pPr>
            <a:endParaRPr lang="en-US" sz="1400" dirty="0"/>
          </a:p>
          <a:p>
            <a:pPr defTabSz="1021806">
              <a:defRPr/>
            </a:pPr>
            <a:r>
              <a:rPr lang="en-US" sz="1400" dirty="0"/>
              <a:t>The chairs of the guideline work group and the manager of the AAOS CQV unit drafts the initial responses to comments that address methodology. These responses are then reviewed by the chair and co-chair, who respond to questions concerning clinical practice and techniques. The Director of Clinical Quality and Value may provide input as well. All comments received and the initial drafts of the responses are also reviewed by all members of the guideline development group. All proposed changes to recommendation language as a result of the review period are based on the evidence. Final revisions are summarized in a report that is provided alongside the guideline document throughout the remainder of the approval processes and final publication</a:t>
            </a:r>
          </a:p>
          <a:p>
            <a:endParaRPr lang="en-US" sz="1400" dirty="0"/>
          </a:p>
          <a:p>
            <a:endParaRPr lang="en-US" sz="1400" dirty="0"/>
          </a:p>
          <a:p>
            <a:r>
              <a:rPr lang="en-US" sz="1400" dirty="0"/>
              <a:t> </a:t>
            </a:r>
          </a:p>
          <a:p>
            <a:endParaRPr lang="en-US" sz="1400" dirty="0"/>
          </a:p>
          <a:p>
            <a:r>
              <a:rPr lang="en-US" sz="1400" dirty="0"/>
              <a:t> </a:t>
            </a:r>
          </a:p>
          <a:p>
            <a:endParaRPr lang="en-US" dirty="0"/>
          </a:p>
        </p:txBody>
      </p:sp>
      <p:sp>
        <p:nvSpPr>
          <p:cNvPr id="4" name="Slide Number Placeholder 3"/>
          <p:cNvSpPr>
            <a:spLocks noGrp="1"/>
          </p:cNvSpPr>
          <p:nvPr>
            <p:ph type="sldNum" sz="quarter" idx="10"/>
          </p:nvPr>
        </p:nvSpPr>
        <p:spPr/>
        <p:txBody>
          <a:bodyPr/>
          <a:lstStyle/>
          <a:p>
            <a:pPr defTabSz="966612"/>
            <a:fld id="{773B0F6F-B83E-447F-A566-EAD229E72311}" type="slidenum">
              <a:rPr lang="en-US" sz="1400">
                <a:solidFill>
                  <a:prstClr val="black"/>
                </a:solidFill>
                <a:latin typeface="Calibri" panose="020F0502020204030204"/>
              </a:rPr>
              <a:pPr defTabSz="966612"/>
              <a:t>20</a:t>
            </a:fld>
            <a:endParaRPr lang="en-US" sz="1400">
              <a:solidFill>
                <a:prstClr val="black"/>
              </a:solidFill>
              <a:latin typeface="Calibri" panose="020F0502020204030204"/>
            </a:endParaRPr>
          </a:p>
        </p:txBody>
      </p:sp>
    </p:spTree>
    <p:extLst>
      <p:ext uri="{BB962C8B-B14F-4D97-AF65-F5344CB8AC3E}">
        <p14:creationId xmlns:p14="http://schemas.microsoft.com/office/powerpoint/2010/main" val="3564205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Overview </a:t>
            </a:r>
          </a:p>
          <a:p>
            <a:endParaRPr lang="en-US" b="1" dirty="0"/>
          </a:p>
          <a:p>
            <a:r>
              <a:rPr lang="en-US" dirty="0"/>
              <a:t>This clinical practice guideline is based on a systematic review of published studies examining the treatment of osteoarthritis (OA) of the hip in adults. It provides recommendations that will help practitioners integrate the current evidence and clinical practice. It also highlights gaps in the literature in need of future research. This guideline is intended to be used by trained physicians and clinicians who manage the surgical and non-surgical treatment of OA of the hip. It also serves as an informational resource for developers and applied users of clinical practice guidelines. </a:t>
            </a:r>
          </a:p>
          <a:p>
            <a:endParaRPr lang="en-US" dirty="0"/>
          </a:p>
          <a:p>
            <a:r>
              <a:rPr lang="en-US" b="1" dirty="0"/>
              <a:t>GOALS AND RATIONALE </a:t>
            </a:r>
          </a:p>
          <a:p>
            <a:r>
              <a:rPr lang="en-US" dirty="0"/>
              <a:t>The purpose of this clinical practice guideline is to evaluate the current best evidence associated with treatment. </a:t>
            </a:r>
            <a:r>
              <a:rPr lang="en-US" dirty="0" err="1"/>
              <a:t>Evidence-based</a:t>
            </a:r>
            <a:r>
              <a:rPr lang="en-US" dirty="0"/>
              <a:t> medicine (EBM) standards advocate for use of empirical evidence by physicians in their clinical decision making. To assist with access to the large resources of information, a systematic review of the literature in publication was conducted between August 2022 and August 2023. It highlights where there is good evidence, where evidence is lacking, and what topics future research will need to target to help facilitate </a:t>
            </a:r>
            <a:r>
              <a:rPr lang="en-US" dirty="0" err="1"/>
              <a:t>evidence-based</a:t>
            </a:r>
            <a:r>
              <a:rPr lang="en-US" dirty="0"/>
              <a:t> decision making in the treatment of patients with OA of the hip. AAOS staff methodologists assisted the physician/clinician work group in evaluating the existing literature so that they could formulate the following recommendations based on a rigorous systematic process. Musculoskeletal care is provided in many different settings and by a variety of providers. We created this guideline as an educational tool to guide qualified physicians and clinicians in making treatment decisions that improve the quality and efficacy of care. This guideline should not be construed as including all possible methods of care or excluding acceptable interventions similarly directed at obtaining favorable outcomes. The final decision to use a specific procedure must be made after assessing all concerns presented by the patient and consideration of locality-specific resources. </a:t>
            </a:r>
          </a:p>
          <a:p>
            <a:endParaRPr lang="en-US" b="1" dirty="0"/>
          </a:p>
          <a:p>
            <a:r>
              <a:rPr lang="en-US" b="1" dirty="0"/>
              <a:t>INTENDED USERS </a:t>
            </a:r>
          </a:p>
          <a:p>
            <a:r>
              <a:rPr lang="en-US" dirty="0"/>
              <a:t>This guideline is intended to be used by </a:t>
            </a:r>
            <a:r>
              <a:rPr lang="en-US" dirty="0" err="1"/>
              <a:t>orthopaedic</a:t>
            </a:r>
            <a:r>
              <a:rPr lang="en-US" dirty="0"/>
              <a:t> surgeons and other healthcare providers managing OA of the hip. It serves as an information resource for medical practitioners. In general, individual practicing physicians and clinicians do not have the resources required to complete a project of comparable scope and duration involving the evaluation of an extensive literature base. In April 2019, the AAOS adopted the use of the GRADE Evidence-to-Decision Framework into its clinical practice guideline development methodology. This Framework enables work group members to incorporate additional factors into the strength of each recommendation and move away from the rigidity of previous AAOS recommendation language stems. The AAOS intends for this guideline to assist treatment providers not only in making shared clinical decisions with their patients, but also in describing to patients and their loved ones why a selected intervention represents the best available course of treatment. This guideline is not intended for use as a benefits determination document. It does not cover allocation of resources, business and ethical considerations, and other factors needed to determine the material value of </a:t>
            </a:r>
            <a:r>
              <a:rPr lang="en-US" dirty="0" err="1"/>
              <a:t>orthopaedic</a:t>
            </a:r>
            <a:r>
              <a:rPr lang="en-US" dirty="0"/>
              <a:t> care. Users of this guideline may also want to consider the appropriate use criteria (AUC) related to the treatment of OA of the hip. </a:t>
            </a:r>
          </a:p>
          <a:p>
            <a:endParaRPr lang="en-US" b="1" dirty="0"/>
          </a:p>
          <a:p>
            <a:r>
              <a:rPr lang="en-US" b="1" dirty="0"/>
              <a:t>PATIENT POPULATION </a:t>
            </a:r>
          </a:p>
          <a:p>
            <a:r>
              <a:rPr lang="en-US" dirty="0"/>
              <a:t>This guideline is intended for use with adult patients (ages 18 years and older) who have been diagnosed by a trained healthcare provider with OA of the hip and are undergoing treatment. SCOPE The scope of this guideline includes non-surgical treatment and surgical treatment with total hip arthroplasty of symptomatic OA of the hip. It does not provide recommendations for patients diagnosed with rheumatoid arthritis, OA of other joints, hip dysplasia, or other inflammatory arthropathies. It does not provide recommendations for surgical interventions less invasive than total hip arthroplasty. </a:t>
            </a:r>
          </a:p>
          <a:p>
            <a:endParaRPr lang="en-US" b="1" dirty="0"/>
          </a:p>
          <a:p>
            <a:r>
              <a:rPr lang="en-US" b="1" dirty="0"/>
              <a:t>ETIOLOGY</a:t>
            </a:r>
            <a:r>
              <a:rPr lang="en-US" dirty="0"/>
              <a:t> </a:t>
            </a:r>
          </a:p>
          <a:p>
            <a:r>
              <a:rPr lang="en-US" dirty="0"/>
              <a:t>The etiology of OA is multifactorial arising from several complex biological processes that lead to abnormal tissue metabolism and degradation of cartilage. </a:t>
            </a:r>
          </a:p>
          <a:p>
            <a:endParaRPr lang="en-US" dirty="0"/>
          </a:p>
          <a:p>
            <a:r>
              <a:rPr lang="en-US" b="1" dirty="0"/>
              <a:t>INCIDENCE AND PREVALENCE </a:t>
            </a:r>
          </a:p>
          <a:p>
            <a:r>
              <a:rPr lang="en-US" dirty="0"/>
              <a:t>The global prevalence of hip OA is estimated at 7.2% (Fan 2023). The global incidence of hip OA is estimated at 2 million people or 7.8 per 1000 person-years (James 2023, Arslan 2022). The incidence and prevalence of OA of the hip have risen over time and is expected to continue to do so, particularly as life expectancy and obesity rates continue to rise. </a:t>
            </a:r>
          </a:p>
          <a:p>
            <a:endParaRPr lang="en-US" dirty="0"/>
          </a:p>
          <a:p>
            <a:r>
              <a:rPr lang="en-US" b="1" dirty="0"/>
              <a:t>BURDEN OF DISEASE </a:t>
            </a:r>
          </a:p>
          <a:p>
            <a:r>
              <a:rPr lang="en-US" dirty="0"/>
              <a:t>In 2013, OA of any joint was the primary diagnosis for 23.7 million ambulatory care visits. OA of the hip accounts for 14% of all hospital discharges related to OA and 6% of all physician office visits for OA (Hochberg 2014). The lifetime costs for persons diagnosed with hip OA are over $180,000 (Kunkel 2018). Women are disproportionately affected with OA (including hip) represent 78% of the patients diagnosed with OA between 2008 and 2014. </a:t>
            </a:r>
          </a:p>
          <a:p>
            <a:endParaRPr lang="en-US" dirty="0"/>
          </a:p>
          <a:p>
            <a:r>
              <a:rPr lang="en-US" b="1" dirty="0"/>
              <a:t>EMOTIONAL AND PHYSICAL IMPACT </a:t>
            </a:r>
          </a:p>
          <a:p>
            <a:r>
              <a:rPr lang="en-US" b="0" dirty="0"/>
              <a:t>OA</a:t>
            </a:r>
            <a:r>
              <a:rPr lang="en-US" b="1" dirty="0"/>
              <a:t> </a:t>
            </a:r>
            <a:r>
              <a:rPr lang="en-US" dirty="0"/>
              <a:t>of the hip leads to significant functional impairment interfering with quality of life. In addition to the physical impact, OA influences emotional wellbeing and mental health with a reported 19% of patients with OA diagnosed experience anxiety and depression (Stubbs 2016). As a result of the physical and emotional impacts, older adults with OA seek medical care more frequently and experience greater functional limitations compared to </a:t>
            </a:r>
            <a:r>
              <a:rPr lang="en-US" dirty="0" err="1"/>
              <a:t>agedmatched</a:t>
            </a:r>
            <a:r>
              <a:rPr lang="en-US" dirty="0"/>
              <a:t> controls. Patients with OA of the hip and knee have 20% excess mortality compared to age-matched controls (March 2016). As life expectancy and rates of obesity increase, the emotional and physical impact of OA of the hip will continue to be widespread. </a:t>
            </a:r>
          </a:p>
          <a:p>
            <a:endParaRPr lang="en-US" dirty="0"/>
          </a:p>
          <a:p>
            <a:r>
              <a:rPr lang="en-US" b="1" dirty="0"/>
              <a:t>POTENTIAL BENEFITS, HARM, AND CONTRAINDICATIONS </a:t>
            </a:r>
          </a:p>
          <a:p>
            <a:r>
              <a:rPr lang="en-US" dirty="0"/>
              <a:t>Patients with OA of the hip present with increased pain, decreased mobility, decreased function, and decreased quality of life. The aim of treatment of OA of the hip is to reduce pain, improve function, and secondarily improve quality of life. All treatments are associated with risks for adverse outcomes, especially operative intervention, and must be considered for each patient. Contraindications and risks vary widely by treatment. In addition, each patient presents with certain risks, modifiable or non-modifiable, that should be considered by the patient and physician when making treatment decisions. When possible, modifiable risk factors should be addressed as reducing risks improve treatment efficacy. Ultimately, treatment decisions for OA of the hip should be made through a shared decision-making process with the physician and patient after discussing the unique risks and benefits of a specific treatment for that patient. </a:t>
            </a:r>
          </a:p>
          <a:p>
            <a:endParaRPr lang="en-US" dirty="0"/>
          </a:p>
          <a:p>
            <a:r>
              <a:rPr lang="en-US" b="1" dirty="0"/>
              <a:t>DIFFERENCES BETWEEN THE PRESENT AND PREVIOUS GUIDELINES </a:t>
            </a:r>
          </a:p>
          <a:p>
            <a:r>
              <a:rPr lang="en-US" dirty="0"/>
              <a:t>This updated clinical practice guideline replaces the first edition that was completed in 2017, “Treatment of OA of the Hip.” This update considered the literature that we previously examined as well as the empirical evidence published since the 2017 guideline. In April 2019, the AAOS adopted the use of the GRADE Evidence-to-Decision Framework into its clinical practice guideline development methodology. This Framework enables work group members to incorporate additional factors into the strength of each recommendation and move away from the rigidity of previous AAOS recommendation language stems. The complete listing of inclusion criteria for this guideline is detailed in the section, “Inclusion Criteria,” (Appendix II).</a:t>
            </a:r>
            <a:endParaRPr lang="en-US" b="0" i="0" dirty="0"/>
          </a:p>
        </p:txBody>
      </p:sp>
      <p:sp>
        <p:nvSpPr>
          <p:cNvPr id="4" name="Slide Number Placeholder 3"/>
          <p:cNvSpPr>
            <a:spLocks noGrp="1"/>
          </p:cNvSpPr>
          <p:nvPr>
            <p:ph type="sldNum" sz="quarter" idx="10"/>
          </p:nvPr>
        </p:nvSpPr>
        <p:spPr/>
        <p:txBody>
          <a:bodyPr/>
          <a:lstStyle/>
          <a:p>
            <a:fld id="{773B0F6F-B83E-447F-A566-EAD229E72311}" type="slidenum">
              <a:rPr lang="en-US" smtClean="0"/>
              <a:t>21</a:t>
            </a:fld>
            <a:endParaRPr lang="en-US"/>
          </a:p>
        </p:txBody>
      </p:sp>
    </p:spTree>
    <p:extLst>
      <p:ext uri="{BB962C8B-B14F-4D97-AF65-F5344CB8AC3E}">
        <p14:creationId xmlns:p14="http://schemas.microsoft.com/office/powerpoint/2010/main" val="462591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solidFill>
                  <a:srgbClr val="000000"/>
                </a:solidFill>
                <a:effectLst/>
                <a:latin typeface="Arial" panose="020B0604020202020204" pitchFamily="34" charset="0"/>
              </a:rPr>
              <a:t>Rationale</a:t>
            </a:r>
          </a:p>
          <a:p>
            <a:pPr algn="l"/>
            <a:r>
              <a:rPr lang="en-US" b="0" i="0" dirty="0">
                <a:solidFill>
                  <a:srgbClr val="000000"/>
                </a:solidFill>
                <a:effectLst/>
                <a:latin typeface="Lato" panose="020F0502020204030203" pitchFamily="34" charset="0"/>
              </a:rPr>
              <a:t>Based on the available evidence, both intravenous (IV) and topical tranexamic acid (TXA) have shown significant positive effects on various outcomes in patients undergoing total hip arthroplasty. One high-quality article by Rizzo (2020) indicated that the combination of IV and topical TXA had significantly positive effects on hemoglobin levels and reduced the number of transfusions required.</a:t>
            </a:r>
          </a:p>
          <a:p>
            <a:pPr algn="l"/>
            <a:r>
              <a:rPr lang="en-US" b="0" i="0" dirty="0">
                <a:solidFill>
                  <a:srgbClr val="000000"/>
                </a:solidFill>
                <a:effectLst/>
                <a:latin typeface="Lato" panose="020F0502020204030203" pitchFamily="34" charset="0"/>
              </a:rPr>
              <a:t>Thirteen studies, including nine high-quality, one moderate-quality, and three low-quality studies, investigated the effects of IV TXA alone. The majority of these studies (nine high-quality, one moderate-quality) found significantly positive effects of IV TXA on various outcomes, including reduced blood loss, decreased number of transfusions, lower amounts of blood transfused, improved hemoglobin levels, reduced drainage, and decreased complication rates.</a:t>
            </a:r>
          </a:p>
          <a:p>
            <a:pPr algn="l"/>
            <a:endParaRPr lang="en-US" b="0" i="0" dirty="0">
              <a:solidFill>
                <a:srgbClr val="000000"/>
              </a:solidFill>
              <a:effectLst/>
              <a:latin typeface="Lato" panose="020F0502020204030203" pitchFamily="34" charset="0"/>
            </a:endParaRPr>
          </a:p>
          <a:p>
            <a:pPr algn="l"/>
            <a:r>
              <a:rPr lang="en-US" b="0" i="0" dirty="0">
                <a:solidFill>
                  <a:srgbClr val="000000"/>
                </a:solidFill>
                <a:effectLst/>
                <a:latin typeface="Lato" panose="020F0502020204030203" pitchFamily="34" charset="0"/>
              </a:rPr>
              <a:t>Four articles were identified that studied the effects of topical TXA alone, including three high-quality and one low-quality studies. These studies collectively demonstrated that topical TXA also had significantly positive effects on blood loss, number of transfusions, hemoglobin levels, drainage, and complication rates.</a:t>
            </a:r>
          </a:p>
          <a:p>
            <a:pPr algn="l"/>
            <a:endParaRPr lang="en-US" b="0" i="0" dirty="0">
              <a:solidFill>
                <a:srgbClr val="000000"/>
              </a:solidFill>
              <a:effectLst/>
              <a:latin typeface="Lato" panose="020F0502020204030203" pitchFamily="34" charset="0"/>
            </a:endParaRPr>
          </a:p>
          <a:p>
            <a:pPr algn="l"/>
            <a:r>
              <a:rPr lang="en-US" b="0" i="0" dirty="0">
                <a:solidFill>
                  <a:srgbClr val="000000"/>
                </a:solidFill>
                <a:effectLst/>
                <a:latin typeface="Lato" panose="020F0502020204030203" pitchFamily="34" charset="0"/>
              </a:rPr>
              <a:t>One study by Chin (2020) which was a moderate-quality study on IV TXA did not find any significant effects on the outcomes mentioned above. However, this study's reliability is compromised due to missing key information, such as the patient demographics and group characteristics, which may limit the validity of its conclusions.</a:t>
            </a:r>
          </a:p>
          <a:p>
            <a:pPr algn="l"/>
            <a:endParaRPr lang="en-US" b="0" i="0" dirty="0">
              <a:solidFill>
                <a:srgbClr val="000000"/>
              </a:solidFill>
              <a:effectLst/>
              <a:latin typeface="Lato" panose="020F0502020204030203" pitchFamily="34" charset="0"/>
            </a:endParaRPr>
          </a:p>
          <a:p>
            <a:pPr algn="l"/>
            <a:r>
              <a:rPr lang="en-US" b="0" i="0" dirty="0">
                <a:solidFill>
                  <a:srgbClr val="000000"/>
                </a:solidFill>
                <a:effectLst/>
                <a:latin typeface="Lato" panose="020F0502020204030203" pitchFamily="34" charset="0"/>
              </a:rPr>
              <a:t>Furthermore, </a:t>
            </a:r>
            <a:r>
              <a:rPr lang="en-US" b="0" i="0" dirty="0" err="1">
                <a:solidFill>
                  <a:srgbClr val="000000"/>
                </a:solidFill>
                <a:effectLst/>
                <a:latin typeface="Lato" panose="020F0502020204030203" pitchFamily="34" charset="0"/>
              </a:rPr>
              <a:t>Fraval</a:t>
            </a:r>
            <a:r>
              <a:rPr lang="en-US" b="0" i="0" dirty="0">
                <a:solidFill>
                  <a:srgbClr val="000000"/>
                </a:solidFill>
                <a:effectLst/>
                <a:latin typeface="Lato" panose="020F0502020204030203" pitchFamily="34" charset="0"/>
              </a:rPr>
              <a:t> (2017) and </a:t>
            </a:r>
            <a:r>
              <a:rPr lang="en-US" b="0" i="0" dirty="0" err="1">
                <a:solidFill>
                  <a:srgbClr val="000000"/>
                </a:solidFill>
                <a:effectLst/>
                <a:latin typeface="Lato" panose="020F0502020204030203" pitchFamily="34" charset="0"/>
              </a:rPr>
              <a:t>Fraval</a:t>
            </a:r>
            <a:r>
              <a:rPr lang="en-US" b="0" i="0" dirty="0">
                <a:solidFill>
                  <a:srgbClr val="000000"/>
                </a:solidFill>
                <a:effectLst/>
                <a:latin typeface="Lato" panose="020F0502020204030203" pitchFamily="34" charset="0"/>
              </a:rPr>
              <a:t> (2019) conducted two high-quality studies with similar methodologies, the latter including additional deep vein thrombosis (DVT) chemoprophylactics (Enoxaparin and Aspirin). Both studies found no significant effects of TXA on patient-reported outcome measures (PROMs) or functional outcomes.</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Benefits/Harms of Implementation</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While there is concern that there may be contraindications to the use of TXA, none of the papers cited above demonstrated an increased risk of adverse events related to the perioperative use of TXA for total hip arthroplasty (THA).</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Outcome Importance</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Reducing blood loss and transfusion rates after total hip arthroplasty has a major impact on improving outcomes, reducing complications, and improving value.</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Cost Effectiveness/Resource Utilization</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Reductions in perioperative blood loss and transfusion rates improve perioperative recovery, costs related to transfusion, and utilization of limited resources.</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Acceptability</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Some stakeholders may have concerns regarding the risk/benefit profile of tranexamic acid in higher risk patients with vascular disease, coronary stents, and thromboembolic disease. However, prior retrospective studies have found tranexamic acid use to be safe in these high-risk patients (Porter 2020). Randomized, prospective trials to address these concerns would be beneficial.</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Future Research</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Randomized, prospective trials comparing IV TXA, topical TXA, and oral TXA are warranted to specifically assess dosing, technique and timing of administration, uniform measures of perioperative blood loss, cost, including impact on blood transfusion, and contraindications. Studies focused on refining dosing recommendations and risks/benefits in higher risk patients may be of particular value.</a:t>
            </a:r>
          </a:p>
          <a:p>
            <a:pPr algn="l"/>
            <a:r>
              <a:rPr lang="en-US" b="0" i="0" dirty="0">
                <a:solidFill>
                  <a:srgbClr val="000000"/>
                </a:solidFill>
                <a:effectLst/>
                <a:latin typeface="Lato" panose="020F0502020204030203" pitchFamily="34" charset="0"/>
              </a:rPr>
              <a:t> </a:t>
            </a:r>
          </a:p>
          <a:p>
            <a:pPr algn="l">
              <a:buFont typeface="Arial" panose="020B0604020202020204" pitchFamily="34" charset="0"/>
              <a:buChar char="•"/>
            </a:pPr>
            <a:br>
              <a:rPr lang="en-US" dirty="0"/>
            </a:br>
            <a:r>
              <a:rPr lang="en-US" b="0" i="0" u="none" strike="noStrike" dirty="0">
                <a:solidFill>
                  <a:srgbClr val="333333"/>
                </a:solidFill>
                <a:effectLst/>
                <a:latin typeface="Arial" panose="020B0604020202020204" pitchFamily="34" charset="0"/>
                <a:hlinkClick r:id="rId3"/>
              </a:rPr>
              <a:t>Chin, J., Blackett, J., </a:t>
            </a:r>
            <a:r>
              <a:rPr lang="en-US" b="0" i="0" u="none" strike="noStrike" dirty="0" err="1">
                <a:solidFill>
                  <a:srgbClr val="333333"/>
                </a:solidFill>
                <a:effectLst/>
                <a:latin typeface="Arial" panose="020B0604020202020204" pitchFamily="34" charset="0"/>
                <a:hlinkClick r:id="rId3"/>
              </a:rPr>
              <a:t>Kieser</a:t>
            </a:r>
            <a:r>
              <a:rPr lang="en-US" b="0" i="0" u="none" strike="noStrike" dirty="0">
                <a:solidFill>
                  <a:srgbClr val="333333"/>
                </a:solidFill>
                <a:effectLst/>
                <a:latin typeface="Arial" panose="020B0604020202020204" pitchFamily="34" charset="0"/>
                <a:hlinkClick r:id="rId3"/>
              </a:rPr>
              <a:t>, D. C., Frampton, C., Hooper, G.. (2020). The Value of Routine Intravenous Tranexamic Acid in Total Hip Arthroplasty: A Preliminary Study. Advances in Orthopedics, 2020(0), . http://dx.doi.org/10.1155/2020/2943827</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err="1">
                <a:solidFill>
                  <a:srgbClr val="333333"/>
                </a:solidFill>
                <a:effectLst/>
                <a:latin typeface="Arial" panose="020B0604020202020204" pitchFamily="34" charset="0"/>
                <a:hlinkClick r:id="rId4"/>
              </a:rPr>
              <a:t>Fraval</a:t>
            </a:r>
            <a:r>
              <a:rPr lang="en-US" b="0" i="0" u="none" strike="noStrike" dirty="0">
                <a:solidFill>
                  <a:srgbClr val="333333"/>
                </a:solidFill>
                <a:effectLst/>
                <a:latin typeface="Arial" panose="020B0604020202020204" pitchFamily="34" charset="0"/>
                <a:hlinkClick r:id="rId4"/>
              </a:rPr>
              <a:t>, A., Duncan, S., Murray, T., Duggan, J., Tirosh, O., Tran, P.. (2019). OBTAIN E: outcome benefits of tranexamic acid in hip arthroplasty with enoxaparin: a </a:t>
            </a:r>
            <a:r>
              <a:rPr lang="en-US" b="0" i="0" u="none" strike="noStrike" dirty="0" err="1">
                <a:solidFill>
                  <a:srgbClr val="333333"/>
                </a:solidFill>
                <a:effectLst/>
                <a:latin typeface="Arial" panose="020B0604020202020204" pitchFamily="34" charset="0"/>
                <a:hlinkClick r:id="rId4"/>
              </a:rPr>
              <a:t>randomised</a:t>
            </a:r>
            <a:r>
              <a:rPr lang="en-US" b="0" i="0" u="none" strike="noStrike" dirty="0">
                <a:solidFill>
                  <a:srgbClr val="333333"/>
                </a:solidFill>
                <a:effectLst/>
                <a:latin typeface="Arial" panose="020B0604020202020204" pitchFamily="34" charset="0"/>
                <a:hlinkClick r:id="rId4"/>
              </a:rPr>
              <a:t> double-blinded controlled trial. Hip International, 29(3), 239-244. http://dx.doi.org/10.1177/1120700018780125</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err="1">
                <a:solidFill>
                  <a:srgbClr val="333333"/>
                </a:solidFill>
                <a:effectLst/>
                <a:latin typeface="Arial" panose="020B0604020202020204" pitchFamily="34" charset="0"/>
                <a:hlinkClick r:id="rId5"/>
              </a:rPr>
              <a:t>Fraval</a:t>
            </a:r>
            <a:r>
              <a:rPr lang="en-US" b="0" i="0" u="none" strike="noStrike" dirty="0">
                <a:solidFill>
                  <a:srgbClr val="333333"/>
                </a:solidFill>
                <a:effectLst/>
                <a:latin typeface="Arial" panose="020B0604020202020204" pitchFamily="34" charset="0"/>
                <a:hlinkClick r:id="rId5"/>
              </a:rPr>
              <a:t>, A., </a:t>
            </a:r>
            <a:r>
              <a:rPr lang="en-US" b="0" i="0" u="none" strike="noStrike" dirty="0" err="1">
                <a:solidFill>
                  <a:srgbClr val="333333"/>
                </a:solidFill>
                <a:effectLst/>
                <a:latin typeface="Arial" panose="020B0604020202020204" pitchFamily="34" charset="0"/>
                <a:hlinkClick r:id="rId5"/>
              </a:rPr>
              <a:t>Effeney</a:t>
            </a:r>
            <a:r>
              <a:rPr lang="en-US" b="0" i="0" u="none" strike="noStrike" dirty="0">
                <a:solidFill>
                  <a:srgbClr val="333333"/>
                </a:solidFill>
                <a:effectLst/>
                <a:latin typeface="Arial" panose="020B0604020202020204" pitchFamily="34" charset="0"/>
                <a:hlinkClick r:id="rId5"/>
              </a:rPr>
              <a:t>, P., </a:t>
            </a:r>
            <a:r>
              <a:rPr lang="en-US" b="0" i="0" u="none" strike="noStrike" dirty="0" err="1">
                <a:solidFill>
                  <a:srgbClr val="333333"/>
                </a:solidFill>
                <a:effectLst/>
                <a:latin typeface="Arial" panose="020B0604020202020204" pitchFamily="34" charset="0"/>
                <a:hlinkClick r:id="rId5"/>
              </a:rPr>
              <a:t>Fiddelaers</a:t>
            </a:r>
            <a:r>
              <a:rPr lang="en-US" b="0" i="0" u="none" strike="noStrike" dirty="0">
                <a:solidFill>
                  <a:srgbClr val="333333"/>
                </a:solidFill>
                <a:effectLst/>
                <a:latin typeface="Arial" panose="020B0604020202020204" pitchFamily="34" charset="0"/>
                <a:hlinkClick r:id="rId5"/>
              </a:rPr>
              <a:t>, L., Smith, B., </a:t>
            </a:r>
            <a:r>
              <a:rPr lang="en-US" b="0" i="0" u="none" strike="noStrike" dirty="0" err="1">
                <a:solidFill>
                  <a:srgbClr val="333333"/>
                </a:solidFill>
                <a:effectLst/>
                <a:latin typeface="Arial" panose="020B0604020202020204" pitchFamily="34" charset="0"/>
                <a:hlinkClick r:id="rId5"/>
              </a:rPr>
              <a:t>Towell</a:t>
            </a:r>
            <a:r>
              <a:rPr lang="en-US" b="0" i="0" u="none" strike="noStrike" dirty="0">
                <a:solidFill>
                  <a:srgbClr val="333333"/>
                </a:solidFill>
                <a:effectLst/>
                <a:latin typeface="Arial" panose="020B0604020202020204" pitchFamily="34" charset="0"/>
                <a:hlinkClick r:id="rId5"/>
              </a:rPr>
              <a:t>, B., Tran, P.. (2017). OBTAIN A: Outcome Benefits of Tranexamic Acid in Hip Arthroplasty. A Randomized Double-Blinded Controlled Trial. Journal of Arthroplasty, 32(5), 1516-1519. http://dx.doi.org/10.1016/j.arth.2016.11.045</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err="1">
                <a:solidFill>
                  <a:srgbClr val="333333"/>
                </a:solidFill>
                <a:effectLst/>
                <a:latin typeface="Arial" panose="020B0604020202020204" pitchFamily="34" charset="0"/>
                <a:hlinkClick r:id="rId6"/>
              </a:rPr>
              <a:t>Zufferey</a:t>
            </a:r>
            <a:r>
              <a:rPr lang="en-US" b="0" i="0" u="none" strike="noStrike" dirty="0">
                <a:solidFill>
                  <a:srgbClr val="333333"/>
                </a:solidFill>
                <a:effectLst/>
                <a:latin typeface="Arial" panose="020B0604020202020204" pitchFamily="34" charset="0"/>
                <a:hlinkClick r:id="rId6"/>
              </a:rPr>
              <a:t>, P. J., </a:t>
            </a:r>
            <a:r>
              <a:rPr lang="en-US" b="0" i="0" u="none" strike="noStrike" dirty="0" err="1">
                <a:solidFill>
                  <a:srgbClr val="333333"/>
                </a:solidFill>
                <a:effectLst/>
                <a:latin typeface="Arial" panose="020B0604020202020204" pitchFamily="34" charset="0"/>
                <a:hlinkClick r:id="rId6"/>
              </a:rPr>
              <a:t>Lanoiselée</a:t>
            </a:r>
            <a:r>
              <a:rPr lang="en-US" b="0" i="0" u="none" strike="noStrike" dirty="0">
                <a:solidFill>
                  <a:srgbClr val="333333"/>
                </a:solidFill>
                <a:effectLst/>
                <a:latin typeface="Arial" panose="020B0604020202020204" pitchFamily="34" charset="0"/>
                <a:hlinkClick r:id="rId6"/>
              </a:rPr>
              <a:t>, J., Chapelle, C., Borisov, D. B., Bien, J. Y., Lambert, P., </a:t>
            </a:r>
            <a:r>
              <a:rPr lang="en-US" b="0" i="0" u="none" strike="noStrike" dirty="0" err="1">
                <a:solidFill>
                  <a:srgbClr val="333333"/>
                </a:solidFill>
                <a:effectLst/>
                <a:latin typeface="Arial" panose="020B0604020202020204" pitchFamily="34" charset="0"/>
                <a:hlinkClick r:id="rId6"/>
              </a:rPr>
              <a:t>Philippot</a:t>
            </a:r>
            <a:r>
              <a:rPr lang="en-US" b="0" i="0" u="none" strike="noStrike" dirty="0">
                <a:solidFill>
                  <a:srgbClr val="333333"/>
                </a:solidFill>
                <a:effectLst/>
                <a:latin typeface="Arial" panose="020B0604020202020204" pitchFamily="34" charset="0"/>
                <a:hlinkClick r:id="rId6"/>
              </a:rPr>
              <a:t>, R., </a:t>
            </a:r>
            <a:r>
              <a:rPr lang="en-US" b="0" i="0" u="none" strike="noStrike" dirty="0" err="1">
                <a:solidFill>
                  <a:srgbClr val="333333"/>
                </a:solidFill>
                <a:effectLst/>
                <a:latin typeface="Arial" panose="020B0604020202020204" pitchFamily="34" charset="0"/>
                <a:hlinkClick r:id="rId6"/>
              </a:rPr>
              <a:t>Molliex</a:t>
            </a:r>
            <a:r>
              <a:rPr lang="en-US" b="0" i="0" u="none" strike="noStrike" dirty="0">
                <a:solidFill>
                  <a:srgbClr val="333333"/>
                </a:solidFill>
                <a:effectLst/>
                <a:latin typeface="Arial" panose="020B0604020202020204" pitchFamily="34" charset="0"/>
                <a:hlinkClick r:id="rId6"/>
              </a:rPr>
              <a:t>, S., </a:t>
            </a:r>
            <a:r>
              <a:rPr lang="en-US" b="0" i="0" u="none" strike="noStrike" dirty="0" err="1">
                <a:solidFill>
                  <a:srgbClr val="333333"/>
                </a:solidFill>
                <a:effectLst/>
                <a:latin typeface="Arial" panose="020B0604020202020204" pitchFamily="34" charset="0"/>
                <a:hlinkClick r:id="rId6"/>
              </a:rPr>
              <a:t>Delavenne</a:t>
            </a:r>
            <a:r>
              <a:rPr lang="en-US" b="0" i="0" u="none" strike="noStrike" dirty="0">
                <a:solidFill>
                  <a:srgbClr val="333333"/>
                </a:solidFill>
                <a:effectLst/>
                <a:latin typeface="Arial" panose="020B0604020202020204" pitchFamily="34" charset="0"/>
                <a:hlinkClick r:id="rId6"/>
              </a:rPr>
              <a:t>, X., Barbe, N., </a:t>
            </a:r>
            <a:r>
              <a:rPr lang="en-US" b="0" i="0" u="none" strike="noStrike" dirty="0" err="1">
                <a:solidFill>
                  <a:srgbClr val="333333"/>
                </a:solidFill>
                <a:effectLst/>
                <a:latin typeface="Arial" panose="020B0604020202020204" pitchFamily="34" charset="0"/>
                <a:hlinkClick r:id="rId6"/>
              </a:rPr>
              <a:t>Gavory</a:t>
            </a:r>
            <a:r>
              <a:rPr lang="en-US" b="0" i="0" u="none" strike="noStrike" dirty="0">
                <a:solidFill>
                  <a:srgbClr val="333333"/>
                </a:solidFill>
                <a:effectLst/>
                <a:latin typeface="Arial" panose="020B0604020202020204" pitchFamily="34" charset="0"/>
                <a:hlinkClick r:id="rId6"/>
              </a:rPr>
              <a:t>, J., </a:t>
            </a:r>
            <a:r>
              <a:rPr lang="en-US" b="0" i="0" u="none" strike="noStrike" dirty="0" err="1">
                <a:solidFill>
                  <a:srgbClr val="333333"/>
                </a:solidFill>
                <a:effectLst/>
                <a:latin typeface="Arial" panose="020B0604020202020204" pitchFamily="34" charset="0"/>
                <a:hlinkClick r:id="rId6"/>
              </a:rPr>
              <a:t>Passot</a:t>
            </a:r>
            <a:r>
              <a:rPr lang="en-US" b="0" i="0" u="none" strike="noStrike" dirty="0">
                <a:solidFill>
                  <a:srgbClr val="333333"/>
                </a:solidFill>
                <a:effectLst/>
                <a:latin typeface="Arial" panose="020B0604020202020204" pitchFamily="34" charset="0"/>
                <a:hlinkClick r:id="rId6"/>
              </a:rPr>
              <a:t>, S., </a:t>
            </a:r>
            <a:r>
              <a:rPr lang="en-US" b="0" i="0" u="none" strike="noStrike" dirty="0" err="1">
                <a:solidFill>
                  <a:srgbClr val="333333"/>
                </a:solidFill>
                <a:effectLst/>
                <a:latin typeface="Arial" panose="020B0604020202020204" pitchFamily="34" charset="0"/>
                <a:hlinkClick r:id="rId6"/>
              </a:rPr>
              <a:t>Burnol</a:t>
            </a:r>
            <a:r>
              <a:rPr lang="en-US" b="0" i="0" u="none" strike="noStrike" dirty="0">
                <a:solidFill>
                  <a:srgbClr val="333333"/>
                </a:solidFill>
                <a:effectLst/>
                <a:latin typeface="Arial" panose="020B0604020202020204" pitchFamily="34" charset="0"/>
                <a:hlinkClick r:id="rId6"/>
              </a:rPr>
              <a:t>, L., Seve, S.. (2017). Intravenous Tranexamic Acid Bolus plus Infusion Is Not More Effective than a Single Bolus in Primary Hip Arthroplasty: A Randomized Controlled Trial. Anesthesiology, 127(3), 413-422. http://dx.doi.org/10.1097/ALN.0000000000001787</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333333"/>
                </a:solidFill>
                <a:effectLst/>
                <a:latin typeface="Arial" panose="020B0604020202020204" pitchFamily="34" charset="0"/>
                <a:hlinkClick r:id="rId7"/>
              </a:rPr>
              <a:t>Xu, X., Jiang, J., Liu, W., Li, X., Lu, H.. (2019). Application of </a:t>
            </a:r>
            <a:r>
              <a:rPr lang="en-US" b="0" i="0" u="none" strike="noStrike" dirty="0" err="1">
                <a:solidFill>
                  <a:srgbClr val="333333"/>
                </a:solidFill>
                <a:effectLst/>
                <a:latin typeface="Arial" panose="020B0604020202020204" pitchFamily="34" charset="0"/>
                <a:hlinkClick r:id="rId7"/>
              </a:rPr>
              <a:t>thromboelastography</a:t>
            </a:r>
            <a:r>
              <a:rPr lang="en-US" b="0" i="0" u="none" strike="noStrike" dirty="0">
                <a:solidFill>
                  <a:srgbClr val="333333"/>
                </a:solidFill>
                <a:effectLst/>
                <a:latin typeface="Arial" panose="020B0604020202020204" pitchFamily="34" charset="0"/>
                <a:hlinkClick r:id="rId7"/>
              </a:rPr>
              <a:t> to evaluate the effect of different routes administration of tranexamic acid on coagulation function in total hip arthroplasty. Journal of </a:t>
            </a:r>
            <a:r>
              <a:rPr lang="en-US" b="0" i="0" u="none" strike="noStrike" dirty="0" err="1">
                <a:solidFill>
                  <a:srgbClr val="333333"/>
                </a:solidFill>
                <a:effectLst/>
                <a:latin typeface="Arial" panose="020B0604020202020204" pitchFamily="34" charset="0"/>
                <a:hlinkClick r:id="rId7"/>
              </a:rPr>
              <a:t>Orthopaedic</a:t>
            </a:r>
            <a:r>
              <a:rPr lang="en-US" b="0" i="0" u="none" strike="noStrike" dirty="0">
                <a:solidFill>
                  <a:srgbClr val="333333"/>
                </a:solidFill>
                <a:effectLst/>
                <a:latin typeface="Arial" panose="020B0604020202020204" pitchFamily="34" charset="0"/>
                <a:hlinkClick r:id="rId7"/>
              </a:rPr>
              <a:t> Surgery, 14(1), 430.</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333333"/>
                </a:solidFill>
                <a:effectLst/>
                <a:latin typeface="Arial" panose="020B0604020202020204" pitchFamily="34" charset="0"/>
                <a:hlinkClick r:id="rId8"/>
              </a:rPr>
              <a:t>Imai, N., </a:t>
            </a:r>
            <a:r>
              <a:rPr lang="en-US" b="0" i="0" u="none" strike="noStrike" dirty="0" err="1">
                <a:solidFill>
                  <a:srgbClr val="333333"/>
                </a:solidFill>
                <a:effectLst/>
                <a:latin typeface="Arial" panose="020B0604020202020204" pitchFamily="34" charset="0"/>
                <a:hlinkClick r:id="rId8"/>
              </a:rPr>
              <a:t>Dohmae</a:t>
            </a:r>
            <a:r>
              <a:rPr lang="en-US" b="0" i="0" u="none" strike="noStrike" dirty="0">
                <a:solidFill>
                  <a:srgbClr val="333333"/>
                </a:solidFill>
                <a:effectLst/>
                <a:latin typeface="Arial" panose="020B0604020202020204" pitchFamily="34" charset="0"/>
                <a:hlinkClick r:id="rId8"/>
              </a:rPr>
              <a:t>, Y., Suda, K., </a:t>
            </a:r>
            <a:r>
              <a:rPr lang="en-US" b="0" i="0" u="none" strike="noStrike" dirty="0" err="1">
                <a:solidFill>
                  <a:srgbClr val="333333"/>
                </a:solidFill>
                <a:effectLst/>
                <a:latin typeface="Arial" panose="020B0604020202020204" pitchFamily="34" charset="0"/>
                <a:hlinkClick r:id="rId8"/>
              </a:rPr>
              <a:t>Miyasaka</a:t>
            </a:r>
            <a:r>
              <a:rPr lang="en-US" b="0" i="0" u="none" strike="noStrike" dirty="0">
                <a:solidFill>
                  <a:srgbClr val="333333"/>
                </a:solidFill>
                <a:effectLst/>
                <a:latin typeface="Arial" panose="020B0604020202020204" pitchFamily="34" charset="0"/>
                <a:hlinkClick r:id="rId8"/>
              </a:rPr>
              <a:t>, D., Ito, T., Endo, N.. (2012). Tranexamic acid for reduction of blood loss during total hip arthroplasty. Journal of Arthroplasty, 27(10), 1838-43.</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err="1">
                <a:solidFill>
                  <a:srgbClr val="333333"/>
                </a:solidFill>
                <a:effectLst/>
                <a:latin typeface="Arial" panose="020B0604020202020204" pitchFamily="34" charset="0"/>
                <a:hlinkClick r:id="rId9"/>
              </a:rPr>
              <a:t>Niskanen</a:t>
            </a:r>
            <a:r>
              <a:rPr lang="en-US" b="0" i="0" u="none" strike="noStrike" dirty="0">
                <a:solidFill>
                  <a:srgbClr val="333333"/>
                </a:solidFill>
                <a:effectLst/>
                <a:latin typeface="Arial" panose="020B0604020202020204" pitchFamily="34" charset="0"/>
                <a:hlinkClick r:id="rId9"/>
              </a:rPr>
              <a:t>, R. O., </a:t>
            </a:r>
            <a:r>
              <a:rPr lang="en-US" b="0" i="0" u="none" strike="noStrike" dirty="0" err="1">
                <a:solidFill>
                  <a:srgbClr val="333333"/>
                </a:solidFill>
                <a:effectLst/>
                <a:latin typeface="Arial" panose="020B0604020202020204" pitchFamily="34" charset="0"/>
                <a:hlinkClick r:id="rId9"/>
              </a:rPr>
              <a:t>Korkala</a:t>
            </a:r>
            <a:r>
              <a:rPr lang="en-US" b="0" i="0" u="none" strike="noStrike" dirty="0">
                <a:solidFill>
                  <a:srgbClr val="333333"/>
                </a:solidFill>
                <a:effectLst/>
                <a:latin typeface="Arial" panose="020B0604020202020204" pitchFamily="34" charset="0"/>
                <a:hlinkClick r:id="rId9"/>
              </a:rPr>
              <a:t>, O. L.. (2005). Tranexamic acid reduces blood loss in cemented hip arthroplasty: a randomized, double-blind study of 39 patients with osteoarthritis. Acta </a:t>
            </a:r>
            <a:r>
              <a:rPr lang="en-US" b="0" i="0" u="none" strike="noStrike" dirty="0" err="1">
                <a:solidFill>
                  <a:srgbClr val="333333"/>
                </a:solidFill>
                <a:effectLst/>
                <a:latin typeface="Arial" panose="020B0604020202020204" pitchFamily="34" charset="0"/>
                <a:hlinkClick r:id="rId9"/>
              </a:rPr>
              <a:t>Orthopaedica</a:t>
            </a:r>
            <a:r>
              <a:rPr lang="en-US" b="0" i="0" u="none" strike="noStrike" dirty="0">
                <a:solidFill>
                  <a:srgbClr val="333333"/>
                </a:solidFill>
                <a:effectLst/>
                <a:latin typeface="Arial" panose="020B0604020202020204" pitchFamily="34" charset="0"/>
                <a:hlinkClick r:id="rId9"/>
              </a:rPr>
              <a:t>, 76(6), 829-32.</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err="1">
                <a:solidFill>
                  <a:srgbClr val="333333"/>
                </a:solidFill>
                <a:effectLst/>
                <a:latin typeface="Arial" panose="020B0604020202020204" pitchFamily="34" charset="0"/>
                <a:hlinkClick r:id="rId10"/>
              </a:rPr>
              <a:t>Juraj</a:t>
            </a:r>
            <a:r>
              <a:rPr lang="en-US" b="0" i="0" u="none" strike="noStrike" dirty="0">
                <a:solidFill>
                  <a:srgbClr val="333333"/>
                </a:solidFill>
                <a:effectLst/>
                <a:latin typeface="Arial" panose="020B0604020202020204" pitchFamily="34" charset="0"/>
                <a:hlinkClick r:id="rId10"/>
              </a:rPr>
              <a:t>, M., Jaroslav, V., </a:t>
            </a:r>
            <a:r>
              <a:rPr lang="en-US" b="0" i="0" u="none" strike="noStrike" dirty="0" err="1">
                <a:solidFill>
                  <a:srgbClr val="333333"/>
                </a:solidFill>
                <a:effectLst/>
                <a:latin typeface="Arial" panose="020B0604020202020204" pitchFamily="34" charset="0"/>
                <a:hlinkClick r:id="rId10"/>
              </a:rPr>
              <a:t>Gažová</a:t>
            </a:r>
            <a:r>
              <a:rPr lang="en-US" b="0" i="0" u="none" strike="noStrike" dirty="0">
                <a:solidFill>
                  <a:srgbClr val="333333"/>
                </a:solidFill>
                <a:effectLst/>
                <a:latin typeface="Arial" panose="020B0604020202020204" pitchFamily="34" charset="0"/>
                <a:hlinkClick r:id="rId10"/>
              </a:rPr>
              <a:t>, A., </a:t>
            </a:r>
            <a:r>
              <a:rPr lang="en-US" b="0" i="0" u="none" strike="noStrike" dirty="0" err="1">
                <a:solidFill>
                  <a:srgbClr val="333333"/>
                </a:solidFill>
                <a:effectLst/>
                <a:latin typeface="Arial" panose="020B0604020202020204" pitchFamily="34" charset="0"/>
                <a:hlinkClick r:id="rId10"/>
              </a:rPr>
              <a:t>Žufková</a:t>
            </a:r>
            <a:r>
              <a:rPr lang="en-US" b="0" i="0" u="none" strike="noStrike" dirty="0">
                <a:solidFill>
                  <a:srgbClr val="333333"/>
                </a:solidFill>
                <a:effectLst/>
                <a:latin typeface="Arial" panose="020B0604020202020204" pitchFamily="34" charset="0"/>
                <a:hlinkClick r:id="rId10"/>
              </a:rPr>
              <a:t>, V., </a:t>
            </a:r>
            <a:r>
              <a:rPr lang="en-US" b="0" i="0" u="none" strike="noStrike" dirty="0" err="1">
                <a:solidFill>
                  <a:srgbClr val="333333"/>
                </a:solidFill>
                <a:effectLst/>
                <a:latin typeface="Arial" panose="020B0604020202020204" pitchFamily="34" charset="0"/>
                <a:hlinkClick r:id="rId10"/>
              </a:rPr>
              <a:t>Kyselovic</a:t>
            </a:r>
            <a:r>
              <a:rPr lang="en-US" b="0" i="0" u="none" strike="noStrike" dirty="0">
                <a:solidFill>
                  <a:srgbClr val="333333"/>
                </a:solidFill>
                <a:effectLst/>
                <a:latin typeface="Arial" panose="020B0604020202020204" pitchFamily="34" charset="0"/>
                <a:hlinkClick r:id="rId10"/>
              </a:rPr>
              <a:t>, J., </a:t>
            </a:r>
            <a:r>
              <a:rPr lang="en-US" b="0" i="0" u="none" strike="noStrike" dirty="0" err="1">
                <a:solidFill>
                  <a:srgbClr val="333333"/>
                </a:solidFill>
                <a:effectLst/>
                <a:latin typeface="Arial" panose="020B0604020202020204" pitchFamily="34" charset="0"/>
                <a:hlinkClick r:id="rId10"/>
              </a:rPr>
              <a:t>Šteno</a:t>
            </a:r>
            <a:r>
              <a:rPr lang="en-US" b="0" i="0" u="none" strike="noStrike" dirty="0">
                <a:solidFill>
                  <a:srgbClr val="333333"/>
                </a:solidFill>
                <a:effectLst/>
                <a:latin typeface="Arial" panose="020B0604020202020204" pitchFamily="34" charset="0"/>
                <a:hlinkClick r:id="rId10"/>
              </a:rPr>
              <a:t>, B.. (2021). Evaluation of efficacy and safety of systemic and topical intra-articular administration of tranexamic acid in primary unilateral total hip arthroplasty. Medicine (United States), 100(26), E26565. http://dx.doi.org/10.1097/MD.0000000000026565</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333333"/>
                </a:solidFill>
                <a:effectLst/>
                <a:latin typeface="Arial" panose="020B0604020202020204" pitchFamily="34" charset="0"/>
                <a:hlinkClick r:id="rId11"/>
              </a:rPr>
              <a:t>Benoni, G., </a:t>
            </a:r>
            <a:r>
              <a:rPr lang="en-US" b="0" i="0" u="none" strike="noStrike" dirty="0" err="1">
                <a:solidFill>
                  <a:srgbClr val="333333"/>
                </a:solidFill>
                <a:effectLst/>
                <a:latin typeface="Arial" panose="020B0604020202020204" pitchFamily="34" charset="0"/>
                <a:hlinkClick r:id="rId11"/>
              </a:rPr>
              <a:t>Fredin</a:t>
            </a:r>
            <a:r>
              <a:rPr lang="en-US" b="0" i="0" u="none" strike="noStrike" dirty="0">
                <a:solidFill>
                  <a:srgbClr val="333333"/>
                </a:solidFill>
                <a:effectLst/>
                <a:latin typeface="Arial" panose="020B0604020202020204" pitchFamily="34" charset="0"/>
                <a:hlinkClick r:id="rId11"/>
              </a:rPr>
              <a:t>, H., </a:t>
            </a:r>
            <a:r>
              <a:rPr lang="en-US" b="0" i="0" u="none" strike="noStrike" dirty="0" err="1">
                <a:solidFill>
                  <a:srgbClr val="333333"/>
                </a:solidFill>
                <a:effectLst/>
                <a:latin typeface="Arial" panose="020B0604020202020204" pitchFamily="34" charset="0"/>
                <a:hlinkClick r:id="rId11"/>
              </a:rPr>
              <a:t>Knebel</a:t>
            </a:r>
            <a:r>
              <a:rPr lang="en-US" b="0" i="0" u="none" strike="noStrike" dirty="0">
                <a:solidFill>
                  <a:srgbClr val="333333"/>
                </a:solidFill>
                <a:effectLst/>
                <a:latin typeface="Arial" panose="020B0604020202020204" pitchFamily="34" charset="0"/>
                <a:hlinkClick r:id="rId11"/>
              </a:rPr>
              <a:t>, R., Nilsson, P.. (2001). Blood conservation with tranexamic acid in total hip arthroplasty: a randomized, double-blind study in 40 primary operations. Acta </a:t>
            </a:r>
            <a:r>
              <a:rPr lang="en-US" b="0" i="0" u="none" strike="noStrike" dirty="0" err="1">
                <a:solidFill>
                  <a:srgbClr val="333333"/>
                </a:solidFill>
                <a:effectLst/>
                <a:latin typeface="Arial" panose="020B0604020202020204" pitchFamily="34" charset="0"/>
                <a:hlinkClick r:id="rId11"/>
              </a:rPr>
              <a:t>Orthopaedica</a:t>
            </a:r>
            <a:r>
              <a:rPr lang="en-US" b="0" i="0" u="none" strike="noStrike" dirty="0">
                <a:solidFill>
                  <a:srgbClr val="333333"/>
                </a:solidFill>
                <a:effectLst/>
                <a:latin typeface="Arial" panose="020B0604020202020204" pitchFamily="34" charset="0"/>
                <a:hlinkClick r:id="rId11"/>
              </a:rPr>
              <a:t> Scandinavica, 72(5), 442-8.</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err="1">
                <a:solidFill>
                  <a:srgbClr val="333333"/>
                </a:solidFill>
                <a:effectLst/>
                <a:latin typeface="Arial" panose="020B0604020202020204" pitchFamily="34" charset="0"/>
                <a:hlinkClick r:id="rId12"/>
              </a:rPr>
              <a:t>Clavé</a:t>
            </a:r>
            <a:r>
              <a:rPr lang="en-US" b="0" i="0" u="none" strike="noStrike" dirty="0">
                <a:solidFill>
                  <a:srgbClr val="333333"/>
                </a:solidFill>
                <a:effectLst/>
                <a:latin typeface="Arial" panose="020B0604020202020204" pitchFamily="34" charset="0"/>
                <a:hlinkClick r:id="rId12"/>
              </a:rPr>
              <a:t>, A., Gérard, R., Lacroix, J., </a:t>
            </a:r>
            <a:r>
              <a:rPr lang="en-US" b="0" i="0" u="none" strike="noStrike" dirty="0" err="1">
                <a:solidFill>
                  <a:srgbClr val="333333"/>
                </a:solidFill>
                <a:effectLst/>
                <a:latin typeface="Arial" panose="020B0604020202020204" pitchFamily="34" charset="0"/>
                <a:hlinkClick r:id="rId12"/>
              </a:rPr>
              <a:t>Baynat</a:t>
            </a:r>
            <a:r>
              <a:rPr lang="en-US" b="0" i="0" u="none" strike="noStrike" dirty="0">
                <a:solidFill>
                  <a:srgbClr val="333333"/>
                </a:solidFill>
                <a:effectLst/>
                <a:latin typeface="Arial" panose="020B0604020202020204" pitchFamily="34" charset="0"/>
                <a:hlinkClick r:id="rId12"/>
              </a:rPr>
              <a:t>, C., </a:t>
            </a:r>
            <a:r>
              <a:rPr lang="en-US" b="0" i="0" u="none" strike="noStrike" dirty="0" err="1">
                <a:solidFill>
                  <a:srgbClr val="333333"/>
                </a:solidFill>
                <a:effectLst/>
                <a:latin typeface="Arial" panose="020B0604020202020204" pitchFamily="34" charset="0"/>
                <a:hlinkClick r:id="rId12"/>
              </a:rPr>
              <a:t>Danguy</a:t>
            </a:r>
            <a:r>
              <a:rPr lang="en-US" b="0" i="0" u="none" strike="noStrike" dirty="0">
                <a:solidFill>
                  <a:srgbClr val="333333"/>
                </a:solidFill>
                <a:effectLst/>
                <a:latin typeface="Arial" panose="020B0604020202020204" pitchFamily="34" charset="0"/>
                <a:hlinkClick r:id="rId12"/>
              </a:rPr>
              <a:t> des </a:t>
            </a:r>
            <a:r>
              <a:rPr lang="en-US" b="0" i="0" u="none" strike="noStrike" dirty="0" err="1">
                <a:solidFill>
                  <a:srgbClr val="333333"/>
                </a:solidFill>
                <a:effectLst/>
                <a:latin typeface="Arial" panose="020B0604020202020204" pitchFamily="34" charset="0"/>
                <a:hlinkClick r:id="rId12"/>
              </a:rPr>
              <a:t>Déserts</a:t>
            </a:r>
            <a:r>
              <a:rPr lang="en-US" b="0" i="0" u="none" strike="noStrike" dirty="0">
                <a:solidFill>
                  <a:srgbClr val="333333"/>
                </a:solidFill>
                <a:effectLst/>
                <a:latin typeface="Arial" panose="020B0604020202020204" pitchFamily="34" charset="0"/>
                <a:hlinkClick r:id="rId12"/>
              </a:rPr>
              <a:t>, M., Gatineau, F., </a:t>
            </a:r>
            <a:r>
              <a:rPr lang="en-US" b="0" i="0" u="none" strike="noStrike" dirty="0" err="1">
                <a:solidFill>
                  <a:srgbClr val="333333"/>
                </a:solidFill>
                <a:effectLst/>
                <a:latin typeface="Arial" panose="020B0604020202020204" pitchFamily="34" charset="0"/>
                <a:hlinkClick r:id="rId12"/>
              </a:rPr>
              <a:t>Mottier</a:t>
            </a:r>
            <a:r>
              <a:rPr lang="en-US" b="0" i="0" u="none" strike="noStrike" dirty="0">
                <a:solidFill>
                  <a:srgbClr val="333333"/>
                </a:solidFill>
                <a:effectLst/>
                <a:latin typeface="Arial" panose="020B0604020202020204" pitchFamily="34" charset="0"/>
                <a:hlinkClick r:id="rId12"/>
              </a:rPr>
              <a:t>, D.. (2019). A randomized, double-blind, placebo-controlled trial on the efficacy of tranexamic acid combined with rivaroxaban thromboprophylaxis in reducing blood loss after primary cementless total hip arthroplasty. Bone and Joint Journal, 101-B(2), 207-212. http://dx.doi.org/10.1302/0301-620X.101B2.BJJ-2018-0898.R1</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333333"/>
                </a:solidFill>
                <a:effectLst/>
                <a:latin typeface="Arial" panose="020B0604020202020204" pitchFamily="34" charset="0"/>
                <a:hlinkClick r:id="rId13"/>
              </a:rPr>
              <a:t>Na, H. S., Shin, H. J., Lee, Y. J., Kim, J. H., Koo, K. H., Do, S. H.. (2016). The effect of tranexamic acid on blood coagulation in total hip replacement arthroplasty: Rotational thromboelastographic (ROTEM®) analysis. </a:t>
            </a:r>
            <a:r>
              <a:rPr lang="en-US" b="0" i="0" u="none" strike="noStrike" dirty="0" err="1">
                <a:solidFill>
                  <a:srgbClr val="333333"/>
                </a:solidFill>
                <a:effectLst/>
                <a:latin typeface="Arial" panose="020B0604020202020204" pitchFamily="34" charset="0"/>
                <a:hlinkClick r:id="rId13"/>
              </a:rPr>
              <a:t>Anaesthesia</a:t>
            </a:r>
            <a:r>
              <a:rPr lang="en-US" b="0" i="0" u="none" strike="noStrike" dirty="0">
                <a:solidFill>
                  <a:srgbClr val="333333"/>
                </a:solidFill>
                <a:effectLst/>
                <a:latin typeface="Arial" panose="020B0604020202020204" pitchFamily="34" charset="0"/>
                <a:hlinkClick r:id="rId13"/>
              </a:rPr>
              <a:t>, 71(1), 67-75. http://dx.doi.org/10.1111/anae.13270</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333333"/>
                </a:solidFill>
                <a:effectLst/>
                <a:latin typeface="Arial" panose="020B0604020202020204" pitchFamily="34" charset="0"/>
                <a:hlinkClick r:id="rId14"/>
              </a:rPr>
              <a:t>Mahmood, A., </a:t>
            </a:r>
            <a:r>
              <a:rPr lang="en-US" b="0" i="0" u="none" strike="noStrike" dirty="0" err="1">
                <a:solidFill>
                  <a:srgbClr val="333333"/>
                </a:solidFill>
                <a:effectLst/>
                <a:latin typeface="Arial" panose="020B0604020202020204" pitchFamily="34" charset="0"/>
                <a:hlinkClick r:id="rId14"/>
              </a:rPr>
              <a:t>Sawalha</a:t>
            </a:r>
            <a:r>
              <a:rPr lang="en-US" b="0" i="0" u="none" strike="noStrike" dirty="0">
                <a:solidFill>
                  <a:srgbClr val="333333"/>
                </a:solidFill>
                <a:effectLst/>
                <a:latin typeface="Arial" panose="020B0604020202020204" pitchFamily="34" charset="0"/>
                <a:hlinkClick r:id="rId14"/>
              </a:rPr>
              <a:t>, S., </a:t>
            </a:r>
            <a:r>
              <a:rPr lang="en-US" b="0" i="0" u="none" strike="noStrike" dirty="0" err="1">
                <a:solidFill>
                  <a:srgbClr val="333333"/>
                </a:solidFill>
                <a:effectLst/>
                <a:latin typeface="Arial" panose="020B0604020202020204" pitchFamily="34" charset="0"/>
                <a:hlinkClick r:id="rId14"/>
              </a:rPr>
              <a:t>Borbora</a:t>
            </a:r>
            <a:r>
              <a:rPr lang="en-US" b="0" i="0" u="none" strike="noStrike" dirty="0">
                <a:solidFill>
                  <a:srgbClr val="333333"/>
                </a:solidFill>
                <a:effectLst/>
                <a:latin typeface="Arial" panose="020B0604020202020204" pitchFamily="34" charset="0"/>
                <a:hlinkClick r:id="rId14"/>
              </a:rPr>
              <a:t>, A., Kumar, G., Peter, V.. (2017). Tranexamic acid versus fibrin sealant in primary total hip replacement: a comparative study. European journal of </a:t>
            </a:r>
            <a:r>
              <a:rPr lang="en-US" b="0" i="0" u="none" strike="noStrike" dirty="0" err="1">
                <a:solidFill>
                  <a:srgbClr val="333333"/>
                </a:solidFill>
                <a:effectLst/>
                <a:latin typeface="Arial" panose="020B0604020202020204" pitchFamily="34" charset="0"/>
                <a:hlinkClick r:id="rId14"/>
              </a:rPr>
              <a:t>orthopaedic</a:t>
            </a:r>
            <a:r>
              <a:rPr lang="en-US" b="0" i="0" u="none" strike="noStrike" dirty="0">
                <a:solidFill>
                  <a:srgbClr val="333333"/>
                </a:solidFill>
                <a:effectLst/>
                <a:latin typeface="Arial" panose="020B0604020202020204" pitchFamily="34" charset="0"/>
                <a:hlinkClick r:id="rId14"/>
              </a:rPr>
              <a:t> surgery &amp; </a:t>
            </a:r>
            <a:r>
              <a:rPr lang="en-US" b="0" i="0" u="none" strike="noStrike" dirty="0" err="1">
                <a:solidFill>
                  <a:srgbClr val="333333"/>
                </a:solidFill>
                <a:effectLst/>
                <a:latin typeface="Arial" panose="020B0604020202020204" pitchFamily="34" charset="0"/>
                <a:hlinkClick r:id="rId14"/>
              </a:rPr>
              <a:t>traumatologie</a:t>
            </a:r>
            <a:r>
              <a:rPr lang="en-US" b="0" i="0" u="none" strike="noStrike" dirty="0">
                <a:solidFill>
                  <a:srgbClr val="333333"/>
                </a:solidFill>
                <a:effectLst/>
                <a:latin typeface="Arial" panose="020B0604020202020204" pitchFamily="34" charset="0"/>
                <a:hlinkClick r:id="rId14"/>
              </a:rPr>
              <a:t>, 27(7), 923-928.</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err="1">
                <a:solidFill>
                  <a:srgbClr val="333333"/>
                </a:solidFill>
                <a:effectLst/>
                <a:latin typeface="Arial" panose="020B0604020202020204" pitchFamily="34" charset="0"/>
                <a:hlinkClick r:id="rId15"/>
              </a:rPr>
              <a:t>Konarski</a:t>
            </a:r>
            <a:r>
              <a:rPr lang="en-US" b="0" i="0" u="none" strike="noStrike" dirty="0">
                <a:solidFill>
                  <a:srgbClr val="333333"/>
                </a:solidFill>
                <a:effectLst/>
                <a:latin typeface="Arial" panose="020B0604020202020204" pitchFamily="34" charset="0"/>
                <a:hlinkClick r:id="rId15"/>
              </a:rPr>
              <a:t>, W., </a:t>
            </a:r>
            <a:r>
              <a:rPr lang="en-US" b="0" i="0" u="none" strike="noStrike" dirty="0" err="1">
                <a:solidFill>
                  <a:srgbClr val="333333"/>
                </a:solidFill>
                <a:effectLst/>
                <a:latin typeface="Arial" panose="020B0604020202020204" pitchFamily="34" charset="0"/>
                <a:hlinkClick r:id="rId15"/>
              </a:rPr>
              <a:t>Pobozy</a:t>
            </a:r>
            <a:r>
              <a:rPr lang="en-US" b="0" i="0" u="none" strike="noStrike" dirty="0">
                <a:solidFill>
                  <a:srgbClr val="333333"/>
                </a:solidFill>
                <a:effectLst/>
                <a:latin typeface="Arial" panose="020B0604020202020204" pitchFamily="34" charset="0"/>
                <a:hlinkClick r:id="rId15"/>
              </a:rPr>
              <a:t>, T., </a:t>
            </a:r>
            <a:r>
              <a:rPr lang="en-US" b="0" i="0" u="none" strike="noStrike" dirty="0" err="1">
                <a:solidFill>
                  <a:srgbClr val="333333"/>
                </a:solidFill>
                <a:effectLst/>
                <a:latin typeface="Arial" panose="020B0604020202020204" pitchFamily="34" charset="0"/>
                <a:hlinkClick r:id="rId15"/>
              </a:rPr>
              <a:t>Hordowicz</a:t>
            </a:r>
            <a:r>
              <a:rPr lang="en-US" b="0" i="0" u="none" strike="noStrike" dirty="0">
                <a:solidFill>
                  <a:srgbClr val="333333"/>
                </a:solidFill>
                <a:effectLst/>
                <a:latin typeface="Arial" panose="020B0604020202020204" pitchFamily="34" charset="0"/>
                <a:hlinkClick r:id="rId15"/>
              </a:rPr>
              <a:t>, M.. (2022). Tranexamic acid in total knee replacement and total hip replacement - a single-center retrospective, observational study. Orthopedic Reviews, 14(3), . http://dx.doi.org/10.52965/001c.33875</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err="1">
                <a:solidFill>
                  <a:srgbClr val="333333"/>
                </a:solidFill>
                <a:effectLst/>
                <a:latin typeface="Arial" panose="020B0604020202020204" pitchFamily="34" charset="0"/>
                <a:hlinkClick r:id="rId16"/>
              </a:rPr>
              <a:t>Akti</a:t>
            </a:r>
            <a:r>
              <a:rPr lang="en-US" b="0" i="0" u="none" strike="noStrike" dirty="0">
                <a:solidFill>
                  <a:srgbClr val="333333"/>
                </a:solidFill>
                <a:effectLst/>
                <a:latin typeface="Arial" panose="020B0604020202020204" pitchFamily="34" charset="0"/>
                <a:hlinkClick r:id="rId16"/>
              </a:rPr>
              <a:t>, S., </a:t>
            </a:r>
            <a:r>
              <a:rPr lang="en-US" b="0" i="0" u="none" strike="noStrike" dirty="0" err="1">
                <a:solidFill>
                  <a:srgbClr val="333333"/>
                </a:solidFill>
                <a:effectLst/>
                <a:latin typeface="Arial" panose="020B0604020202020204" pitchFamily="34" charset="0"/>
                <a:hlinkClick r:id="rId16"/>
              </a:rPr>
              <a:t>Zeybek</a:t>
            </a:r>
            <a:r>
              <a:rPr lang="en-US" b="0" i="0" u="none" strike="noStrike" dirty="0">
                <a:solidFill>
                  <a:srgbClr val="333333"/>
                </a:solidFill>
                <a:effectLst/>
                <a:latin typeface="Arial" panose="020B0604020202020204" pitchFamily="34" charset="0"/>
                <a:hlinkClick r:id="rId16"/>
              </a:rPr>
              <a:t>, H., </a:t>
            </a:r>
            <a:r>
              <a:rPr lang="en-US" b="0" i="0" u="none" strike="noStrike" dirty="0" err="1">
                <a:solidFill>
                  <a:srgbClr val="333333"/>
                </a:solidFill>
                <a:effectLst/>
                <a:latin typeface="Arial" panose="020B0604020202020204" pitchFamily="34" charset="0"/>
                <a:hlinkClick r:id="rId16"/>
              </a:rPr>
              <a:t>Bilekli</a:t>
            </a:r>
            <a:r>
              <a:rPr lang="en-US" b="0" i="0" u="none" strike="noStrike" dirty="0">
                <a:solidFill>
                  <a:srgbClr val="333333"/>
                </a:solidFill>
                <a:effectLst/>
                <a:latin typeface="Arial" panose="020B0604020202020204" pitchFamily="34" charset="0"/>
                <a:hlinkClick r:id="rId16"/>
              </a:rPr>
              <a:t>, A. B., </a:t>
            </a:r>
            <a:r>
              <a:rPr lang="en-US" b="0" i="0" u="none" strike="noStrike" dirty="0" err="1">
                <a:solidFill>
                  <a:srgbClr val="333333"/>
                </a:solidFill>
                <a:effectLst/>
                <a:latin typeface="Arial" panose="020B0604020202020204" pitchFamily="34" charset="0"/>
                <a:hlinkClick r:id="rId16"/>
              </a:rPr>
              <a:t>Celebi</a:t>
            </a:r>
            <a:r>
              <a:rPr lang="en-US" b="0" i="0" u="none" strike="noStrike" dirty="0">
                <a:solidFill>
                  <a:srgbClr val="333333"/>
                </a:solidFill>
                <a:effectLst/>
                <a:latin typeface="Arial" panose="020B0604020202020204" pitchFamily="34" charset="0"/>
                <a:hlinkClick r:id="rId16"/>
              </a:rPr>
              <a:t>, N. O., Erdem, Y., </a:t>
            </a:r>
            <a:r>
              <a:rPr lang="en-US" b="0" i="0" u="none" strike="noStrike" dirty="0" err="1">
                <a:solidFill>
                  <a:srgbClr val="333333"/>
                </a:solidFill>
                <a:effectLst/>
                <a:latin typeface="Arial" panose="020B0604020202020204" pitchFamily="34" charset="0"/>
                <a:hlinkClick r:id="rId16"/>
              </a:rPr>
              <a:t>Cankaya</a:t>
            </a:r>
            <a:r>
              <a:rPr lang="en-US" b="0" i="0" u="none" strike="noStrike" dirty="0">
                <a:solidFill>
                  <a:srgbClr val="333333"/>
                </a:solidFill>
                <a:effectLst/>
                <a:latin typeface="Arial" panose="020B0604020202020204" pitchFamily="34" charset="0"/>
                <a:hlinkClick r:id="rId16"/>
              </a:rPr>
              <a:t>, D.. (2022). The effect of tranexamic acid on hidden blood loss in total hip arthroplasty. Joint Diseases &amp; Related Surgery, 33(1), 102-108.</a:t>
            </a:r>
            <a:endParaRPr lang="en-US" b="0" i="0" dirty="0">
              <a:solidFill>
                <a:srgbClr val="4B4A4A"/>
              </a:solidFill>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22</a:t>
            </a:fld>
            <a:endParaRPr lang="en-US"/>
          </a:p>
        </p:txBody>
      </p:sp>
    </p:spTree>
    <p:extLst>
      <p:ext uri="{BB962C8B-B14F-4D97-AF65-F5344CB8AC3E}">
        <p14:creationId xmlns:p14="http://schemas.microsoft.com/office/powerpoint/2010/main" val="2351673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solidFill>
                  <a:srgbClr val="000000"/>
                </a:solidFill>
                <a:effectLst/>
                <a:latin typeface="Arial" panose="020B0604020202020204" pitchFamily="34" charset="0"/>
              </a:rPr>
              <a:t>Rationale</a:t>
            </a:r>
          </a:p>
          <a:p>
            <a:pPr algn="l"/>
            <a:r>
              <a:rPr lang="en-US" b="0" i="0" dirty="0">
                <a:solidFill>
                  <a:srgbClr val="000000"/>
                </a:solidFill>
                <a:effectLst/>
                <a:latin typeface="Lato" panose="020F0502020204030203" pitchFamily="34" charset="0"/>
              </a:rPr>
              <a:t>The strength of recommendation was downgraded to moderate for several reasons including heterogeneity in the duration, timeframe, types of modalities and interventions, and frequency of the physical therapy interventions in these studies, making direct comparisons and definitive conclusions difficult. There were few studies that compared a progressive outpatient physical therapy program against an active placebo group in the three months after surgery, which is the time frame of interest for most surgeons.</a:t>
            </a:r>
          </a:p>
          <a:p>
            <a:pPr algn="l"/>
            <a:endParaRPr lang="en-US" b="0" i="0" dirty="0">
              <a:solidFill>
                <a:srgbClr val="000000"/>
              </a:solidFill>
              <a:effectLst/>
              <a:latin typeface="Lato" panose="020F0502020204030203" pitchFamily="34" charset="0"/>
            </a:endParaRPr>
          </a:p>
          <a:p>
            <a:pPr algn="l"/>
            <a:r>
              <a:rPr lang="en-US" b="0" i="0" dirty="0">
                <a:solidFill>
                  <a:srgbClr val="000000"/>
                </a:solidFill>
                <a:effectLst/>
                <a:latin typeface="Lato" panose="020F0502020204030203" pitchFamily="34" charset="0"/>
              </a:rPr>
              <a:t>Three high quality articles, one moderate quality article, and one low quality article showed that patients who underwent formal physiotherapy had a significant positive outcome on at least one of the following: Hip Disability and Osteoarthritis Outcome Score (HOOS), Short Form 12-Item Survey (SF-12), Western Ontario McMaster Universities Arthritis Index (WOMAC), 5-Level </a:t>
            </a:r>
            <a:r>
              <a:rPr lang="en-US" b="0" i="0" dirty="0" err="1">
                <a:solidFill>
                  <a:srgbClr val="000000"/>
                </a:solidFill>
                <a:effectLst/>
                <a:latin typeface="Lato" panose="020F0502020204030203" pitchFamily="34" charset="0"/>
              </a:rPr>
              <a:t>EuroQuol</a:t>
            </a:r>
            <a:r>
              <a:rPr lang="en-US" b="0" i="0" dirty="0">
                <a:solidFill>
                  <a:srgbClr val="000000"/>
                </a:solidFill>
                <a:effectLst/>
                <a:latin typeface="Lato" panose="020F0502020204030203" pitchFamily="34" charset="0"/>
              </a:rPr>
              <a:t> 5 Dimension self-report survey (EQ-5D), 6-Minute Walk Test, Stair Climb Test, Figure-of-Eight Test, Sit-to-Stand Test, range of motion (ROM), and strength when compared to unsupervised exercise, home-based therapy, or usual care. Specifically, Monaghan (2017) (high-quality) had significant positive results for the 6-Minute-Walk Test and self-reported function. Heiberg (2012) (high-quality) showed evidence of improved walking and stair climbing ability and these benefits persisted 1 year after surgery. Mikkelsen 2014 (high-quality) showed significant Stair Climb Test and maximal walking speed outcomes in the intervention group compared to the control group.</a:t>
            </a:r>
          </a:p>
          <a:p>
            <a:pPr algn="l"/>
            <a:r>
              <a:rPr lang="en-US" b="0" i="0" dirty="0">
                <a:solidFill>
                  <a:srgbClr val="000000"/>
                </a:solidFill>
                <a:effectLst/>
                <a:latin typeface="Lato" panose="020F0502020204030203" pitchFamily="34" charset="0"/>
              </a:rPr>
              <a:t>Two high quality articles and one moderate quality article showed no significant difference in outcomes between guided physiotherapy or unguided home exercises. It is important to note that one high quality article (Coulter 2017) only examined early recovery up to four weeks and the other high-quality article (Austin 2017) only evaluated self-reported outcome measures and the Harris Hip Score and did not include performance-based outcomes.</a:t>
            </a:r>
          </a:p>
          <a:p>
            <a:pPr algn="l"/>
            <a:r>
              <a:rPr lang="en-US" b="0" i="0" dirty="0">
                <a:solidFill>
                  <a:srgbClr val="000000"/>
                </a:solidFill>
                <a:effectLst/>
                <a:latin typeface="Lato" panose="020F0502020204030203" pitchFamily="34" charset="0"/>
              </a:rPr>
              <a:t>In reviewing the quantity of articles in favor of supervised physical therapy versus those that showed no difference, there was a slight favor for formal physical therapy after surgery. There were no studies that demonstrated unsupervised exercise was superior to supervised physical therapy. Additional research is warranted before a high strength of recommendation can be provided.</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Benefits/Harms of Implementation</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There is concern that recommending home exercise after surgery may limit the recovery of patients who need a more structured and supervised rehabilitation program to achieve optimal outcomes. At this point, there are no formal guidance measures to identify patients who may have an acceptable outcome with home exercise versus supervised physical therapy. A home program in which patients do not routinely interact with a health care professional after surgery may also result in delayed or missed negative sequalae after surgery.</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Outcome Importance</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The impact of exercise, mobility, and physical activity is an important aspect of postoperative recovery and should be a part of postoperative care, regardless of the manner in which it is implemented.</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Cost Effectiveness/Resource Utilization</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While there is a cost associated with supervised physical therapy, these costs are a relatively small portion of the total course of peri- and postoperative care. Cost-benefit analyses that have not been conducted with regard to this recommendation are warranted in future research.</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Acceptability</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Structured physical therapy is commonly prescribed for patients after THA. Some stakeholders may have concerns that there is no guidance as to which patients are likely to have equivalent outcomes with unsupervised exercise after total hip arthroplasty (THA).</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Feasibility</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There are no major concerns related to the feasibility of implementing this recommendation.</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Future Research</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Future research is warranted to obtain a better understanding of the benefit of physical therapy after THA. Current evidence is mixed, showing either a benefit to physical therapy or no difference when compared to unsupervised home exercise. Future studies should include intervention groups with an individualized plan of care and progressive rehabilitation programs, and study outcomes should include both short- and long-term performance-based and self-reported measures. Studies that provide evidence as to which patients are likely to succeed without formal physical therapy are needed.</a:t>
            </a:r>
          </a:p>
          <a:p>
            <a:pPr algn="l">
              <a:buFont typeface="Arial" panose="020B0604020202020204" pitchFamily="34" charset="0"/>
              <a:buChar char="•"/>
            </a:pPr>
            <a:br>
              <a:rPr lang="en-US" dirty="0"/>
            </a:br>
            <a:r>
              <a:rPr lang="en-US" b="0" i="0" u="none" strike="noStrike" dirty="0">
                <a:solidFill>
                  <a:srgbClr val="333333"/>
                </a:solidFill>
                <a:effectLst/>
                <a:latin typeface="Arial" panose="020B0604020202020204" pitchFamily="34" charset="0"/>
                <a:hlinkClick r:id="rId3"/>
              </a:rPr>
              <a:t>Monaghan, B., Cunningham, P., Harrington, P., Hing, W., Blake, C., O' </a:t>
            </a:r>
            <a:r>
              <a:rPr lang="en-US" b="0" i="0" u="none" strike="noStrike" dirty="0" err="1">
                <a:solidFill>
                  <a:srgbClr val="333333"/>
                </a:solidFill>
                <a:effectLst/>
                <a:latin typeface="Arial" panose="020B0604020202020204" pitchFamily="34" charset="0"/>
                <a:hlinkClick r:id="rId3"/>
              </a:rPr>
              <a:t>Dohertya</a:t>
            </a:r>
            <a:r>
              <a:rPr lang="en-US" b="0" i="0" u="none" strike="noStrike" dirty="0">
                <a:solidFill>
                  <a:srgbClr val="333333"/>
                </a:solidFill>
                <a:effectLst/>
                <a:latin typeface="Arial" panose="020B0604020202020204" pitchFamily="34" charset="0"/>
                <a:hlinkClick r:id="rId3"/>
              </a:rPr>
              <a:t> D, Cusack, T.. (2017). </a:t>
            </a:r>
            <a:r>
              <a:rPr lang="en-US" b="0" i="0" u="none" strike="noStrike" dirty="0" err="1">
                <a:solidFill>
                  <a:srgbClr val="333333"/>
                </a:solidFill>
                <a:effectLst/>
                <a:latin typeface="Arial" panose="020B0604020202020204" pitchFamily="34" charset="0"/>
                <a:hlinkClick r:id="rId3"/>
              </a:rPr>
              <a:t>Randomised</a:t>
            </a:r>
            <a:r>
              <a:rPr lang="en-US" b="0" i="0" u="none" strike="noStrike" dirty="0">
                <a:solidFill>
                  <a:srgbClr val="333333"/>
                </a:solidFill>
                <a:effectLst/>
                <a:latin typeface="Arial" panose="020B0604020202020204" pitchFamily="34" charset="0"/>
                <a:hlinkClick r:id="rId3"/>
              </a:rPr>
              <a:t> controlled trial to evaluate a physiotherapy-led functional exercise </a:t>
            </a:r>
            <a:r>
              <a:rPr lang="en-US" b="0" i="0" u="none" strike="noStrike" dirty="0" err="1">
                <a:solidFill>
                  <a:srgbClr val="333333"/>
                </a:solidFill>
                <a:effectLst/>
                <a:latin typeface="Arial" panose="020B0604020202020204" pitchFamily="34" charset="0"/>
                <a:hlinkClick r:id="rId3"/>
              </a:rPr>
              <a:t>programme</a:t>
            </a:r>
            <a:r>
              <a:rPr lang="en-US" b="0" i="0" u="none" strike="noStrike" dirty="0">
                <a:solidFill>
                  <a:srgbClr val="333333"/>
                </a:solidFill>
                <a:effectLst/>
                <a:latin typeface="Arial" panose="020B0604020202020204" pitchFamily="34" charset="0"/>
                <a:hlinkClick r:id="rId3"/>
              </a:rPr>
              <a:t> after total hip replacement. Physiotherapy, 103(3), 283-288.</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333333"/>
                </a:solidFill>
                <a:effectLst/>
                <a:latin typeface="Arial" panose="020B0604020202020204" pitchFamily="34" charset="0"/>
                <a:hlinkClick r:id="rId4"/>
              </a:rPr>
              <a:t>Heiberg, K. E., </a:t>
            </a:r>
            <a:r>
              <a:rPr lang="en-US" b="0" i="0" u="none" strike="noStrike" dirty="0" err="1">
                <a:solidFill>
                  <a:srgbClr val="333333"/>
                </a:solidFill>
                <a:effectLst/>
                <a:latin typeface="Arial" panose="020B0604020202020204" pitchFamily="34" charset="0"/>
                <a:hlinkClick r:id="rId4"/>
              </a:rPr>
              <a:t>Bruun</a:t>
            </a:r>
            <a:r>
              <a:rPr lang="en-US" b="0" i="0" u="none" strike="noStrike" dirty="0">
                <a:solidFill>
                  <a:srgbClr val="333333"/>
                </a:solidFill>
                <a:effectLst/>
                <a:latin typeface="Arial" panose="020B0604020202020204" pitchFamily="34" charset="0"/>
                <a:hlinkClick r:id="rId4"/>
              </a:rPr>
              <a:t>-Olsen, V., </a:t>
            </a:r>
            <a:r>
              <a:rPr lang="en-US" b="0" i="0" u="none" strike="noStrike" dirty="0" err="1">
                <a:solidFill>
                  <a:srgbClr val="333333"/>
                </a:solidFill>
                <a:effectLst/>
                <a:latin typeface="Arial" panose="020B0604020202020204" pitchFamily="34" charset="0"/>
                <a:hlinkClick r:id="rId4"/>
              </a:rPr>
              <a:t>Ekeland</a:t>
            </a:r>
            <a:r>
              <a:rPr lang="en-US" b="0" i="0" u="none" strike="noStrike" dirty="0">
                <a:solidFill>
                  <a:srgbClr val="333333"/>
                </a:solidFill>
                <a:effectLst/>
                <a:latin typeface="Arial" panose="020B0604020202020204" pitchFamily="34" charset="0"/>
                <a:hlinkClick r:id="rId4"/>
              </a:rPr>
              <a:t>, A., </a:t>
            </a:r>
            <a:r>
              <a:rPr lang="en-US" b="0" i="0" u="none" strike="noStrike" dirty="0" err="1">
                <a:solidFill>
                  <a:srgbClr val="333333"/>
                </a:solidFill>
                <a:effectLst/>
                <a:latin typeface="Arial" panose="020B0604020202020204" pitchFamily="34" charset="0"/>
                <a:hlinkClick r:id="rId4"/>
              </a:rPr>
              <a:t>Mengshoel</a:t>
            </a:r>
            <a:r>
              <a:rPr lang="en-US" b="0" i="0" u="none" strike="noStrike" dirty="0">
                <a:solidFill>
                  <a:srgbClr val="333333"/>
                </a:solidFill>
                <a:effectLst/>
                <a:latin typeface="Arial" panose="020B0604020202020204" pitchFamily="34" charset="0"/>
                <a:hlinkClick r:id="rId4"/>
              </a:rPr>
              <a:t>, A. M.. (2012). Effect of a walking skill training program in patients who have undergone total hip arthroplasty: </a:t>
            </a:r>
            <a:r>
              <a:rPr lang="en-US" b="0" i="0" u="none" strike="noStrike" dirty="0" err="1">
                <a:solidFill>
                  <a:srgbClr val="333333"/>
                </a:solidFill>
                <a:effectLst/>
                <a:latin typeface="Arial" panose="020B0604020202020204" pitchFamily="34" charset="0"/>
                <a:hlinkClick r:id="rId4"/>
              </a:rPr>
              <a:t>Followup</a:t>
            </a:r>
            <a:r>
              <a:rPr lang="en-US" b="0" i="0" u="none" strike="noStrike" dirty="0">
                <a:solidFill>
                  <a:srgbClr val="333333"/>
                </a:solidFill>
                <a:effectLst/>
                <a:latin typeface="Arial" panose="020B0604020202020204" pitchFamily="34" charset="0"/>
                <a:hlinkClick r:id="rId4"/>
              </a:rPr>
              <a:t> one year after surgery. Arthritis care &amp; research, 64(3), 415-23.</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333333"/>
                </a:solidFill>
                <a:effectLst/>
                <a:latin typeface="Arial" panose="020B0604020202020204" pitchFamily="34" charset="0"/>
                <a:hlinkClick r:id="rId5"/>
              </a:rPr>
              <a:t>Mikkelsen, L. R., </a:t>
            </a:r>
            <a:r>
              <a:rPr lang="en-US" b="0" i="0" u="none" strike="noStrike" dirty="0" err="1">
                <a:solidFill>
                  <a:srgbClr val="333333"/>
                </a:solidFill>
                <a:effectLst/>
                <a:latin typeface="Arial" panose="020B0604020202020204" pitchFamily="34" charset="0"/>
                <a:hlinkClick r:id="rId5"/>
              </a:rPr>
              <a:t>Mechlenburg</a:t>
            </a:r>
            <a:r>
              <a:rPr lang="en-US" b="0" i="0" u="none" strike="noStrike" dirty="0">
                <a:solidFill>
                  <a:srgbClr val="333333"/>
                </a:solidFill>
                <a:effectLst/>
                <a:latin typeface="Arial" panose="020B0604020202020204" pitchFamily="34" charset="0"/>
                <a:hlinkClick r:id="rId5"/>
              </a:rPr>
              <a:t>, I., </a:t>
            </a:r>
            <a:r>
              <a:rPr lang="en-US" b="0" i="0" u="none" strike="noStrike" dirty="0" err="1">
                <a:solidFill>
                  <a:srgbClr val="333333"/>
                </a:solidFill>
                <a:effectLst/>
                <a:latin typeface="Arial" panose="020B0604020202020204" pitchFamily="34" charset="0"/>
                <a:hlinkClick r:id="rId5"/>
              </a:rPr>
              <a:t>Søballe</a:t>
            </a:r>
            <a:r>
              <a:rPr lang="en-US" b="0" i="0" u="none" strike="noStrike" dirty="0">
                <a:solidFill>
                  <a:srgbClr val="333333"/>
                </a:solidFill>
                <a:effectLst/>
                <a:latin typeface="Arial" panose="020B0604020202020204" pitchFamily="34" charset="0"/>
                <a:hlinkClick r:id="rId5"/>
              </a:rPr>
              <a:t>, K., </a:t>
            </a:r>
            <a:r>
              <a:rPr lang="en-US" b="0" i="0" u="none" strike="noStrike" dirty="0" err="1">
                <a:solidFill>
                  <a:srgbClr val="333333"/>
                </a:solidFill>
                <a:effectLst/>
                <a:latin typeface="Arial" panose="020B0604020202020204" pitchFamily="34" charset="0"/>
                <a:hlinkClick r:id="rId5"/>
              </a:rPr>
              <a:t>Jørgensen</a:t>
            </a:r>
            <a:r>
              <a:rPr lang="en-US" b="0" i="0" u="none" strike="noStrike" dirty="0">
                <a:solidFill>
                  <a:srgbClr val="333333"/>
                </a:solidFill>
                <a:effectLst/>
                <a:latin typeface="Arial" panose="020B0604020202020204" pitchFamily="34" charset="0"/>
                <a:hlinkClick r:id="rId5"/>
              </a:rPr>
              <a:t>, L. B., Mikkelsen, S., </a:t>
            </a:r>
            <a:r>
              <a:rPr lang="en-US" b="0" i="0" u="none" strike="noStrike" dirty="0" err="1">
                <a:solidFill>
                  <a:srgbClr val="333333"/>
                </a:solidFill>
                <a:effectLst/>
                <a:latin typeface="Arial" panose="020B0604020202020204" pitchFamily="34" charset="0"/>
                <a:hlinkClick r:id="rId5"/>
              </a:rPr>
              <a:t>Bandholm</a:t>
            </a:r>
            <a:r>
              <a:rPr lang="en-US" b="0" i="0" u="none" strike="noStrike" dirty="0">
                <a:solidFill>
                  <a:srgbClr val="333333"/>
                </a:solidFill>
                <a:effectLst/>
                <a:latin typeface="Arial" panose="020B0604020202020204" pitchFamily="34" charset="0"/>
                <a:hlinkClick r:id="rId5"/>
              </a:rPr>
              <a:t>, T., Petersen, A. K.. (2014). Effect of early supervised progressive resistance training compared to unsupervised home-based exercise after fast-track total hip replacement applied to patients with preoperative functional limitations. A single-blinded </a:t>
            </a:r>
            <a:r>
              <a:rPr lang="en-US" b="0" i="0" u="none" strike="noStrike" dirty="0" err="1">
                <a:solidFill>
                  <a:srgbClr val="333333"/>
                </a:solidFill>
                <a:effectLst/>
                <a:latin typeface="Arial" panose="020B0604020202020204" pitchFamily="34" charset="0"/>
                <a:hlinkClick r:id="rId5"/>
              </a:rPr>
              <a:t>randomised</a:t>
            </a:r>
            <a:r>
              <a:rPr lang="en-US" b="0" i="0" u="none" strike="noStrike" dirty="0">
                <a:solidFill>
                  <a:srgbClr val="333333"/>
                </a:solidFill>
                <a:effectLst/>
                <a:latin typeface="Arial" panose="020B0604020202020204" pitchFamily="34" charset="0"/>
                <a:hlinkClick r:id="rId5"/>
              </a:rPr>
              <a:t> controlled trial. Osteoarthritis &amp; Cartilage, 22(12), 2051-8.</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333333"/>
                </a:solidFill>
                <a:effectLst/>
                <a:latin typeface="Arial" panose="020B0604020202020204" pitchFamily="34" charset="0"/>
                <a:hlinkClick r:id="rId6"/>
              </a:rPr>
              <a:t>Coulter, C., Perriman, D. M., </a:t>
            </a:r>
            <a:r>
              <a:rPr lang="en-US" b="0" i="0" u="none" strike="noStrike" dirty="0" err="1">
                <a:solidFill>
                  <a:srgbClr val="333333"/>
                </a:solidFill>
                <a:effectLst/>
                <a:latin typeface="Arial" panose="020B0604020202020204" pitchFamily="34" charset="0"/>
                <a:hlinkClick r:id="rId6"/>
              </a:rPr>
              <a:t>Neeman</a:t>
            </a:r>
            <a:r>
              <a:rPr lang="en-US" b="0" i="0" u="none" strike="noStrike" dirty="0">
                <a:solidFill>
                  <a:srgbClr val="333333"/>
                </a:solidFill>
                <a:effectLst/>
                <a:latin typeface="Arial" panose="020B0604020202020204" pitchFamily="34" charset="0"/>
                <a:hlinkClick r:id="rId6"/>
              </a:rPr>
              <a:t>, T. M., Smith, P. N., </a:t>
            </a:r>
            <a:r>
              <a:rPr lang="en-US" b="0" i="0" u="none" strike="noStrike" dirty="0" err="1">
                <a:solidFill>
                  <a:srgbClr val="333333"/>
                </a:solidFill>
                <a:effectLst/>
                <a:latin typeface="Arial" panose="020B0604020202020204" pitchFamily="34" charset="0"/>
                <a:hlinkClick r:id="rId6"/>
              </a:rPr>
              <a:t>Scarvell</a:t>
            </a:r>
            <a:r>
              <a:rPr lang="en-US" b="0" i="0" u="none" strike="noStrike" dirty="0">
                <a:solidFill>
                  <a:srgbClr val="333333"/>
                </a:solidFill>
                <a:effectLst/>
                <a:latin typeface="Arial" panose="020B0604020202020204" pitchFamily="34" charset="0"/>
                <a:hlinkClick r:id="rId6"/>
              </a:rPr>
              <a:t>, J. M.. (2017). Supervised or Unsupervised Rehabilitation After Total Hip Replacement Provides Similar Improvements for Patients: A Randomized Controlled Trial. Archives of Physical Medicine &amp; Rehabilitation, 98(11), 2253-2264.</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333333"/>
                </a:solidFill>
                <a:effectLst/>
                <a:latin typeface="Arial" panose="020B0604020202020204" pitchFamily="34" charset="0"/>
                <a:hlinkClick r:id="rId7"/>
              </a:rPr>
              <a:t>Austin, M. S., </a:t>
            </a:r>
            <a:r>
              <a:rPr lang="en-US" b="0" i="0" u="none" strike="noStrike" dirty="0" err="1">
                <a:solidFill>
                  <a:srgbClr val="333333"/>
                </a:solidFill>
                <a:effectLst/>
                <a:latin typeface="Arial" panose="020B0604020202020204" pitchFamily="34" charset="0"/>
                <a:hlinkClick r:id="rId7"/>
              </a:rPr>
              <a:t>Urbani</a:t>
            </a:r>
            <a:r>
              <a:rPr lang="en-US" b="0" i="0" u="none" strike="noStrike" dirty="0">
                <a:solidFill>
                  <a:srgbClr val="333333"/>
                </a:solidFill>
                <a:effectLst/>
                <a:latin typeface="Arial" panose="020B0604020202020204" pitchFamily="34" charset="0"/>
                <a:hlinkClick r:id="rId7"/>
              </a:rPr>
              <a:t>, B. T., Fleischman, A. N., Fernando, N. D., </a:t>
            </a:r>
            <a:r>
              <a:rPr lang="en-US" b="0" i="0" u="none" strike="noStrike" dirty="0" err="1">
                <a:solidFill>
                  <a:srgbClr val="333333"/>
                </a:solidFill>
                <a:effectLst/>
                <a:latin typeface="Arial" panose="020B0604020202020204" pitchFamily="34" charset="0"/>
                <a:hlinkClick r:id="rId7"/>
              </a:rPr>
              <a:t>Purtill</a:t>
            </a:r>
            <a:r>
              <a:rPr lang="en-US" b="0" i="0" u="none" strike="noStrike" dirty="0">
                <a:solidFill>
                  <a:srgbClr val="333333"/>
                </a:solidFill>
                <a:effectLst/>
                <a:latin typeface="Arial" panose="020B0604020202020204" pitchFamily="34" charset="0"/>
                <a:hlinkClick r:id="rId7"/>
              </a:rPr>
              <a:t>, J. J., </a:t>
            </a:r>
            <a:r>
              <a:rPr lang="en-US" b="0" i="0" u="none" strike="noStrike" dirty="0" err="1">
                <a:solidFill>
                  <a:srgbClr val="333333"/>
                </a:solidFill>
                <a:effectLst/>
                <a:latin typeface="Arial" panose="020B0604020202020204" pitchFamily="34" charset="0"/>
                <a:hlinkClick r:id="rId7"/>
              </a:rPr>
              <a:t>Hozack</a:t>
            </a:r>
            <a:r>
              <a:rPr lang="en-US" b="0" i="0" u="none" strike="noStrike" dirty="0">
                <a:solidFill>
                  <a:srgbClr val="333333"/>
                </a:solidFill>
                <a:effectLst/>
                <a:latin typeface="Arial" panose="020B0604020202020204" pitchFamily="34" charset="0"/>
                <a:hlinkClick r:id="rId7"/>
              </a:rPr>
              <a:t>, W. J., </a:t>
            </a:r>
            <a:r>
              <a:rPr lang="en-US" b="0" i="0" u="none" strike="noStrike" dirty="0" err="1">
                <a:solidFill>
                  <a:srgbClr val="333333"/>
                </a:solidFill>
                <a:effectLst/>
                <a:latin typeface="Arial" panose="020B0604020202020204" pitchFamily="34" charset="0"/>
                <a:hlinkClick r:id="rId7"/>
              </a:rPr>
              <a:t>Parvizi</a:t>
            </a:r>
            <a:r>
              <a:rPr lang="en-US" b="0" i="0" u="none" strike="noStrike" dirty="0">
                <a:solidFill>
                  <a:srgbClr val="333333"/>
                </a:solidFill>
                <a:effectLst/>
                <a:latin typeface="Arial" panose="020B0604020202020204" pitchFamily="34" charset="0"/>
                <a:hlinkClick r:id="rId7"/>
              </a:rPr>
              <a:t>, J., Rothman, R. H.. (2017). Formal Physical Therapy After Total Hip Arthroplasty Is Not Required: A Randomized Controlled Trial. Journal of Bone &amp; Joint Surgery - American Volume, 99(8), 648-655.</a:t>
            </a:r>
            <a:endParaRPr lang="en-US" b="0" i="0" dirty="0">
              <a:solidFill>
                <a:srgbClr val="4B4A4A"/>
              </a:solidFill>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23</a:t>
            </a:fld>
            <a:endParaRPr lang="en-US"/>
          </a:p>
        </p:txBody>
      </p:sp>
    </p:spTree>
    <p:extLst>
      <p:ext uri="{BB962C8B-B14F-4D97-AF65-F5344CB8AC3E}">
        <p14:creationId xmlns:p14="http://schemas.microsoft.com/office/powerpoint/2010/main" val="38185593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solidFill>
                  <a:srgbClr val="000000"/>
                </a:solidFill>
                <a:effectLst/>
                <a:latin typeface="Arial" panose="020B0604020202020204" pitchFamily="34" charset="0"/>
              </a:rPr>
              <a:t>Rationale</a:t>
            </a:r>
          </a:p>
          <a:p>
            <a:pPr algn="l"/>
            <a:r>
              <a:rPr lang="en-US" b="0" i="0" dirty="0">
                <a:solidFill>
                  <a:srgbClr val="000000"/>
                </a:solidFill>
                <a:effectLst/>
                <a:latin typeface="Lato" panose="020F0502020204030203" pitchFamily="34" charset="0"/>
              </a:rPr>
              <a:t>The strength of recommendation was downgraded to moderate for several reasons including heterogeneity in the types of modalities and interventions provided in intervention groups and heterogeneity in the frequency, duration, and intensity of interventions.</a:t>
            </a:r>
          </a:p>
          <a:p>
            <a:pPr algn="l"/>
            <a:endParaRPr lang="en-US" b="0" i="0" dirty="0">
              <a:solidFill>
                <a:srgbClr val="000000"/>
              </a:solidFill>
              <a:effectLst/>
              <a:latin typeface="Lato" panose="020F0502020204030203" pitchFamily="34" charset="0"/>
            </a:endParaRPr>
          </a:p>
          <a:p>
            <a:pPr algn="l"/>
            <a:r>
              <a:rPr lang="en-US" b="0" i="0" dirty="0">
                <a:solidFill>
                  <a:srgbClr val="000000"/>
                </a:solidFill>
                <a:effectLst/>
                <a:latin typeface="Lato" panose="020F0502020204030203" pitchFamily="34" charset="0"/>
              </a:rPr>
              <a:t>Fifteen articles (thirteen high-quality, one moderate-quality, and one low-quality) disagreed whether physical therapy in patients with osteoarthritis of the hip (OAH) had statistically significant positive outcomes when compared to a control group. Eight articles concluded there was either no significant difference in primary outcomes, or slight non-significant improvements in the intervention group (mainly with patient reported outcomes) (Bennell 2014, </a:t>
            </a:r>
            <a:r>
              <a:rPr lang="en-US" b="0" i="0" dirty="0" err="1">
                <a:solidFill>
                  <a:srgbClr val="000000"/>
                </a:solidFill>
                <a:effectLst/>
                <a:latin typeface="Lato" panose="020F0502020204030203" pitchFamily="34" charset="0"/>
              </a:rPr>
              <a:t>Beselga</a:t>
            </a:r>
            <a:r>
              <a:rPr lang="en-US" b="0" i="0" dirty="0">
                <a:solidFill>
                  <a:srgbClr val="000000"/>
                </a:solidFill>
                <a:effectLst/>
                <a:latin typeface="Lato" panose="020F0502020204030203" pitchFamily="34" charset="0"/>
              </a:rPr>
              <a:t> 2016, Pisters 2010, </a:t>
            </a:r>
            <a:r>
              <a:rPr lang="en-US" b="0" i="0" dirty="0" err="1">
                <a:solidFill>
                  <a:srgbClr val="000000"/>
                </a:solidFill>
                <a:effectLst/>
                <a:latin typeface="Lato" panose="020F0502020204030203" pitchFamily="34" charset="0"/>
              </a:rPr>
              <a:t>Steinhilber</a:t>
            </a:r>
            <a:r>
              <a:rPr lang="en-US" b="0" i="0" dirty="0">
                <a:solidFill>
                  <a:srgbClr val="000000"/>
                </a:solidFill>
                <a:effectLst/>
                <a:latin typeface="Lato" panose="020F0502020204030203" pitchFamily="34" charset="0"/>
              </a:rPr>
              <a:t> 2017, </a:t>
            </a:r>
            <a:r>
              <a:rPr lang="en-US" b="0" i="0" dirty="0" err="1">
                <a:solidFill>
                  <a:srgbClr val="000000"/>
                </a:solidFill>
                <a:effectLst/>
                <a:latin typeface="Lato" panose="020F0502020204030203" pitchFamily="34" charset="0"/>
              </a:rPr>
              <a:t>Svege</a:t>
            </a:r>
            <a:r>
              <a:rPr lang="en-US" b="0" i="0" dirty="0">
                <a:solidFill>
                  <a:srgbClr val="000000"/>
                </a:solidFill>
                <a:effectLst/>
                <a:latin typeface="Lato" panose="020F0502020204030203" pitchFamily="34" charset="0"/>
              </a:rPr>
              <a:t> 2016, </a:t>
            </a:r>
            <a:r>
              <a:rPr lang="en-US" b="0" i="0" dirty="0" err="1">
                <a:solidFill>
                  <a:srgbClr val="000000"/>
                </a:solidFill>
                <a:effectLst/>
                <a:latin typeface="Lato" panose="020F0502020204030203" pitchFamily="34" charset="0"/>
              </a:rPr>
              <a:t>Teirlinck</a:t>
            </a:r>
            <a:r>
              <a:rPr lang="en-US" b="0" i="0" dirty="0">
                <a:solidFill>
                  <a:srgbClr val="000000"/>
                </a:solidFill>
                <a:effectLst/>
                <a:latin typeface="Lato" panose="020F0502020204030203" pitchFamily="34" charset="0"/>
              </a:rPr>
              <a:t> 2016, Thompson 2020) while the other seven articles concluded that physical therapy significantly improved outcomes when compared to a control group (Fernandez 2010, French 2013, </a:t>
            </a:r>
            <a:r>
              <a:rPr lang="en-US" b="0" i="0" dirty="0" err="1">
                <a:solidFill>
                  <a:srgbClr val="000000"/>
                </a:solidFill>
                <a:effectLst/>
                <a:latin typeface="Lato" panose="020F0502020204030203" pitchFamily="34" charset="0"/>
              </a:rPr>
              <a:t>Koybasi</a:t>
            </a:r>
            <a:r>
              <a:rPr lang="en-US" b="0" i="0" dirty="0">
                <a:solidFill>
                  <a:srgbClr val="000000"/>
                </a:solidFill>
                <a:effectLst/>
                <a:latin typeface="Lato" panose="020F0502020204030203" pitchFamily="34" charset="0"/>
              </a:rPr>
              <a:t> 2010, Olsen 2022, Poulsen 2013, </a:t>
            </a:r>
            <a:r>
              <a:rPr lang="en-US" b="0" i="0" dirty="0" err="1">
                <a:solidFill>
                  <a:srgbClr val="000000"/>
                </a:solidFill>
                <a:effectLst/>
                <a:latin typeface="Lato" panose="020F0502020204030203" pitchFamily="34" charset="0"/>
              </a:rPr>
              <a:t>Svege</a:t>
            </a:r>
            <a:r>
              <a:rPr lang="en-US" b="0" i="0" dirty="0">
                <a:solidFill>
                  <a:srgbClr val="000000"/>
                </a:solidFill>
                <a:effectLst/>
                <a:latin typeface="Lato" panose="020F0502020204030203" pitchFamily="34" charset="0"/>
              </a:rPr>
              <a:t> 2015, Tak 2005).</a:t>
            </a:r>
          </a:p>
          <a:p>
            <a:pPr algn="l"/>
            <a:endParaRPr lang="en-US" b="0" i="0" dirty="0">
              <a:solidFill>
                <a:srgbClr val="000000"/>
              </a:solidFill>
              <a:effectLst/>
              <a:latin typeface="Lato" panose="020F0502020204030203" pitchFamily="34" charset="0"/>
            </a:endParaRPr>
          </a:p>
          <a:p>
            <a:pPr algn="l"/>
            <a:r>
              <a:rPr lang="en-US" b="0" i="0" dirty="0">
                <a:solidFill>
                  <a:srgbClr val="000000"/>
                </a:solidFill>
                <a:effectLst/>
                <a:latin typeface="Lato" panose="020F0502020204030203" pitchFamily="34" charset="0"/>
              </a:rPr>
              <a:t>In the high and moderate quality studies that found physical therapy was beneficial, there were significant improvements in hip flexion, Patient Global Assessment, Visual Analogue Scale (VAS) Pain, and Western Ontario McMaster Arthritis Index (WOMAC) in more than one article. There were also improvements to 5m Walking Test, range of motion (ROM), Balance Step Test, Body Awareness Rating Scale Movement Quality and Experience (BARS-MQE), Chair Stand Test, 15m Walking Test, Harris Hip Score (HHS), Hip Abduction, Hip Adduction, Hip Extension, Hip Internal Rotation, Hip Disability and Osteoarthritis Outcome Score (HOOS), Measure of Intermittent and Constant Osteoarthritis Pain (ICOAP), Patient-Oriented Physical Function McMaster Toronto Arthritis Patient Preference Questionnaire (MACTAR), Physiotherapy Outpatient Survey, Reported Recovery, Self-Paced 40m Walk, Sickness Impact Profile, and Timed-Up-and-Go-Test were illustrated in at least one of the articles.</a:t>
            </a:r>
          </a:p>
          <a:p>
            <a:pPr algn="l"/>
            <a:r>
              <a:rPr lang="en-US" b="0" i="0" dirty="0">
                <a:solidFill>
                  <a:srgbClr val="000000"/>
                </a:solidFill>
                <a:effectLst/>
                <a:latin typeface="Lato" panose="020F0502020204030203" pitchFamily="34" charset="0"/>
              </a:rPr>
              <a:t>While there was disagreement among the studies as to whether supervised physical therapy was superior to control groups, there were no studies that found that physical therapy resulted in worse outcomes.</a:t>
            </a:r>
          </a:p>
          <a:p>
            <a:pPr algn="l"/>
            <a:endParaRPr lang="en-US" b="0" i="0" dirty="0">
              <a:solidFill>
                <a:srgbClr val="000000"/>
              </a:solidFill>
              <a:effectLst/>
              <a:latin typeface="Lato" panose="020F0502020204030203" pitchFamily="34" charset="0"/>
            </a:endParaRPr>
          </a:p>
          <a:p>
            <a:pPr algn="l"/>
            <a:r>
              <a:rPr lang="en-US" b="0" i="0" dirty="0">
                <a:solidFill>
                  <a:srgbClr val="000000"/>
                </a:solidFill>
                <a:effectLst/>
                <a:latin typeface="Lato" panose="020F0502020204030203" pitchFamily="34" charset="0"/>
              </a:rPr>
              <a:t>Most studies failed to stratify results or subject selection based on osteoarthritis severity, which may have contributed to the overall disagreement among studies as to whether physical therapy was effective. Few studies compared a comprehensive physical therapy program to a placebo group, instead many studies focused on a singular intervention (e.g., core strengthening, ultrasound, mobilizations, etc.).</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Benefits/Harms of Implementation</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Patients who are candidates for conservative treatment may benefit from physical therapy to improve range of motion, reduce pain, and improve function. Most studies did not stratify participants based on </a:t>
            </a:r>
            <a:r>
              <a:rPr lang="en-US" b="0" i="0" dirty="0" err="1">
                <a:solidFill>
                  <a:srgbClr val="000000"/>
                </a:solidFill>
                <a:effectLst/>
                <a:latin typeface="Lato" panose="020F0502020204030203" pitchFamily="34" charset="0"/>
              </a:rPr>
              <a:t>Kellgren</a:t>
            </a:r>
            <a:r>
              <a:rPr lang="en-US" b="0" i="0" dirty="0">
                <a:solidFill>
                  <a:srgbClr val="000000"/>
                </a:solidFill>
                <a:effectLst/>
                <a:latin typeface="Lato" panose="020F0502020204030203" pitchFamily="34" charset="0"/>
              </a:rPr>
              <a:t>-Lawrence grade or structural severity of osteoarthritis, making it unclear if physical therapy is beneficial for all patients, or just those earlier in the course of osteoarthritis. It is possible that patients with end-stage disease may not receive functional benefit from physical therapy, despite the cost and time associated with rehabilitation.</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Outcome Importance</a:t>
            </a:r>
          </a:p>
          <a:p>
            <a:pPr algn="l"/>
            <a:r>
              <a:rPr lang="en-US" b="0" i="0" dirty="0">
                <a:solidFill>
                  <a:srgbClr val="000000"/>
                </a:solidFill>
                <a:effectLst/>
                <a:latin typeface="Lato" panose="020F0502020204030203" pitchFamily="34" charset="0"/>
              </a:rPr>
              <a:t>Participation in physical therapy may improve a wide range of outcomes, including range of motion, pain, functional performance, walking speed, and self-reported functional ability.</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Cost Effectiveness/Resource Utilization</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There is limited comparative data on the cost effectiveness of physical therapy for patients with osteoarthritis of the hip as part of conservative management.</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Acceptability</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This recommendation should be readily implemented as it does not reflect a major change in clinical practice. Physical therapy is commonly recommended for patients with mild to moderate hip osteoarthritis and physical therapists should be familiar with the condition and appropriate interventions to address physical impairments and functional deficits associated with hip OA.</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Feasibility</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Physical therapy as an option for conservative management should be feasible for most stakeholders.</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Future Research</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Future research is necessary to draw stronger conclusions about the benefit of physical therapy for patients with hip osteoarthritis. Future studies should stratify results based on osteoarthritis. Future studies also need to compare comprehensive physical therapy programs that include a formal evaluation and individualized treatment plan to a placebo group.</a:t>
            </a:r>
          </a:p>
          <a:p>
            <a:pPr algn="l">
              <a:buFont typeface="Arial" panose="020B0604020202020204" pitchFamily="34" charset="0"/>
              <a:buNone/>
            </a:pPr>
            <a:br>
              <a:rPr lang="en-US" dirty="0"/>
            </a:br>
            <a:r>
              <a:rPr lang="en-US" b="0" i="0" u="none" strike="noStrike" dirty="0">
                <a:solidFill>
                  <a:srgbClr val="333333"/>
                </a:solidFill>
                <a:effectLst/>
                <a:latin typeface="Arial" panose="020B0604020202020204" pitchFamily="34" charset="0"/>
                <a:hlinkClick r:id="rId3"/>
              </a:rPr>
              <a:t>Bennell, K. L., Egerton, T., Martin, J., Abbott, J. H., Metcalf, B., McManus, F., Sims, K., </a:t>
            </a:r>
            <a:r>
              <a:rPr lang="en-US" b="0" i="0" u="none" strike="noStrike" dirty="0" err="1">
                <a:solidFill>
                  <a:srgbClr val="333333"/>
                </a:solidFill>
                <a:effectLst/>
                <a:latin typeface="Arial" panose="020B0604020202020204" pitchFamily="34" charset="0"/>
                <a:hlinkClick r:id="rId3"/>
              </a:rPr>
              <a:t>Pua</a:t>
            </a:r>
            <a:r>
              <a:rPr lang="en-US" b="0" i="0" u="none" strike="noStrike" dirty="0">
                <a:solidFill>
                  <a:srgbClr val="333333"/>
                </a:solidFill>
                <a:effectLst/>
                <a:latin typeface="Arial" panose="020B0604020202020204" pitchFamily="34" charset="0"/>
                <a:hlinkClick r:id="rId3"/>
              </a:rPr>
              <a:t>, Y. H., Wrigley, T. V., Forbes, A., Smith, C., Harris, A., Buchbinder, R.. (2014). Effect of physical therapy on pain and function in patients with hip osteoarthritis: a randomized clinical trial. JAMA, 311(19), 1987-97.</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err="1">
                <a:solidFill>
                  <a:srgbClr val="333333"/>
                </a:solidFill>
                <a:effectLst/>
                <a:latin typeface="Arial" panose="020B0604020202020204" pitchFamily="34" charset="0"/>
                <a:hlinkClick r:id="rId4"/>
              </a:rPr>
              <a:t>Beselga</a:t>
            </a:r>
            <a:r>
              <a:rPr lang="en-US" b="0" i="0" u="none" strike="noStrike" dirty="0">
                <a:solidFill>
                  <a:srgbClr val="333333"/>
                </a:solidFill>
                <a:effectLst/>
                <a:latin typeface="Arial" panose="020B0604020202020204" pitchFamily="34" charset="0"/>
                <a:hlinkClick r:id="rId4"/>
              </a:rPr>
              <a:t>, C., Neto, F., </a:t>
            </a:r>
            <a:r>
              <a:rPr lang="en-US" b="0" i="0" u="none" strike="noStrike" dirty="0" err="1">
                <a:solidFill>
                  <a:srgbClr val="333333"/>
                </a:solidFill>
                <a:effectLst/>
                <a:latin typeface="Arial" panose="020B0604020202020204" pitchFamily="34" charset="0"/>
                <a:hlinkClick r:id="rId4"/>
              </a:rPr>
              <a:t>Alburquerque-Sendin</a:t>
            </a:r>
            <a:r>
              <a:rPr lang="en-US" b="0" i="0" u="none" strike="noStrike" dirty="0">
                <a:solidFill>
                  <a:srgbClr val="333333"/>
                </a:solidFill>
                <a:effectLst/>
                <a:latin typeface="Arial" panose="020B0604020202020204" pitchFamily="34" charset="0"/>
                <a:hlinkClick r:id="rId4"/>
              </a:rPr>
              <a:t>, F., Hall, T., Oliveira-</a:t>
            </a:r>
            <a:r>
              <a:rPr lang="en-US" b="0" i="0" u="none" strike="noStrike" dirty="0" err="1">
                <a:solidFill>
                  <a:srgbClr val="333333"/>
                </a:solidFill>
                <a:effectLst/>
                <a:latin typeface="Arial" panose="020B0604020202020204" pitchFamily="34" charset="0"/>
                <a:hlinkClick r:id="rId4"/>
              </a:rPr>
              <a:t>Campelo</a:t>
            </a:r>
            <a:r>
              <a:rPr lang="en-US" b="0" i="0" u="none" strike="noStrike" dirty="0">
                <a:solidFill>
                  <a:srgbClr val="333333"/>
                </a:solidFill>
                <a:effectLst/>
                <a:latin typeface="Arial" panose="020B0604020202020204" pitchFamily="34" charset="0"/>
                <a:hlinkClick r:id="rId4"/>
              </a:rPr>
              <a:t>, N.. (2016). Immediate effects of hip mobilization with movement in patients with hip osteoarthritis: A </a:t>
            </a:r>
            <a:r>
              <a:rPr lang="en-US" b="0" i="0" u="none" strike="noStrike" dirty="0" err="1">
                <a:solidFill>
                  <a:srgbClr val="333333"/>
                </a:solidFill>
                <a:effectLst/>
                <a:latin typeface="Arial" panose="020B0604020202020204" pitchFamily="34" charset="0"/>
                <a:hlinkClick r:id="rId4"/>
              </a:rPr>
              <a:t>randomised</a:t>
            </a:r>
            <a:r>
              <a:rPr lang="en-US" b="0" i="0" u="none" strike="noStrike" dirty="0">
                <a:solidFill>
                  <a:srgbClr val="333333"/>
                </a:solidFill>
                <a:effectLst/>
                <a:latin typeface="Arial" panose="020B0604020202020204" pitchFamily="34" charset="0"/>
                <a:hlinkClick r:id="rId4"/>
              </a:rPr>
              <a:t> controlled trial. Manual Therapy, 22(0), 80-5.</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333333"/>
                </a:solidFill>
                <a:effectLst/>
                <a:latin typeface="Arial" panose="020B0604020202020204" pitchFamily="34" charset="0"/>
                <a:hlinkClick r:id="rId5"/>
              </a:rPr>
              <a:t>Pisters, M. F., Veenhof, C., </a:t>
            </a:r>
            <a:r>
              <a:rPr lang="en-US" b="0" i="0" u="none" strike="noStrike" dirty="0" err="1">
                <a:solidFill>
                  <a:srgbClr val="333333"/>
                </a:solidFill>
                <a:effectLst/>
                <a:latin typeface="Arial" panose="020B0604020202020204" pitchFamily="34" charset="0"/>
                <a:hlinkClick r:id="rId5"/>
              </a:rPr>
              <a:t>Schellevis</a:t>
            </a:r>
            <a:r>
              <a:rPr lang="en-US" b="0" i="0" u="none" strike="noStrike" dirty="0">
                <a:solidFill>
                  <a:srgbClr val="333333"/>
                </a:solidFill>
                <a:effectLst/>
                <a:latin typeface="Arial" panose="020B0604020202020204" pitchFamily="34" charset="0"/>
                <a:hlinkClick r:id="rId5"/>
              </a:rPr>
              <a:t>, F. G., De Bakker, D. H., Dekker, J.. (2010). Long-term effectiveness of exercise therapy in patients with osteoarthritis of the hip or knee: a randomized controlled trial comparing two different physical therapy interventions. Osteoarthritis &amp; Cartilage, 18(8), 1019-26.</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err="1">
                <a:solidFill>
                  <a:srgbClr val="333333"/>
                </a:solidFill>
                <a:effectLst/>
                <a:latin typeface="Arial" panose="020B0604020202020204" pitchFamily="34" charset="0"/>
                <a:hlinkClick r:id="rId6"/>
              </a:rPr>
              <a:t>Steinhilber</a:t>
            </a:r>
            <a:r>
              <a:rPr lang="en-US" b="0" i="0" u="none" strike="noStrike" dirty="0">
                <a:solidFill>
                  <a:srgbClr val="333333"/>
                </a:solidFill>
                <a:effectLst/>
                <a:latin typeface="Arial" panose="020B0604020202020204" pitchFamily="34" charset="0"/>
                <a:hlinkClick r:id="rId6"/>
              </a:rPr>
              <a:t>, B., Haupt, G., Miller, R., Janssen, P., Krauss, I.. (2017). Exercise therapy in patients with hip osteoarthritis: Effect on hip muscle strength and safety aspects of exercise-results of a randomized controlled trial. Modern Rheumatology, 27(3), 493-502.</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err="1">
                <a:solidFill>
                  <a:srgbClr val="333333"/>
                </a:solidFill>
                <a:effectLst/>
                <a:latin typeface="Arial" panose="020B0604020202020204" pitchFamily="34" charset="0"/>
                <a:hlinkClick r:id="rId7"/>
              </a:rPr>
              <a:t>Svege</a:t>
            </a:r>
            <a:r>
              <a:rPr lang="en-US" b="0" i="0" u="none" strike="noStrike" dirty="0">
                <a:solidFill>
                  <a:srgbClr val="333333"/>
                </a:solidFill>
                <a:effectLst/>
                <a:latin typeface="Arial" panose="020B0604020202020204" pitchFamily="34" charset="0"/>
                <a:hlinkClick r:id="rId7"/>
              </a:rPr>
              <a:t>, I., Fernandes, L., </a:t>
            </a:r>
            <a:r>
              <a:rPr lang="en-US" b="0" i="0" u="none" strike="noStrike" dirty="0" err="1">
                <a:solidFill>
                  <a:srgbClr val="333333"/>
                </a:solidFill>
                <a:effectLst/>
                <a:latin typeface="Arial" panose="020B0604020202020204" pitchFamily="34" charset="0"/>
                <a:hlinkClick r:id="rId7"/>
              </a:rPr>
              <a:t>Nordsletten</a:t>
            </a:r>
            <a:r>
              <a:rPr lang="en-US" b="0" i="0" u="none" strike="noStrike" dirty="0">
                <a:solidFill>
                  <a:srgbClr val="333333"/>
                </a:solidFill>
                <a:effectLst/>
                <a:latin typeface="Arial" panose="020B0604020202020204" pitchFamily="34" charset="0"/>
                <a:hlinkClick r:id="rId7"/>
              </a:rPr>
              <a:t>, L., Holm, I., </a:t>
            </a:r>
            <a:r>
              <a:rPr lang="en-US" b="0" i="0" u="none" strike="noStrike" dirty="0" err="1">
                <a:solidFill>
                  <a:srgbClr val="333333"/>
                </a:solidFill>
                <a:effectLst/>
                <a:latin typeface="Arial" panose="020B0604020202020204" pitchFamily="34" charset="0"/>
                <a:hlinkClick r:id="rId7"/>
              </a:rPr>
              <a:t>Risberg</a:t>
            </a:r>
            <a:r>
              <a:rPr lang="en-US" b="0" i="0" u="none" strike="noStrike" dirty="0">
                <a:solidFill>
                  <a:srgbClr val="333333"/>
                </a:solidFill>
                <a:effectLst/>
                <a:latin typeface="Arial" panose="020B0604020202020204" pitchFamily="34" charset="0"/>
                <a:hlinkClick r:id="rId7"/>
              </a:rPr>
              <a:t>, M. A.. (2016). Long-Term Effect of Exercise Therapy and Patient Education on Impairments and Activity Limitations in People With Hip Osteoarthritis: Secondary Outcome Analysis of a Randomized Clinical Trial. Physical Therapy, 96(6), 818-27.</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err="1">
                <a:solidFill>
                  <a:srgbClr val="333333"/>
                </a:solidFill>
                <a:effectLst/>
                <a:latin typeface="Arial" panose="020B0604020202020204" pitchFamily="34" charset="0"/>
                <a:hlinkClick r:id="rId8"/>
              </a:rPr>
              <a:t>Teirlinck</a:t>
            </a:r>
            <a:r>
              <a:rPr lang="en-US" b="0" i="0" u="none" strike="noStrike" dirty="0">
                <a:solidFill>
                  <a:srgbClr val="333333"/>
                </a:solidFill>
                <a:effectLst/>
                <a:latin typeface="Arial" panose="020B0604020202020204" pitchFamily="34" charset="0"/>
                <a:hlinkClick r:id="rId8"/>
              </a:rPr>
              <a:t>, C. H., </a:t>
            </a:r>
            <a:r>
              <a:rPr lang="en-US" b="0" i="0" u="none" strike="noStrike" dirty="0" err="1">
                <a:solidFill>
                  <a:srgbClr val="333333"/>
                </a:solidFill>
                <a:effectLst/>
                <a:latin typeface="Arial" panose="020B0604020202020204" pitchFamily="34" charset="0"/>
                <a:hlinkClick r:id="rId8"/>
              </a:rPr>
              <a:t>Luijsterburg</a:t>
            </a:r>
            <a:r>
              <a:rPr lang="en-US" b="0" i="0" u="none" strike="noStrike" dirty="0">
                <a:solidFill>
                  <a:srgbClr val="333333"/>
                </a:solidFill>
                <a:effectLst/>
                <a:latin typeface="Arial" panose="020B0604020202020204" pitchFamily="34" charset="0"/>
                <a:hlinkClick r:id="rId8"/>
              </a:rPr>
              <a:t>, P. A., Dekker, J., </a:t>
            </a:r>
            <a:r>
              <a:rPr lang="en-US" b="0" i="0" u="none" strike="noStrike" dirty="0" err="1">
                <a:solidFill>
                  <a:srgbClr val="333333"/>
                </a:solidFill>
                <a:effectLst/>
                <a:latin typeface="Arial" panose="020B0604020202020204" pitchFamily="34" charset="0"/>
                <a:hlinkClick r:id="rId8"/>
              </a:rPr>
              <a:t>Bohnen</a:t>
            </a:r>
            <a:r>
              <a:rPr lang="en-US" b="0" i="0" u="none" strike="noStrike" dirty="0">
                <a:solidFill>
                  <a:srgbClr val="333333"/>
                </a:solidFill>
                <a:effectLst/>
                <a:latin typeface="Arial" panose="020B0604020202020204" pitchFamily="34" charset="0"/>
                <a:hlinkClick r:id="rId8"/>
              </a:rPr>
              <a:t>, A. M., </a:t>
            </a:r>
            <a:r>
              <a:rPr lang="en-US" b="0" i="0" u="none" strike="noStrike" dirty="0" err="1">
                <a:solidFill>
                  <a:srgbClr val="333333"/>
                </a:solidFill>
                <a:effectLst/>
                <a:latin typeface="Arial" panose="020B0604020202020204" pitchFamily="34" charset="0"/>
                <a:hlinkClick r:id="rId8"/>
              </a:rPr>
              <a:t>Verhaar</a:t>
            </a:r>
            <a:r>
              <a:rPr lang="en-US" b="0" i="0" u="none" strike="noStrike" dirty="0">
                <a:solidFill>
                  <a:srgbClr val="333333"/>
                </a:solidFill>
                <a:effectLst/>
                <a:latin typeface="Arial" panose="020B0604020202020204" pitchFamily="34" charset="0"/>
                <a:hlinkClick r:id="rId8"/>
              </a:rPr>
              <a:t>, J. A., </a:t>
            </a:r>
            <a:r>
              <a:rPr lang="en-US" b="0" i="0" u="none" strike="noStrike" dirty="0" err="1">
                <a:solidFill>
                  <a:srgbClr val="333333"/>
                </a:solidFill>
                <a:effectLst/>
                <a:latin typeface="Arial" panose="020B0604020202020204" pitchFamily="34" charset="0"/>
                <a:hlinkClick r:id="rId8"/>
              </a:rPr>
              <a:t>Koopmanschap</a:t>
            </a:r>
            <a:r>
              <a:rPr lang="en-US" b="0" i="0" u="none" strike="noStrike" dirty="0">
                <a:solidFill>
                  <a:srgbClr val="333333"/>
                </a:solidFill>
                <a:effectLst/>
                <a:latin typeface="Arial" panose="020B0604020202020204" pitchFamily="34" charset="0"/>
                <a:hlinkClick r:id="rId8"/>
              </a:rPr>
              <a:t>, M. A., van Es, P. P., Koes, B. W., </a:t>
            </a:r>
            <a:r>
              <a:rPr lang="en-US" b="0" i="0" u="none" strike="noStrike" dirty="0" err="1">
                <a:solidFill>
                  <a:srgbClr val="333333"/>
                </a:solidFill>
                <a:effectLst/>
                <a:latin typeface="Arial" panose="020B0604020202020204" pitchFamily="34" charset="0"/>
                <a:hlinkClick r:id="rId8"/>
              </a:rPr>
              <a:t>Bierma</a:t>
            </a:r>
            <a:r>
              <a:rPr lang="en-US" b="0" i="0" u="none" strike="noStrike" dirty="0">
                <a:solidFill>
                  <a:srgbClr val="333333"/>
                </a:solidFill>
                <a:effectLst/>
                <a:latin typeface="Arial" panose="020B0604020202020204" pitchFamily="34" charset="0"/>
                <a:hlinkClick r:id="rId8"/>
              </a:rPr>
              <a:t>-Zeinstra, S. M.. (2016). Effectiveness of exercise therapy added to general practitioner care in patients with hip osteoarthritis: a pragmatic randomized controlled trial. Osteoarthritis &amp; Cartilage, 24(1), 82-90.</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333333"/>
                </a:solidFill>
                <a:effectLst/>
                <a:latin typeface="Arial" panose="020B0604020202020204" pitchFamily="34" charset="0"/>
                <a:hlinkClick r:id="rId9"/>
              </a:rPr>
              <a:t>Thompson, A. R., Christopherson, Z., Marshall, L. M., Carlson, H. L., Carlson, N. L.. (2020). A Pilot Randomized Controlled Trial for Aerobic and Strengthening Exercises on Physical Function and Pain for Hip Osteoarthritis. Pm &amp; R, 12(3), 229-237.</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333333"/>
                </a:solidFill>
                <a:effectLst/>
                <a:latin typeface="Arial" panose="020B0604020202020204" pitchFamily="34" charset="0"/>
                <a:hlinkClick r:id="rId10"/>
              </a:rPr>
              <a:t>Fernandes, L., </a:t>
            </a:r>
            <a:r>
              <a:rPr lang="en-US" b="0" i="0" u="none" strike="noStrike" dirty="0" err="1">
                <a:solidFill>
                  <a:srgbClr val="333333"/>
                </a:solidFill>
                <a:effectLst/>
                <a:latin typeface="Arial" panose="020B0604020202020204" pitchFamily="34" charset="0"/>
                <a:hlinkClick r:id="rId10"/>
              </a:rPr>
              <a:t>Storheim</a:t>
            </a:r>
            <a:r>
              <a:rPr lang="en-US" b="0" i="0" u="none" strike="noStrike" dirty="0">
                <a:solidFill>
                  <a:srgbClr val="333333"/>
                </a:solidFill>
                <a:effectLst/>
                <a:latin typeface="Arial" panose="020B0604020202020204" pitchFamily="34" charset="0"/>
                <a:hlinkClick r:id="rId10"/>
              </a:rPr>
              <a:t>, K., Sandvik, L., </a:t>
            </a:r>
            <a:r>
              <a:rPr lang="en-US" b="0" i="0" u="none" strike="noStrike" dirty="0" err="1">
                <a:solidFill>
                  <a:srgbClr val="333333"/>
                </a:solidFill>
                <a:effectLst/>
                <a:latin typeface="Arial" panose="020B0604020202020204" pitchFamily="34" charset="0"/>
                <a:hlinkClick r:id="rId10"/>
              </a:rPr>
              <a:t>Nordsletten</a:t>
            </a:r>
            <a:r>
              <a:rPr lang="en-US" b="0" i="0" u="none" strike="noStrike" dirty="0">
                <a:solidFill>
                  <a:srgbClr val="333333"/>
                </a:solidFill>
                <a:effectLst/>
                <a:latin typeface="Arial" panose="020B0604020202020204" pitchFamily="34" charset="0"/>
                <a:hlinkClick r:id="rId10"/>
              </a:rPr>
              <a:t>, L., </a:t>
            </a:r>
            <a:r>
              <a:rPr lang="en-US" b="0" i="0" u="none" strike="noStrike" dirty="0" err="1">
                <a:solidFill>
                  <a:srgbClr val="333333"/>
                </a:solidFill>
                <a:effectLst/>
                <a:latin typeface="Arial" panose="020B0604020202020204" pitchFamily="34" charset="0"/>
                <a:hlinkClick r:id="rId10"/>
              </a:rPr>
              <a:t>Risberg</a:t>
            </a:r>
            <a:r>
              <a:rPr lang="en-US" b="0" i="0" u="none" strike="noStrike" dirty="0">
                <a:solidFill>
                  <a:srgbClr val="333333"/>
                </a:solidFill>
                <a:effectLst/>
                <a:latin typeface="Arial" panose="020B0604020202020204" pitchFamily="34" charset="0"/>
                <a:hlinkClick r:id="rId10"/>
              </a:rPr>
              <a:t>, M. A.. (2010). Efficacy of patient education and supervised exercise vs patient education alone in patients with hip osteoarthritis: a single blind randomized clinical trial. Osteoarthritis &amp; Cartilage, 18(10), 1237-43.</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333333"/>
                </a:solidFill>
                <a:effectLst/>
                <a:latin typeface="Arial" panose="020B0604020202020204" pitchFamily="34" charset="0"/>
                <a:hlinkClick r:id="rId11"/>
              </a:rPr>
              <a:t>French, H. P., Cusack, T., Brennan, A., Caffrey, A., Conroy, R., Cuddy, V., FitzGerald, O. M., Fitzpatrick, M., </a:t>
            </a:r>
            <a:r>
              <a:rPr lang="en-US" b="0" i="0" u="none" strike="noStrike" dirty="0" err="1">
                <a:solidFill>
                  <a:srgbClr val="333333"/>
                </a:solidFill>
                <a:effectLst/>
                <a:latin typeface="Arial" panose="020B0604020202020204" pitchFamily="34" charset="0"/>
                <a:hlinkClick r:id="rId11"/>
              </a:rPr>
              <a:t>Gilsenan</a:t>
            </a:r>
            <a:r>
              <a:rPr lang="en-US" b="0" i="0" u="none" strike="noStrike" dirty="0">
                <a:solidFill>
                  <a:srgbClr val="333333"/>
                </a:solidFill>
                <a:effectLst/>
                <a:latin typeface="Arial" panose="020B0604020202020204" pitchFamily="34" charset="0"/>
                <a:hlinkClick r:id="rId11"/>
              </a:rPr>
              <a:t>, C., Kane, D., O'Connell, P. G., White, B., McCarthy, G. M.. (2013). Exercise and manual physiotherapy arthritis research trial (EMPART) for osteoarthritis of the hip: a multicenter randomized controlled trial. Archives of Physical Medicine &amp; Rehabilitation, 94(2), 302-14.</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err="1">
                <a:solidFill>
                  <a:srgbClr val="333333"/>
                </a:solidFill>
                <a:effectLst/>
                <a:latin typeface="Arial" panose="020B0604020202020204" pitchFamily="34" charset="0"/>
                <a:hlinkClick r:id="rId12"/>
              </a:rPr>
              <a:t>Koybasi,M</a:t>
            </a:r>
            <a:r>
              <a:rPr lang="en-US" b="0" i="0" u="none" strike="noStrike" dirty="0">
                <a:solidFill>
                  <a:srgbClr val="333333"/>
                </a:solidFill>
                <a:effectLst/>
                <a:latin typeface="Arial" panose="020B0604020202020204" pitchFamily="34" charset="0"/>
                <a:hlinkClick r:id="rId12"/>
              </a:rPr>
              <a:t>.; </a:t>
            </a:r>
            <a:r>
              <a:rPr lang="en-US" b="0" i="0" u="none" strike="noStrike" dirty="0" err="1">
                <a:solidFill>
                  <a:srgbClr val="333333"/>
                </a:solidFill>
                <a:effectLst/>
                <a:latin typeface="Arial" panose="020B0604020202020204" pitchFamily="34" charset="0"/>
                <a:hlinkClick r:id="rId12"/>
              </a:rPr>
              <a:t>Borman,P</a:t>
            </a:r>
            <a:r>
              <a:rPr lang="en-US" b="0" i="0" u="none" strike="noStrike" dirty="0">
                <a:solidFill>
                  <a:srgbClr val="333333"/>
                </a:solidFill>
                <a:effectLst/>
                <a:latin typeface="Arial" panose="020B0604020202020204" pitchFamily="34" charset="0"/>
                <a:hlinkClick r:id="rId12"/>
              </a:rPr>
              <a:t>.; </a:t>
            </a:r>
            <a:r>
              <a:rPr lang="en-US" b="0" i="0" u="none" strike="noStrike" dirty="0" err="1">
                <a:solidFill>
                  <a:srgbClr val="333333"/>
                </a:solidFill>
                <a:effectLst/>
                <a:latin typeface="Arial" panose="020B0604020202020204" pitchFamily="34" charset="0"/>
                <a:hlinkClick r:id="rId12"/>
              </a:rPr>
              <a:t>Kocaoglu,S</a:t>
            </a:r>
            <a:r>
              <a:rPr lang="en-US" b="0" i="0" u="none" strike="noStrike" dirty="0">
                <a:solidFill>
                  <a:srgbClr val="333333"/>
                </a:solidFill>
                <a:effectLst/>
                <a:latin typeface="Arial" panose="020B0604020202020204" pitchFamily="34" charset="0"/>
                <a:hlinkClick r:id="rId12"/>
              </a:rPr>
              <a:t>.; </a:t>
            </a:r>
            <a:r>
              <a:rPr lang="en-US" b="0" i="0" u="none" strike="noStrike" dirty="0" err="1">
                <a:solidFill>
                  <a:srgbClr val="333333"/>
                </a:solidFill>
                <a:effectLst/>
                <a:latin typeface="Arial" panose="020B0604020202020204" pitchFamily="34" charset="0"/>
                <a:hlinkClick r:id="rId12"/>
              </a:rPr>
              <a:t>Ceceli,E</a:t>
            </a:r>
            <a:r>
              <a:rPr lang="en-US" b="0" i="0" u="none" strike="noStrike" dirty="0">
                <a:solidFill>
                  <a:srgbClr val="333333"/>
                </a:solidFill>
                <a:effectLst/>
                <a:latin typeface="Arial" panose="020B0604020202020204" pitchFamily="34" charset="0"/>
                <a:hlinkClick r:id="rId12"/>
              </a:rPr>
              <a:t>. The effect of additional therapeutic ultrasound in patients with primary hip osteoarthritis: a randomized placebo-controlled study. Clin </a:t>
            </a:r>
            <a:r>
              <a:rPr lang="en-US" b="0" i="0" u="none" strike="noStrike" dirty="0" err="1">
                <a:solidFill>
                  <a:srgbClr val="333333"/>
                </a:solidFill>
                <a:effectLst/>
                <a:latin typeface="Arial" panose="020B0604020202020204" pitchFamily="34" charset="0"/>
                <a:hlinkClick r:id="rId12"/>
              </a:rPr>
              <a:t>Rheumatol</a:t>
            </a:r>
            <a:r>
              <a:rPr lang="en-US" b="0" i="0" u="none" strike="noStrike" dirty="0">
                <a:solidFill>
                  <a:srgbClr val="333333"/>
                </a:solidFill>
                <a:effectLst/>
                <a:latin typeface="Arial" panose="020B0604020202020204" pitchFamily="34" charset="0"/>
                <a:hlinkClick r:id="rId12"/>
              </a:rPr>
              <a:t>.; 2010/12: 12</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333333"/>
                </a:solidFill>
                <a:effectLst/>
                <a:latin typeface="Arial" panose="020B0604020202020204" pitchFamily="34" charset="0"/>
                <a:hlinkClick r:id="rId13"/>
              </a:rPr>
              <a:t>Olsen, A. L., Magnussen, L. H., </a:t>
            </a:r>
            <a:r>
              <a:rPr lang="en-US" b="0" i="0" u="none" strike="noStrike" dirty="0" err="1">
                <a:solidFill>
                  <a:srgbClr val="333333"/>
                </a:solidFill>
                <a:effectLst/>
                <a:latin typeface="Arial" panose="020B0604020202020204" pitchFamily="34" charset="0"/>
                <a:hlinkClick r:id="rId13"/>
              </a:rPr>
              <a:t>Skjaerven</a:t>
            </a:r>
            <a:r>
              <a:rPr lang="en-US" b="0" i="0" u="none" strike="noStrike" dirty="0">
                <a:solidFill>
                  <a:srgbClr val="333333"/>
                </a:solidFill>
                <a:effectLst/>
                <a:latin typeface="Arial" panose="020B0604020202020204" pitchFamily="34" charset="0"/>
                <a:hlinkClick r:id="rId13"/>
              </a:rPr>
              <a:t>, L. H., Assmus, J., </a:t>
            </a:r>
            <a:r>
              <a:rPr lang="en-US" b="0" i="0" u="none" strike="noStrike" dirty="0" err="1">
                <a:solidFill>
                  <a:srgbClr val="333333"/>
                </a:solidFill>
                <a:effectLst/>
                <a:latin typeface="Arial" panose="020B0604020202020204" pitchFamily="34" charset="0"/>
                <a:hlinkClick r:id="rId13"/>
              </a:rPr>
              <a:t>Sundal</a:t>
            </a:r>
            <a:r>
              <a:rPr lang="en-US" b="0" i="0" u="none" strike="noStrike" dirty="0">
                <a:solidFill>
                  <a:srgbClr val="333333"/>
                </a:solidFill>
                <a:effectLst/>
                <a:latin typeface="Arial" panose="020B0604020202020204" pitchFamily="34" charset="0"/>
                <a:hlinkClick r:id="rId13"/>
              </a:rPr>
              <a:t>, M. A., </a:t>
            </a:r>
            <a:r>
              <a:rPr lang="en-US" b="0" i="0" u="none" strike="noStrike" dirty="0" err="1">
                <a:solidFill>
                  <a:srgbClr val="333333"/>
                </a:solidFill>
                <a:effectLst/>
                <a:latin typeface="Arial" panose="020B0604020202020204" pitchFamily="34" charset="0"/>
                <a:hlinkClick r:id="rId13"/>
              </a:rPr>
              <a:t>Furnes</a:t>
            </a:r>
            <a:r>
              <a:rPr lang="en-US" b="0" i="0" u="none" strike="noStrike" dirty="0">
                <a:solidFill>
                  <a:srgbClr val="333333"/>
                </a:solidFill>
                <a:effectLst/>
                <a:latin typeface="Arial" panose="020B0604020202020204" pitchFamily="34" charset="0"/>
                <a:hlinkClick r:id="rId13"/>
              </a:rPr>
              <a:t>, O., Hallan, G., Strand, L. I.. (2022). Basic Body Awareness Therapy versus standard care in hip osteoarthritis. A randomized controlled trial. Physiotherapy Research International, 27(1), e1930.</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333333"/>
                </a:solidFill>
                <a:effectLst/>
                <a:latin typeface="Arial" panose="020B0604020202020204" pitchFamily="34" charset="0"/>
                <a:hlinkClick r:id="rId14"/>
              </a:rPr>
              <a:t>Poulsen, E., </a:t>
            </a:r>
            <a:r>
              <a:rPr lang="en-US" b="0" i="0" u="none" strike="noStrike" dirty="0" err="1">
                <a:solidFill>
                  <a:srgbClr val="333333"/>
                </a:solidFill>
                <a:effectLst/>
                <a:latin typeface="Arial" panose="020B0604020202020204" pitchFamily="34" charset="0"/>
                <a:hlinkClick r:id="rId14"/>
              </a:rPr>
              <a:t>Hartvigsen</a:t>
            </a:r>
            <a:r>
              <a:rPr lang="en-US" b="0" i="0" u="none" strike="noStrike" dirty="0">
                <a:solidFill>
                  <a:srgbClr val="333333"/>
                </a:solidFill>
                <a:effectLst/>
                <a:latin typeface="Arial" panose="020B0604020202020204" pitchFamily="34" charset="0"/>
                <a:hlinkClick r:id="rId14"/>
              </a:rPr>
              <a:t>, J., Christensen, H. W., </a:t>
            </a:r>
            <a:r>
              <a:rPr lang="en-US" b="0" i="0" u="none" strike="noStrike" dirty="0" err="1">
                <a:solidFill>
                  <a:srgbClr val="333333"/>
                </a:solidFill>
                <a:effectLst/>
                <a:latin typeface="Arial" panose="020B0604020202020204" pitchFamily="34" charset="0"/>
                <a:hlinkClick r:id="rId14"/>
              </a:rPr>
              <a:t>Roos</a:t>
            </a:r>
            <a:r>
              <a:rPr lang="en-US" b="0" i="0" u="none" strike="noStrike" dirty="0">
                <a:solidFill>
                  <a:srgbClr val="333333"/>
                </a:solidFill>
                <a:effectLst/>
                <a:latin typeface="Arial" panose="020B0604020202020204" pitchFamily="34" charset="0"/>
                <a:hlinkClick r:id="rId14"/>
              </a:rPr>
              <a:t>, E. M., Vach, W., Overgaard, S.. (2013). Patient education with or without manual therapy compared to a control group in patients with osteoarthritis of the hip. A proof-of-principle three-arm parallel group randomized clinical trial. Osteoarthritis &amp; Cartilage, 21(10), 1494-503.</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err="1">
                <a:solidFill>
                  <a:srgbClr val="333333"/>
                </a:solidFill>
                <a:effectLst/>
                <a:latin typeface="Arial" panose="020B0604020202020204" pitchFamily="34" charset="0"/>
                <a:hlinkClick r:id="rId15"/>
              </a:rPr>
              <a:t>Svege</a:t>
            </a:r>
            <a:r>
              <a:rPr lang="en-US" b="0" i="0" u="none" strike="noStrike" dirty="0">
                <a:solidFill>
                  <a:srgbClr val="333333"/>
                </a:solidFill>
                <a:effectLst/>
                <a:latin typeface="Arial" panose="020B0604020202020204" pitchFamily="34" charset="0"/>
                <a:hlinkClick r:id="rId15"/>
              </a:rPr>
              <a:t>, I., </a:t>
            </a:r>
            <a:r>
              <a:rPr lang="en-US" b="0" i="0" u="none" strike="noStrike" dirty="0" err="1">
                <a:solidFill>
                  <a:srgbClr val="333333"/>
                </a:solidFill>
                <a:effectLst/>
                <a:latin typeface="Arial" panose="020B0604020202020204" pitchFamily="34" charset="0"/>
                <a:hlinkClick r:id="rId15"/>
              </a:rPr>
              <a:t>Nordsletten</a:t>
            </a:r>
            <a:r>
              <a:rPr lang="en-US" b="0" i="0" u="none" strike="noStrike" dirty="0">
                <a:solidFill>
                  <a:srgbClr val="333333"/>
                </a:solidFill>
                <a:effectLst/>
                <a:latin typeface="Arial" panose="020B0604020202020204" pitchFamily="34" charset="0"/>
                <a:hlinkClick r:id="rId15"/>
              </a:rPr>
              <a:t>, L., Fernandes, L., </a:t>
            </a:r>
            <a:r>
              <a:rPr lang="en-US" b="0" i="0" u="none" strike="noStrike" dirty="0" err="1">
                <a:solidFill>
                  <a:srgbClr val="333333"/>
                </a:solidFill>
                <a:effectLst/>
                <a:latin typeface="Arial" panose="020B0604020202020204" pitchFamily="34" charset="0"/>
                <a:hlinkClick r:id="rId15"/>
              </a:rPr>
              <a:t>Risberg</a:t>
            </a:r>
            <a:r>
              <a:rPr lang="en-US" b="0" i="0" u="none" strike="noStrike" dirty="0">
                <a:solidFill>
                  <a:srgbClr val="333333"/>
                </a:solidFill>
                <a:effectLst/>
                <a:latin typeface="Arial" panose="020B0604020202020204" pitchFamily="34" charset="0"/>
                <a:hlinkClick r:id="rId15"/>
              </a:rPr>
              <a:t>, M. A.. (2015). Exercise therapy may postpone total hip replacement surgery in patients with hip osteoarthritis: a long-term follow-up of a </a:t>
            </a:r>
            <a:r>
              <a:rPr lang="en-US" b="0" i="0" u="none" strike="noStrike" dirty="0" err="1">
                <a:solidFill>
                  <a:srgbClr val="333333"/>
                </a:solidFill>
                <a:effectLst/>
                <a:latin typeface="Arial" panose="020B0604020202020204" pitchFamily="34" charset="0"/>
                <a:hlinkClick r:id="rId15"/>
              </a:rPr>
              <a:t>randomised</a:t>
            </a:r>
            <a:r>
              <a:rPr lang="en-US" b="0" i="0" u="none" strike="noStrike" dirty="0">
                <a:solidFill>
                  <a:srgbClr val="333333"/>
                </a:solidFill>
                <a:effectLst/>
                <a:latin typeface="Arial" panose="020B0604020202020204" pitchFamily="34" charset="0"/>
                <a:hlinkClick r:id="rId15"/>
              </a:rPr>
              <a:t> trial. Annals of the Rheumatic Diseases, 74(1), 164-9.</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333333"/>
                </a:solidFill>
                <a:effectLst/>
                <a:latin typeface="Arial" panose="020B0604020202020204" pitchFamily="34" charset="0"/>
                <a:hlinkClick r:id="rId16"/>
              </a:rPr>
              <a:t>Tak, E., </a:t>
            </a:r>
            <a:r>
              <a:rPr lang="en-US" b="0" i="0" u="none" strike="noStrike" dirty="0" err="1">
                <a:solidFill>
                  <a:srgbClr val="333333"/>
                </a:solidFill>
                <a:effectLst/>
                <a:latin typeface="Arial" panose="020B0604020202020204" pitchFamily="34" charset="0"/>
                <a:hlinkClick r:id="rId16"/>
              </a:rPr>
              <a:t>Staats</a:t>
            </a:r>
            <a:r>
              <a:rPr lang="en-US" b="0" i="0" u="none" strike="noStrike" dirty="0">
                <a:solidFill>
                  <a:srgbClr val="333333"/>
                </a:solidFill>
                <a:effectLst/>
                <a:latin typeface="Arial" panose="020B0604020202020204" pitchFamily="34" charset="0"/>
                <a:hlinkClick r:id="rId16"/>
              </a:rPr>
              <a:t>, P., Van </a:t>
            </a:r>
            <a:r>
              <a:rPr lang="en-US" b="0" i="0" u="none" strike="noStrike" dirty="0" err="1">
                <a:solidFill>
                  <a:srgbClr val="333333"/>
                </a:solidFill>
                <a:effectLst/>
                <a:latin typeface="Arial" panose="020B0604020202020204" pitchFamily="34" charset="0"/>
                <a:hlinkClick r:id="rId16"/>
              </a:rPr>
              <a:t>Hespen</a:t>
            </a:r>
            <a:r>
              <a:rPr lang="en-US" b="0" i="0" u="none" strike="noStrike" dirty="0">
                <a:solidFill>
                  <a:srgbClr val="333333"/>
                </a:solidFill>
                <a:effectLst/>
                <a:latin typeface="Arial" panose="020B0604020202020204" pitchFamily="34" charset="0"/>
                <a:hlinkClick r:id="rId16"/>
              </a:rPr>
              <a:t>, A., Hopman-Rock, M.. (2005). The effects of an exercise program for older adults with osteoarthritis of the hip. Journal of Rheumatology, 32(6), 1106-13.</a:t>
            </a:r>
            <a:endParaRPr lang="en-US" b="0" i="0" dirty="0">
              <a:solidFill>
                <a:srgbClr val="4B4A4A"/>
              </a:solidFill>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24</a:t>
            </a:fld>
            <a:endParaRPr lang="en-US"/>
          </a:p>
        </p:txBody>
      </p:sp>
    </p:spTree>
    <p:extLst>
      <p:ext uri="{BB962C8B-B14F-4D97-AF65-F5344CB8AC3E}">
        <p14:creationId xmlns:p14="http://schemas.microsoft.com/office/powerpoint/2010/main" val="30201239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solidFill>
                  <a:srgbClr val="000000"/>
                </a:solidFill>
                <a:effectLst/>
                <a:latin typeface="Arial" panose="020B0604020202020204" pitchFamily="34" charset="0"/>
              </a:rPr>
              <a:t>Rationale</a:t>
            </a:r>
          </a:p>
          <a:p>
            <a:pPr algn="l"/>
            <a:r>
              <a:rPr lang="en-US" b="0" i="0" dirty="0">
                <a:solidFill>
                  <a:srgbClr val="000000"/>
                </a:solidFill>
                <a:effectLst/>
                <a:latin typeface="Lato" panose="020F0502020204030203" pitchFamily="34" charset="0"/>
              </a:rPr>
              <a:t>This strength of recommendation was downgraded to moderate for several reasons including heterogeneity in study design and corticosteroid dosing as well as a lack of reporting of adverse events (e.g., infection, rapidly progressive osteoarthritis of the hip).</a:t>
            </a:r>
          </a:p>
          <a:p>
            <a:pPr algn="l"/>
            <a:endParaRPr lang="en-US" b="0" i="0" dirty="0">
              <a:solidFill>
                <a:srgbClr val="000000"/>
              </a:solidFill>
              <a:effectLst/>
              <a:latin typeface="Lato" panose="020F0502020204030203" pitchFamily="34" charset="0"/>
            </a:endParaRPr>
          </a:p>
          <a:p>
            <a:pPr algn="l"/>
            <a:r>
              <a:rPr lang="en-US" b="0" i="0" dirty="0">
                <a:solidFill>
                  <a:srgbClr val="000000"/>
                </a:solidFill>
                <a:effectLst/>
                <a:latin typeface="Lato" panose="020F0502020204030203" pitchFamily="34" charset="0"/>
              </a:rPr>
              <a:t>Four high quality studies (</a:t>
            </a:r>
            <a:r>
              <a:rPr lang="en-US" b="0" i="0" dirty="0" err="1">
                <a:solidFill>
                  <a:srgbClr val="000000"/>
                </a:solidFill>
                <a:effectLst/>
                <a:latin typeface="Lato" panose="020F0502020204030203" pitchFamily="34" charset="0"/>
              </a:rPr>
              <a:t>Qvistgaard</a:t>
            </a:r>
            <a:r>
              <a:rPr lang="en-US" b="0" i="0" dirty="0">
                <a:solidFill>
                  <a:srgbClr val="000000"/>
                </a:solidFill>
                <a:effectLst/>
                <a:latin typeface="Lato" panose="020F0502020204030203" pitchFamily="34" charset="0"/>
              </a:rPr>
              <a:t> et al, Lambert et al, </a:t>
            </a:r>
            <a:r>
              <a:rPr lang="en-US" b="0" i="0" dirty="0" err="1">
                <a:solidFill>
                  <a:srgbClr val="000000"/>
                </a:solidFill>
                <a:effectLst/>
                <a:latin typeface="Lato" panose="020F0502020204030203" pitchFamily="34" charset="0"/>
              </a:rPr>
              <a:t>Atchia</a:t>
            </a:r>
            <a:r>
              <a:rPr lang="en-US" b="0" i="0" dirty="0">
                <a:solidFill>
                  <a:srgbClr val="000000"/>
                </a:solidFill>
                <a:effectLst/>
                <a:latin typeface="Lato" panose="020F0502020204030203" pitchFamily="34" charset="0"/>
              </a:rPr>
              <a:t> et al Paskins et al) compared intraarticular corticosteroid with placebo and showed improvement in pain and function scores in the short-term with intraarticular corticosteroids. Paskins (2022) found superior Western Ontario McMaster Arthritis Index (WOMAC) Total Scores, and 5-Level </a:t>
            </a:r>
            <a:r>
              <a:rPr lang="en-US" b="0" i="0" dirty="0" err="1">
                <a:solidFill>
                  <a:srgbClr val="000000"/>
                </a:solidFill>
                <a:effectLst/>
                <a:latin typeface="Lato" panose="020F0502020204030203" pitchFamily="34" charset="0"/>
              </a:rPr>
              <a:t>EuroQuol</a:t>
            </a:r>
            <a:r>
              <a:rPr lang="en-US" b="0" i="0" dirty="0">
                <a:solidFill>
                  <a:srgbClr val="000000"/>
                </a:solidFill>
                <a:effectLst/>
                <a:latin typeface="Lato" panose="020F0502020204030203" pitchFamily="34" charset="0"/>
              </a:rPr>
              <a:t> 5 Dimension self-report survey (EQ5D-5L) Scores at two and four month follow ups. Similarly, </a:t>
            </a:r>
            <a:r>
              <a:rPr lang="en-US" b="0" i="0" dirty="0" err="1">
                <a:solidFill>
                  <a:srgbClr val="000000"/>
                </a:solidFill>
                <a:effectLst/>
                <a:latin typeface="Lato" panose="020F0502020204030203" pitchFamily="34" charset="0"/>
              </a:rPr>
              <a:t>Atchia</a:t>
            </a:r>
            <a:r>
              <a:rPr lang="en-US" b="0" i="0" dirty="0">
                <a:solidFill>
                  <a:srgbClr val="000000"/>
                </a:solidFill>
                <a:effectLst/>
                <a:latin typeface="Lato" panose="020F0502020204030203" pitchFamily="34" charset="0"/>
              </a:rPr>
              <a:t> (2011) reported superior WOMAC function with corticosteroid injection at one, four, and eight week follow ups. Lambert (2007) reported superior WOMAC Stiffness, WOMAC Function Scores, and 36-Item Short Form Survey (SF-36) Scores (Social Functioning, Physical Functioning, and PCS) at one and two months as well. Pain outcomes (WOMAC Pain, SF-36 Bodily Pain, Visual Analogue Score / Numerical Rating Score for Pain) were superior for corticosteroid groups at short term follow ups up to eight weeks (</a:t>
            </a:r>
            <a:r>
              <a:rPr lang="en-US" b="0" i="0" dirty="0" err="1">
                <a:solidFill>
                  <a:srgbClr val="000000"/>
                </a:solidFill>
                <a:effectLst/>
                <a:latin typeface="Lato" panose="020F0502020204030203" pitchFamily="34" charset="0"/>
              </a:rPr>
              <a:t>Atchia</a:t>
            </a:r>
            <a:r>
              <a:rPr lang="en-US" b="0" i="0" dirty="0">
                <a:solidFill>
                  <a:srgbClr val="000000"/>
                </a:solidFill>
                <a:effectLst/>
                <a:latin typeface="Lato" panose="020F0502020204030203" pitchFamily="34" charset="0"/>
              </a:rPr>
              <a:t> 2011, </a:t>
            </a:r>
            <a:r>
              <a:rPr lang="en-US" b="0" i="0" dirty="0" err="1">
                <a:solidFill>
                  <a:srgbClr val="000000"/>
                </a:solidFill>
                <a:effectLst/>
                <a:latin typeface="Lato" panose="020F0502020204030203" pitchFamily="34" charset="0"/>
              </a:rPr>
              <a:t>Qvistgaard</a:t>
            </a:r>
            <a:r>
              <a:rPr lang="en-US" b="0" i="0" dirty="0">
                <a:solidFill>
                  <a:srgbClr val="000000"/>
                </a:solidFill>
                <a:effectLst/>
                <a:latin typeface="Lato" panose="020F0502020204030203" pitchFamily="34" charset="0"/>
              </a:rPr>
              <a:t> 2006, Lambert 2007, Paskins 2022).</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Benefits/Harms of Implementation</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While intraarticular corticosteroids can improve pain and function in the short-term for patients with symptomatic osteoarthritis of the hip there are risks with their use. The most common risks are infection as well as rapidly progressive osteoarthritis after an intraarticular corticosteroid injection, which should be considered.</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Outcome Importance</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Intra-articular corticosteroids injections of the hip may not only improve pain and function of the hip, but also may improve patient activity levels, patient satisfaction, and quality of life.</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Cost Effectiveness/Resource Utilization</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There is limited comparative data on the cost-effectiveness of intraarticular corticosteroid injections of the hip compared to other nonoperative treatments of osteoarthritis of the hip. Intraarticular corticosteroid injections of the hip are often performed with image guidance, such as ultrasound or fluoroscopy, which increase cost and resource utilization.</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Acceptability</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This recommendation should be readily implemented as it does not influence a major change in clinical practice. Intraarticular injections of the hip are commonly performed. It provides further evidence to support and guide this clinical practice.</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Feasibility</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Intraarticular corticosteroid injections of the hip are feasible for most, however they are often performed with image-guidance, such as fluoroscopy or ultrasound. Thus, patients who do not have access to clinicians with those imaging technologies may not have access to intraarticular corticosteroid injections in the hip.</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Future Research</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Future research is warranted to better understand the adverse events with intraarticular corticosteroid use, particularly infection and rapidly progressive osteoarthritis of the hip. Further studies are also needed with consistent dosing of corticosteroids as well as delivery methods.</a:t>
            </a:r>
          </a:p>
          <a:p>
            <a:pPr algn="l">
              <a:buFont typeface="Arial" panose="020B0604020202020204" pitchFamily="34" charset="0"/>
              <a:buNone/>
            </a:pPr>
            <a:br>
              <a:rPr lang="en-US" dirty="0"/>
            </a:br>
            <a:r>
              <a:rPr lang="en-US" b="0" i="0" u="none" strike="noStrike" dirty="0" err="1">
                <a:solidFill>
                  <a:srgbClr val="333333"/>
                </a:solidFill>
                <a:effectLst/>
                <a:latin typeface="Arial" panose="020B0604020202020204" pitchFamily="34" charset="0"/>
                <a:hlinkClick r:id="rId3"/>
              </a:rPr>
              <a:t>Qvistgaard</a:t>
            </a:r>
            <a:r>
              <a:rPr lang="en-US" b="0" i="0" u="none" strike="noStrike" dirty="0">
                <a:solidFill>
                  <a:srgbClr val="333333"/>
                </a:solidFill>
                <a:effectLst/>
                <a:latin typeface="Arial" panose="020B0604020202020204" pitchFamily="34" charset="0"/>
                <a:hlinkClick r:id="rId3"/>
              </a:rPr>
              <a:t>, E., Christensen, R., Torp-Pedersen, S., </a:t>
            </a:r>
            <a:r>
              <a:rPr lang="en-US" b="0" i="0" u="none" strike="noStrike" dirty="0" err="1">
                <a:solidFill>
                  <a:srgbClr val="333333"/>
                </a:solidFill>
                <a:effectLst/>
                <a:latin typeface="Arial" panose="020B0604020202020204" pitchFamily="34" charset="0"/>
                <a:hlinkClick r:id="rId3"/>
              </a:rPr>
              <a:t>Bliddal</a:t>
            </a:r>
            <a:r>
              <a:rPr lang="en-US" b="0" i="0" u="none" strike="noStrike" dirty="0">
                <a:solidFill>
                  <a:srgbClr val="333333"/>
                </a:solidFill>
                <a:effectLst/>
                <a:latin typeface="Arial" panose="020B0604020202020204" pitchFamily="34" charset="0"/>
                <a:hlinkClick r:id="rId3"/>
              </a:rPr>
              <a:t>, H.. (2006). Intra-articular treatment of hip osteoarthritis: a randomized trial of hyaluronic acid, corticosteroid, and isotonic saline. Osteoarthritis &amp; Cartilage, 14(2), 163-70.</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333333"/>
                </a:solidFill>
                <a:effectLst/>
                <a:latin typeface="Arial" panose="020B0604020202020204" pitchFamily="34" charset="0"/>
                <a:hlinkClick r:id="rId4"/>
              </a:rPr>
              <a:t>Lambert, R. G., Hutchings, E. J., Grace, M. G., </a:t>
            </a:r>
            <a:r>
              <a:rPr lang="en-US" b="0" i="0" u="none" strike="noStrike" dirty="0" err="1">
                <a:solidFill>
                  <a:srgbClr val="333333"/>
                </a:solidFill>
                <a:effectLst/>
                <a:latin typeface="Arial" panose="020B0604020202020204" pitchFamily="34" charset="0"/>
                <a:hlinkClick r:id="rId4"/>
              </a:rPr>
              <a:t>Jhangri</a:t>
            </a:r>
            <a:r>
              <a:rPr lang="en-US" b="0" i="0" u="none" strike="noStrike" dirty="0">
                <a:solidFill>
                  <a:srgbClr val="333333"/>
                </a:solidFill>
                <a:effectLst/>
                <a:latin typeface="Arial" panose="020B0604020202020204" pitchFamily="34" charset="0"/>
                <a:hlinkClick r:id="rId4"/>
              </a:rPr>
              <a:t>, G. S., Conner-</a:t>
            </a:r>
            <a:r>
              <a:rPr lang="en-US" b="0" i="0" u="none" strike="noStrike" dirty="0" err="1">
                <a:solidFill>
                  <a:srgbClr val="333333"/>
                </a:solidFill>
                <a:effectLst/>
                <a:latin typeface="Arial" panose="020B0604020202020204" pitchFamily="34" charset="0"/>
                <a:hlinkClick r:id="rId4"/>
              </a:rPr>
              <a:t>Spady</a:t>
            </a:r>
            <a:r>
              <a:rPr lang="en-US" b="0" i="0" u="none" strike="noStrike" dirty="0">
                <a:solidFill>
                  <a:srgbClr val="333333"/>
                </a:solidFill>
                <a:effectLst/>
                <a:latin typeface="Arial" panose="020B0604020202020204" pitchFamily="34" charset="0"/>
                <a:hlinkClick r:id="rId4"/>
              </a:rPr>
              <a:t>, B., </a:t>
            </a:r>
            <a:r>
              <a:rPr lang="en-US" b="0" i="0" u="none" strike="noStrike" dirty="0" err="1">
                <a:solidFill>
                  <a:srgbClr val="333333"/>
                </a:solidFill>
                <a:effectLst/>
                <a:latin typeface="Arial" panose="020B0604020202020204" pitchFamily="34" charset="0"/>
                <a:hlinkClick r:id="rId4"/>
              </a:rPr>
              <a:t>Maksymowych</a:t>
            </a:r>
            <a:r>
              <a:rPr lang="en-US" b="0" i="0" u="none" strike="noStrike" dirty="0">
                <a:solidFill>
                  <a:srgbClr val="333333"/>
                </a:solidFill>
                <a:effectLst/>
                <a:latin typeface="Arial" panose="020B0604020202020204" pitchFamily="34" charset="0"/>
                <a:hlinkClick r:id="rId4"/>
              </a:rPr>
              <a:t>, W. P.. (2007). Steroid injection for osteoarthritis of the hip: a randomized, double-blind, placebo-controlled trial. Arthritis &amp; Rheumatism, 56(7), 2278-87.</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err="1">
                <a:solidFill>
                  <a:srgbClr val="333333"/>
                </a:solidFill>
                <a:effectLst/>
                <a:latin typeface="Arial" panose="020B0604020202020204" pitchFamily="34" charset="0"/>
                <a:hlinkClick r:id="rId5"/>
              </a:rPr>
              <a:t>Atchia</a:t>
            </a:r>
            <a:r>
              <a:rPr lang="en-US" b="0" i="0" u="none" strike="noStrike" dirty="0">
                <a:solidFill>
                  <a:srgbClr val="333333"/>
                </a:solidFill>
                <a:effectLst/>
                <a:latin typeface="Arial" panose="020B0604020202020204" pitchFamily="34" charset="0"/>
                <a:hlinkClick r:id="rId5"/>
              </a:rPr>
              <a:t>, I., Kane, D., Reed, M. R., Isaacs, J. D., </a:t>
            </a:r>
            <a:r>
              <a:rPr lang="en-US" b="0" i="0" u="none" strike="noStrike" dirty="0" err="1">
                <a:solidFill>
                  <a:srgbClr val="333333"/>
                </a:solidFill>
                <a:effectLst/>
                <a:latin typeface="Arial" panose="020B0604020202020204" pitchFamily="34" charset="0"/>
                <a:hlinkClick r:id="rId5"/>
              </a:rPr>
              <a:t>Birrell</a:t>
            </a:r>
            <a:r>
              <a:rPr lang="en-US" b="0" i="0" u="none" strike="noStrike" dirty="0">
                <a:solidFill>
                  <a:srgbClr val="333333"/>
                </a:solidFill>
                <a:effectLst/>
                <a:latin typeface="Arial" panose="020B0604020202020204" pitchFamily="34" charset="0"/>
                <a:hlinkClick r:id="rId5"/>
              </a:rPr>
              <a:t>, F.. (2011). Efficacy of a single ultrasound-guided injection for the treatment of hip osteoarthritis. Annals of the Rheumatic Diseases, 70(1), 110-6.</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333333"/>
                </a:solidFill>
                <a:effectLst/>
                <a:latin typeface="Arial" panose="020B0604020202020204" pitchFamily="34" charset="0"/>
                <a:hlinkClick r:id="rId6"/>
              </a:rPr>
              <a:t>Paskins, Z., Bromley, K., Lewis, M., Hughes, G., Hughes, E., </a:t>
            </a:r>
            <a:r>
              <a:rPr lang="en-US" b="0" i="0" u="none" strike="noStrike" dirty="0" err="1">
                <a:solidFill>
                  <a:srgbClr val="333333"/>
                </a:solidFill>
                <a:effectLst/>
                <a:latin typeface="Arial" panose="020B0604020202020204" pitchFamily="34" charset="0"/>
                <a:hlinkClick r:id="rId6"/>
              </a:rPr>
              <a:t>Hennings</a:t>
            </a:r>
            <a:r>
              <a:rPr lang="en-US" b="0" i="0" u="none" strike="noStrike" dirty="0">
                <a:solidFill>
                  <a:srgbClr val="333333"/>
                </a:solidFill>
                <a:effectLst/>
                <a:latin typeface="Arial" panose="020B0604020202020204" pitchFamily="34" charset="0"/>
                <a:hlinkClick r:id="rId6"/>
              </a:rPr>
              <a:t>, S., Cherrington, A., Hall, A., Holden, M. A., Stevenson, K., Menon, A., Roberts, P., Peat, G., Jinks, C., </a:t>
            </a:r>
            <a:r>
              <a:rPr lang="en-US" b="0" i="0" u="none" strike="noStrike" dirty="0" err="1">
                <a:solidFill>
                  <a:srgbClr val="333333"/>
                </a:solidFill>
                <a:effectLst/>
                <a:latin typeface="Arial" panose="020B0604020202020204" pitchFamily="34" charset="0"/>
                <a:hlinkClick r:id="rId6"/>
              </a:rPr>
              <a:t>Kigozi</a:t>
            </a:r>
            <a:r>
              <a:rPr lang="en-US" b="0" i="0" u="none" strike="noStrike" dirty="0">
                <a:solidFill>
                  <a:srgbClr val="333333"/>
                </a:solidFill>
                <a:effectLst/>
                <a:latin typeface="Arial" panose="020B0604020202020204" pitchFamily="34" charset="0"/>
                <a:hlinkClick r:id="rId6"/>
              </a:rPr>
              <a:t>, J., Oppong, R., Foster, N. E., </a:t>
            </a:r>
            <a:r>
              <a:rPr lang="en-US" b="0" i="0" u="none" strike="noStrike" dirty="0" err="1">
                <a:solidFill>
                  <a:srgbClr val="333333"/>
                </a:solidFill>
                <a:effectLst/>
                <a:latin typeface="Arial" panose="020B0604020202020204" pitchFamily="34" charset="0"/>
                <a:hlinkClick r:id="rId6"/>
              </a:rPr>
              <a:t>Mallen</a:t>
            </a:r>
            <a:r>
              <a:rPr lang="en-US" b="0" i="0" u="none" strike="noStrike" dirty="0">
                <a:solidFill>
                  <a:srgbClr val="333333"/>
                </a:solidFill>
                <a:effectLst/>
                <a:latin typeface="Arial" panose="020B0604020202020204" pitchFamily="34" charset="0"/>
                <a:hlinkClick r:id="rId6"/>
              </a:rPr>
              <a:t>, C. D., Roddy, E.. (2022). Clinical effectiveness of one ultrasound guided intra-articular corticosteroid and local </a:t>
            </a:r>
            <a:r>
              <a:rPr lang="en-US" b="0" i="0" u="none" strike="noStrike" dirty="0" err="1">
                <a:solidFill>
                  <a:srgbClr val="333333"/>
                </a:solidFill>
                <a:effectLst/>
                <a:latin typeface="Arial" panose="020B0604020202020204" pitchFamily="34" charset="0"/>
                <a:hlinkClick r:id="rId6"/>
              </a:rPr>
              <a:t>anaesthetic</a:t>
            </a:r>
            <a:r>
              <a:rPr lang="en-US" b="0" i="0" u="none" strike="noStrike" dirty="0">
                <a:solidFill>
                  <a:srgbClr val="333333"/>
                </a:solidFill>
                <a:effectLst/>
                <a:latin typeface="Arial" panose="020B0604020202020204" pitchFamily="34" charset="0"/>
                <a:hlinkClick r:id="rId6"/>
              </a:rPr>
              <a:t> injection in addition to advice and education for hip osteoarthritis (HIT trial): single blind, parallel group, three arm, </a:t>
            </a:r>
            <a:r>
              <a:rPr lang="en-US" b="0" i="0" u="none" strike="noStrike" dirty="0" err="1">
                <a:solidFill>
                  <a:srgbClr val="333333"/>
                </a:solidFill>
                <a:effectLst/>
                <a:latin typeface="Arial" panose="020B0604020202020204" pitchFamily="34" charset="0"/>
                <a:hlinkClick r:id="rId6"/>
              </a:rPr>
              <a:t>randomised</a:t>
            </a:r>
            <a:r>
              <a:rPr lang="en-US" b="0" i="0" u="none" strike="noStrike" dirty="0">
                <a:solidFill>
                  <a:srgbClr val="333333"/>
                </a:solidFill>
                <a:effectLst/>
                <a:latin typeface="Arial" panose="020B0604020202020204" pitchFamily="34" charset="0"/>
                <a:hlinkClick r:id="rId6"/>
              </a:rPr>
              <a:t> controlled </a:t>
            </a:r>
            <a:r>
              <a:rPr lang="en-US" b="0" i="0" u="none" strike="noStrike" dirty="0" err="1">
                <a:solidFill>
                  <a:srgbClr val="333333"/>
                </a:solidFill>
                <a:effectLst/>
                <a:latin typeface="Arial" panose="020B0604020202020204" pitchFamily="34" charset="0"/>
                <a:hlinkClick r:id="rId6"/>
              </a:rPr>
              <a:t>tria</a:t>
            </a:r>
            <a:endParaRPr lang="en-US" b="0" i="0" dirty="0">
              <a:solidFill>
                <a:srgbClr val="4B4A4A"/>
              </a:solidFill>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25</a:t>
            </a:fld>
            <a:endParaRPr lang="en-US"/>
          </a:p>
        </p:txBody>
      </p:sp>
    </p:spTree>
    <p:extLst>
      <p:ext uri="{BB962C8B-B14F-4D97-AF65-F5344CB8AC3E}">
        <p14:creationId xmlns:p14="http://schemas.microsoft.com/office/powerpoint/2010/main" val="39283934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solidFill>
                  <a:srgbClr val="000000"/>
                </a:solidFill>
                <a:effectLst/>
                <a:latin typeface="Arial" panose="020B0604020202020204" pitchFamily="34" charset="0"/>
              </a:rPr>
              <a:t>Rationale</a:t>
            </a:r>
          </a:p>
          <a:p>
            <a:pPr algn="l"/>
            <a:r>
              <a:rPr lang="en-US" b="0" i="0" dirty="0">
                <a:solidFill>
                  <a:srgbClr val="000000"/>
                </a:solidFill>
                <a:effectLst/>
                <a:latin typeface="Lato" panose="020F0502020204030203" pitchFamily="34" charset="0"/>
              </a:rPr>
              <a:t>Five high quality studies (Nouri 2022, Brander 2019, </a:t>
            </a:r>
            <a:r>
              <a:rPr lang="en-US" b="0" i="0" dirty="0" err="1">
                <a:solidFill>
                  <a:srgbClr val="000000"/>
                </a:solidFill>
                <a:effectLst/>
                <a:latin typeface="Lato" panose="020F0502020204030203" pitchFamily="34" charset="0"/>
              </a:rPr>
              <a:t>Qvistgaard</a:t>
            </a:r>
            <a:r>
              <a:rPr lang="en-US" b="0" i="0" dirty="0">
                <a:solidFill>
                  <a:srgbClr val="000000"/>
                </a:solidFill>
                <a:effectLst/>
                <a:latin typeface="Lato" panose="020F0502020204030203" pitchFamily="34" charset="0"/>
              </a:rPr>
              <a:t> 2006, </a:t>
            </a:r>
            <a:r>
              <a:rPr lang="en-US" b="0" i="0" dirty="0" err="1">
                <a:solidFill>
                  <a:srgbClr val="000000"/>
                </a:solidFill>
                <a:effectLst/>
                <a:latin typeface="Lato" panose="020F0502020204030203" pitchFamily="34" charset="0"/>
              </a:rPr>
              <a:t>Richette</a:t>
            </a:r>
            <a:r>
              <a:rPr lang="en-US" b="0" i="0" dirty="0">
                <a:solidFill>
                  <a:srgbClr val="000000"/>
                </a:solidFill>
                <a:effectLst/>
                <a:latin typeface="Lato" panose="020F0502020204030203" pitchFamily="34" charset="0"/>
              </a:rPr>
              <a:t> 2009, </a:t>
            </a:r>
            <a:r>
              <a:rPr lang="en-US" b="0" i="0" dirty="0" err="1">
                <a:solidFill>
                  <a:srgbClr val="000000"/>
                </a:solidFill>
                <a:effectLst/>
                <a:latin typeface="Lato" panose="020F0502020204030203" pitchFamily="34" charset="0"/>
              </a:rPr>
              <a:t>Atchia</a:t>
            </a:r>
            <a:r>
              <a:rPr lang="en-US" b="0" i="0" dirty="0">
                <a:solidFill>
                  <a:srgbClr val="000000"/>
                </a:solidFill>
                <a:effectLst/>
                <a:latin typeface="Lato" panose="020F0502020204030203" pitchFamily="34" charset="0"/>
              </a:rPr>
              <a:t> 2011) compared intraarticular (IA) hyaluronic acid (HA) with placebo. All five showed no improvement in pain or function with IA hyaluronic acid compared to placebo. Specifically, Nouri (2022), </a:t>
            </a:r>
            <a:r>
              <a:rPr lang="en-US" b="0" i="0" dirty="0" err="1">
                <a:solidFill>
                  <a:srgbClr val="000000"/>
                </a:solidFill>
                <a:effectLst/>
                <a:latin typeface="Lato" panose="020F0502020204030203" pitchFamily="34" charset="0"/>
              </a:rPr>
              <a:t>Qvistgaard</a:t>
            </a:r>
            <a:r>
              <a:rPr lang="en-US" b="0" i="0" dirty="0">
                <a:solidFill>
                  <a:srgbClr val="000000"/>
                </a:solidFill>
                <a:effectLst/>
                <a:latin typeface="Lato" panose="020F0502020204030203" pitchFamily="34" charset="0"/>
              </a:rPr>
              <a:t> (2006), and </a:t>
            </a:r>
            <a:r>
              <a:rPr lang="en-US" b="0" i="0" dirty="0" err="1">
                <a:solidFill>
                  <a:srgbClr val="000000"/>
                </a:solidFill>
                <a:effectLst/>
                <a:latin typeface="Lato" panose="020F0502020204030203" pitchFamily="34" charset="0"/>
              </a:rPr>
              <a:t>Richette</a:t>
            </a:r>
            <a:r>
              <a:rPr lang="en-US" b="0" i="0" dirty="0">
                <a:solidFill>
                  <a:srgbClr val="000000"/>
                </a:solidFill>
                <a:effectLst/>
                <a:latin typeface="Lato" panose="020F0502020204030203" pitchFamily="34" charset="0"/>
              </a:rPr>
              <a:t> (2009) reported no difference in Western Ontario McMaster Arthritis Index (WOMAC) Total scores at follow up times leading up to and including six months. Pain outcomes reported via WOMAC Pain Scale, Visual Analogue Scale for Pain, and </a:t>
            </a:r>
            <a:r>
              <a:rPr lang="en-US" b="0" i="0" dirty="0" err="1">
                <a:solidFill>
                  <a:srgbClr val="000000"/>
                </a:solidFill>
                <a:effectLst/>
                <a:latin typeface="Lato" panose="020F0502020204030203" pitchFamily="34" charset="0"/>
              </a:rPr>
              <a:t>Lequesne</a:t>
            </a:r>
            <a:r>
              <a:rPr lang="en-US" b="0" i="0" dirty="0">
                <a:solidFill>
                  <a:srgbClr val="000000"/>
                </a:solidFill>
                <a:effectLst/>
                <a:latin typeface="Lato" panose="020F0502020204030203" pitchFamily="34" charset="0"/>
              </a:rPr>
              <a:t> Pain Scale showed no difference between HA and placebo at similar follow-up. Brander (2019) reported no significant differences between a variety of adverse event rates between HA and placebo.</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Benefits/Harms of Implementation</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There are no harms, known or anticipated, associated with implementing this recommendation.</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Outcome Importance</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Intra-articular injections of the hip may not only improve pain and function of the hip, but also may improve patient activity levels, patient satisfaction, and quality of life.</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Cost Effectiveness/Resource Utilization</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There is limited comparative data on the cost-effectiveness of intraarticular hyaluronic acid injections of the hip with other nonoperative treatments of osteoarthritis of the hip. Intraarticular injections of the hip are often performed with image guidance, such as ultrasound or fluoroscopy, which increase cost and resource utilization.</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Acceptability</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This recommendation should be readily implemented as it does not influence a major change in clinical practice. Intraarticular injections of the hip are commonly performed. It provides further evidence to support and guide this clinical practice.</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Feasibility</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These recommendations do not interfere with other interventions or clinical practice therefore it is deemed very feasible in patients with symptomatic osteoarthritis of the hip.</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Future Research</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Given the increased cost associated with their use, future cost-effectiveness research is warranted on the use of intraarticular hyaluronic acid injections. There is also a paucity of data on adverse events with their use. Future research would also be beneficial looking at different subgroups of patients based on patient related factors or disease related factors that may benefit from one nonoperative treatment over another.</a:t>
            </a:r>
          </a:p>
          <a:p>
            <a:pPr algn="l">
              <a:buFont typeface="Arial" panose="020B0604020202020204" pitchFamily="34" charset="0"/>
              <a:buNone/>
            </a:pPr>
            <a:br>
              <a:rPr lang="en-US" dirty="0"/>
            </a:br>
            <a:r>
              <a:rPr lang="en-US" b="0" i="0" u="none" strike="noStrike" dirty="0">
                <a:solidFill>
                  <a:srgbClr val="333333"/>
                </a:solidFill>
                <a:effectLst/>
                <a:latin typeface="Arial" panose="020B0604020202020204" pitchFamily="34" charset="0"/>
                <a:hlinkClick r:id="rId3"/>
              </a:rPr>
              <a:t>Nouri, F., </a:t>
            </a:r>
            <a:r>
              <a:rPr lang="en-US" b="0" i="0" u="none" strike="noStrike" dirty="0" err="1">
                <a:solidFill>
                  <a:srgbClr val="333333"/>
                </a:solidFill>
                <a:effectLst/>
                <a:latin typeface="Arial" panose="020B0604020202020204" pitchFamily="34" charset="0"/>
                <a:hlinkClick r:id="rId3"/>
              </a:rPr>
              <a:t>Babaee</a:t>
            </a:r>
            <a:r>
              <a:rPr lang="en-US" b="0" i="0" u="none" strike="noStrike" dirty="0">
                <a:solidFill>
                  <a:srgbClr val="333333"/>
                </a:solidFill>
                <a:effectLst/>
                <a:latin typeface="Arial" panose="020B0604020202020204" pitchFamily="34" charset="0"/>
                <a:hlinkClick r:id="rId3"/>
              </a:rPr>
              <a:t>, M., </a:t>
            </a:r>
            <a:r>
              <a:rPr lang="en-US" b="0" i="0" u="none" strike="noStrike" dirty="0" err="1">
                <a:solidFill>
                  <a:srgbClr val="333333"/>
                </a:solidFill>
                <a:effectLst/>
                <a:latin typeface="Arial" panose="020B0604020202020204" pitchFamily="34" charset="0"/>
                <a:hlinkClick r:id="rId3"/>
              </a:rPr>
              <a:t>Peydayesh</a:t>
            </a:r>
            <a:r>
              <a:rPr lang="en-US" b="0" i="0" u="none" strike="noStrike" dirty="0">
                <a:solidFill>
                  <a:srgbClr val="333333"/>
                </a:solidFill>
                <a:effectLst/>
                <a:latin typeface="Arial" panose="020B0604020202020204" pitchFamily="34" charset="0"/>
                <a:hlinkClick r:id="rId3"/>
              </a:rPr>
              <a:t>, P., </a:t>
            </a:r>
            <a:r>
              <a:rPr lang="en-US" b="0" i="0" u="none" strike="noStrike" dirty="0" err="1">
                <a:solidFill>
                  <a:srgbClr val="333333"/>
                </a:solidFill>
                <a:effectLst/>
                <a:latin typeface="Arial" panose="020B0604020202020204" pitchFamily="34" charset="0"/>
                <a:hlinkClick r:id="rId3"/>
              </a:rPr>
              <a:t>Esmaily</a:t>
            </a:r>
            <a:r>
              <a:rPr lang="en-US" b="0" i="0" u="none" strike="noStrike" dirty="0">
                <a:solidFill>
                  <a:srgbClr val="333333"/>
                </a:solidFill>
                <a:effectLst/>
                <a:latin typeface="Arial" panose="020B0604020202020204" pitchFamily="34" charset="0"/>
                <a:hlinkClick r:id="rId3"/>
              </a:rPr>
              <a:t>, H., </a:t>
            </a:r>
            <a:r>
              <a:rPr lang="en-US" b="0" i="0" u="none" strike="noStrike" dirty="0" err="1">
                <a:solidFill>
                  <a:srgbClr val="333333"/>
                </a:solidFill>
                <a:effectLst/>
                <a:latin typeface="Arial" panose="020B0604020202020204" pitchFamily="34" charset="0"/>
                <a:hlinkClick r:id="rId3"/>
              </a:rPr>
              <a:t>Raeissadat</a:t>
            </a:r>
            <a:r>
              <a:rPr lang="en-US" b="0" i="0" u="none" strike="noStrike" dirty="0">
                <a:solidFill>
                  <a:srgbClr val="333333"/>
                </a:solidFill>
                <a:effectLst/>
                <a:latin typeface="Arial" panose="020B0604020202020204" pitchFamily="34" charset="0"/>
                <a:hlinkClick r:id="rId3"/>
              </a:rPr>
              <a:t>, S. A.. (2022). Comparison between the effects of ultrasound guided intra-articular injections of platelet-rich plasma (PRP), high molecular weight hyaluronic acid, and their combination in hip osteoarthritis: a randomized clinical trial. BMC Musculoskeletal Disorders, 23(1), 856.</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333333"/>
                </a:solidFill>
                <a:effectLst/>
                <a:latin typeface="Arial" panose="020B0604020202020204" pitchFamily="34" charset="0"/>
                <a:hlinkClick r:id="rId4"/>
              </a:rPr>
              <a:t>Brander, V., </a:t>
            </a:r>
            <a:r>
              <a:rPr lang="en-US" b="0" i="0" u="none" strike="noStrike" dirty="0" err="1">
                <a:solidFill>
                  <a:srgbClr val="333333"/>
                </a:solidFill>
                <a:effectLst/>
                <a:latin typeface="Arial" panose="020B0604020202020204" pitchFamily="34" charset="0"/>
                <a:hlinkClick r:id="rId4"/>
              </a:rPr>
              <a:t>Skrepnik</a:t>
            </a:r>
            <a:r>
              <a:rPr lang="en-US" b="0" i="0" u="none" strike="noStrike" dirty="0">
                <a:solidFill>
                  <a:srgbClr val="333333"/>
                </a:solidFill>
                <a:effectLst/>
                <a:latin typeface="Arial" panose="020B0604020202020204" pitchFamily="34" charset="0"/>
                <a:hlinkClick r:id="rId4"/>
              </a:rPr>
              <a:t>, N., Petrella, R. J., Jiang, G. L., </a:t>
            </a:r>
            <a:r>
              <a:rPr lang="en-US" b="0" i="0" u="none" strike="noStrike" dirty="0" err="1">
                <a:solidFill>
                  <a:srgbClr val="333333"/>
                </a:solidFill>
                <a:effectLst/>
                <a:latin typeface="Arial" panose="020B0604020202020204" pitchFamily="34" charset="0"/>
                <a:hlinkClick r:id="rId4"/>
              </a:rPr>
              <a:t>Accomando</a:t>
            </a:r>
            <a:r>
              <a:rPr lang="en-US" b="0" i="0" u="none" strike="noStrike" dirty="0">
                <a:solidFill>
                  <a:srgbClr val="333333"/>
                </a:solidFill>
                <a:effectLst/>
                <a:latin typeface="Arial" panose="020B0604020202020204" pitchFamily="34" charset="0"/>
                <a:hlinkClick r:id="rId4"/>
              </a:rPr>
              <a:t>, B., Vardanyan, A.. (2019). Evaluating the use of intra-articular injections as a treatment for painful hip osteoarthritis: a randomized, double-blind, multicenter, parallel-group study comparing a single 6-mL injection of </a:t>
            </a:r>
            <a:r>
              <a:rPr lang="en-US" b="0" i="0" u="none" strike="noStrike" dirty="0" err="1">
                <a:solidFill>
                  <a:srgbClr val="333333"/>
                </a:solidFill>
                <a:effectLst/>
                <a:latin typeface="Arial" panose="020B0604020202020204" pitchFamily="34" charset="0"/>
                <a:hlinkClick r:id="rId4"/>
              </a:rPr>
              <a:t>hylan</a:t>
            </a:r>
            <a:r>
              <a:rPr lang="en-US" b="0" i="0" u="none" strike="noStrike" dirty="0">
                <a:solidFill>
                  <a:srgbClr val="333333"/>
                </a:solidFill>
                <a:effectLst/>
                <a:latin typeface="Arial" panose="020B0604020202020204" pitchFamily="34" charset="0"/>
                <a:hlinkClick r:id="rId4"/>
              </a:rPr>
              <a:t> G-F 20 with saline. Osteoarthritis &amp; Cartilage, 27(1), 59-70.</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err="1">
                <a:solidFill>
                  <a:srgbClr val="333333"/>
                </a:solidFill>
                <a:effectLst/>
                <a:latin typeface="Arial" panose="020B0604020202020204" pitchFamily="34" charset="0"/>
                <a:hlinkClick r:id="rId5"/>
              </a:rPr>
              <a:t>Qvistgaard</a:t>
            </a:r>
            <a:r>
              <a:rPr lang="en-US" b="0" i="0" u="none" strike="noStrike" dirty="0">
                <a:solidFill>
                  <a:srgbClr val="333333"/>
                </a:solidFill>
                <a:effectLst/>
                <a:latin typeface="Arial" panose="020B0604020202020204" pitchFamily="34" charset="0"/>
                <a:hlinkClick r:id="rId5"/>
              </a:rPr>
              <a:t>, E., Christensen, R., Torp-Pedersen, S., </a:t>
            </a:r>
            <a:r>
              <a:rPr lang="en-US" b="0" i="0" u="none" strike="noStrike" dirty="0" err="1">
                <a:solidFill>
                  <a:srgbClr val="333333"/>
                </a:solidFill>
                <a:effectLst/>
                <a:latin typeface="Arial" panose="020B0604020202020204" pitchFamily="34" charset="0"/>
                <a:hlinkClick r:id="rId5"/>
              </a:rPr>
              <a:t>Bliddal</a:t>
            </a:r>
            <a:r>
              <a:rPr lang="en-US" b="0" i="0" u="none" strike="noStrike" dirty="0">
                <a:solidFill>
                  <a:srgbClr val="333333"/>
                </a:solidFill>
                <a:effectLst/>
                <a:latin typeface="Arial" panose="020B0604020202020204" pitchFamily="34" charset="0"/>
                <a:hlinkClick r:id="rId5"/>
              </a:rPr>
              <a:t>, H.. (2006). Intra-articular treatment of hip osteoarthritis: a randomized trial of hyaluronic acid, corticosteroid, and isotonic saline. Osteoarthritis &amp; Cartilage, 14(2), 163-70.</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err="1">
                <a:solidFill>
                  <a:srgbClr val="333333"/>
                </a:solidFill>
                <a:effectLst/>
                <a:latin typeface="Arial" panose="020B0604020202020204" pitchFamily="34" charset="0"/>
                <a:hlinkClick r:id="rId6"/>
              </a:rPr>
              <a:t>Richette</a:t>
            </a:r>
            <a:r>
              <a:rPr lang="en-US" b="0" i="0" u="none" strike="noStrike" dirty="0">
                <a:solidFill>
                  <a:srgbClr val="333333"/>
                </a:solidFill>
                <a:effectLst/>
                <a:latin typeface="Arial" panose="020B0604020202020204" pitchFamily="34" charset="0"/>
                <a:hlinkClick r:id="rId6"/>
              </a:rPr>
              <a:t>, P., </a:t>
            </a:r>
            <a:r>
              <a:rPr lang="en-US" b="0" i="0" u="none" strike="noStrike" dirty="0" err="1">
                <a:solidFill>
                  <a:srgbClr val="333333"/>
                </a:solidFill>
                <a:effectLst/>
                <a:latin typeface="Arial" panose="020B0604020202020204" pitchFamily="34" charset="0"/>
                <a:hlinkClick r:id="rId6"/>
              </a:rPr>
              <a:t>Ravaud</a:t>
            </a:r>
            <a:r>
              <a:rPr lang="en-US" b="0" i="0" u="none" strike="noStrike" dirty="0">
                <a:solidFill>
                  <a:srgbClr val="333333"/>
                </a:solidFill>
                <a:effectLst/>
                <a:latin typeface="Arial" panose="020B0604020202020204" pitchFamily="34" charset="0"/>
                <a:hlinkClick r:id="rId6"/>
              </a:rPr>
              <a:t>, P., </a:t>
            </a:r>
            <a:r>
              <a:rPr lang="en-US" b="0" i="0" u="none" strike="noStrike" dirty="0" err="1">
                <a:solidFill>
                  <a:srgbClr val="333333"/>
                </a:solidFill>
                <a:effectLst/>
                <a:latin typeface="Arial" panose="020B0604020202020204" pitchFamily="34" charset="0"/>
                <a:hlinkClick r:id="rId6"/>
              </a:rPr>
              <a:t>Conrozier</a:t>
            </a:r>
            <a:r>
              <a:rPr lang="en-US" b="0" i="0" u="none" strike="noStrike" dirty="0">
                <a:solidFill>
                  <a:srgbClr val="333333"/>
                </a:solidFill>
                <a:effectLst/>
                <a:latin typeface="Arial" panose="020B0604020202020204" pitchFamily="34" charset="0"/>
                <a:hlinkClick r:id="rId6"/>
              </a:rPr>
              <a:t>, T., </a:t>
            </a:r>
            <a:r>
              <a:rPr lang="en-US" b="0" i="0" u="none" strike="noStrike" dirty="0" err="1">
                <a:solidFill>
                  <a:srgbClr val="333333"/>
                </a:solidFill>
                <a:effectLst/>
                <a:latin typeface="Arial" panose="020B0604020202020204" pitchFamily="34" charset="0"/>
                <a:hlinkClick r:id="rId6"/>
              </a:rPr>
              <a:t>Euller</a:t>
            </a:r>
            <a:r>
              <a:rPr lang="en-US" b="0" i="0" u="none" strike="noStrike" dirty="0">
                <a:solidFill>
                  <a:srgbClr val="333333"/>
                </a:solidFill>
                <a:effectLst/>
                <a:latin typeface="Arial" panose="020B0604020202020204" pitchFamily="34" charset="0"/>
                <a:hlinkClick r:id="rId6"/>
              </a:rPr>
              <a:t>-Ziegler, L., </a:t>
            </a:r>
            <a:r>
              <a:rPr lang="en-US" b="0" i="0" u="none" strike="noStrike" dirty="0" err="1">
                <a:solidFill>
                  <a:srgbClr val="333333"/>
                </a:solidFill>
                <a:effectLst/>
                <a:latin typeface="Arial" panose="020B0604020202020204" pitchFamily="34" charset="0"/>
                <a:hlinkClick r:id="rId6"/>
              </a:rPr>
              <a:t>Mazières</a:t>
            </a:r>
            <a:r>
              <a:rPr lang="en-US" b="0" i="0" u="none" strike="noStrike" dirty="0">
                <a:solidFill>
                  <a:srgbClr val="333333"/>
                </a:solidFill>
                <a:effectLst/>
                <a:latin typeface="Arial" panose="020B0604020202020204" pitchFamily="34" charset="0"/>
                <a:hlinkClick r:id="rId6"/>
              </a:rPr>
              <a:t>, B., </a:t>
            </a:r>
            <a:r>
              <a:rPr lang="en-US" b="0" i="0" u="none" strike="noStrike" dirty="0" err="1">
                <a:solidFill>
                  <a:srgbClr val="333333"/>
                </a:solidFill>
                <a:effectLst/>
                <a:latin typeface="Arial" panose="020B0604020202020204" pitchFamily="34" charset="0"/>
                <a:hlinkClick r:id="rId6"/>
              </a:rPr>
              <a:t>Maugars</a:t>
            </a:r>
            <a:r>
              <a:rPr lang="en-US" b="0" i="0" u="none" strike="noStrike" dirty="0">
                <a:solidFill>
                  <a:srgbClr val="333333"/>
                </a:solidFill>
                <a:effectLst/>
                <a:latin typeface="Arial" panose="020B0604020202020204" pitchFamily="34" charset="0"/>
                <a:hlinkClick r:id="rId6"/>
              </a:rPr>
              <a:t>, Y., </a:t>
            </a:r>
            <a:r>
              <a:rPr lang="en-US" b="0" i="0" u="none" strike="noStrike" dirty="0" err="1">
                <a:solidFill>
                  <a:srgbClr val="333333"/>
                </a:solidFill>
                <a:effectLst/>
                <a:latin typeface="Arial" panose="020B0604020202020204" pitchFamily="34" charset="0"/>
                <a:hlinkClick r:id="rId6"/>
              </a:rPr>
              <a:t>Mulleman</a:t>
            </a:r>
            <a:r>
              <a:rPr lang="en-US" b="0" i="0" u="none" strike="noStrike" dirty="0">
                <a:solidFill>
                  <a:srgbClr val="333333"/>
                </a:solidFill>
                <a:effectLst/>
                <a:latin typeface="Arial" panose="020B0604020202020204" pitchFamily="34" charset="0"/>
                <a:hlinkClick r:id="rId6"/>
              </a:rPr>
              <a:t>, D., </a:t>
            </a:r>
            <a:r>
              <a:rPr lang="en-US" b="0" i="0" u="none" strike="noStrike" dirty="0" err="1">
                <a:solidFill>
                  <a:srgbClr val="333333"/>
                </a:solidFill>
                <a:effectLst/>
                <a:latin typeface="Arial" panose="020B0604020202020204" pitchFamily="34" charset="0"/>
                <a:hlinkClick r:id="rId6"/>
              </a:rPr>
              <a:t>Clerson</a:t>
            </a:r>
            <a:r>
              <a:rPr lang="en-US" b="0" i="0" u="none" strike="noStrike" dirty="0">
                <a:solidFill>
                  <a:srgbClr val="333333"/>
                </a:solidFill>
                <a:effectLst/>
                <a:latin typeface="Arial" panose="020B0604020202020204" pitchFamily="34" charset="0"/>
                <a:hlinkClick r:id="rId6"/>
              </a:rPr>
              <a:t>, P., Chevalier, X.. (2009). Effect of hyaluronic acid in symptomatic hip osteoarthritis: a multicenter, randomized, placebo-controlled trial. Arthritis &amp; Rheumatism, 60(3), 824-30.</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err="1">
                <a:solidFill>
                  <a:srgbClr val="333333"/>
                </a:solidFill>
                <a:effectLst/>
                <a:latin typeface="Arial" panose="020B0604020202020204" pitchFamily="34" charset="0"/>
                <a:hlinkClick r:id="rId7"/>
              </a:rPr>
              <a:t>Atchia</a:t>
            </a:r>
            <a:r>
              <a:rPr lang="en-US" b="0" i="0" u="none" strike="noStrike" dirty="0">
                <a:solidFill>
                  <a:srgbClr val="333333"/>
                </a:solidFill>
                <a:effectLst/>
                <a:latin typeface="Arial" panose="020B0604020202020204" pitchFamily="34" charset="0"/>
                <a:hlinkClick r:id="rId7"/>
              </a:rPr>
              <a:t>, I., Kane, D., Reed, M. R., Isaacs, J. D., </a:t>
            </a:r>
            <a:r>
              <a:rPr lang="en-US" b="0" i="0" u="none" strike="noStrike" dirty="0" err="1">
                <a:solidFill>
                  <a:srgbClr val="333333"/>
                </a:solidFill>
                <a:effectLst/>
                <a:latin typeface="Arial" panose="020B0604020202020204" pitchFamily="34" charset="0"/>
                <a:hlinkClick r:id="rId7"/>
              </a:rPr>
              <a:t>Birrell</a:t>
            </a:r>
            <a:r>
              <a:rPr lang="en-US" b="0" i="0" u="none" strike="noStrike" dirty="0">
                <a:solidFill>
                  <a:srgbClr val="333333"/>
                </a:solidFill>
                <a:effectLst/>
                <a:latin typeface="Arial" panose="020B0604020202020204" pitchFamily="34" charset="0"/>
                <a:hlinkClick r:id="rId7"/>
              </a:rPr>
              <a:t>, F.. (2011). Efficacy of a single ultrasound-guided injection for the treatment of hip osteoarthritis. Annals of the Rheumatic Diseases, 70(1), 110-6.</a:t>
            </a:r>
            <a:endParaRPr lang="en-US" b="0" i="0" dirty="0">
              <a:solidFill>
                <a:srgbClr val="4B4A4A"/>
              </a:solidFill>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26</a:t>
            </a:fld>
            <a:endParaRPr lang="en-US"/>
          </a:p>
        </p:txBody>
      </p:sp>
    </p:spTree>
    <p:extLst>
      <p:ext uri="{BB962C8B-B14F-4D97-AF65-F5344CB8AC3E}">
        <p14:creationId xmlns:p14="http://schemas.microsoft.com/office/powerpoint/2010/main" val="11814458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solidFill>
                  <a:srgbClr val="000000"/>
                </a:solidFill>
                <a:effectLst/>
                <a:latin typeface="Arial" panose="020B0604020202020204" pitchFamily="34" charset="0"/>
              </a:rPr>
              <a:t>Rationale</a:t>
            </a:r>
          </a:p>
          <a:p>
            <a:pPr algn="l"/>
            <a:r>
              <a:rPr lang="en-US" b="0" i="0" dirty="0">
                <a:solidFill>
                  <a:srgbClr val="000000"/>
                </a:solidFill>
                <a:effectLst/>
                <a:latin typeface="Lato" panose="020F0502020204030203" pitchFamily="34" charset="0"/>
              </a:rPr>
              <a:t>Five studies (three moderate quality and two high quality) compared oral nonsteroidal anti-inflammatories (NSAIDs) with placebo for treatment of symptomatic osteoarthritis of the hip and showed improvement in pain and function scores with NSAIDs (</a:t>
            </a:r>
            <a:r>
              <a:rPr lang="en-US" b="0" i="0" dirty="0" err="1">
                <a:solidFill>
                  <a:srgbClr val="000000"/>
                </a:solidFill>
                <a:effectLst/>
                <a:latin typeface="Lato" panose="020F0502020204030203" pitchFamily="34" charset="0"/>
              </a:rPr>
              <a:t>Baerwald</a:t>
            </a:r>
            <a:r>
              <a:rPr lang="en-US" b="0" i="0" dirty="0">
                <a:solidFill>
                  <a:srgbClr val="000000"/>
                </a:solidFill>
                <a:effectLst/>
                <a:latin typeface="Lato" panose="020F0502020204030203" pitchFamily="34" charset="0"/>
              </a:rPr>
              <a:t> 2010, </a:t>
            </a:r>
            <a:r>
              <a:rPr lang="en-US" b="0" i="0" dirty="0" err="1">
                <a:solidFill>
                  <a:srgbClr val="000000"/>
                </a:solidFill>
                <a:effectLst/>
                <a:latin typeface="Lato" panose="020F0502020204030203" pitchFamily="34" charset="0"/>
              </a:rPr>
              <a:t>Kivitz</a:t>
            </a:r>
            <a:r>
              <a:rPr lang="en-US" b="0" i="0" dirty="0">
                <a:solidFill>
                  <a:srgbClr val="000000"/>
                </a:solidFill>
                <a:effectLst/>
                <a:latin typeface="Lato" panose="020F0502020204030203" pitchFamily="34" charset="0"/>
              </a:rPr>
              <a:t> 2001, </a:t>
            </a:r>
            <a:r>
              <a:rPr lang="en-US" b="0" i="0" dirty="0" err="1">
                <a:solidFill>
                  <a:srgbClr val="000000"/>
                </a:solidFill>
                <a:effectLst/>
                <a:latin typeface="Lato" panose="020F0502020204030203" pitchFamily="34" charset="0"/>
              </a:rPr>
              <a:t>Makarowski</a:t>
            </a:r>
            <a:r>
              <a:rPr lang="en-US" b="0" i="0" dirty="0">
                <a:solidFill>
                  <a:srgbClr val="000000"/>
                </a:solidFill>
                <a:effectLst/>
                <a:latin typeface="Lato" panose="020F0502020204030203" pitchFamily="34" charset="0"/>
              </a:rPr>
              <a:t> 2002, Schnitzer 2011, Svensson 2006). Compared to placebo, all five studies reported on pain and uniformly reported improvement in pain with the use of oral NSAIDs. The Western Ontario McMaster Arthritis Index (WOMAC) score was reported in all studies, all of which reported improvement in WOMAC function with NSAIDs compared to placebo. Three articles compared efficacy of a NSAIDs against each other: Schnitzer (2011) found that lumiracoxib showed similar efficacy to celecoxib; </a:t>
            </a:r>
            <a:r>
              <a:rPr lang="en-US" b="0" i="0" dirty="0" err="1">
                <a:solidFill>
                  <a:srgbClr val="000000"/>
                </a:solidFill>
                <a:effectLst/>
                <a:latin typeface="Lato" panose="020F0502020204030203" pitchFamily="34" charset="0"/>
              </a:rPr>
              <a:t>Kivitz</a:t>
            </a:r>
            <a:r>
              <a:rPr lang="en-US" b="0" i="0" dirty="0">
                <a:solidFill>
                  <a:srgbClr val="000000"/>
                </a:solidFill>
                <a:effectLst/>
                <a:latin typeface="Lato" panose="020F0502020204030203" pitchFamily="34" charset="0"/>
              </a:rPr>
              <a:t> (2001) found that celecoxib 200mg/day and 400mg/day showed similar efficacy to naproxen; </a:t>
            </a:r>
            <a:r>
              <a:rPr lang="en-US" b="0" i="0" dirty="0" err="1">
                <a:solidFill>
                  <a:srgbClr val="000000"/>
                </a:solidFill>
                <a:effectLst/>
                <a:latin typeface="Lato" panose="020F0502020204030203" pitchFamily="34" charset="0"/>
              </a:rPr>
              <a:t>Makarowski</a:t>
            </a:r>
            <a:r>
              <a:rPr lang="en-US" b="0" i="0" dirty="0">
                <a:solidFill>
                  <a:srgbClr val="000000"/>
                </a:solidFill>
                <a:effectLst/>
                <a:latin typeface="Lato" panose="020F0502020204030203" pitchFamily="34" charset="0"/>
              </a:rPr>
              <a:t> (2002) reported similar efficacy between valdecoxib 10mg and naproxen.</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Benefits/Harms of Implementation</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Although oral NSAIDs are widely utilized to treat osteoarthritis of the hip, there are contraindications to their use. Contraindications that should be considered include, but are not limited to, patients with chronic kidney disease or patients with significant cardiac conditions that may be at an elevated risk of myocardial infarction.</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Outcome Importance</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The use of non-opioid medications such as NSAIDs for nonoperative treatment of symptomatic osteoarthritis of the hip is extremely important to minimize the use of opioids.</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Cost Effectiveness/Resource Utilization</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NSAIDs are widely available and an extremely cost-effective treatment for symptomatic osteoarthritis. However, there is limited comparative data on the cost-effectiveness of oral NSAIDs compared to other nonoperative treatments of osteoarthritis of the hip.</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Acceptability</a:t>
            </a:r>
          </a:p>
          <a:p>
            <a:pPr algn="l"/>
            <a:r>
              <a:rPr lang="en-US" b="0" i="0" dirty="0">
                <a:solidFill>
                  <a:srgbClr val="000000"/>
                </a:solidFill>
                <a:effectLst/>
                <a:latin typeface="Lato" panose="020F0502020204030203" pitchFamily="34" charset="0"/>
              </a:rPr>
              <a:t>This recommendation should be readily implemented as it does not influence a major change in clinical practice. Oral NSAIDs are commonly used to treat symptomatic osteoarthritis of the hip. It provides further evidence to support and guide this clinical practice.</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Feasibility</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Oral NSAIDs are widely available. Thus, this recommendation should be easily implemented with no apparent barriers to adoption.</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Future Research</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Future research is warranted to better understand the adverse events with oral NSAID use, particularly in patients at higher risk. Further studies are also needed to compare the different types of oral NSAIDs as well as dosing and duration of treatment. Future studies are needed to establish efficacy within certain subgroups and populations.</a:t>
            </a:r>
          </a:p>
          <a:p>
            <a:pPr algn="l">
              <a:buFont typeface="Arial" panose="020B0604020202020204" pitchFamily="34" charset="0"/>
              <a:buNone/>
            </a:pPr>
            <a:br>
              <a:rPr lang="en-US" dirty="0"/>
            </a:br>
            <a:r>
              <a:rPr lang="en-US" b="0" i="0" u="none" strike="noStrike" dirty="0" err="1">
                <a:solidFill>
                  <a:srgbClr val="333333"/>
                </a:solidFill>
                <a:effectLst/>
                <a:latin typeface="Arial" panose="020B0604020202020204" pitchFamily="34" charset="0"/>
                <a:hlinkClick r:id="rId3"/>
              </a:rPr>
              <a:t>Baerwald</a:t>
            </a:r>
            <a:r>
              <a:rPr lang="en-US" b="0" i="0" u="none" strike="noStrike" dirty="0">
                <a:solidFill>
                  <a:srgbClr val="333333"/>
                </a:solidFill>
                <a:effectLst/>
                <a:latin typeface="Arial" panose="020B0604020202020204" pitchFamily="34" charset="0"/>
                <a:hlinkClick r:id="rId3"/>
              </a:rPr>
              <a:t>, C., </a:t>
            </a:r>
            <a:r>
              <a:rPr lang="en-US" b="0" i="0" u="none" strike="noStrike" dirty="0" err="1">
                <a:solidFill>
                  <a:srgbClr val="333333"/>
                </a:solidFill>
                <a:effectLst/>
                <a:latin typeface="Arial" panose="020B0604020202020204" pitchFamily="34" charset="0"/>
                <a:hlinkClick r:id="rId3"/>
              </a:rPr>
              <a:t>Verdecchia</a:t>
            </a:r>
            <a:r>
              <a:rPr lang="en-US" b="0" i="0" u="none" strike="noStrike" dirty="0">
                <a:solidFill>
                  <a:srgbClr val="333333"/>
                </a:solidFill>
                <a:effectLst/>
                <a:latin typeface="Arial" panose="020B0604020202020204" pitchFamily="34" charset="0"/>
                <a:hlinkClick r:id="rId3"/>
              </a:rPr>
              <a:t>, P., </a:t>
            </a:r>
            <a:r>
              <a:rPr lang="en-US" b="0" i="0" u="none" strike="noStrike" dirty="0" err="1">
                <a:solidFill>
                  <a:srgbClr val="333333"/>
                </a:solidFill>
                <a:effectLst/>
                <a:latin typeface="Arial" panose="020B0604020202020204" pitchFamily="34" charset="0"/>
                <a:hlinkClick r:id="rId3"/>
              </a:rPr>
              <a:t>Duquesroix</a:t>
            </a:r>
            <a:r>
              <a:rPr lang="en-US" b="0" i="0" u="none" strike="noStrike" dirty="0">
                <a:solidFill>
                  <a:srgbClr val="333333"/>
                </a:solidFill>
                <a:effectLst/>
                <a:latin typeface="Arial" panose="020B0604020202020204" pitchFamily="34" charset="0"/>
                <a:hlinkClick r:id="rId3"/>
              </a:rPr>
              <a:t>, B., </a:t>
            </a:r>
            <a:r>
              <a:rPr lang="en-US" b="0" i="0" u="none" strike="noStrike" dirty="0" err="1">
                <a:solidFill>
                  <a:srgbClr val="333333"/>
                </a:solidFill>
                <a:effectLst/>
                <a:latin typeface="Arial" panose="020B0604020202020204" pitchFamily="34" charset="0"/>
                <a:hlinkClick r:id="rId3"/>
              </a:rPr>
              <a:t>Frayssinet</a:t>
            </a:r>
            <a:r>
              <a:rPr lang="en-US" b="0" i="0" u="none" strike="noStrike" dirty="0">
                <a:solidFill>
                  <a:srgbClr val="333333"/>
                </a:solidFill>
                <a:effectLst/>
                <a:latin typeface="Arial" panose="020B0604020202020204" pitchFamily="34" charset="0"/>
                <a:hlinkClick r:id="rId3"/>
              </a:rPr>
              <a:t>, H., Ferreira, T.. (2010). Efficacy, safety, and effects on blood pressure of </a:t>
            </a:r>
            <a:r>
              <a:rPr lang="en-US" b="0" i="0" u="none" strike="noStrike" dirty="0" err="1">
                <a:solidFill>
                  <a:srgbClr val="333333"/>
                </a:solidFill>
                <a:effectLst/>
                <a:latin typeface="Arial" panose="020B0604020202020204" pitchFamily="34" charset="0"/>
                <a:hlinkClick r:id="rId3"/>
              </a:rPr>
              <a:t>naproxcinod</a:t>
            </a:r>
            <a:r>
              <a:rPr lang="en-US" b="0" i="0" u="none" strike="noStrike" dirty="0">
                <a:solidFill>
                  <a:srgbClr val="333333"/>
                </a:solidFill>
                <a:effectLst/>
                <a:latin typeface="Arial" panose="020B0604020202020204" pitchFamily="34" charset="0"/>
                <a:hlinkClick r:id="rId3"/>
              </a:rPr>
              <a:t> 750 mg twice daily compared with placebo and naproxen 500 mg twice daily in patients with osteoarthritis of the hip: a randomized, double-blind, parallel-group, multicenter study. Arthritis &amp; Rheumatism, 62(12), 3635-44.</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err="1">
                <a:solidFill>
                  <a:srgbClr val="333333"/>
                </a:solidFill>
                <a:effectLst/>
                <a:latin typeface="Arial" panose="020B0604020202020204" pitchFamily="34" charset="0"/>
                <a:hlinkClick r:id="rId4"/>
              </a:rPr>
              <a:t>Kivitz</a:t>
            </a:r>
            <a:r>
              <a:rPr lang="en-US" b="0" i="0" u="none" strike="noStrike" dirty="0">
                <a:solidFill>
                  <a:srgbClr val="333333"/>
                </a:solidFill>
                <a:effectLst/>
                <a:latin typeface="Arial" panose="020B0604020202020204" pitchFamily="34" charset="0"/>
                <a:hlinkClick r:id="rId4"/>
              </a:rPr>
              <a:t>, A. J., Moskowitz, R. W., Woods, E., Hubbard, R. C., </a:t>
            </a:r>
            <a:r>
              <a:rPr lang="en-US" b="0" i="0" u="none" strike="noStrike" dirty="0" err="1">
                <a:solidFill>
                  <a:srgbClr val="333333"/>
                </a:solidFill>
                <a:effectLst/>
                <a:latin typeface="Arial" panose="020B0604020202020204" pitchFamily="34" charset="0"/>
                <a:hlinkClick r:id="rId4"/>
              </a:rPr>
              <a:t>Verburg</a:t>
            </a:r>
            <a:r>
              <a:rPr lang="en-US" b="0" i="0" u="none" strike="noStrike" dirty="0">
                <a:solidFill>
                  <a:srgbClr val="333333"/>
                </a:solidFill>
                <a:effectLst/>
                <a:latin typeface="Arial" panose="020B0604020202020204" pitchFamily="34" charset="0"/>
                <a:hlinkClick r:id="rId4"/>
              </a:rPr>
              <a:t>, K. M., </a:t>
            </a:r>
            <a:r>
              <a:rPr lang="en-US" b="0" i="0" u="none" strike="noStrike" dirty="0" err="1">
                <a:solidFill>
                  <a:srgbClr val="333333"/>
                </a:solidFill>
                <a:effectLst/>
                <a:latin typeface="Arial" panose="020B0604020202020204" pitchFamily="34" charset="0"/>
                <a:hlinkClick r:id="rId4"/>
              </a:rPr>
              <a:t>Lefkowith</a:t>
            </a:r>
            <a:r>
              <a:rPr lang="en-US" b="0" i="0" u="none" strike="noStrike" dirty="0">
                <a:solidFill>
                  <a:srgbClr val="333333"/>
                </a:solidFill>
                <a:effectLst/>
                <a:latin typeface="Arial" panose="020B0604020202020204" pitchFamily="34" charset="0"/>
                <a:hlinkClick r:id="rId4"/>
              </a:rPr>
              <a:t>, J. B., Geis, G. S.. (2001). Comparative efficacy and safety of celecoxib and naproxen in the treatment of osteoarthritis of the hip. Journal of International Medical Research, 29(6), 467-79.</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err="1">
                <a:solidFill>
                  <a:srgbClr val="333333"/>
                </a:solidFill>
                <a:effectLst/>
                <a:latin typeface="Arial" panose="020B0604020202020204" pitchFamily="34" charset="0"/>
                <a:hlinkClick r:id="rId5"/>
              </a:rPr>
              <a:t>Makarowski</a:t>
            </a:r>
            <a:r>
              <a:rPr lang="en-US" b="0" i="0" u="none" strike="noStrike" dirty="0">
                <a:solidFill>
                  <a:srgbClr val="333333"/>
                </a:solidFill>
                <a:effectLst/>
                <a:latin typeface="Arial" panose="020B0604020202020204" pitchFamily="34" charset="0"/>
                <a:hlinkClick r:id="rId5"/>
              </a:rPr>
              <a:t>, W., Zhao, W. W., </a:t>
            </a:r>
            <a:r>
              <a:rPr lang="en-US" b="0" i="0" u="none" strike="noStrike" dirty="0" err="1">
                <a:solidFill>
                  <a:srgbClr val="333333"/>
                </a:solidFill>
                <a:effectLst/>
                <a:latin typeface="Arial" panose="020B0604020202020204" pitchFamily="34" charset="0"/>
                <a:hlinkClick r:id="rId5"/>
              </a:rPr>
              <a:t>Bevirt</a:t>
            </a:r>
            <a:r>
              <a:rPr lang="en-US" b="0" i="0" u="none" strike="noStrike" dirty="0">
                <a:solidFill>
                  <a:srgbClr val="333333"/>
                </a:solidFill>
                <a:effectLst/>
                <a:latin typeface="Arial" panose="020B0604020202020204" pitchFamily="34" charset="0"/>
                <a:hlinkClick r:id="rId5"/>
              </a:rPr>
              <a:t>, T., Recker, D. P.. (2002). Efficacy and safety of the COX-2 specific inhibitor valdecoxib in the management of osteoarthritis of the hip: a randomized, double-blind, placebo-controlled comparison with naproxen. Osteoarthritis &amp; Cartilage, 10(4), 290-6</a:t>
            </a:r>
          </a:p>
          <a:p>
            <a:pPr algn="l">
              <a:buFont typeface="Arial" panose="020B0604020202020204" pitchFamily="34" charset="0"/>
              <a:buNone/>
            </a:pPr>
            <a:r>
              <a:rPr lang="en-US" b="0" i="0" u="none" strike="noStrike" dirty="0">
                <a:solidFill>
                  <a:srgbClr val="333333"/>
                </a:solidFill>
                <a:effectLst/>
                <a:latin typeface="Arial" panose="020B0604020202020204" pitchFamily="34" charset="0"/>
                <a:hlinkClick r:id="rId5"/>
              </a:rPr>
              <a:t>.</a:t>
            </a: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333333"/>
                </a:solidFill>
                <a:effectLst/>
                <a:latin typeface="Arial" panose="020B0604020202020204" pitchFamily="34" charset="0"/>
                <a:hlinkClick r:id="rId6"/>
              </a:rPr>
              <a:t>Schnitzer, T. J., </a:t>
            </a:r>
            <a:r>
              <a:rPr lang="en-US" b="0" i="0" u="none" strike="noStrike" dirty="0" err="1">
                <a:solidFill>
                  <a:srgbClr val="333333"/>
                </a:solidFill>
                <a:effectLst/>
                <a:latin typeface="Arial" panose="020B0604020202020204" pitchFamily="34" charset="0"/>
                <a:hlinkClick r:id="rId6"/>
              </a:rPr>
              <a:t>Dattani</a:t>
            </a:r>
            <a:r>
              <a:rPr lang="en-US" b="0" i="0" u="none" strike="noStrike" dirty="0">
                <a:solidFill>
                  <a:srgbClr val="333333"/>
                </a:solidFill>
                <a:effectLst/>
                <a:latin typeface="Arial" panose="020B0604020202020204" pitchFamily="34" charset="0"/>
                <a:hlinkClick r:id="rId6"/>
              </a:rPr>
              <a:t>, I. D., </a:t>
            </a:r>
            <a:r>
              <a:rPr lang="en-US" b="0" i="0" u="none" strike="noStrike" dirty="0" err="1">
                <a:solidFill>
                  <a:srgbClr val="333333"/>
                </a:solidFill>
                <a:effectLst/>
                <a:latin typeface="Arial" panose="020B0604020202020204" pitchFamily="34" charset="0"/>
                <a:hlinkClick r:id="rId6"/>
              </a:rPr>
              <a:t>Seriolo</a:t>
            </a:r>
            <a:r>
              <a:rPr lang="en-US" b="0" i="0" u="none" strike="noStrike" dirty="0">
                <a:solidFill>
                  <a:srgbClr val="333333"/>
                </a:solidFill>
                <a:effectLst/>
                <a:latin typeface="Arial" panose="020B0604020202020204" pitchFamily="34" charset="0"/>
                <a:hlinkClick r:id="rId6"/>
              </a:rPr>
              <a:t>, B., Schneider, H., Moore, A., Tseng, L., </a:t>
            </a:r>
            <a:r>
              <a:rPr lang="en-US" b="0" i="0" u="none" strike="noStrike" dirty="0" err="1">
                <a:solidFill>
                  <a:srgbClr val="333333"/>
                </a:solidFill>
                <a:effectLst/>
                <a:latin typeface="Arial" panose="020B0604020202020204" pitchFamily="34" charset="0"/>
                <a:hlinkClick r:id="rId6"/>
              </a:rPr>
              <a:t>Sallstig</a:t>
            </a:r>
            <a:r>
              <a:rPr lang="en-US" b="0" i="0" u="none" strike="noStrike" dirty="0">
                <a:solidFill>
                  <a:srgbClr val="333333"/>
                </a:solidFill>
                <a:effectLst/>
                <a:latin typeface="Arial" panose="020B0604020202020204" pitchFamily="34" charset="0"/>
                <a:hlinkClick r:id="rId6"/>
              </a:rPr>
              <a:t>, P., </a:t>
            </a:r>
            <a:r>
              <a:rPr lang="en-US" b="0" i="0" u="none" strike="noStrike" dirty="0" err="1">
                <a:solidFill>
                  <a:srgbClr val="333333"/>
                </a:solidFill>
                <a:effectLst/>
                <a:latin typeface="Arial" panose="020B0604020202020204" pitchFamily="34" charset="0"/>
                <a:hlinkClick r:id="rId6"/>
              </a:rPr>
              <a:t>Rebuli</a:t>
            </a:r>
            <a:r>
              <a:rPr lang="en-US" b="0" i="0" u="none" strike="noStrike" dirty="0">
                <a:solidFill>
                  <a:srgbClr val="333333"/>
                </a:solidFill>
                <a:effectLst/>
                <a:latin typeface="Arial" panose="020B0604020202020204" pitchFamily="34" charset="0"/>
                <a:hlinkClick r:id="rId6"/>
              </a:rPr>
              <a:t>, R., Maxwell, T.. (2011). A 13-week, multicenter, randomized, double-blind study of lumiracoxib in hip osteoarthritis. Clinical Rheumatology, 30(11), 1433-46.</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333333"/>
                </a:solidFill>
                <a:effectLst/>
                <a:latin typeface="Arial" panose="020B0604020202020204" pitchFamily="34" charset="0"/>
                <a:hlinkClick r:id="rId7"/>
              </a:rPr>
              <a:t>Svensson, O., </a:t>
            </a:r>
            <a:r>
              <a:rPr lang="en-US" b="0" i="0" u="none" strike="noStrike" dirty="0" err="1">
                <a:solidFill>
                  <a:srgbClr val="333333"/>
                </a:solidFill>
                <a:effectLst/>
                <a:latin typeface="Arial" panose="020B0604020202020204" pitchFamily="34" charset="0"/>
                <a:hlinkClick r:id="rId7"/>
              </a:rPr>
              <a:t>Malmenäs</a:t>
            </a:r>
            <a:r>
              <a:rPr lang="en-US" b="0" i="0" u="none" strike="noStrike" dirty="0">
                <a:solidFill>
                  <a:srgbClr val="333333"/>
                </a:solidFill>
                <a:effectLst/>
                <a:latin typeface="Arial" panose="020B0604020202020204" pitchFamily="34" charset="0"/>
                <a:hlinkClick r:id="rId7"/>
              </a:rPr>
              <a:t>, M., </a:t>
            </a:r>
            <a:r>
              <a:rPr lang="en-US" b="0" i="0" u="none" strike="noStrike" dirty="0" err="1">
                <a:solidFill>
                  <a:srgbClr val="333333"/>
                </a:solidFill>
                <a:effectLst/>
                <a:latin typeface="Arial" panose="020B0604020202020204" pitchFamily="34" charset="0"/>
                <a:hlinkClick r:id="rId7"/>
              </a:rPr>
              <a:t>Fajutrao</a:t>
            </a:r>
            <a:r>
              <a:rPr lang="en-US" b="0" i="0" u="none" strike="noStrike" dirty="0">
                <a:solidFill>
                  <a:srgbClr val="333333"/>
                </a:solidFill>
                <a:effectLst/>
                <a:latin typeface="Arial" panose="020B0604020202020204" pitchFamily="34" charset="0"/>
                <a:hlinkClick r:id="rId7"/>
              </a:rPr>
              <a:t>, L., </a:t>
            </a:r>
            <a:r>
              <a:rPr lang="en-US" b="0" i="0" u="none" strike="noStrike" dirty="0" err="1">
                <a:solidFill>
                  <a:srgbClr val="333333"/>
                </a:solidFill>
                <a:effectLst/>
                <a:latin typeface="Arial" panose="020B0604020202020204" pitchFamily="34" charset="0"/>
                <a:hlinkClick r:id="rId7"/>
              </a:rPr>
              <a:t>Roos</a:t>
            </a:r>
            <a:r>
              <a:rPr lang="en-US" b="0" i="0" u="none" strike="noStrike" dirty="0">
                <a:solidFill>
                  <a:srgbClr val="333333"/>
                </a:solidFill>
                <a:effectLst/>
                <a:latin typeface="Arial" panose="020B0604020202020204" pitchFamily="34" charset="0"/>
                <a:hlinkClick r:id="rId7"/>
              </a:rPr>
              <a:t>, E. M., </a:t>
            </a:r>
            <a:r>
              <a:rPr lang="en-US" b="0" i="0" u="none" strike="noStrike" dirty="0" err="1">
                <a:solidFill>
                  <a:srgbClr val="333333"/>
                </a:solidFill>
                <a:effectLst/>
                <a:latin typeface="Arial" panose="020B0604020202020204" pitchFamily="34" charset="0"/>
                <a:hlinkClick r:id="rId7"/>
              </a:rPr>
              <a:t>Lohmander</a:t>
            </a:r>
            <a:r>
              <a:rPr lang="en-US" b="0" i="0" u="none" strike="noStrike" dirty="0">
                <a:solidFill>
                  <a:srgbClr val="333333"/>
                </a:solidFill>
                <a:effectLst/>
                <a:latin typeface="Arial" panose="020B0604020202020204" pitchFamily="34" charset="0"/>
                <a:hlinkClick r:id="rId7"/>
              </a:rPr>
              <a:t>, L. S.. (2006). Greater reduction of knee than hip pain in osteoarthritis treated with naproxen, as evaluated by WOMAC and SF-36. Annals of the Rheumatic Diseases, 65(6), 781-4.</a:t>
            </a:r>
            <a:endParaRPr lang="en-US" b="0" i="0" dirty="0">
              <a:solidFill>
                <a:srgbClr val="4B4A4A"/>
              </a:solidFill>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27</a:t>
            </a:fld>
            <a:endParaRPr lang="en-US"/>
          </a:p>
        </p:txBody>
      </p:sp>
    </p:spTree>
    <p:extLst>
      <p:ext uri="{BB962C8B-B14F-4D97-AF65-F5344CB8AC3E}">
        <p14:creationId xmlns:p14="http://schemas.microsoft.com/office/powerpoint/2010/main" val="19241689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solidFill>
                  <a:srgbClr val="000000"/>
                </a:solidFill>
                <a:effectLst/>
                <a:latin typeface="Arial" panose="020B0604020202020204" pitchFamily="34" charset="0"/>
              </a:rPr>
              <a:t>Rationale</a:t>
            </a:r>
          </a:p>
          <a:p>
            <a:pPr algn="l"/>
            <a:r>
              <a:rPr lang="en-US" b="0" i="0" dirty="0">
                <a:solidFill>
                  <a:srgbClr val="000000"/>
                </a:solidFill>
                <a:effectLst/>
                <a:latin typeface="Lato" panose="020F0502020204030203" pitchFamily="34" charset="0"/>
              </a:rPr>
              <a:t>This recommendation was upgraded from limited to moderate due to the risks of periprosthetic fracture, risks to acceptability as the vast majority of femoral stems implanted are cementless, as well as the importance of training surgeons on cement technique. Eleven low quality studies compared outcomes of cemented femoral stems versus cementless femoral stems in total hip arthroplasty for symptomatic osteoarthritis (</a:t>
            </a:r>
            <a:r>
              <a:rPr lang="en-US" b="0" i="0" dirty="0" err="1">
                <a:solidFill>
                  <a:srgbClr val="000000"/>
                </a:solidFill>
                <a:effectLst/>
                <a:latin typeface="Lato" panose="020F0502020204030203" pitchFamily="34" charset="0"/>
              </a:rPr>
              <a:t>Bloemheuvel</a:t>
            </a:r>
            <a:r>
              <a:rPr lang="en-US" b="0" i="0" dirty="0">
                <a:solidFill>
                  <a:srgbClr val="000000"/>
                </a:solidFill>
                <a:effectLst/>
                <a:latin typeface="Lato" panose="020F0502020204030203" pitchFamily="34" charset="0"/>
              </a:rPr>
              <a:t> 2022, </a:t>
            </a:r>
            <a:r>
              <a:rPr lang="en-US" b="0" i="0" dirty="0" err="1">
                <a:solidFill>
                  <a:srgbClr val="000000"/>
                </a:solidFill>
                <a:effectLst/>
                <a:latin typeface="Lato" panose="020F0502020204030203" pitchFamily="34" charset="0"/>
              </a:rPr>
              <a:t>Cnudde</a:t>
            </a:r>
            <a:r>
              <a:rPr lang="en-US" b="0" i="0" dirty="0">
                <a:solidFill>
                  <a:srgbClr val="000000"/>
                </a:solidFill>
                <a:effectLst/>
                <a:latin typeface="Lato" panose="020F0502020204030203" pitchFamily="34" charset="0"/>
              </a:rPr>
              <a:t> 2017, </a:t>
            </a:r>
            <a:r>
              <a:rPr lang="en-US" b="0" i="0" dirty="0" err="1">
                <a:solidFill>
                  <a:srgbClr val="000000"/>
                </a:solidFill>
                <a:effectLst/>
                <a:latin typeface="Lato" panose="020F0502020204030203" pitchFamily="34" charset="0"/>
              </a:rPr>
              <a:t>Dybvik</a:t>
            </a:r>
            <a:r>
              <a:rPr lang="en-US" b="0" i="0" dirty="0">
                <a:solidFill>
                  <a:srgbClr val="000000"/>
                </a:solidFill>
                <a:effectLst/>
                <a:latin typeface="Lato" panose="020F0502020204030203" pitchFamily="34" charset="0"/>
              </a:rPr>
              <a:t> 2020, Ekman 2019, </a:t>
            </a:r>
            <a:r>
              <a:rPr lang="en-US" b="0" i="0" dirty="0" err="1">
                <a:solidFill>
                  <a:srgbClr val="000000"/>
                </a:solidFill>
                <a:effectLst/>
                <a:latin typeface="Lato" panose="020F0502020204030203" pitchFamily="34" charset="0"/>
              </a:rPr>
              <a:t>Ennin</a:t>
            </a:r>
            <a:r>
              <a:rPr lang="en-US" b="0" i="0" dirty="0">
                <a:solidFill>
                  <a:srgbClr val="000000"/>
                </a:solidFill>
                <a:effectLst/>
                <a:latin typeface="Lato" panose="020F0502020204030203" pitchFamily="34" charset="0"/>
              </a:rPr>
              <a:t> 2021, Gandhi 2010, </a:t>
            </a:r>
            <a:r>
              <a:rPr lang="en-US" b="0" i="0" dirty="0" err="1">
                <a:solidFill>
                  <a:srgbClr val="000000"/>
                </a:solidFill>
                <a:effectLst/>
                <a:latin typeface="Lato" panose="020F0502020204030203" pitchFamily="34" charset="0"/>
              </a:rPr>
              <a:t>Havelin</a:t>
            </a:r>
            <a:r>
              <a:rPr lang="en-US" b="0" i="0" dirty="0">
                <a:solidFill>
                  <a:srgbClr val="000000"/>
                </a:solidFill>
                <a:effectLst/>
                <a:latin typeface="Lato" panose="020F0502020204030203" pitchFamily="34" charset="0"/>
              </a:rPr>
              <a:t> 1994, </a:t>
            </a:r>
            <a:r>
              <a:rPr lang="en-US" b="0" i="0" dirty="0" err="1">
                <a:solidFill>
                  <a:srgbClr val="000000"/>
                </a:solidFill>
                <a:effectLst/>
                <a:latin typeface="Lato" panose="020F0502020204030203" pitchFamily="34" charset="0"/>
              </a:rPr>
              <a:t>Jamsen</a:t>
            </a:r>
            <a:r>
              <a:rPr lang="en-US" b="0" i="0" dirty="0">
                <a:solidFill>
                  <a:srgbClr val="000000"/>
                </a:solidFill>
                <a:effectLst/>
                <a:latin typeface="Lato" panose="020F0502020204030203" pitchFamily="34" charset="0"/>
              </a:rPr>
              <a:t> 2014, Kelly 2022, </a:t>
            </a:r>
            <a:r>
              <a:rPr lang="en-US" b="0" i="0" dirty="0" err="1">
                <a:solidFill>
                  <a:srgbClr val="000000"/>
                </a:solidFill>
                <a:effectLst/>
                <a:latin typeface="Lato" panose="020F0502020204030203" pitchFamily="34" charset="0"/>
              </a:rPr>
              <a:t>Makela</a:t>
            </a:r>
            <a:r>
              <a:rPr lang="en-US" b="0" i="0" dirty="0">
                <a:solidFill>
                  <a:srgbClr val="000000"/>
                </a:solidFill>
                <a:effectLst/>
                <a:latin typeface="Lato" panose="020F0502020204030203" pitchFamily="34" charset="0"/>
              </a:rPr>
              <a:t> 2014, Pedersen 2021).</a:t>
            </a:r>
          </a:p>
          <a:p>
            <a:pPr algn="l"/>
            <a:endParaRPr lang="en-US" b="0" i="0" dirty="0">
              <a:solidFill>
                <a:srgbClr val="000000"/>
              </a:solidFill>
              <a:effectLst/>
              <a:latin typeface="Lato" panose="020F0502020204030203" pitchFamily="34" charset="0"/>
            </a:endParaRPr>
          </a:p>
          <a:p>
            <a:pPr algn="l"/>
            <a:r>
              <a:rPr lang="en-US" b="0" i="0" dirty="0" err="1">
                <a:solidFill>
                  <a:srgbClr val="000000"/>
                </a:solidFill>
                <a:effectLst/>
                <a:latin typeface="Lato" panose="020F0502020204030203" pitchFamily="34" charset="0"/>
              </a:rPr>
              <a:t>Bloemheuvel</a:t>
            </a:r>
            <a:r>
              <a:rPr lang="en-US" b="0" i="0" dirty="0">
                <a:solidFill>
                  <a:srgbClr val="000000"/>
                </a:solidFill>
                <a:effectLst/>
                <a:latin typeface="Lato" panose="020F0502020204030203" pitchFamily="34" charset="0"/>
              </a:rPr>
              <a:t> (2022), suggested that cemented femoral fixation had significantly positive effects on revision rates after 1, 3, and 5 years compared to cementless. </a:t>
            </a:r>
            <a:r>
              <a:rPr lang="en-US" b="0" i="0" dirty="0" err="1">
                <a:solidFill>
                  <a:srgbClr val="000000"/>
                </a:solidFill>
                <a:effectLst/>
                <a:latin typeface="Lato" panose="020F0502020204030203" pitchFamily="34" charset="0"/>
              </a:rPr>
              <a:t>Jamsen</a:t>
            </a:r>
            <a:r>
              <a:rPr lang="en-US" b="0" i="0" dirty="0">
                <a:solidFill>
                  <a:srgbClr val="000000"/>
                </a:solidFill>
                <a:effectLst/>
                <a:latin typeface="Lato" panose="020F0502020204030203" pitchFamily="34" charset="0"/>
              </a:rPr>
              <a:t> (2014) found that cementless femoral fixation had significantly positive effects on the risk of revision after 1 year compared to cemented. </a:t>
            </a:r>
            <a:r>
              <a:rPr lang="en-US" b="0" i="0" dirty="0" err="1">
                <a:solidFill>
                  <a:srgbClr val="000000"/>
                </a:solidFill>
                <a:effectLst/>
                <a:latin typeface="Lato" panose="020F0502020204030203" pitchFamily="34" charset="0"/>
              </a:rPr>
              <a:t>Makela</a:t>
            </a:r>
            <a:r>
              <a:rPr lang="en-US" b="0" i="0" dirty="0">
                <a:solidFill>
                  <a:srgbClr val="000000"/>
                </a:solidFill>
                <a:effectLst/>
                <a:latin typeface="Lato" panose="020F0502020204030203" pitchFamily="34" charset="0"/>
              </a:rPr>
              <a:t> (2014) indicated that cementless femoral fixation had significantly positive effects on revisions after 6 months and 15 years, deep infection at 6 months, and dislocation at 6 months for patients between the ages 65-74 compared to cemented. However, it also suggested that cemented femoral fixation had significantly positive effects on aseptic loosening and periprosthetic fracture at 6 months for patients between the ages of 65-74 compared to cementless. For patients over 75, this low-quality article indicated that cementless femoral fixation had significantly positive effects on revision after 15 years, deep infection at 6 months, and dislocation at 6 months compared to cemented. However, cemented femoral fixation had significantly positive effects on aseptic loosening at 6 months and periprosthetic fracture at 6 months for the same age group compared to cementless. Kelly (2022) found cementless femoral fixation had significantly positive effects on septic revision and loosening at 10 years compared to hybrid. However, it also suggested that cemented femoral fixation had significantly positive effects on periprosthetic fracture at 10 years compared to cementless.</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Benefits/Harms of Implementation</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Cemented femoral stems in total hip arthroplasty are associated with lower risk of periprosthetic fracture particularly in older patients. However, there is a risk of bone cement implantation syndrome with the use of cement during total hip arthroplasty particularly in patients with poor renal, cardiac, or pulmonary function (</a:t>
            </a:r>
            <a:r>
              <a:rPr lang="en-US" b="0" i="0" dirty="0" err="1">
                <a:solidFill>
                  <a:srgbClr val="000000"/>
                </a:solidFill>
                <a:effectLst/>
                <a:latin typeface="Lato" panose="020F0502020204030203" pitchFamily="34" charset="0"/>
              </a:rPr>
              <a:t>Rassir</a:t>
            </a:r>
            <a:r>
              <a:rPr lang="en-US" b="0" i="0" dirty="0">
                <a:solidFill>
                  <a:srgbClr val="000000"/>
                </a:solidFill>
                <a:effectLst/>
                <a:latin typeface="Lato" panose="020F0502020204030203" pitchFamily="34" charset="0"/>
              </a:rPr>
              <a:t> 2021). The decision to use cemented or cementless femoral fixation should be individualized to each patient as it may be influenced by individual patient circumstances.</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Outcome Importance</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As the number of older patients undergoing total hip arthroplasty increases annually, the risk of periprosthetic fractures has continued to rise. Mortality rates after periprosthetic fractures are as high as 18% so mitigating this risk is important (Shields 2014). This recommendation was upgraded from limited to moderate to emphasize the importance of mitigating the risk of periprosthetic fractures in total hip arthroplasty.</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Cost Effectiveness/Resource Utilization</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While cementless fixation is widely utilized in total hip arthroplasty, bone cement is widely available as it is the most common fixation method for total knee arthroplasty. The cost-effectiveness of cemented versus cementless femoral fixation is complex and must take into account multiple factors including direct costs, including the costs of the prostheses and cement, as well as indirect costs, operating room and anesthesia time, and the cost of adverse events associated with their use.</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Acceptability</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In the United States, 95.2% of femoral stems implanted are cementless (AJRR 2022 Annual Report). The high utilization rates of cementless femoral fixation are multifactorial including longevity due to biologic ingrowth fixation, reduced operative time, lower risk of embolic debris, as well as lack of training on cement technique. Given this, there is a risk that this recommendation is not widely accepted. As a result, this recommendation was upgraded to a moderate strength recommendation due to this risk.</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Feasibility</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While cemented femoral fixation is less utilized in the United States, it is widely utilized internationally with utilization of cemented stems reported up to 98% in some countries (</a:t>
            </a:r>
            <a:r>
              <a:rPr lang="en-US" b="0" i="0" dirty="0" err="1">
                <a:solidFill>
                  <a:srgbClr val="000000"/>
                </a:solidFill>
                <a:effectLst/>
                <a:latin typeface="Lato" panose="020F0502020204030203" pitchFamily="34" charset="0"/>
              </a:rPr>
              <a:t>Bunyoz</a:t>
            </a:r>
            <a:r>
              <a:rPr lang="en-US" b="0" i="0" dirty="0">
                <a:solidFill>
                  <a:srgbClr val="000000"/>
                </a:solidFill>
                <a:effectLst/>
                <a:latin typeface="Lato" panose="020F0502020204030203" pitchFamily="34" charset="0"/>
              </a:rPr>
              <a:t> 2020). Clinically, cemented fixation is sustainable and an effective method of femoral fixation. However, a major barrier to implementation of this recommendation is lack of surgical training on cement technique. As a result, this recommendation was upgraded to a moderate strength recommendation to emphasize the importance of surgical training incorporating cemented femoral fixation.</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Future Research</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The decision to utilize a cemented versus cementless femoral stem should be individualized to each patient and should take into account bone quality. There is not a widely available and adopted preoperative assessment for bone quality. Resultantly, age is often utilized as a surrogate. Future research is warranted to identify additional patient related factors beyond age that inform the decision to use cemented or cementless fixation and avoid complications, such as periprosthetic fractures. While cementless and cemented fixation are broad terms to describe fixations strategies in total hip arthroplasty, there are a variety of implant related differences (e.g., geometry, coatings) between implants in each group that should be considered. Future comparative research is warranted to investigate the unique differences in implants and technologies in each group. Long-term studies and registry data are important to assess the reliability and durability of current and future cemented and cementless femoral stems. Comparative cost-effectiveness data is also important and should be an area of future research.</a:t>
            </a:r>
          </a:p>
          <a:p>
            <a:pPr algn="l">
              <a:buFont typeface="Arial" panose="020B0604020202020204" pitchFamily="34" charset="0"/>
              <a:buNone/>
            </a:pPr>
            <a:br>
              <a:rPr lang="en-US" dirty="0"/>
            </a:br>
            <a:r>
              <a:rPr lang="en-US" b="0" i="0" u="none" strike="noStrike" dirty="0" err="1">
                <a:solidFill>
                  <a:srgbClr val="333333"/>
                </a:solidFill>
                <a:effectLst/>
                <a:latin typeface="Arial" panose="020B0604020202020204" pitchFamily="34" charset="0"/>
                <a:hlinkClick r:id="rId3"/>
              </a:rPr>
              <a:t>Bloemheuvel</a:t>
            </a:r>
            <a:r>
              <a:rPr lang="en-US" b="0" i="0" u="none" strike="noStrike" dirty="0">
                <a:solidFill>
                  <a:srgbClr val="333333"/>
                </a:solidFill>
                <a:effectLst/>
                <a:latin typeface="Arial" panose="020B0604020202020204" pitchFamily="34" charset="0"/>
                <a:hlinkClick r:id="rId3"/>
              </a:rPr>
              <a:t>, E. M., Van </a:t>
            </a:r>
            <a:r>
              <a:rPr lang="en-US" b="0" i="0" u="none" strike="noStrike" dirty="0" err="1">
                <a:solidFill>
                  <a:srgbClr val="333333"/>
                </a:solidFill>
                <a:effectLst/>
                <a:latin typeface="Arial" panose="020B0604020202020204" pitchFamily="34" charset="0"/>
                <a:hlinkClick r:id="rId3"/>
              </a:rPr>
              <a:t>Steenbergen</a:t>
            </a:r>
            <a:r>
              <a:rPr lang="en-US" b="0" i="0" u="none" strike="noStrike" dirty="0">
                <a:solidFill>
                  <a:srgbClr val="333333"/>
                </a:solidFill>
                <a:effectLst/>
                <a:latin typeface="Arial" panose="020B0604020202020204" pitchFamily="34" charset="0"/>
                <a:hlinkClick r:id="rId3"/>
              </a:rPr>
              <a:t>, L. N., </a:t>
            </a:r>
            <a:r>
              <a:rPr lang="en-US" b="0" i="0" u="none" strike="noStrike" dirty="0" err="1">
                <a:solidFill>
                  <a:srgbClr val="333333"/>
                </a:solidFill>
                <a:effectLst/>
                <a:latin typeface="Arial" panose="020B0604020202020204" pitchFamily="34" charset="0"/>
                <a:hlinkClick r:id="rId3"/>
              </a:rPr>
              <a:t>Swierstra</a:t>
            </a:r>
            <a:r>
              <a:rPr lang="en-US" b="0" i="0" u="none" strike="noStrike" dirty="0">
                <a:solidFill>
                  <a:srgbClr val="333333"/>
                </a:solidFill>
                <a:effectLst/>
                <a:latin typeface="Arial" panose="020B0604020202020204" pitchFamily="34" charset="0"/>
                <a:hlinkClick r:id="rId3"/>
              </a:rPr>
              <a:t>, B. A.. (2022). Comparable mortality but higher revision rate after uncemented compared with cemented total hip arthroplasties in patients 80 years and older: report of 43,053 cases of the Dutch Arthroplasty Register. Acta </a:t>
            </a:r>
            <a:r>
              <a:rPr lang="en-US" b="0" i="0" u="none" strike="noStrike" dirty="0" err="1">
                <a:solidFill>
                  <a:srgbClr val="333333"/>
                </a:solidFill>
                <a:effectLst/>
                <a:latin typeface="Arial" panose="020B0604020202020204" pitchFamily="34" charset="0"/>
                <a:hlinkClick r:id="rId3"/>
              </a:rPr>
              <a:t>Orthopaedica</a:t>
            </a:r>
            <a:r>
              <a:rPr lang="en-US" b="0" i="0" u="none" strike="noStrike" dirty="0">
                <a:solidFill>
                  <a:srgbClr val="333333"/>
                </a:solidFill>
                <a:effectLst/>
                <a:latin typeface="Arial" panose="020B0604020202020204" pitchFamily="34" charset="0"/>
                <a:hlinkClick r:id="rId3"/>
              </a:rPr>
              <a:t>, 93(0), 151-157.</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err="1">
                <a:solidFill>
                  <a:srgbClr val="333333"/>
                </a:solidFill>
                <a:effectLst/>
                <a:latin typeface="Arial" panose="020B0604020202020204" pitchFamily="34" charset="0"/>
                <a:hlinkClick r:id="rId4"/>
              </a:rPr>
              <a:t>Cnudde</a:t>
            </a:r>
            <a:r>
              <a:rPr lang="en-US" b="0" i="0" u="none" strike="noStrike" dirty="0">
                <a:solidFill>
                  <a:srgbClr val="333333"/>
                </a:solidFill>
                <a:effectLst/>
                <a:latin typeface="Arial" panose="020B0604020202020204" pitchFamily="34" charset="0"/>
                <a:hlinkClick r:id="rId4"/>
              </a:rPr>
              <a:t>, P., </a:t>
            </a:r>
            <a:r>
              <a:rPr lang="en-US" b="0" i="0" u="none" strike="noStrike" dirty="0" err="1">
                <a:solidFill>
                  <a:srgbClr val="333333"/>
                </a:solidFill>
                <a:effectLst/>
                <a:latin typeface="Arial" panose="020B0604020202020204" pitchFamily="34" charset="0"/>
                <a:hlinkClick r:id="rId4"/>
              </a:rPr>
              <a:t>Nemes</a:t>
            </a:r>
            <a:r>
              <a:rPr lang="en-US" b="0" i="0" u="none" strike="noStrike" dirty="0">
                <a:solidFill>
                  <a:srgbClr val="333333"/>
                </a:solidFill>
                <a:effectLst/>
                <a:latin typeface="Arial" panose="020B0604020202020204" pitchFamily="34" charset="0"/>
                <a:hlinkClick r:id="rId4"/>
              </a:rPr>
              <a:t>, S., </a:t>
            </a:r>
            <a:r>
              <a:rPr lang="en-US" b="0" i="0" u="none" strike="noStrike" dirty="0" err="1">
                <a:solidFill>
                  <a:srgbClr val="333333"/>
                </a:solidFill>
                <a:effectLst/>
                <a:latin typeface="Arial" panose="020B0604020202020204" pitchFamily="34" charset="0"/>
                <a:hlinkClick r:id="rId4"/>
              </a:rPr>
              <a:t>Mohaddes</a:t>
            </a:r>
            <a:r>
              <a:rPr lang="en-US" b="0" i="0" u="none" strike="noStrike" dirty="0">
                <a:solidFill>
                  <a:srgbClr val="333333"/>
                </a:solidFill>
                <a:effectLst/>
                <a:latin typeface="Arial" panose="020B0604020202020204" pitchFamily="34" charset="0"/>
                <a:hlinkClick r:id="rId4"/>
              </a:rPr>
              <a:t>, M., Timperley, J., </a:t>
            </a:r>
            <a:r>
              <a:rPr lang="en-US" b="0" i="0" u="none" strike="noStrike" dirty="0" err="1">
                <a:solidFill>
                  <a:srgbClr val="333333"/>
                </a:solidFill>
                <a:effectLst/>
                <a:latin typeface="Arial" panose="020B0604020202020204" pitchFamily="34" charset="0"/>
                <a:hlinkClick r:id="rId4"/>
              </a:rPr>
              <a:t>Garellick</a:t>
            </a:r>
            <a:r>
              <a:rPr lang="en-US" b="0" i="0" u="none" strike="noStrike" dirty="0">
                <a:solidFill>
                  <a:srgbClr val="333333"/>
                </a:solidFill>
                <a:effectLst/>
                <a:latin typeface="Arial" panose="020B0604020202020204" pitchFamily="34" charset="0"/>
                <a:hlinkClick r:id="rId4"/>
              </a:rPr>
              <a:t>, G., </a:t>
            </a:r>
            <a:r>
              <a:rPr lang="en-US" b="0" i="0" u="none" strike="noStrike" dirty="0" err="1">
                <a:solidFill>
                  <a:srgbClr val="333333"/>
                </a:solidFill>
                <a:effectLst/>
                <a:latin typeface="Arial" panose="020B0604020202020204" pitchFamily="34" charset="0"/>
                <a:hlinkClick r:id="rId4"/>
              </a:rPr>
              <a:t>Burström</a:t>
            </a:r>
            <a:r>
              <a:rPr lang="en-US" b="0" i="0" u="none" strike="noStrike" dirty="0">
                <a:solidFill>
                  <a:srgbClr val="333333"/>
                </a:solidFill>
                <a:effectLst/>
                <a:latin typeface="Arial" panose="020B0604020202020204" pitchFamily="34" charset="0"/>
                <a:hlinkClick r:id="rId4"/>
              </a:rPr>
              <a:t>, K., Rolfson, O.. (2017). Is preoperative patient-reported health status associated </a:t>
            </a:r>
            <a:r>
              <a:rPr lang="en-US" b="0" i="0" u="none" strike="noStrike" dirty="0" err="1">
                <a:solidFill>
                  <a:srgbClr val="333333"/>
                </a:solidFill>
                <a:effectLst/>
                <a:latin typeface="Arial" panose="020B0604020202020204" pitchFamily="34" charset="0"/>
                <a:hlinkClick r:id="rId4"/>
              </a:rPr>
              <a:t>withmortality</a:t>
            </a:r>
            <a:r>
              <a:rPr lang="en-US" b="0" i="0" u="none" strike="noStrike" dirty="0">
                <a:solidFill>
                  <a:srgbClr val="333333"/>
                </a:solidFill>
                <a:effectLst/>
                <a:latin typeface="Arial" panose="020B0604020202020204" pitchFamily="34" charset="0"/>
                <a:hlinkClick r:id="rId4"/>
              </a:rPr>
              <a:t> after total hip replacement?. International Journal of Environmental Research and Public Health, 14(8), . http://dx.doi.org/10.3390/ijerph14080899</a:t>
            </a: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err="1">
                <a:solidFill>
                  <a:srgbClr val="333333"/>
                </a:solidFill>
                <a:effectLst/>
                <a:latin typeface="Arial" panose="020B0604020202020204" pitchFamily="34" charset="0"/>
                <a:hlinkClick r:id="rId5"/>
              </a:rPr>
              <a:t>Dybvik</a:t>
            </a:r>
            <a:r>
              <a:rPr lang="en-US" b="0" i="0" u="none" strike="noStrike" dirty="0">
                <a:solidFill>
                  <a:srgbClr val="333333"/>
                </a:solidFill>
                <a:effectLst/>
                <a:latin typeface="Arial" panose="020B0604020202020204" pitchFamily="34" charset="0"/>
                <a:hlinkClick r:id="rId5"/>
              </a:rPr>
              <a:t>, E., </a:t>
            </a:r>
            <a:r>
              <a:rPr lang="en-US" b="0" i="0" u="none" strike="noStrike" dirty="0" err="1">
                <a:solidFill>
                  <a:srgbClr val="333333"/>
                </a:solidFill>
                <a:effectLst/>
                <a:latin typeface="Arial" panose="020B0604020202020204" pitchFamily="34" charset="0"/>
                <a:hlinkClick r:id="rId5"/>
              </a:rPr>
              <a:t>Furnes</a:t>
            </a:r>
            <a:r>
              <a:rPr lang="en-US" b="0" i="0" u="none" strike="noStrike" dirty="0">
                <a:solidFill>
                  <a:srgbClr val="333333"/>
                </a:solidFill>
                <a:effectLst/>
                <a:latin typeface="Arial" panose="020B0604020202020204" pitchFamily="34" charset="0"/>
                <a:hlinkClick r:id="rId5"/>
              </a:rPr>
              <a:t>, O., </a:t>
            </a:r>
            <a:r>
              <a:rPr lang="en-US" b="0" i="0" u="none" strike="noStrike" dirty="0" err="1">
                <a:solidFill>
                  <a:srgbClr val="333333"/>
                </a:solidFill>
                <a:effectLst/>
                <a:latin typeface="Arial" panose="020B0604020202020204" pitchFamily="34" charset="0"/>
                <a:hlinkClick r:id="rId5"/>
              </a:rPr>
              <a:t>Havelin</a:t>
            </a:r>
            <a:r>
              <a:rPr lang="en-US" b="0" i="0" u="none" strike="noStrike" dirty="0">
                <a:solidFill>
                  <a:srgbClr val="333333"/>
                </a:solidFill>
                <a:effectLst/>
                <a:latin typeface="Arial" panose="020B0604020202020204" pitchFamily="34" charset="0"/>
                <a:hlinkClick r:id="rId5"/>
              </a:rPr>
              <a:t>, L. I., Fossa, S. D., </a:t>
            </a:r>
            <a:r>
              <a:rPr lang="en-US" b="0" i="0" u="none" strike="noStrike" dirty="0" err="1">
                <a:solidFill>
                  <a:srgbClr val="333333"/>
                </a:solidFill>
                <a:effectLst/>
                <a:latin typeface="Arial" panose="020B0604020202020204" pitchFamily="34" charset="0"/>
                <a:hlinkClick r:id="rId5"/>
              </a:rPr>
              <a:t>Trovik</a:t>
            </a:r>
            <a:r>
              <a:rPr lang="en-US" b="0" i="0" u="none" strike="noStrike" dirty="0">
                <a:solidFill>
                  <a:srgbClr val="333333"/>
                </a:solidFill>
                <a:effectLst/>
                <a:latin typeface="Arial" panose="020B0604020202020204" pitchFamily="34" charset="0"/>
                <a:hlinkClick r:id="rId5"/>
              </a:rPr>
              <a:t>, C., Lie, S. A.. (2020). A prospective study on cancer risk after total hip replacements for 41,402 patients linked to the Cancer registry of Norway. BMC Musculoskeletal Disorders, 21(1), 599.</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333333"/>
                </a:solidFill>
                <a:effectLst/>
                <a:latin typeface="Arial" panose="020B0604020202020204" pitchFamily="34" charset="0"/>
                <a:hlinkClick r:id="rId6"/>
              </a:rPr>
              <a:t>Ekman, E., </a:t>
            </a:r>
            <a:r>
              <a:rPr lang="en-US" b="0" i="0" u="none" strike="noStrike" dirty="0" err="1">
                <a:solidFill>
                  <a:srgbClr val="333333"/>
                </a:solidFill>
                <a:effectLst/>
                <a:latin typeface="Arial" panose="020B0604020202020204" pitchFamily="34" charset="0"/>
                <a:hlinkClick r:id="rId6"/>
              </a:rPr>
              <a:t>Palomaki</a:t>
            </a:r>
            <a:r>
              <a:rPr lang="en-US" b="0" i="0" u="none" strike="noStrike" dirty="0">
                <a:solidFill>
                  <a:srgbClr val="333333"/>
                </a:solidFill>
                <a:effectLst/>
                <a:latin typeface="Arial" panose="020B0604020202020204" pitchFamily="34" charset="0"/>
                <a:hlinkClick r:id="rId6"/>
              </a:rPr>
              <a:t>, A., Laaksonen, I., </a:t>
            </a:r>
            <a:r>
              <a:rPr lang="en-US" b="0" i="0" u="none" strike="noStrike" dirty="0" err="1">
                <a:solidFill>
                  <a:srgbClr val="333333"/>
                </a:solidFill>
                <a:effectLst/>
                <a:latin typeface="Arial" panose="020B0604020202020204" pitchFamily="34" charset="0"/>
                <a:hlinkClick r:id="rId6"/>
              </a:rPr>
              <a:t>Peltola</a:t>
            </a:r>
            <a:r>
              <a:rPr lang="en-US" b="0" i="0" u="none" strike="noStrike" dirty="0">
                <a:solidFill>
                  <a:srgbClr val="333333"/>
                </a:solidFill>
                <a:effectLst/>
                <a:latin typeface="Arial" panose="020B0604020202020204" pitchFamily="34" charset="0"/>
                <a:hlinkClick r:id="rId6"/>
              </a:rPr>
              <a:t>, M., </a:t>
            </a:r>
            <a:r>
              <a:rPr lang="en-US" b="0" i="0" u="none" strike="noStrike" dirty="0" err="1">
                <a:solidFill>
                  <a:srgbClr val="333333"/>
                </a:solidFill>
                <a:effectLst/>
                <a:latin typeface="Arial" panose="020B0604020202020204" pitchFamily="34" charset="0"/>
                <a:hlinkClick r:id="rId6"/>
              </a:rPr>
              <a:t>Hakkinen</a:t>
            </a:r>
            <a:r>
              <a:rPr lang="en-US" b="0" i="0" u="none" strike="noStrike" dirty="0">
                <a:solidFill>
                  <a:srgbClr val="333333"/>
                </a:solidFill>
                <a:effectLst/>
                <a:latin typeface="Arial" panose="020B0604020202020204" pitchFamily="34" charset="0"/>
                <a:hlinkClick r:id="rId6"/>
              </a:rPr>
              <a:t>, U., </a:t>
            </a:r>
            <a:r>
              <a:rPr lang="en-US" b="0" i="0" u="none" strike="noStrike" dirty="0" err="1">
                <a:solidFill>
                  <a:srgbClr val="333333"/>
                </a:solidFill>
                <a:effectLst/>
                <a:latin typeface="Arial" panose="020B0604020202020204" pitchFamily="34" charset="0"/>
                <a:hlinkClick r:id="rId6"/>
              </a:rPr>
              <a:t>Makela</a:t>
            </a:r>
            <a:r>
              <a:rPr lang="en-US" b="0" i="0" u="none" strike="noStrike" dirty="0">
                <a:solidFill>
                  <a:srgbClr val="333333"/>
                </a:solidFill>
                <a:effectLst/>
                <a:latin typeface="Arial" panose="020B0604020202020204" pitchFamily="34" charset="0"/>
                <a:hlinkClick r:id="rId6"/>
              </a:rPr>
              <a:t>, K.. (2019). Early postoperative mortality similar between cemented and uncemented hip arthroplasty: a register study based on Finnish national data. Acta </a:t>
            </a:r>
            <a:r>
              <a:rPr lang="en-US" b="0" i="0" u="none" strike="noStrike" dirty="0" err="1">
                <a:solidFill>
                  <a:srgbClr val="333333"/>
                </a:solidFill>
                <a:effectLst/>
                <a:latin typeface="Arial" panose="020B0604020202020204" pitchFamily="34" charset="0"/>
                <a:hlinkClick r:id="rId6"/>
              </a:rPr>
              <a:t>Orthopaedica</a:t>
            </a:r>
            <a:r>
              <a:rPr lang="en-US" b="0" i="0" u="none" strike="noStrike" dirty="0">
                <a:solidFill>
                  <a:srgbClr val="333333"/>
                </a:solidFill>
                <a:effectLst/>
                <a:latin typeface="Arial" panose="020B0604020202020204" pitchFamily="34" charset="0"/>
                <a:hlinkClick r:id="rId6"/>
              </a:rPr>
              <a:t>, 90(1), 6-10.</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err="1">
                <a:solidFill>
                  <a:srgbClr val="333333"/>
                </a:solidFill>
                <a:effectLst/>
                <a:latin typeface="Arial" panose="020B0604020202020204" pitchFamily="34" charset="0"/>
                <a:hlinkClick r:id="rId7"/>
              </a:rPr>
              <a:t>Ennin</a:t>
            </a:r>
            <a:r>
              <a:rPr lang="en-US" b="0" i="0" u="none" strike="noStrike" dirty="0">
                <a:solidFill>
                  <a:srgbClr val="333333"/>
                </a:solidFill>
                <a:effectLst/>
                <a:latin typeface="Arial" panose="020B0604020202020204" pitchFamily="34" charset="0"/>
                <a:hlinkClick r:id="rId7"/>
              </a:rPr>
              <a:t>, K. A., </a:t>
            </a:r>
            <a:r>
              <a:rPr lang="en-US" b="0" i="0" u="none" strike="noStrike" dirty="0" err="1">
                <a:solidFill>
                  <a:srgbClr val="333333"/>
                </a:solidFill>
                <a:effectLst/>
                <a:latin typeface="Arial" panose="020B0604020202020204" pitchFamily="34" charset="0"/>
                <a:hlinkClick r:id="rId7"/>
              </a:rPr>
              <a:t>Elsharkawy</a:t>
            </a:r>
            <a:r>
              <a:rPr lang="en-US" b="0" i="0" u="none" strike="noStrike" dirty="0">
                <a:solidFill>
                  <a:srgbClr val="333333"/>
                </a:solidFill>
                <a:effectLst/>
                <a:latin typeface="Arial" panose="020B0604020202020204" pitchFamily="34" charset="0"/>
                <a:hlinkClick r:id="rId7"/>
              </a:rPr>
              <a:t>, K. A., Dasgupta, S., Emerson, R. H.. (2021). Cemented femoral stem fixation through the anterior approach has fewer early complications than cementless fixation. Bone and Joint Journal, 103-B(7), 33-37. http://dx.doi.org/10.1302/0301-620X.103B7.BJJ-2020-2230.R1</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333333"/>
                </a:solidFill>
                <a:effectLst/>
                <a:latin typeface="Arial" panose="020B0604020202020204" pitchFamily="34" charset="0"/>
                <a:hlinkClick r:id="rId8"/>
              </a:rPr>
              <a:t>Gandhi, R., </a:t>
            </a:r>
            <a:r>
              <a:rPr lang="en-US" b="0" i="0" u="none" strike="noStrike" dirty="0" err="1">
                <a:solidFill>
                  <a:srgbClr val="333333"/>
                </a:solidFill>
                <a:effectLst/>
                <a:latin typeface="Arial" panose="020B0604020202020204" pitchFamily="34" charset="0"/>
                <a:hlinkClick r:id="rId8"/>
              </a:rPr>
              <a:t>Dhotar</a:t>
            </a:r>
            <a:r>
              <a:rPr lang="en-US" b="0" i="0" u="none" strike="noStrike" dirty="0">
                <a:solidFill>
                  <a:srgbClr val="333333"/>
                </a:solidFill>
                <a:effectLst/>
                <a:latin typeface="Arial" panose="020B0604020202020204" pitchFamily="34" charset="0"/>
                <a:hlinkClick r:id="rId8"/>
              </a:rPr>
              <a:t>, H., Davey, J. R., Mahomed, N. N.. (2010). Predicting the longer-term outcomes of total hip replacement. Journal of Rheumatology, 37(12), 2573-7.</a:t>
            </a: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err="1">
                <a:solidFill>
                  <a:srgbClr val="333333"/>
                </a:solidFill>
                <a:effectLst/>
                <a:latin typeface="Arial" panose="020B0604020202020204" pitchFamily="34" charset="0"/>
                <a:hlinkClick r:id="rId9"/>
              </a:rPr>
              <a:t>Havelin</a:t>
            </a:r>
            <a:r>
              <a:rPr lang="en-US" b="0" i="0" u="none" strike="noStrike" dirty="0">
                <a:solidFill>
                  <a:srgbClr val="333333"/>
                </a:solidFill>
                <a:effectLst/>
                <a:latin typeface="Arial" panose="020B0604020202020204" pitchFamily="34" charset="0"/>
                <a:hlinkClick r:id="rId9"/>
              </a:rPr>
              <a:t>, L. I., </a:t>
            </a:r>
            <a:r>
              <a:rPr lang="en-US" b="0" i="0" u="none" strike="noStrike" dirty="0" err="1">
                <a:solidFill>
                  <a:srgbClr val="333333"/>
                </a:solidFill>
                <a:effectLst/>
                <a:latin typeface="Arial" panose="020B0604020202020204" pitchFamily="34" charset="0"/>
                <a:hlinkClick r:id="rId9"/>
              </a:rPr>
              <a:t>Espehaug</a:t>
            </a:r>
            <a:r>
              <a:rPr lang="en-US" b="0" i="0" u="none" strike="noStrike" dirty="0">
                <a:solidFill>
                  <a:srgbClr val="333333"/>
                </a:solidFill>
                <a:effectLst/>
                <a:latin typeface="Arial" panose="020B0604020202020204" pitchFamily="34" charset="0"/>
                <a:hlinkClick r:id="rId9"/>
              </a:rPr>
              <a:t>, B., </a:t>
            </a:r>
            <a:r>
              <a:rPr lang="en-US" b="0" i="0" u="none" strike="noStrike" dirty="0" err="1">
                <a:solidFill>
                  <a:srgbClr val="333333"/>
                </a:solidFill>
                <a:effectLst/>
                <a:latin typeface="Arial" panose="020B0604020202020204" pitchFamily="34" charset="0"/>
                <a:hlinkClick r:id="rId9"/>
              </a:rPr>
              <a:t>Vollset</a:t>
            </a:r>
            <a:r>
              <a:rPr lang="en-US" b="0" i="0" u="none" strike="noStrike" dirty="0">
                <a:solidFill>
                  <a:srgbClr val="333333"/>
                </a:solidFill>
                <a:effectLst/>
                <a:latin typeface="Arial" panose="020B0604020202020204" pitchFamily="34" charset="0"/>
                <a:hlinkClick r:id="rId9"/>
              </a:rPr>
              <a:t>, S. E., </a:t>
            </a:r>
            <a:r>
              <a:rPr lang="en-US" b="0" i="0" u="none" strike="noStrike" dirty="0" err="1">
                <a:solidFill>
                  <a:srgbClr val="333333"/>
                </a:solidFill>
                <a:effectLst/>
                <a:latin typeface="Arial" panose="020B0604020202020204" pitchFamily="34" charset="0"/>
                <a:hlinkClick r:id="rId9"/>
              </a:rPr>
              <a:t>Engesaeter</a:t>
            </a:r>
            <a:r>
              <a:rPr lang="en-US" b="0" i="0" u="none" strike="noStrike" dirty="0">
                <a:solidFill>
                  <a:srgbClr val="333333"/>
                </a:solidFill>
                <a:effectLst/>
                <a:latin typeface="Arial" panose="020B0604020202020204" pitchFamily="34" charset="0"/>
                <a:hlinkClick r:id="rId9"/>
              </a:rPr>
              <a:t>, L. B.. (1994). Early failures among 14,009 cemented and 1,326 uncemented prostheses for primary coxarthrosis. The Norwegian Arthroplasty Register, 1987-1992. Acta </a:t>
            </a:r>
            <a:r>
              <a:rPr lang="en-US" b="0" i="0" u="none" strike="noStrike" dirty="0" err="1">
                <a:solidFill>
                  <a:srgbClr val="333333"/>
                </a:solidFill>
                <a:effectLst/>
                <a:latin typeface="Arial" panose="020B0604020202020204" pitchFamily="34" charset="0"/>
                <a:hlinkClick r:id="rId9"/>
              </a:rPr>
              <a:t>Orthopaedica</a:t>
            </a:r>
            <a:r>
              <a:rPr lang="en-US" b="0" i="0" u="none" strike="noStrike" dirty="0">
                <a:solidFill>
                  <a:srgbClr val="333333"/>
                </a:solidFill>
                <a:effectLst/>
                <a:latin typeface="Arial" panose="020B0604020202020204" pitchFamily="34" charset="0"/>
                <a:hlinkClick r:id="rId9"/>
              </a:rPr>
              <a:t> Scandinavica, 65(1), 1-6.</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err="1">
                <a:solidFill>
                  <a:srgbClr val="333333"/>
                </a:solidFill>
                <a:effectLst/>
                <a:latin typeface="Arial" panose="020B0604020202020204" pitchFamily="34" charset="0"/>
                <a:hlinkClick r:id="rId10"/>
              </a:rPr>
              <a:t>Jamsen</a:t>
            </a:r>
            <a:r>
              <a:rPr lang="en-US" b="0" i="0" u="none" strike="noStrike" dirty="0">
                <a:solidFill>
                  <a:srgbClr val="333333"/>
                </a:solidFill>
                <a:effectLst/>
                <a:latin typeface="Arial" panose="020B0604020202020204" pitchFamily="34" charset="0"/>
                <a:hlinkClick r:id="rId10"/>
              </a:rPr>
              <a:t>, E., </a:t>
            </a:r>
            <a:r>
              <a:rPr lang="en-US" b="0" i="0" u="none" strike="noStrike" dirty="0" err="1">
                <a:solidFill>
                  <a:srgbClr val="333333"/>
                </a:solidFill>
                <a:effectLst/>
                <a:latin typeface="Arial" panose="020B0604020202020204" pitchFamily="34" charset="0"/>
                <a:hlinkClick r:id="rId10"/>
              </a:rPr>
              <a:t>Eskelinen</a:t>
            </a:r>
            <a:r>
              <a:rPr lang="en-US" b="0" i="0" u="none" strike="noStrike" dirty="0">
                <a:solidFill>
                  <a:srgbClr val="333333"/>
                </a:solidFill>
                <a:effectLst/>
                <a:latin typeface="Arial" panose="020B0604020202020204" pitchFamily="34" charset="0"/>
                <a:hlinkClick r:id="rId10"/>
              </a:rPr>
              <a:t>, A., </a:t>
            </a:r>
            <a:r>
              <a:rPr lang="en-US" b="0" i="0" u="none" strike="noStrike" dirty="0" err="1">
                <a:solidFill>
                  <a:srgbClr val="333333"/>
                </a:solidFill>
                <a:effectLst/>
                <a:latin typeface="Arial" panose="020B0604020202020204" pitchFamily="34" charset="0"/>
                <a:hlinkClick r:id="rId10"/>
              </a:rPr>
              <a:t>Peltola</a:t>
            </a:r>
            <a:r>
              <a:rPr lang="en-US" b="0" i="0" u="none" strike="noStrike" dirty="0">
                <a:solidFill>
                  <a:srgbClr val="333333"/>
                </a:solidFill>
                <a:effectLst/>
                <a:latin typeface="Arial" panose="020B0604020202020204" pitchFamily="34" charset="0"/>
                <a:hlinkClick r:id="rId10"/>
              </a:rPr>
              <a:t>, M., </a:t>
            </a:r>
            <a:r>
              <a:rPr lang="en-US" b="0" i="0" u="none" strike="noStrike" dirty="0" err="1">
                <a:solidFill>
                  <a:srgbClr val="333333"/>
                </a:solidFill>
                <a:effectLst/>
                <a:latin typeface="Arial" panose="020B0604020202020204" pitchFamily="34" charset="0"/>
                <a:hlinkClick r:id="rId10"/>
              </a:rPr>
              <a:t>Makela</a:t>
            </a:r>
            <a:r>
              <a:rPr lang="en-US" b="0" i="0" u="none" strike="noStrike" dirty="0">
                <a:solidFill>
                  <a:srgbClr val="333333"/>
                </a:solidFill>
                <a:effectLst/>
                <a:latin typeface="Arial" panose="020B0604020202020204" pitchFamily="34" charset="0"/>
                <a:hlinkClick r:id="rId10"/>
              </a:rPr>
              <a:t>, K.. (2014). High early failure rate after cementless hip replacement in the octogenarian. Clinical </a:t>
            </a:r>
            <a:r>
              <a:rPr lang="en-US" b="0" i="0" u="none" strike="noStrike" dirty="0" err="1">
                <a:solidFill>
                  <a:srgbClr val="333333"/>
                </a:solidFill>
                <a:effectLst/>
                <a:latin typeface="Arial" panose="020B0604020202020204" pitchFamily="34" charset="0"/>
                <a:hlinkClick r:id="rId10"/>
              </a:rPr>
              <a:t>Orthopaedics</a:t>
            </a:r>
            <a:r>
              <a:rPr lang="en-US" b="0" i="0" u="none" strike="noStrike" dirty="0">
                <a:solidFill>
                  <a:srgbClr val="333333"/>
                </a:solidFill>
                <a:effectLst/>
                <a:latin typeface="Arial" panose="020B0604020202020204" pitchFamily="34" charset="0"/>
                <a:hlinkClick r:id="rId10"/>
              </a:rPr>
              <a:t> &amp; Related Research, 472(9), 2779-89.</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333333"/>
                </a:solidFill>
                <a:effectLst/>
                <a:latin typeface="Arial" panose="020B0604020202020204" pitchFamily="34" charset="0"/>
                <a:hlinkClick r:id="rId11"/>
              </a:rPr>
              <a:t>Kelly, M. P., Chan, P. H., Prentice, H. A., Paxton, E. W., Hinman, A. D., </a:t>
            </a:r>
            <a:r>
              <a:rPr lang="en-US" b="0" i="0" u="none" strike="noStrike" dirty="0" err="1">
                <a:solidFill>
                  <a:srgbClr val="333333"/>
                </a:solidFill>
                <a:effectLst/>
                <a:latin typeface="Arial" panose="020B0604020202020204" pitchFamily="34" charset="0"/>
                <a:hlinkClick r:id="rId11"/>
              </a:rPr>
              <a:t>Khatod</a:t>
            </a:r>
            <a:r>
              <a:rPr lang="en-US" b="0" i="0" u="none" strike="noStrike" dirty="0">
                <a:solidFill>
                  <a:srgbClr val="333333"/>
                </a:solidFill>
                <a:effectLst/>
                <a:latin typeface="Arial" panose="020B0604020202020204" pitchFamily="34" charset="0"/>
                <a:hlinkClick r:id="rId11"/>
              </a:rPr>
              <a:t>, M.. (2022). Cause-Specific Stem Revision Risk in Primary Total Hip Arthroplasty Using Cemented vs Cementless Femoral Stem Fixation in a US Cohort. Journal of Arthroplasty, 37(1), 89-96.e1.</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err="1">
                <a:solidFill>
                  <a:srgbClr val="333333"/>
                </a:solidFill>
                <a:effectLst/>
                <a:latin typeface="Arial" panose="020B0604020202020204" pitchFamily="34" charset="0"/>
                <a:hlinkClick r:id="rId12"/>
              </a:rPr>
              <a:t>Mäkelä</a:t>
            </a:r>
            <a:r>
              <a:rPr lang="en-US" b="0" i="0" u="none" strike="noStrike" dirty="0">
                <a:solidFill>
                  <a:srgbClr val="333333"/>
                </a:solidFill>
                <a:effectLst/>
                <a:latin typeface="Arial" panose="020B0604020202020204" pitchFamily="34" charset="0"/>
                <a:hlinkClick r:id="rId12"/>
              </a:rPr>
              <a:t>, K. T., </a:t>
            </a:r>
            <a:r>
              <a:rPr lang="en-US" b="0" i="0" u="none" strike="noStrike" dirty="0" err="1">
                <a:solidFill>
                  <a:srgbClr val="333333"/>
                </a:solidFill>
                <a:effectLst/>
                <a:latin typeface="Arial" panose="020B0604020202020204" pitchFamily="34" charset="0"/>
                <a:hlinkClick r:id="rId12"/>
              </a:rPr>
              <a:t>Matilainen</a:t>
            </a:r>
            <a:r>
              <a:rPr lang="en-US" b="0" i="0" u="none" strike="noStrike" dirty="0">
                <a:solidFill>
                  <a:srgbClr val="333333"/>
                </a:solidFill>
                <a:effectLst/>
                <a:latin typeface="Arial" panose="020B0604020202020204" pitchFamily="34" charset="0"/>
                <a:hlinkClick r:id="rId12"/>
              </a:rPr>
              <a:t>, M., </a:t>
            </a:r>
            <a:r>
              <a:rPr lang="en-US" b="0" i="0" u="none" strike="noStrike" dirty="0" err="1">
                <a:solidFill>
                  <a:srgbClr val="333333"/>
                </a:solidFill>
                <a:effectLst/>
                <a:latin typeface="Arial" panose="020B0604020202020204" pitchFamily="34" charset="0"/>
                <a:hlinkClick r:id="rId12"/>
              </a:rPr>
              <a:t>Pulkkinen</a:t>
            </a:r>
            <a:r>
              <a:rPr lang="en-US" b="0" i="0" u="none" strike="noStrike" dirty="0">
                <a:solidFill>
                  <a:srgbClr val="333333"/>
                </a:solidFill>
                <a:effectLst/>
                <a:latin typeface="Arial" panose="020B0604020202020204" pitchFamily="34" charset="0"/>
                <a:hlinkClick r:id="rId12"/>
              </a:rPr>
              <a:t>, P., </a:t>
            </a:r>
            <a:r>
              <a:rPr lang="en-US" b="0" i="0" u="none" strike="noStrike" dirty="0" err="1">
                <a:solidFill>
                  <a:srgbClr val="333333"/>
                </a:solidFill>
                <a:effectLst/>
                <a:latin typeface="Arial" panose="020B0604020202020204" pitchFamily="34" charset="0"/>
                <a:hlinkClick r:id="rId12"/>
              </a:rPr>
              <a:t>Fenstad</a:t>
            </a:r>
            <a:r>
              <a:rPr lang="en-US" b="0" i="0" u="none" strike="noStrike" dirty="0">
                <a:solidFill>
                  <a:srgbClr val="333333"/>
                </a:solidFill>
                <a:effectLst/>
                <a:latin typeface="Arial" panose="020B0604020202020204" pitchFamily="34" charset="0"/>
                <a:hlinkClick r:id="rId12"/>
              </a:rPr>
              <a:t>, A. M., </a:t>
            </a:r>
            <a:r>
              <a:rPr lang="en-US" b="0" i="0" u="none" strike="noStrike" dirty="0" err="1">
                <a:solidFill>
                  <a:srgbClr val="333333"/>
                </a:solidFill>
                <a:effectLst/>
                <a:latin typeface="Arial" panose="020B0604020202020204" pitchFamily="34" charset="0"/>
                <a:hlinkClick r:id="rId12"/>
              </a:rPr>
              <a:t>Havelin</a:t>
            </a:r>
            <a:r>
              <a:rPr lang="en-US" b="0" i="0" u="none" strike="noStrike" dirty="0">
                <a:solidFill>
                  <a:srgbClr val="333333"/>
                </a:solidFill>
                <a:effectLst/>
                <a:latin typeface="Arial" panose="020B0604020202020204" pitchFamily="34" charset="0"/>
                <a:hlinkClick r:id="rId12"/>
              </a:rPr>
              <a:t>, L., </a:t>
            </a:r>
            <a:r>
              <a:rPr lang="en-US" b="0" i="0" u="none" strike="noStrike" dirty="0" err="1">
                <a:solidFill>
                  <a:srgbClr val="333333"/>
                </a:solidFill>
                <a:effectLst/>
                <a:latin typeface="Arial" panose="020B0604020202020204" pitchFamily="34" charset="0"/>
                <a:hlinkClick r:id="rId12"/>
              </a:rPr>
              <a:t>Engesaeter</a:t>
            </a:r>
            <a:r>
              <a:rPr lang="en-US" b="0" i="0" u="none" strike="noStrike" dirty="0">
                <a:solidFill>
                  <a:srgbClr val="333333"/>
                </a:solidFill>
                <a:effectLst/>
                <a:latin typeface="Arial" panose="020B0604020202020204" pitchFamily="34" charset="0"/>
                <a:hlinkClick r:id="rId12"/>
              </a:rPr>
              <a:t>, L., </a:t>
            </a:r>
            <a:r>
              <a:rPr lang="en-US" b="0" i="0" u="none" strike="noStrike" dirty="0" err="1">
                <a:solidFill>
                  <a:srgbClr val="333333"/>
                </a:solidFill>
                <a:effectLst/>
                <a:latin typeface="Arial" panose="020B0604020202020204" pitchFamily="34" charset="0"/>
                <a:hlinkClick r:id="rId12"/>
              </a:rPr>
              <a:t>Furnes</a:t>
            </a:r>
            <a:r>
              <a:rPr lang="en-US" b="0" i="0" u="none" strike="noStrike" dirty="0">
                <a:solidFill>
                  <a:srgbClr val="333333"/>
                </a:solidFill>
                <a:effectLst/>
                <a:latin typeface="Arial" panose="020B0604020202020204" pitchFamily="34" charset="0"/>
                <a:hlinkClick r:id="rId12"/>
              </a:rPr>
              <a:t>, O., Pedersen, A. B., Overgaard, S., </a:t>
            </a:r>
            <a:r>
              <a:rPr lang="en-US" b="0" i="0" u="none" strike="noStrike" dirty="0" err="1">
                <a:solidFill>
                  <a:srgbClr val="333333"/>
                </a:solidFill>
                <a:effectLst/>
                <a:latin typeface="Arial" panose="020B0604020202020204" pitchFamily="34" charset="0"/>
                <a:hlinkClick r:id="rId12"/>
              </a:rPr>
              <a:t>Kärrholm</a:t>
            </a:r>
            <a:r>
              <a:rPr lang="en-US" b="0" i="0" u="none" strike="noStrike" dirty="0">
                <a:solidFill>
                  <a:srgbClr val="333333"/>
                </a:solidFill>
                <a:effectLst/>
                <a:latin typeface="Arial" panose="020B0604020202020204" pitchFamily="34" charset="0"/>
                <a:hlinkClick r:id="rId12"/>
              </a:rPr>
              <a:t>, J., </a:t>
            </a:r>
            <a:r>
              <a:rPr lang="en-US" b="0" i="0" u="none" strike="noStrike" dirty="0" err="1">
                <a:solidFill>
                  <a:srgbClr val="333333"/>
                </a:solidFill>
                <a:effectLst/>
                <a:latin typeface="Arial" panose="020B0604020202020204" pitchFamily="34" charset="0"/>
                <a:hlinkClick r:id="rId12"/>
              </a:rPr>
              <a:t>Malchau</a:t>
            </a:r>
            <a:r>
              <a:rPr lang="en-US" b="0" i="0" u="none" strike="noStrike" dirty="0">
                <a:solidFill>
                  <a:srgbClr val="333333"/>
                </a:solidFill>
                <a:effectLst/>
                <a:latin typeface="Arial" panose="020B0604020202020204" pitchFamily="34" charset="0"/>
                <a:hlinkClick r:id="rId12"/>
              </a:rPr>
              <a:t>, H., </a:t>
            </a:r>
            <a:r>
              <a:rPr lang="en-US" b="0" i="0" u="none" strike="noStrike" dirty="0" err="1">
                <a:solidFill>
                  <a:srgbClr val="333333"/>
                </a:solidFill>
                <a:effectLst/>
                <a:latin typeface="Arial" panose="020B0604020202020204" pitchFamily="34" charset="0"/>
                <a:hlinkClick r:id="rId12"/>
              </a:rPr>
              <a:t>Garellick</a:t>
            </a:r>
            <a:r>
              <a:rPr lang="en-US" b="0" i="0" u="none" strike="noStrike" dirty="0">
                <a:solidFill>
                  <a:srgbClr val="333333"/>
                </a:solidFill>
                <a:effectLst/>
                <a:latin typeface="Arial" panose="020B0604020202020204" pitchFamily="34" charset="0"/>
                <a:hlinkClick r:id="rId12"/>
              </a:rPr>
              <a:t>, G., </a:t>
            </a:r>
            <a:r>
              <a:rPr lang="en-US" b="0" i="0" u="none" strike="noStrike" dirty="0" err="1">
                <a:solidFill>
                  <a:srgbClr val="333333"/>
                </a:solidFill>
                <a:effectLst/>
                <a:latin typeface="Arial" panose="020B0604020202020204" pitchFamily="34" charset="0"/>
                <a:hlinkClick r:id="rId12"/>
              </a:rPr>
              <a:t>Ranstam</a:t>
            </a:r>
            <a:r>
              <a:rPr lang="en-US" b="0" i="0" u="none" strike="noStrike" dirty="0">
                <a:solidFill>
                  <a:srgbClr val="333333"/>
                </a:solidFill>
                <a:effectLst/>
                <a:latin typeface="Arial" panose="020B0604020202020204" pitchFamily="34" charset="0"/>
                <a:hlinkClick r:id="rId12"/>
              </a:rPr>
              <a:t>, J., </a:t>
            </a:r>
            <a:r>
              <a:rPr lang="en-US" b="0" i="0" u="none" strike="noStrike" dirty="0" err="1">
                <a:solidFill>
                  <a:srgbClr val="333333"/>
                </a:solidFill>
                <a:effectLst/>
                <a:latin typeface="Arial" panose="020B0604020202020204" pitchFamily="34" charset="0"/>
                <a:hlinkClick r:id="rId12"/>
              </a:rPr>
              <a:t>Eskelinen</a:t>
            </a:r>
            <a:r>
              <a:rPr lang="en-US" b="0" i="0" u="none" strike="noStrike" dirty="0">
                <a:solidFill>
                  <a:srgbClr val="333333"/>
                </a:solidFill>
                <a:effectLst/>
                <a:latin typeface="Arial" panose="020B0604020202020204" pitchFamily="34" charset="0"/>
                <a:hlinkClick r:id="rId12"/>
              </a:rPr>
              <a:t>, A.. (2014). Failure rate of cemented and uncemented total hip replacements: register study of combined Nordic database of four nations. BMJ, 348(0), f7592.</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333333"/>
                </a:solidFill>
                <a:effectLst/>
                <a:latin typeface="Arial" panose="020B0604020202020204" pitchFamily="34" charset="0"/>
                <a:hlinkClick r:id="rId13"/>
              </a:rPr>
              <a:t>Pedersen, A. B., </a:t>
            </a:r>
            <a:r>
              <a:rPr lang="en-US" b="0" i="0" u="none" strike="noStrike" dirty="0" err="1">
                <a:solidFill>
                  <a:srgbClr val="333333"/>
                </a:solidFill>
                <a:effectLst/>
                <a:latin typeface="Arial" panose="020B0604020202020204" pitchFamily="34" charset="0"/>
                <a:hlinkClick r:id="rId13"/>
              </a:rPr>
              <a:t>Mailhac</a:t>
            </a:r>
            <a:r>
              <a:rPr lang="en-US" b="0" i="0" u="none" strike="noStrike" dirty="0">
                <a:solidFill>
                  <a:srgbClr val="333333"/>
                </a:solidFill>
                <a:effectLst/>
                <a:latin typeface="Arial" panose="020B0604020202020204" pitchFamily="34" charset="0"/>
                <a:hlinkClick r:id="rId13"/>
              </a:rPr>
              <a:t>, A., Garland, A., Overgaard, S., </a:t>
            </a:r>
            <a:r>
              <a:rPr lang="en-US" b="0" i="0" u="none" strike="noStrike" dirty="0" err="1">
                <a:solidFill>
                  <a:srgbClr val="333333"/>
                </a:solidFill>
                <a:effectLst/>
                <a:latin typeface="Arial" panose="020B0604020202020204" pitchFamily="34" charset="0"/>
                <a:hlinkClick r:id="rId13"/>
              </a:rPr>
              <a:t>Furnes</a:t>
            </a:r>
            <a:r>
              <a:rPr lang="en-US" b="0" i="0" u="none" strike="noStrike" dirty="0">
                <a:solidFill>
                  <a:srgbClr val="333333"/>
                </a:solidFill>
                <a:effectLst/>
                <a:latin typeface="Arial" panose="020B0604020202020204" pitchFamily="34" charset="0"/>
                <a:hlinkClick r:id="rId13"/>
              </a:rPr>
              <a:t>, O., Lie, S. A., </a:t>
            </a:r>
            <a:r>
              <a:rPr lang="en-US" b="0" i="0" u="none" strike="noStrike" dirty="0" err="1">
                <a:solidFill>
                  <a:srgbClr val="333333"/>
                </a:solidFill>
                <a:effectLst/>
                <a:latin typeface="Arial" panose="020B0604020202020204" pitchFamily="34" charset="0"/>
                <a:hlinkClick r:id="rId13"/>
              </a:rPr>
              <a:t>Fenstad</a:t>
            </a:r>
            <a:r>
              <a:rPr lang="en-US" b="0" i="0" u="none" strike="noStrike" dirty="0">
                <a:solidFill>
                  <a:srgbClr val="333333"/>
                </a:solidFill>
                <a:effectLst/>
                <a:latin typeface="Arial" panose="020B0604020202020204" pitchFamily="34" charset="0"/>
                <a:hlinkClick r:id="rId13"/>
              </a:rPr>
              <a:t>, A. M., </a:t>
            </a:r>
            <a:r>
              <a:rPr lang="en-US" b="0" i="0" u="none" strike="noStrike" dirty="0" err="1">
                <a:solidFill>
                  <a:srgbClr val="333333"/>
                </a:solidFill>
                <a:effectLst/>
                <a:latin typeface="Arial" panose="020B0604020202020204" pitchFamily="34" charset="0"/>
                <a:hlinkClick r:id="rId13"/>
              </a:rPr>
              <a:t>Rogmark</a:t>
            </a:r>
            <a:r>
              <a:rPr lang="en-US" b="0" i="0" u="none" strike="noStrike" dirty="0">
                <a:solidFill>
                  <a:srgbClr val="333333"/>
                </a:solidFill>
                <a:effectLst/>
                <a:latin typeface="Arial" panose="020B0604020202020204" pitchFamily="34" charset="0"/>
                <a:hlinkClick r:id="rId13"/>
              </a:rPr>
              <a:t>, C., </a:t>
            </a:r>
            <a:r>
              <a:rPr lang="en-US" b="0" i="0" u="none" strike="noStrike" dirty="0" err="1">
                <a:solidFill>
                  <a:srgbClr val="333333"/>
                </a:solidFill>
                <a:effectLst/>
                <a:latin typeface="Arial" panose="020B0604020202020204" pitchFamily="34" charset="0"/>
                <a:hlinkClick r:id="rId13"/>
              </a:rPr>
              <a:t>Karrholm</a:t>
            </a:r>
            <a:r>
              <a:rPr lang="en-US" b="0" i="0" u="none" strike="noStrike" dirty="0">
                <a:solidFill>
                  <a:srgbClr val="333333"/>
                </a:solidFill>
                <a:effectLst/>
                <a:latin typeface="Arial" panose="020B0604020202020204" pitchFamily="34" charset="0"/>
                <a:hlinkClick r:id="rId13"/>
              </a:rPr>
              <a:t>, J., Rolfson, O., </a:t>
            </a:r>
            <a:r>
              <a:rPr lang="en-US" b="0" i="0" u="none" strike="noStrike" dirty="0" err="1">
                <a:solidFill>
                  <a:srgbClr val="333333"/>
                </a:solidFill>
                <a:effectLst/>
                <a:latin typeface="Arial" panose="020B0604020202020204" pitchFamily="34" charset="0"/>
                <a:hlinkClick r:id="rId13"/>
              </a:rPr>
              <a:t>Haapakoski</a:t>
            </a:r>
            <a:r>
              <a:rPr lang="en-US" b="0" i="0" u="none" strike="noStrike" dirty="0">
                <a:solidFill>
                  <a:srgbClr val="333333"/>
                </a:solidFill>
                <a:effectLst/>
                <a:latin typeface="Arial" panose="020B0604020202020204" pitchFamily="34" charset="0"/>
                <a:hlinkClick r:id="rId13"/>
              </a:rPr>
              <a:t>, J., </a:t>
            </a:r>
            <a:r>
              <a:rPr lang="en-US" b="0" i="0" u="none" strike="noStrike" dirty="0" err="1">
                <a:solidFill>
                  <a:srgbClr val="333333"/>
                </a:solidFill>
                <a:effectLst/>
                <a:latin typeface="Arial" panose="020B0604020202020204" pitchFamily="34" charset="0"/>
                <a:hlinkClick r:id="rId13"/>
              </a:rPr>
              <a:t>Eskelinen</a:t>
            </a:r>
            <a:r>
              <a:rPr lang="en-US" b="0" i="0" u="none" strike="noStrike" dirty="0">
                <a:solidFill>
                  <a:srgbClr val="333333"/>
                </a:solidFill>
                <a:effectLst/>
                <a:latin typeface="Arial" panose="020B0604020202020204" pitchFamily="34" charset="0"/>
                <a:hlinkClick r:id="rId13"/>
              </a:rPr>
              <a:t>, A., </a:t>
            </a:r>
            <a:r>
              <a:rPr lang="en-US" b="0" i="0" u="none" strike="noStrike" dirty="0" err="1">
                <a:solidFill>
                  <a:srgbClr val="333333"/>
                </a:solidFill>
                <a:effectLst/>
                <a:latin typeface="Arial" panose="020B0604020202020204" pitchFamily="34" charset="0"/>
                <a:hlinkClick r:id="rId13"/>
              </a:rPr>
              <a:t>Makela</a:t>
            </a:r>
            <a:r>
              <a:rPr lang="en-US" b="0" i="0" u="none" strike="noStrike" dirty="0">
                <a:solidFill>
                  <a:srgbClr val="333333"/>
                </a:solidFill>
                <a:effectLst/>
                <a:latin typeface="Arial" panose="020B0604020202020204" pitchFamily="34" charset="0"/>
                <a:hlinkClick r:id="rId13"/>
              </a:rPr>
              <a:t>, K. T., Hailer, N. P.. (2021). Similar early mortality risk after cemented compared with cementless total hip arthroplasty for primary osteoarthritis: data from 188,606 surgeries in the Nordic Arthroplasty Register Association database. Acta </a:t>
            </a:r>
            <a:r>
              <a:rPr lang="en-US" b="0" i="0" u="none" strike="noStrike" dirty="0" err="1">
                <a:solidFill>
                  <a:srgbClr val="333333"/>
                </a:solidFill>
                <a:effectLst/>
                <a:latin typeface="Arial" panose="020B0604020202020204" pitchFamily="34" charset="0"/>
                <a:hlinkClick r:id="rId13"/>
              </a:rPr>
              <a:t>Orthopaedica</a:t>
            </a:r>
            <a:r>
              <a:rPr lang="en-US" b="0" i="0" u="none" strike="noStrike" dirty="0">
                <a:solidFill>
                  <a:srgbClr val="333333"/>
                </a:solidFill>
                <a:effectLst/>
                <a:latin typeface="Arial" panose="020B0604020202020204" pitchFamily="34" charset="0"/>
                <a:hlinkClick r:id="rId13"/>
              </a:rPr>
              <a:t>, 92(1), 47-53.</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err="1">
                <a:solidFill>
                  <a:srgbClr val="333333"/>
                </a:solidFill>
                <a:effectLst/>
                <a:latin typeface="Arial" panose="020B0604020202020204" pitchFamily="34" charset="0"/>
                <a:hlinkClick r:id="rId14"/>
              </a:rPr>
              <a:t>Rassir</a:t>
            </a:r>
            <a:r>
              <a:rPr lang="en-US" b="0" i="0" u="none" strike="noStrike" dirty="0">
                <a:solidFill>
                  <a:srgbClr val="333333"/>
                </a:solidFill>
                <a:effectLst/>
                <a:latin typeface="Arial" panose="020B0604020202020204" pitchFamily="34" charset="0"/>
                <a:hlinkClick r:id="rId14"/>
              </a:rPr>
              <a:t>, R., </a:t>
            </a:r>
            <a:r>
              <a:rPr lang="en-US" b="0" i="0" u="none" strike="noStrike" dirty="0" err="1">
                <a:solidFill>
                  <a:srgbClr val="333333"/>
                </a:solidFill>
                <a:effectLst/>
                <a:latin typeface="Arial" panose="020B0604020202020204" pitchFamily="34" charset="0"/>
                <a:hlinkClick r:id="rId14"/>
              </a:rPr>
              <a:t>Sierevelt</a:t>
            </a:r>
            <a:r>
              <a:rPr lang="en-US" b="0" i="0" u="none" strike="noStrike" dirty="0">
                <a:solidFill>
                  <a:srgbClr val="333333"/>
                </a:solidFill>
                <a:effectLst/>
                <a:latin typeface="Arial" panose="020B0604020202020204" pitchFamily="34" charset="0"/>
                <a:hlinkClick r:id="rId14"/>
              </a:rPr>
              <a:t>, I. N., van </a:t>
            </a:r>
            <a:r>
              <a:rPr lang="en-US" b="0" i="0" u="none" strike="noStrike" dirty="0" err="1">
                <a:solidFill>
                  <a:srgbClr val="333333"/>
                </a:solidFill>
                <a:effectLst/>
                <a:latin typeface="Arial" panose="020B0604020202020204" pitchFamily="34" charset="0"/>
                <a:hlinkClick r:id="rId14"/>
              </a:rPr>
              <a:t>Steenbergen</a:t>
            </a:r>
            <a:r>
              <a:rPr lang="en-US" b="0" i="0" u="none" strike="noStrike" dirty="0">
                <a:solidFill>
                  <a:srgbClr val="333333"/>
                </a:solidFill>
                <a:effectLst/>
                <a:latin typeface="Arial" panose="020B0604020202020204" pitchFamily="34" charset="0"/>
                <a:hlinkClick r:id="rId14"/>
              </a:rPr>
              <a:t>, L. N., Nolte, P. A. Is obesity associated with short-term revision after total knee arthroplasty? An analysis of 121,819 primary procedures from the Dutch Arthroplasty Register. Knee 2020; 6: 1899-1906</a:t>
            </a:r>
            <a:endParaRPr lang="en-US" b="0" i="0" dirty="0">
              <a:solidFill>
                <a:srgbClr val="4B4A4A"/>
              </a:solidFill>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28</a:t>
            </a:fld>
            <a:endParaRPr lang="en-US"/>
          </a:p>
        </p:txBody>
      </p:sp>
    </p:spTree>
    <p:extLst>
      <p:ext uri="{BB962C8B-B14F-4D97-AF65-F5344CB8AC3E}">
        <p14:creationId xmlns:p14="http://schemas.microsoft.com/office/powerpoint/2010/main" val="21812908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solidFill>
                  <a:srgbClr val="000000"/>
                </a:solidFill>
                <a:effectLst/>
                <a:latin typeface="Arial" panose="020B0604020202020204" pitchFamily="34" charset="0"/>
              </a:rPr>
              <a:t>Rationale</a:t>
            </a:r>
          </a:p>
          <a:p>
            <a:pPr algn="l"/>
            <a:r>
              <a:rPr lang="en-US" b="0" i="0" dirty="0">
                <a:solidFill>
                  <a:srgbClr val="000000"/>
                </a:solidFill>
                <a:effectLst/>
                <a:latin typeface="Lato" panose="020F0502020204030203" pitchFamily="34" charset="0"/>
              </a:rPr>
              <a:t>This strength of recommendation was downgraded from strong to moderate for several reasons including the heterogeneity in the data, indirectness of comparative studies, and the potential for future research to alter the recommendation.</a:t>
            </a:r>
          </a:p>
          <a:p>
            <a:pPr algn="l"/>
            <a:endParaRPr lang="en-US" b="0" i="0" dirty="0">
              <a:solidFill>
                <a:srgbClr val="000000"/>
              </a:solidFill>
              <a:effectLst/>
              <a:latin typeface="Lato" panose="020F0502020204030203" pitchFamily="34" charset="0"/>
            </a:endParaRPr>
          </a:p>
          <a:p>
            <a:pPr algn="l"/>
            <a:r>
              <a:rPr lang="en-US" b="0" i="0" dirty="0">
                <a:solidFill>
                  <a:srgbClr val="000000"/>
                </a:solidFill>
                <a:effectLst/>
                <a:latin typeface="Lato" panose="020F0502020204030203" pitchFamily="34" charset="0"/>
              </a:rPr>
              <a:t>Several high-quality and three moderate-quality studies are included in this review. Each of the studies compares one specific approach against another. None of the studies compare multiple approaches. The definition of each approach was also not well defined in a majority of studies. Taunton (2014) indicated that direct anterior approach had significantly positive effects on Western Ontario McMaster Arthritis Index (WOMAC) Total scores and days discontinued all walking aids compared to the mini-posterior approach, but other high-quality papers by Barrett (2019), </a:t>
            </a:r>
            <a:r>
              <a:rPr lang="en-US" b="0" i="0" dirty="0" err="1">
                <a:solidFill>
                  <a:srgbClr val="000000"/>
                </a:solidFill>
                <a:effectLst/>
                <a:latin typeface="Lato" panose="020F0502020204030203" pitchFamily="34" charset="0"/>
              </a:rPr>
              <a:t>Parvizi</a:t>
            </a:r>
            <a:r>
              <a:rPr lang="en-US" b="0" i="0" dirty="0">
                <a:solidFill>
                  <a:srgbClr val="000000"/>
                </a:solidFill>
                <a:effectLst/>
                <a:latin typeface="Lato" panose="020F0502020204030203" pitchFamily="34" charset="0"/>
              </a:rPr>
              <a:t> (2016), and Xie (2017) suggests excellent results utilizing other approaches. There is no one definitive study comparing prospectively all approaches regarding activity, complications, and patient satisfaction.</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Benefits/Harms of Implementation</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Each surgical approach in total hip arthroplasty is associated with specific risks and benefits. Certain risks or benefits may be more associated with one approach over another. For example, a posterior approach is associated with an increased risk of dislocation and an anterior approach associated with an increased risk of wound complications. The decision to use a specific approach should be based on a surgeon’s training and experience with the approach and should be individualized to each patient. The decision to proceed with a particular approach should be made by each individual patient and surgeon after an informed decision-making process where the risks and benefits of each approach for that individual patient are discussed.</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Outcome Importance</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As the incidence and prevalence of osteoarthritis of the hip continues to rise, the number of total hip arthroplasty procedures performed is increasing as well.</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Cost Effectiveness/Resource Utilization</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No studies specifically addressed associated costs and resource utilization in a cost comparative approach. The approach in total hip arthroplasty does not incur any direct costs. Some approaches may be performed with special instrumentation or equipment that may be associated with an increase in cost. However, there is limited comparative data on the cost-effectiveness of the different approaches in total hip arthroplasty.</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Acceptability</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This recommendation should be readily implemented as it does not influence a major change in clinical practice. A variety of approaches are utilized in total hip arthroplasty.</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Feasibility</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All approaches to the hip are feasible for most surgeons. Thus, this recommendation should be easily implemented with no apparent barriers to adoption.</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Future Research</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Future studies level I prospective randomized controlled trials are needed to compare the different approaches in total hip arthroplasty. Future studies are also needed to establish differences in adverse events or clinical outcomes within certain subgroups and populations.</a:t>
            </a:r>
          </a:p>
          <a:p>
            <a:pPr algn="l">
              <a:buFont typeface="Arial" panose="020B0604020202020204" pitchFamily="34" charset="0"/>
              <a:buNone/>
            </a:pPr>
            <a:br>
              <a:rPr lang="en-US" dirty="0"/>
            </a:br>
            <a:r>
              <a:rPr lang="en-US" b="0" i="0" u="none" strike="noStrike" dirty="0">
                <a:solidFill>
                  <a:srgbClr val="333333"/>
                </a:solidFill>
                <a:effectLst/>
                <a:latin typeface="Arial" panose="020B0604020202020204" pitchFamily="34" charset="0"/>
                <a:hlinkClick r:id="rId3"/>
              </a:rPr>
              <a:t>Taunton, M. J., Mason, J. B., </a:t>
            </a:r>
            <a:r>
              <a:rPr lang="en-US" b="0" i="0" u="none" strike="noStrike" dirty="0" err="1">
                <a:solidFill>
                  <a:srgbClr val="333333"/>
                </a:solidFill>
                <a:effectLst/>
                <a:latin typeface="Arial" panose="020B0604020202020204" pitchFamily="34" charset="0"/>
                <a:hlinkClick r:id="rId3"/>
              </a:rPr>
              <a:t>Odum</a:t>
            </a:r>
            <a:r>
              <a:rPr lang="en-US" b="0" i="0" u="none" strike="noStrike" dirty="0">
                <a:solidFill>
                  <a:srgbClr val="333333"/>
                </a:solidFill>
                <a:effectLst/>
                <a:latin typeface="Arial" panose="020B0604020202020204" pitchFamily="34" charset="0"/>
                <a:hlinkClick r:id="rId3"/>
              </a:rPr>
              <a:t>, S. M., Springer, B. D.. (2014). Direct anterior total hip arthroplasty yields more rapid voluntary cessation of all walking aids: a prospective, randomized clinical trial. Journal of Arthroplasty, 29(9), 169-72.</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333333"/>
                </a:solidFill>
                <a:effectLst/>
                <a:latin typeface="Arial" panose="020B0604020202020204" pitchFamily="34" charset="0"/>
                <a:hlinkClick r:id="rId4"/>
              </a:rPr>
              <a:t>Barrett, W. P., Turner, S. E., Murphy, J. A., </a:t>
            </a:r>
            <a:r>
              <a:rPr lang="en-US" b="0" i="0" u="none" strike="noStrike" dirty="0" err="1">
                <a:solidFill>
                  <a:srgbClr val="333333"/>
                </a:solidFill>
                <a:effectLst/>
                <a:latin typeface="Arial" panose="020B0604020202020204" pitchFamily="34" charset="0"/>
                <a:hlinkClick r:id="rId4"/>
              </a:rPr>
              <a:t>Flener</a:t>
            </a:r>
            <a:r>
              <a:rPr lang="en-US" b="0" i="0" u="none" strike="noStrike" dirty="0">
                <a:solidFill>
                  <a:srgbClr val="333333"/>
                </a:solidFill>
                <a:effectLst/>
                <a:latin typeface="Arial" panose="020B0604020202020204" pitchFamily="34" charset="0"/>
                <a:hlinkClick r:id="rId4"/>
              </a:rPr>
              <a:t>, J. L., Alton, T. B.. (2019). Prospective, Randomized Study of Direct Anterior Approach vs Posterolateral Approach Total Hip Arthroplasty: A Concise 5-Year Follow-Up Evaluation. Journal of Arthroplasty, 34(6), 1139-1142.</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err="1">
                <a:solidFill>
                  <a:srgbClr val="333333"/>
                </a:solidFill>
                <a:effectLst/>
                <a:latin typeface="Arial" panose="020B0604020202020204" pitchFamily="34" charset="0"/>
                <a:hlinkClick r:id="rId5"/>
              </a:rPr>
              <a:t>Parvizi</a:t>
            </a:r>
            <a:r>
              <a:rPr lang="en-US" b="0" i="0" u="none" strike="noStrike" dirty="0">
                <a:solidFill>
                  <a:srgbClr val="333333"/>
                </a:solidFill>
                <a:effectLst/>
                <a:latin typeface="Arial" panose="020B0604020202020204" pitchFamily="34" charset="0"/>
                <a:hlinkClick r:id="rId5"/>
              </a:rPr>
              <a:t>, J., Restrepo, C., </a:t>
            </a:r>
            <a:r>
              <a:rPr lang="en-US" b="0" i="0" u="none" strike="noStrike" dirty="0" err="1">
                <a:solidFill>
                  <a:srgbClr val="333333"/>
                </a:solidFill>
                <a:effectLst/>
                <a:latin typeface="Arial" panose="020B0604020202020204" pitchFamily="34" charset="0"/>
                <a:hlinkClick r:id="rId5"/>
              </a:rPr>
              <a:t>Maltenfort</a:t>
            </a:r>
            <a:r>
              <a:rPr lang="en-US" b="0" i="0" u="none" strike="noStrike" dirty="0">
                <a:solidFill>
                  <a:srgbClr val="333333"/>
                </a:solidFill>
                <a:effectLst/>
                <a:latin typeface="Arial" panose="020B0604020202020204" pitchFamily="34" charset="0"/>
                <a:hlinkClick r:id="rId5"/>
              </a:rPr>
              <a:t>, M. G.. (2016). Total Hip Arthroplasty Performed Through Direct Anterior Approach Provides Superior Early Outcome: Results of a Randomized, Prospective Study. Orthopedic Clinics of North America, 47(3), 497-504.</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333333"/>
                </a:solidFill>
                <a:effectLst/>
                <a:latin typeface="Arial" panose="020B0604020202020204" pitchFamily="34" charset="0"/>
                <a:hlinkClick r:id="rId6"/>
              </a:rPr>
              <a:t>Xie, J., Zhang, H., Wang, L., Yao, X., Pan, Z., Jiang, Q.. (2017). Comparison of </a:t>
            </a:r>
            <a:r>
              <a:rPr lang="en-US" b="0" i="0" u="none" strike="noStrike" dirty="0" err="1">
                <a:solidFill>
                  <a:srgbClr val="333333"/>
                </a:solidFill>
                <a:effectLst/>
                <a:latin typeface="Arial" panose="020B0604020202020204" pitchFamily="34" charset="0"/>
                <a:hlinkClick r:id="rId6"/>
              </a:rPr>
              <a:t>supercapsular</a:t>
            </a:r>
            <a:r>
              <a:rPr lang="en-US" b="0" i="0" u="none" strike="noStrike" dirty="0">
                <a:solidFill>
                  <a:srgbClr val="333333"/>
                </a:solidFill>
                <a:effectLst/>
                <a:latin typeface="Arial" panose="020B0604020202020204" pitchFamily="34" charset="0"/>
                <a:hlinkClick r:id="rId6"/>
              </a:rPr>
              <a:t> percutaneously assisted approach total hip versus conventional posterior approach for total hip arthroplasty: a prospective, randomized controlled trial. Journal of </a:t>
            </a:r>
            <a:r>
              <a:rPr lang="en-US" b="0" i="0" u="none" strike="noStrike" dirty="0" err="1">
                <a:solidFill>
                  <a:srgbClr val="333333"/>
                </a:solidFill>
                <a:effectLst/>
                <a:latin typeface="Arial" panose="020B0604020202020204" pitchFamily="34" charset="0"/>
                <a:hlinkClick r:id="rId6"/>
              </a:rPr>
              <a:t>Orthopaedic</a:t>
            </a:r>
            <a:r>
              <a:rPr lang="en-US" b="0" i="0" u="none" strike="noStrike" dirty="0">
                <a:solidFill>
                  <a:srgbClr val="333333"/>
                </a:solidFill>
                <a:effectLst/>
                <a:latin typeface="Arial" panose="020B0604020202020204" pitchFamily="34" charset="0"/>
                <a:hlinkClick r:id="rId6"/>
              </a:rPr>
              <a:t> Surgery, 12(1), 138.</a:t>
            </a:r>
            <a:endParaRPr lang="en-US" b="0" i="0" dirty="0">
              <a:solidFill>
                <a:srgbClr val="4B4A4A"/>
              </a:solidFill>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29</a:t>
            </a:fld>
            <a:endParaRPr lang="en-US"/>
          </a:p>
        </p:txBody>
      </p:sp>
    </p:spTree>
    <p:extLst>
      <p:ext uri="{BB962C8B-B14F-4D97-AF65-F5344CB8AC3E}">
        <p14:creationId xmlns:p14="http://schemas.microsoft.com/office/powerpoint/2010/main" val="2122370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sz="1300" dirty="0"/>
          </a:p>
          <a:p>
            <a:pPr defTabSz="966612">
              <a:defRPr/>
            </a:pPr>
            <a:r>
              <a:rPr lang="en-US" sz="1300" dirty="0"/>
              <a:t>The definition of a clinical practice guideline is a series of recommendations created to inform clinicians of best practices, based on best available evidence.  The next few slides will take you through the AAOS Clinical Practice Guideline development process.</a:t>
            </a: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3</a:t>
            </a:fld>
            <a:endParaRPr lang="en-US"/>
          </a:p>
        </p:txBody>
      </p:sp>
    </p:spTree>
    <p:extLst>
      <p:ext uri="{BB962C8B-B14F-4D97-AF65-F5344CB8AC3E}">
        <p14:creationId xmlns:p14="http://schemas.microsoft.com/office/powerpoint/2010/main" val="34612505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solidFill>
                  <a:srgbClr val="000000"/>
                </a:solidFill>
                <a:effectLst/>
                <a:latin typeface="Arial" panose="020B0604020202020204" pitchFamily="34" charset="0"/>
              </a:rPr>
              <a:t>Rationale</a:t>
            </a:r>
          </a:p>
          <a:p>
            <a:pPr algn="l"/>
            <a:r>
              <a:rPr lang="en-US" b="0" i="0" dirty="0">
                <a:solidFill>
                  <a:srgbClr val="000000"/>
                </a:solidFill>
                <a:effectLst/>
                <a:latin typeface="Lato" panose="020F0502020204030203" pitchFamily="34" charset="0"/>
              </a:rPr>
              <a:t>Numerous studies have evaluated the association between patient weight ranges and adverse events following total hip arthroplasty (THA). The available data are of limited quality with considerable heterogeneity. However, it is not feasible to perform a randomized controlled trial since body mass index (BMI) is not easily modifiable. Therefore, it is unknown if, in the existing literature, patients with elevated BMI were otherwise medically optimized and if all potentially confounding factors were adequately controlled.</a:t>
            </a:r>
          </a:p>
          <a:p>
            <a:pPr algn="l"/>
            <a:endParaRPr lang="en-US" b="0" i="0" dirty="0">
              <a:solidFill>
                <a:srgbClr val="000000"/>
              </a:solidFill>
              <a:effectLst/>
              <a:latin typeface="Lato" panose="020F0502020204030203" pitchFamily="34" charset="0"/>
            </a:endParaRPr>
          </a:p>
          <a:p>
            <a:pPr algn="l"/>
            <a:r>
              <a:rPr lang="en-US" b="0" i="0" dirty="0">
                <a:solidFill>
                  <a:srgbClr val="000000"/>
                </a:solidFill>
                <a:effectLst/>
                <a:latin typeface="Lato" panose="020F0502020204030203" pitchFamily="34" charset="0"/>
              </a:rPr>
              <a:t>Most studies find either no significant difference or increased complications after THA when comparing overweight or obese subjects to normal weight individuals. With higher obesity classes, the current evidence seems to more clearly establishes an association with increased risk of postoperative complications. These medical adverse events include mortality, cardiac complications, acute renal failure, deep venous thrombosis, and allogeneic blood transfusion. Patients with elevated BMI are also at increased risk of surgical adverse events such as periprosthetic fracture, dislocation, periprosthetic joint infection/superficial infection/wound dehiscence, femoral component subsidence/loosening/revision, increased polyethylene wear, reoperation/revision for any reason, and increased intraoperative blood loss (Lung 2023, Bowditch 1999, </a:t>
            </a:r>
            <a:r>
              <a:rPr lang="en-US" b="0" i="0" dirty="0" err="1">
                <a:solidFill>
                  <a:srgbClr val="000000"/>
                </a:solidFill>
                <a:effectLst/>
                <a:latin typeface="Lato" panose="020F0502020204030203" pitchFamily="34" charset="0"/>
              </a:rPr>
              <a:t>Tohidi</a:t>
            </a:r>
            <a:r>
              <a:rPr lang="en-US" b="0" i="0" dirty="0">
                <a:solidFill>
                  <a:srgbClr val="000000"/>
                </a:solidFill>
                <a:effectLst/>
                <a:latin typeface="Lato" panose="020F0502020204030203" pitchFamily="34" charset="0"/>
              </a:rPr>
              <a:t> 2019, </a:t>
            </a:r>
            <a:r>
              <a:rPr lang="en-US" b="0" i="0" dirty="0" err="1">
                <a:solidFill>
                  <a:srgbClr val="000000"/>
                </a:solidFill>
                <a:effectLst/>
                <a:latin typeface="Lato" panose="020F0502020204030203" pitchFamily="34" charset="0"/>
              </a:rPr>
              <a:t>Mouchti</a:t>
            </a:r>
            <a:r>
              <a:rPr lang="en-US" b="0" i="0" dirty="0">
                <a:solidFill>
                  <a:srgbClr val="000000"/>
                </a:solidFill>
                <a:effectLst/>
                <a:latin typeface="Lato" panose="020F0502020204030203" pitchFamily="34" charset="0"/>
              </a:rPr>
              <a:t> 2018, Davis 2011, Bourget-Murray 2021, Peters 2020, Sayed-Noor 2019, Burn 2019). It is important to note that while the complication rates of postoperative adverse events are significantly higher in patients with elevated BMI, absolute rates of adverse events remain relatively low. The decision to proceed with THA in properly optimized patients with elevated BMI should remain at the discretion of the operating surgeon.</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Benefits/Harms of Implementation</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If elevated BMI is assumed to be a modifiable risk factor, there is value in identifying any association between BMI and adverse events after total hip arthroplasty (THA). While current evidence demonstrates an increased risk of postoperative adverse events in patients with elevated BMI, the quality of evidence is low. THA is a highly successful and cost-effective treatment that improves quality of life for patients with symptomatic hip arthritis. It is important that access to THA be preserved for medically optimized patients with elevated BMI. However, extremes of BMI are likely associated with a prohibitively high risk of postoperative adverse events.</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Outcome Importance</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Adverse events following THA can be catastrophic for both the patient and costly to the health care system.</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Cost Effectiveness/Resource Utilization</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THA has been demonstrated to be cost effective. Understanding the complication profile of patients with different BMIs may help surgeons make decisions on cost-effectiveness of THA in different patient populations.</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Acceptability</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It is accepted that BMI may increase the risk of adverse events following total joint arthroplasty.</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Feasibility</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It is feasible to determine pre-operative BMI and use this information to help risk stratify patients.</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Future Research</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Future prospective research should focus on how to properly select and optimize patients with elevated BMI to minimize the risk of postoperative adverse events. In addition, future research is needed to definitively determine if losing weight and lowering BMI reduces the risk of complications after THA. Further research into the varying ways weight loss strategies t is necessary to determine if certain strategies are more effective at reducing risks after THA than others.</a:t>
            </a:r>
          </a:p>
          <a:p>
            <a:pPr algn="l">
              <a:buFont typeface="Arial" panose="020B0604020202020204" pitchFamily="34" charset="0"/>
              <a:buChar char="•"/>
            </a:pPr>
            <a:br>
              <a:rPr lang="en-US" dirty="0"/>
            </a:br>
            <a:r>
              <a:rPr lang="en-US" b="0" i="0" u="none" strike="noStrike" dirty="0">
                <a:solidFill>
                  <a:srgbClr val="333333"/>
                </a:solidFill>
                <a:effectLst/>
                <a:latin typeface="Arial" panose="020B0604020202020204" pitchFamily="34" charset="0"/>
                <a:hlinkClick r:id="rId3"/>
              </a:rPr>
              <a:t>Bourget-Murray, J., Bansal, R., </a:t>
            </a:r>
            <a:r>
              <a:rPr lang="en-US" b="0" i="0" u="none" strike="noStrike" dirty="0" err="1">
                <a:solidFill>
                  <a:srgbClr val="333333"/>
                </a:solidFill>
                <a:effectLst/>
                <a:latin typeface="Arial" panose="020B0604020202020204" pitchFamily="34" charset="0"/>
                <a:hlinkClick r:id="rId3"/>
              </a:rPr>
              <a:t>Soroceanu</a:t>
            </a:r>
            <a:r>
              <a:rPr lang="en-US" b="0" i="0" u="none" strike="noStrike" dirty="0">
                <a:solidFill>
                  <a:srgbClr val="333333"/>
                </a:solidFill>
                <a:effectLst/>
                <a:latin typeface="Arial" panose="020B0604020202020204" pitchFamily="34" charset="0"/>
                <a:hlinkClick r:id="rId3"/>
              </a:rPr>
              <a:t>, A., </a:t>
            </a:r>
            <a:r>
              <a:rPr lang="en-US" b="0" i="0" u="none" strike="noStrike" dirty="0" err="1">
                <a:solidFill>
                  <a:srgbClr val="333333"/>
                </a:solidFill>
                <a:effectLst/>
                <a:latin typeface="Arial" panose="020B0604020202020204" pitchFamily="34" charset="0"/>
                <a:hlinkClick r:id="rId3"/>
              </a:rPr>
              <a:t>Piroozfar</a:t>
            </a:r>
            <a:r>
              <a:rPr lang="en-US" b="0" i="0" u="none" strike="noStrike" dirty="0">
                <a:solidFill>
                  <a:srgbClr val="333333"/>
                </a:solidFill>
                <a:effectLst/>
                <a:latin typeface="Arial" panose="020B0604020202020204" pitchFamily="34" charset="0"/>
                <a:hlinkClick r:id="rId3"/>
              </a:rPr>
              <a:t>, S., Railton, P., Johnston, K., Johnson, A., Powell, J.. (2021). Assessment of risk factors for early-onset deep surgical site infection following primary total hip arthroplasty for osteoarthritis. Journal Of Bone And Joint Infection, 6(9), 443-450.</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333333"/>
                </a:solidFill>
                <a:effectLst/>
                <a:latin typeface="Arial" panose="020B0604020202020204" pitchFamily="34" charset="0"/>
                <a:hlinkClick r:id="rId4"/>
              </a:rPr>
              <a:t>Bowditch, M. G., Villar, R. N.. (1999). Do obese patients bleed more? A prospective study of blood loss at total hip replacement. Annals of the Royal College of Surgeons of England, 81(3), 198-200.</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333333"/>
                </a:solidFill>
                <a:effectLst/>
                <a:latin typeface="Arial" panose="020B0604020202020204" pitchFamily="34" charset="0"/>
                <a:hlinkClick r:id="rId5"/>
              </a:rPr>
              <a:t>Burn, E., Edwards, C. J., Murray, D. W., </a:t>
            </a:r>
            <a:r>
              <a:rPr lang="en-US" b="0" i="0" u="none" strike="noStrike" dirty="0" err="1">
                <a:solidFill>
                  <a:srgbClr val="333333"/>
                </a:solidFill>
                <a:effectLst/>
                <a:latin typeface="Arial" panose="020B0604020202020204" pitchFamily="34" charset="0"/>
                <a:hlinkClick r:id="rId5"/>
              </a:rPr>
              <a:t>Silman</a:t>
            </a:r>
            <a:r>
              <a:rPr lang="en-US" b="0" i="0" u="none" strike="noStrike" dirty="0">
                <a:solidFill>
                  <a:srgbClr val="333333"/>
                </a:solidFill>
                <a:effectLst/>
                <a:latin typeface="Arial" panose="020B0604020202020204" pitchFamily="34" charset="0"/>
                <a:hlinkClick r:id="rId5"/>
              </a:rPr>
              <a:t>, A., Cooper, C., Arden, N. K., Prieto-Alhambra, D., </a:t>
            </a:r>
            <a:r>
              <a:rPr lang="en-US" b="0" i="0" u="none" strike="noStrike" dirty="0" err="1">
                <a:solidFill>
                  <a:srgbClr val="333333"/>
                </a:solidFill>
                <a:effectLst/>
                <a:latin typeface="Arial" panose="020B0604020202020204" pitchFamily="34" charset="0"/>
                <a:hlinkClick r:id="rId5"/>
              </a:rPr>
              <a:t>Pinedo</a:t>
            </a:r>
            <a:r>
              <a:rPr lang="en-US" b="0" i="0" u="none" strike="noStrike" dirty="0">
                <a:solidFill>
                  <a:srgbClr val="333333"/>
                </a:solidFill>
                <a:effectLst/>
                <a:latin typeface="Arial" panose="020B0604020202020204" pitchFamily="34" charset="0"/>
                <a:hlinkClick r:id="rId5"/>
              </a:rPr>
              <a:t>-Villanueva, R.. (2019). The impact of BMI and smoking on risk of revision following knee and hip replacement surgery: evidence from routinely collected data. Osteoarthritis &amp; Cartilage, 27(9), 1294-1300.</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333333"/>
                </a:solidFill>
                <a:effectLst/>
                <a:latin typeface="Arial" panose="020B0604020202020204" pitchFamily="34" charset="0"/>
                <a:hlinkClick r:id="rId6"/>
              </a:rPr>
              <a:t>Davis, A. M., Wood, A. M., Keenan, A. C., </a:t>
            </a:r>
            <a:r>
              <a:rPr lang="en-US" b="0" i="0" u="none" strike="noStrike" dirty="0" err="1">
                <a:solidFill>
                  <a:srgbClr val="333333"/>
                </a:solidFill>
                <a:effectLst/>
                <a:latin typeface="Arial" panose="020B0604020202020204" pitchFamily="34" charset="0"/>
                <a:hlinkClick r:id="rId6"/>
              </a:rPr>
              <a:t>Brenkel</a:t>
            </a:r>
            <a:r>
              <a:rPr lang="en-US" b="0" i="0" u="none" strike="noStrike" dirty="0">
                <a:solidFill>
                  <a:srgbClr val="333333"/>
                </a:solidFill>
                <a:effectLst/>
                <a:latin typeface="Arial" panose="020B0604020202020204" pitchFamily="34" charset="0"/>
                <a:hlinkClick r:id="rId6"/>
              </a:rPr>
              <a:t>, I. J., Ballantyne, J. A.. (2011). Does body mass index affect clinical outcome post-operatively and at five years after primary unilateral total hip replacement performed for osteoarthritis? A multivariate analysis of prospective data. Journal of Bone &amp; Joint Surgery - British Volume, 93(9), 1178-82.</a:t>
            </a: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333333"/>
                </a:solidFill>
                <a:effectLst/>
                <a:latin typeface="Arial" panose="020B0604020202020204" pitchFamily="34" charset="0"/>
                <a:hlinkClick r:id="rId7"/>
              </a:rPr>
              <a:t>Lung, Brandon E., Donnelly, Megan, Callan, Kylie, McLellan, Maddison, </a:t>
            </a:r>
            <a:r>
              <a:rPr lang="en-US" b="0" i="0" u="none" strike="noStrike" dirty="0" err="1">
                <a:solidFill>
                  <a:srgbClr val="333333"/>
                </a:solidFill>
                <a:effectLst/>
                <a:latin typeface="Arial" panose="020B0604020202020204" pitchFamily="34" charset="0"/>
                <a:hlinkClick r:id="rId7"/>
              </a:rPr>
              <a:t>Amirhekmat</a:t>
            </a:r>
            <a:r>
              <a:rPr lang="en-US" b="0" i="0" u="none" strike="noStrike" dirty="0">
                <a:solidFill>
                  <a:srgbClr val="333333"/>
                </a:solidFill>
                <a:effectLst/>
                <a:latin typeface="Arial" panose="020B0604020202020204" pitchFamily="34" charset="0"/>
                <a:hlinkClick r:id="rId7"/>
              </a:rPr>
              <a:t>, Arya, McMaster, William C., So, David H., Yang, Steven. (2023). Preoperative Malnutrition and Metabolic Markers May Predict Periprosthetic Fractures in Total Hip Arthroplasty. Arthroplasty Today, 19(0), 101093. http://ovidsp.ovid.com/ovidweb.cgi?T=JS&amp;PAGE=reference&amp;D=pmnm&amp;NEWS=N&amp;AN=36691463</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err="1">
                <a:solidFill>
                  <a:srgbClr val="333333"/>
                </a:solidFill>
                <a:effectLst/>
                <a:latin typeface="Arial" panose="020B0604020202020204" pitchFamily="34" charset="0"/>
                <a:hlinkClick r:id="rId8"/>
              </a:rPr>
              <a:t>Mouchti</a:t>
            </a:r>
            <a:r>
              <a:rPr lang="en-US" b="0" i="0" u="none" strike="noStrike" dirty="0">
                <a:solidFill>
                  <a:srgbClr val="333333"/>
                </a:solidFill>
                <a:effectLst/>
                <a:latin typeface="Arial" panose="020B0604020202020204" pitchFamily="34" charset="0"/>
                <a:hlinkClick r:id="rId8"/>
              </a:rPr>
              <a:t>, S., Whitehouse, M. R., Sayers, A., Hunt, L. P., MacGregor, A., </a:t>
            </a:r>
            <a:r>
              <a:rPr lang="en-US" b="0" i="0" u="none" strike="noStrike" dirty="0" err="1">
                <a:solidFill>
                  <a:srgbClr val="333333"/>
                </a:solidFill>
                <a:effectLst/>
                <a:latin typeface="Arial" panose="020B0604020202020204" pitchFamily="34" charset="0"/>
                <a:hlinkClick r:id="rId8"/>
              </a:rPr>
              <a:t>Blom</a:t>
            </a:r>
            <a:r>
              <a:rPr lang="en-US" b="0" i="0" u="none" strike="noStrike" dirty="0">
                <a:solidFill>
                  <a:srgbClr val="333333"/>
                </a:solidFill>
                <a:effectLst/>
                <a:latin typeface="Arial" panose="020B0604020202020204" pitchFamily="34" charset="0"/>
                <a:hlinkClick r:id="rId8"/>
              </a:rPr>
              <a:t>, A. W.. (2018). The Association of Body Mass Index with Risk of Long-Term Revision and 90-Day Mortality Following Primary Total Hip Replacement: Findings from the National Joint Registry for England, Wales, Northern Ireland and the Isle of Man. Journal of Bone &amp; Joint Surgery - American Volume, 100(24), 2140-2152.</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333333"/>
                </a:solidFill>
                <a:effectLst/>
                <a:latin typeface="Arial" panose="020B0604020202020204" pitchFamily="34" charset="0"/>
                <a:hlinkClick r:id="rId9"/>
              </a:rPr>
              <a:t>Peters, R. M., van </a:t>
            </a:r>
            <a:r>
              <a:rPr lang="en-US" b="0" i="0" u="none" strike="noStrike" dirty="0" err="1">
                <a:solidFill>
                  <a:srgbClr val="333333"/>
                </a:solidFill>
                <a:effectLst/>
                <a:latin typeface="Arial" panose="020B0604020202020204" pitchFamily="34" charset="0"/>
                <a:hlinkClick r:id="rId9"/>
              </a:rPr>
              <a:t>Steenbergen</a:t>
            </a:r>
            <a:r>
              <a:rPr lang="en-US" b="0" i="0" u="none" strike="noStrike" dirty="0">
                <a:solidFill>
                  <a:srgbClr val="333333"/>
                </a:solidFill>
                <a:effectLst/>
                <a:latin typeface="Arial" panose="020B0604020202020204" pitchFamily="34" charset="0"/>
                <a:hlinkClick r:id="rId9"/>
              </a:rPr>
              <a:t>, L. N., Stewart, R. E., Stevens, M., Rijk, P. C., </a:t>
            </a:r>
            <a:r>
              <a:rPr lang="en-US" b="0" i="0" u="none" strike="noStrike" dirty="0" err="1">
                <a:solidFill>
                  <a:srgbClr val="333333"/>
                </a:solidFill>
                <a:effectLst/>
                <a:latin typeface="Arial" panose="020B0604020202020204" pitchFamily="34" charset="0"/>
                <a:hlinkClick r:id="rId9"/>
              </a:rPr>
              <a:t>Bulstra</a:t>
            </a:r>
            <a:r>
              <a:rPr lang="en-US" b="0" i="0" u="none" strike="noStrike" dirty="0">
                <a:solidFill>
                  <a:srgbClr val="333333"/>
                </a:solidFill>
                <a:effectLst/>
                <a:latin typeface="Arial" panose="020B0604020202020204" pitchFamily="34" charset="0"/>
                <a:hlinkClick r:id="rId9"/>
              </a:rPr>
              <a:t>, S. K., </a:t>
            </a:r>
            <a:r>
              <a:rPr lang="en-US" b="0" i="0" u="none" strike="noStrike" dirty="0" err="1">
                <a:solidFill>
                  <a:srgbClr val="333333"/>
                </a:solidFill>
                <a:effectLst/>
                <a:latin typeface="Arial" panose="020B0604020202020204" pitchFamily="34" charset="0"/>
                <a:hlinkClick r:id="rId9"/>
              </a:rPr>
              <a:t>Zijlstra</a:t>
            </a:r>
            <a:r>
              <a:rPr lang="en-US" b="0" i="0" u="none" strike="noStrike" dirty="0">
                <a:solidFill>
                  <a:srgbClr val="333333"/>
                </a:solidFill>
                <a:effectLst/>
                <a:latin typeface="Arial" panose="020B0604020202020204" pitchFamily="34" charset="0"/>
                <a:hlinkClick r:id="rId9"/>
              </a:rPr>
              <a:t>, W. P.. (2020). Patient Characteristics Influence Revision Rate of Total Hip Arthroplasty: American Society of Anesthesiologists Score and Body Mass Index Were the Strongest Predictors for Short-Term Revision After Primary Total Hip Arthroplasty. Journal of Arthroplasty, 35(1), 188-192.e2.</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333333"/>
                </a:solidFill>
                <a:effectLst/>
                <a:latin typeface="Arial" panose="020B0604020202020204" pitchFamily="34" charset="0"/>
                <a:hlinkClick r:id="rId10"/>
              </a:rPr>
              <a:t>Sayed-Noor, A. S., </a:t>
            </a:r>
            <a:r>
              <a:rPr lang="en-US" b="0" i="0" u="none" strike="noStrike" dirty="0" err="1">
                <a:solidFill>
                  <a:srgbClr val="333333"/>
                </a:solidFill>
                <a:effectLst/>
                <a:latin typeface="Arial" panose="020B0604020202020204" pitchFamily="34" charset="0"/>
                <a:hlinkClick r:id="rId10"/>
              </a:rPr>
              <a:t>Mukka</a:t>
            </a:r>
            <a:r>
              <a:rPr lang="en-US" b="0" i="0" u="none" strike="noStrike" dirty="0">
                <a:solidFill>
                  <a:srgbClr val="333333"/>
                </a:solidFill>
                <a:effectLst/>
                <a:latin typeface="Arial" panose="020B0604020202020204" pitchFamily="34" charset="0"/>
                <a:hlinkClick r:id="rId10"/>
              </a:rPr>
              <a:t>, S., </a:t>
            </a:r>
            <a:r>
              <a:rPr lang="en-US" b="0" i="0" u="none" strike="noStrike" dirty="0" err="1">
                <a:solidFill>
                  <a:srgbClr val="333333"/>
                </a:solidFill>
                <a:effectLst/>
                <a:latin typeface="Arial" panose="020B0604020202020204" pitchFamily="34" charset="0"/>
                <a:hlinkClick r:id="rId10"/>
              </a:rPr>
              <a:t>Mohaddes</a:t>
            </a:r>
            <a:r>
              <a:rPr lang="en-US" b="0" i="0" u="none" strike="noStrike" dirty="0">
                <a:solidFill>
                  <a:srgbClr val="333333"/>
                </a:solidFill>
                <a:effectLst/>
                <a:latin typeface="Arial" panose="020B0604020202020204" pitchFamily="34" charset="0"/>
                <a:hlinkClick r:id="rId10"/>
              </a:rPr>
              <a:t>, M., </a:t>
            </a:r>
            <a:r>
              <a:rPr lang="en-US" b="0" i="0" u="none" strike="noStrike" dirty="0" err="1">
                <a:solidFill>
                  <a:srgbClr val="333333"/>
                </a:solidFill>
                <a:effectLst/>
                <a:latin typeface="Arial" panose="020B0604020202020204" pitchFamily="34" charset="0"/>
                <a:hlinkClick r:id="rId10"/>
              </a:rPr>
              <a:t>Karrholm</a:t>
            </a:r>
            <a:r>
              <a:rPr lang="en-US" b="0" i="0" u="none" strike="noStrike" dirty="0">
                <a:solidFill>
                  <a:srgbClr val="333333"/>
                </a:solidFill>
                <a:effectLst/>
                <a:latin typeface="Arial" panose="020B0604020202020204" pitchFamily="34" charset="0"/>
                <a:hlinkClick r:id="rId10"/>
              </a:rPr>
              <a:t>, J., Rolfson, O.. (2019). Body mass index is associated with risk of reoperation and revision after primary total hip arthroplasty: a study of the Swedish Hip Arthroplasty Register including 83,146 patients. Acta </a:t>
            </a:r>
            <a:r>
              <a:rPr lang="en-US" b="0" i="0" u="none" strike="noStrike" dirty="0" err="1">
                <a:solidFill>
                  <a:srgbClr val="333333"/>
                </a:solidFill>
                <a:effectLst/>
                <a:latin typeface="Arial" panose="020B0604020202020204" pitchFamily="34" charset="0"/>
                <a:hlinkClick r:id="rId10"/>
              </a:rPr>
              <a:t>Orthopaedica</a:t>
            </a:r>
            <a:r>
              <a:rPr lang="en-US" b="0" i="0" u="none" strike="noStrike" dirty="0">
                <a:solidFill>
                  <a:srgbClr val="333333"/>
                </a:solidFill>
                <a:effectLst/>
                <a:latin typeface="Arial" panose="020B0604020202020204" pitchFamily="34" charset="0"/>
                <a:hlinkClick r:id="rId10"/>
              </a:rPr>
              <a:t>, 90(3), 220-225.</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err="1">
                <a:solidFill>
                  <a:srgbClr val="333333"/>
                </a:solidFill>
                <a:effectLst/>
                <a:latin typeface="Arial" panose="020B0604020202020204" pitchFamily="34" charset="0"/>
                <a:hlinkClick r:id="rId11"/>
              </a:rPr>
              <a:t>Tohidi</a:t>
            </a:r>
            <a:r>
              <a:rPr lang="en-US" b="0" i="0" u="none" strike="noStrike" dirty="0">
                <a:solidFill>
                  <a:srgbClr val="333333"/>
                </a:solidFill>
                <a:effectLst/>
                <a:latin typeface="Arial" panose="020B0604020202020204" pitchFamily="34" charset="0"/>
                <a:hlinkClick r:id="rId11"/>
              </a:rPr>
              <a:t>, M., </a:t>
            </a:r>
            <a:r>
              <a:rPr lang="en-US" b="0" i="0" u="none" strike="noStrike" dirty="0" err="1">
                <a:solidFill>
                  <a:srgbClr val="333333"/>
                </a:solidFill>
                <a:effectLst/>
                <a:latin typeface="Arial" panose="020B0604020202020204" pitchFamily="34" charset="0"/>
                <a:hlinkClick r:id="rId11"/>
              </a:rPr>
              <a:t>Brogly</a:t>
            </a:r>
            <a:r>
              <a:rPr lang="en-US" b="0" i="0" u="none" strike="noStrike" dirty="0">
                <a:solidFill>
                  <a:srgbClr val="333333"/>
                </a:solidFill>
                <a:effectLst/>
                <a:latin typeface="Arial" panose="020B0604020202020204" pitchFamily="34" charset="0"/>
                <a:hlinkClick r:id="rId11"/>
              </a:rPr>
              <a:t>, S. B., </a:t>
            </a:r>
            <a:r>
              <a:rPr lang="en-US" b="0" i="0" u="none" strike="noStrike" dirty="0" err="1">
                <a:solidFill>
                  <a:srgbClr val="333333"/>
                </a:solidFill>
                <a:effectLst/>
                <a:latin typeface="Arial" panose="020B0604020202020204" pitchFamily="34" charset="0"/>
                <a:hlinkClick r:id="rId11"/>
              </a:rPr>
              <a:t>Lajkosz</a:t>
            </a:r>
            <a:r>
              <a:rPr lang="en-US" b="0" i="0" u="none" strike="noStrike" dirty="0">
                <a:solidFill>
                  <a:srgbClr val="333333"/>
                </a:solidFill>
                <a:effectLst/>
                <a:latin typeface="Arial" panose="020B0604020202020204" pitchFamily="34" charset="0"/>
                <a:hlinkClick r:id="rId11"/>
              </a:rPr>
              <a:t>, K., Harrison, M. M., Campbell, A. R., </a:t>
            </a:r>
            <a:r>
              <a:rPr lang="en-US" b="0" i="0" u="none" strike="noStrike" dirty="0" err="1">
                <a:solidFill>
                  <a:srgbClr val="333333"/>
                </a:solidFill>
                <a:effectLst/>
                <a:latin typeface="Arial" panose="020B0604020202020204" pitchFamily="34" charset="0"/>
                <a:hlinkClick r:id="rId11"/>
              </a:rPr>
              <a:t>VanDenKerkhof</a:t>
            </a:r>
            <a:r>
              <a:rPr lang="en-US" b="0" i="0" u="none" strike="noStrike" dirty="0">
                <a:solidFill>
                  <a:srgbClr val="333333"/>
                </a:solidFill>
                <a:effectLst/>
                <a:latin typeface="Arial" panose="020B0604020202020204" pitchFamily="34" charset="0"/>
                <a:hlinkClick r:id="rId11"/>
              </a:rPr>
              <a:t>, E., Mann, S. M.. (2019). Ten-year risk of complication and mortality after total hip arthroplasty in morbidly obese patients: a population study. Canadian Journal of Surgery, 62(6), 442-449.</a:t>
            </a:r>
            <a:endParaRPr lang="en-US" b="0" i="0" dirty="0">
              <a:solidFill>
                <a:srgbClr val="4B4A4A"/>
              </a:solidFill>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30</a:t>
            </a:fld>
            <a:endParaRPr lang="en-US"/>
          </a:p>
        </p:txBody>
      </p:sp>
    </p:spTree>
    <p:extLst>
      <p:ext uri="{BB962C8B-B14F-4D97-AF65-F5344CB8AC3E}">
        <p14:creationId xmlns:p14="http://schemas.microsoft.com/office/powerpoint/2010/main" val="29818524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solidFill>
                  <a:srgbClr val="000000"/>
                </a:solidFill>
                <a:effectLst/>
                <a:latin typeface="Arial" panose="020B0604020202020204" pitchFamily="34" charset="0"/>
              </a:rPr>
              <a:t>Rationale</a:t>
            </a:r>
          </a:p>
          <a:p>
            <a:pPr algn="l"/>
            <a:r>
              <a:rPr lang="en-US" b="0" i="0" dirty="0">
                <a:solidFill>
                  <a:srgbClr val="000000"/>
                </a:solidFill>
                <a:effectLst/>
                <a:latin typeface="Lato" panose="020F0502020204030203" pitchFamily="34" charset="0"/>
              </a:rPr>
              <a:t>The majority of evidence demonstrates that patients of all body mass index (BMI) categories clinically improve following total joint arthroplasty. Patients with elevated BMI may recover more slowly, have less post operative physical activity (Paxton 2016), lower gait speed, less effective hip biomechanics, and achieve lower overall levels of satisfaction and function with total hip arthroplasty (THA) (</a:t>
            </a:r>
            <a:r>
              <a:rPr lang="en-US" b="0" i="0" dirty="0" err="1">
                <a:solidFill>
                  <a:srgbClr val="000000"/>
                </a:solidFill>
                <a:effectLst/>
                <a:latin typeface="Lato" panose="020F0502020204030203" pitchFamily="34" charset="0"/>
              </a:rPr>
              <a:t>McCalden</a:t>
            </a:r>
            <a:r>
              <a:rPr lang="en-US" b="0" i="0" dirty="0">
                <a:solidFill>
                  <a:srgbClr val="000000"/>
                </a:solidFill>
                <a:effectLst/>
                <a:latin typeface="Lato" panose="020F0502020204030203" pitchFamily="34" charset="0"/>
              </a:rPr>
              <a:t> 2011, </a:t>
            </a:r>
            <a:r>
              <a:rPr lang="en-US" b="0" i="0" dirty="0" err="1">
                <a:solidFill>
                  <a:srgbClr val="000000"/>
                </a:solidFill>
                <a:effectLst/>
                <a:latin typeface="Lato" panose="020F0502020204030203" pitchFamily="34" charset="0"/>
              </a:rPr>
              <a:t>Mukka</a:t>
            </a:r>
            <a:r>
              <a:rPr lang="en-US" b="0" i="0" dirty="0">
                <a:solidFill>
                  <a:srgbClr val="000000"/>
                </a:solidFill>
                <a:effectLst/>
                <a:latin typeface="Lato" panose="020F0502020204030203" pitchFamily="34" charset="0"/>
              </a:rPr>
              <a:t> 2020, </a:t>
            </a:r>
            <a:r>
              <a:rPr lang="en-US" b="0" i="0" dirty="0" err="1">
                <a:solidFill>
                  <a:srgbClr val="000000"/>
                </a:solidFill>
                <a:effectLst/>
                <a:latin typeface="Lato" panose="020F0502020204030203" pitchFamily="34" charset="0"/>
              </a:rPr>
              <a:t>Shadyab</a:t>
            </a:r>
            <a:r>
              <a:rPr lang="en-US" b="0" i="0" dirty="0">
                <a:solidFill>
                  <a:srgbClr val="000000"/>
                </a:solidFill>
                <a:effectLst/>
                <a:latin typeface="Lato" panose="020F0502020204030203" pitchFamily="34" charset="0"/>
              </a:rPr>
              <a:t> 2018, Davis 2011, </a:t>
            </a:r>
            <a:r>
              <a:rPr lang="en-US" b="0" i="0" dirty="0" err="1">
                <a:solidFill>
                  <a:srgbClr val="000000"/>
                </a:solidFill>
                <a:effectLst/>
                <a:latin typeface="Lato" panose="020F0502020204030203" pitchFamily="34" charset="0"/>
              </a:rPr>
              <a:t>Skutek</a:t>
            </a:r>
            <a:r>
              <a:rPr lang="en-US" b="0" i="0" dirty="0">
                <a:solidFill>
                  <a:srgbClr val="000000"/>
                </a:solidFill>
                <a:effectLst/>
                <a:latin typeface="Lato" panose="020F0502020204030203" pitchFamily="34" charset="0"/>
              </a:rPr>
              <a:t> 2016, Jackson 2009). However, despite lower total post operative outcome scores, the magnitude of improvement in these scores in patients with elevated BMI is equivalent to those of patients with normal BMI (Cleveland Clinic 2020, </a:t>
            </a:r>
            <a:r>
              <a:rPr lang="en-US" b="0" i="0" dirty="0" err="1">
                <a:solidFill>
                  <a:srgbClr val="000000"/>
                </a:solidFill>
                <a:effectLst/>
                <a:latin typeface="Lato" panose="020F0502020204030203" pitchFamily="34" charset="0"/>
              </a:rPr>
              <a:t>Liljensoe</a:t>
            </a:r>
            <a:r>
              <a:rPr lang="en-US" b="0" i="0" dirty="0">
                <a:solidFill>
                  <a:srgbClr val="000000"/>
                </a:solidFill>
                <a:effectLst/>
                <a:latin typeface="Lato" panose="020F0502020204030203" pitchFamily="34" charset="0"/>
              </a:rPr>
              <a:t> 2019, </a:t>
            </a:r>
            <a:r>
              <a:rPr lang="en-US" b="0" i="0" dirty="0" err="1">
                <a:solidFill>
                  <a:srgbClr val="000000"/>
                </a:solidFill>
                <a:effectLst/>
                <a:latin typeface="Lato" panose="020F0502020204030203" pitchFamily="34" charset="0"/>
              </a:rPr>
              <a:t>McLawhorn</a:t>
            </a:r>
            <a:r>
              <a:rPr lang="en-US" b="0" i="0" dirty="0">
                <a:solidFill>
                  <a:srgbClr val="000000"/>
                </a:solidFill>
                <a:effectLst/>
                <a:latin typeface="Lato" panose="020F0502020204030203" pitchFamily="34" charset="0"/>
              </a:rPr>
              <a:t> 2017). It should be noted that in many studies, elevated BMI was considered greater than 30. While studies of patients with higher BMIs (e.g., &gt; 40) showed similar results, the available data is more limited in this population.</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Benefits/Harms of Implementation</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There are no harms associated with the implementation of this option.</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Outcome Importance</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It is important to understand that total hip arthroplasty patients show dramatic increases in their quality of life at all BMI levels.</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Cost Effectiveness/Resource Utilization</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Total hip arthroplasty has been shown to be cost- effective. Understanding that patients of all BMI levels have improved quality of life and patient- reported outcomes may expand access to this cost- effective surgical intervention.</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Acceptability</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It is accepted that BMI may influence the outcome of total hip arthroplasty.</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Feasibility</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It is feasible to determine BMI and educate patients preoperatively on its impact on post operative outcomes.</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Future Research</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Future research is warranted to determine the levels of improvement in patient reported outcomes after total hip arthroplasty based on BMI classes. Further research is also warranted to determine if certain patient reported outcomes improve more over others in patients with an elevated BMI. It is also necessary to determine if patient reported outcomes improve if BMI is reduced with preoperative weight loss before proceeding with THA.</a:t>
            </a:r>
          </a:p>
          <a:p>
            <a:pPr algn="l">
              <a:buFont typeface="Arial" panose="020B0604020202020204" pitchFamily="34" charset="0"/>
              <a:buChar char="•"/>
            </a:pPr>
            <a:br>
              <a:rPr lang="en-US" dirty="0"/>
            </a:br>
            <a:r>
              <a:rPr lang="en-US" b="0" i="0" u="none" strike="noStrike" dirty="0">
                <a:solidFill>
                  <a:srgbClr val="333333"/>
                </a:solidFill>
                <a:effectLst/>
                <a:latin typeface="Arial" panose="020B0604020202020204" pitchFamily="34" charset="0"/>
                <a:hlinkClick r:id="rId3"/>
              </a:rPr>
              <a:t>Paxton, E. W., Torres, A., Love, R. M., Barber, T. C., Sheth, D. S., </a:t>
            </a:r>
            <a:r>
              <a:rPr lang="en-US" b="0" i="0" u="none" strike="noStrike" dirty="0" err="1">
                <a:solidFill>
                  <a:srgbClr val="333333"/>
                </a:solidFill>
                <a:effectLst/>
                <a:latin typeface="Arial" panose="020B0604020202020204" pitchFamily="34" charset="0"/>
                <a:hlinkClick r:id="rId3"/>
              </a:rPr>
              <a:t>Inacio</a:t>
            </a:r>
            <a:r>
              <a:rPr lang="en-US" b="0" i="0" u="none" strike="noStrike" dirty="0">
                <a:solidFill>
                  <a:srgbClr val="333333"/>
                </a:solidFill>
                <a:effectLst/>
                <a:latin typeface="Arial" panose="020B0604020202020204" pitchFamily="34" charset="0"/>
                <a:hlinkClick r:id="rId3"/>
              </a:rPr>
              <a:t>, M. C.. (2016). Total joint replacement: A multiple risk factor analysis of physical activity level 1-2 years postoperatively. Acta </a:t>
            </a:r>
            <a:r>
              <a:rPr lang="en-US" b="0" i="0" u="none" strike="noStrike" dirty="0" err="1">
                <a:solidFill>
                  <a:srgbClr val="333333"/>
                </a:solidFill>
                <a:effectLst/>
                <a:latin typeface="Arial" panose="020B0604020202020204" pitchFamily="34" charset="0"/>
                <a:hlinkClick r:id="rId3"/>
              </a:rPr>
              <a:t>Orthopaedica</a:t>
            </a:r>
            <a:r>
              <a:rPr lang="en-US" b="0" i="0" u="none" strike="noStrike" dirty="0">
                <a:solidFill>
                  <a:srgbClr val="333333"/>
                </a:solidFill>
                <a:effectLst/>
                <a:latin typeface="Arial" panose="020B0604020202020204" pitchFamily="34" charset="0"/>
                <a:hlinkClick r:id="rId3"/>
              </a:rPr>
              <a:t>, 87 Suppl 1(0), 44-9.</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err="1">
                <a:solidFill>
                  <a:srgbClr val="333333"/>
                </a:solidFill>
                <a:effectLst/>
                <a:latin typeface="Arial" panose="020B0604020202020204" pitchFamily="34" charset="0"/>
                <a:hlinkClick r:id="rId4"/>
              </a:rPr>
              <a:t>McCalden</a:t>
            </a:r>
            <a:r>
              <a:rPr lang="en-US" b="0" i="0" u="none" strike="noStrike" dirty="0">
                <a:solidFill>
                  <a:srgbClr val="333333"/>
                </a:solidFill>
                <a:effectLst/>
                <a:latin typeface="Arial" panose="020B0604020202020204" pitchFamily="34" charset="0"/>
                <a:hlinkClick r:id="rId4"/>
              </a:rPr>
              <a:t>, R. W., Charron, K. D., MacDonald, S. J., </a:t>
            </a:r>
            <a:r>
              <a:rPr lang="en-US" b="0" i="0" u="none" strike="noStrike" dirty="0" err="1">
                <a:solidFill>
                  <a:srgbClr val="333333"/>
                </a:solidFill>
                <a:effectLst/>
                <a:latin typeface="Arial" panose="020B0604020202020204" pitchFamily="34" charset="0"/>
                <a:hlinkClick r:id="rId4"/>
              </a:rPr>
              <a:t>Bourne</a:t>
            </a:r>
            <a:r>
              <a:rPr lang="en-US" b="0" i="0" u="none" strike="noStrike" dirty="0">
                <a:solidFill>
                  <a:srgbClr val="333333"/>
                </a:solidFill>
                <a:effectLst/>
                <a:latin typeface="Arial" panose="020B0604020202020204" pitchFamily="34" charset="0"/>
                <a:hlinkClick r:id="rId4"/>
              </a:rPr>
              <a:t>, R. B., </a:t>
            </a:r>
            <a:r>
              <a:rPr lang="en-US" b="0" i="0" u="none" strike="noStrike" dirty="0" err="1">
                <a:solidFill>
                  <a:srgbClr val="333333"/>
                </a:solidFill>
                <a:effectLst/>
                <a:latin typeface="Arial" panose="020B0604020202020204" pitchFamily="34" charset="0"/>
                <a:hlinkClick r:id="rId4"/>
              </a:rPr>
              <a:t>Naudie</a:t>
            </a:r>
            <a:r>
              <a:rPr lang="en-US" b="0" i="0" u="none" strike="noStrike" dirty="0">
                <a:solidFill>
                  <a:srgbClr val="333333"/>
                </a:solidFill>
                <a:effectLst/>
                <a:latin typeface="Arial" panose="020B0604020202020204" pitchFamily="34" charset="0"/>
                <a:hlinkClick r:id="rId4"/>
              </a:rPr>
              <a:t>, D. D.. (2011). Does morbid obesity affect the outcome of total hip replacement?: an analysis of 3290 THRs. Journal of Bone &amp; Joint Surgery - British Volume, 93(3), 321-5.</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err="1">
                <a:solidFill>
                  <a:srgbClr val="333333"/>
                </a:solidFill>
                <a:effectLst/>
                <a:latin typeface="Arial" panose="020B0604020202020204" pitchFamily="34" charset="0"/>
                <a:hlinkClick r:id="rId5"/>
              </a:rPr>
              <a:t>Mukka</a:t>
            </a:r>
            <a:r>
              <a:rPr lang="en-US" b="0" i="0" u="none" strike="noStrike" dirty="0">
                <a:solidFill>
                  <a:srgbClr val="333333"/>
                </a:solidFill>
                <a:effectLst/>
                <a:latin typeface="Arial" panose="020B0604020202020204" pitchFamily="34" charset="0"/>
                <a:hlinkClick r:id="rId5"/>
              </a:rPr>
              <a:t>, S., Rolfson, O., </a:t>
            </a:r>
            <a:r>
              <a:rPr lang="en-US" b="0" i="0" u="none" strike="noStrike" dirty="0" err="1">
                <a:solidFill>
                  <a:srgbClr val="333333"/>
                </a:solidFill>
                <a:effectLst/>
                <a:latin typeface="Arial" panose="020B0604020202020204" pitchFamily="34" charset="0"/>
                <a:hlinkClick r:id="rId5"/>
              </a:rPr>
              <a:t>Mohaddes</a:t>
            </a:r>
            <a:r>
              <a:rPr lang="en-US" b="0" i="0" u="none" strike="noStrike" dirty="0">
                <a:solidFill>
                  <a:srgbClr val="333333"/>
                </a:solidFill>
                <a:effectLst/>
                <a:latin typeface="Arial" panose="020B0604020202020204" pitchFamily="34" charset="0"/>
                <a:hlinkClick r:id="rId5"/>
              </a:rPr>
              <a:t>, M., Sayed-Noor, A.. (2020). The Effect of Body Mass Index Class on Patient-Reported Health-Related Quality of Life Before and After Total Hip Arthroplasty for Osteoarthritis: Registry-Based Cohort Study of 64,055 Patients. JB &amp; JS Open Access, 5(4), Oct-Dec.</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333333"/>
                </a:solidFill>
                <a:effectLst/>
                <a:latin typeface="Arial" panose="020B0604020202020204" pitchFamily="34" charset="0"/>
                <a:hlinkClick r:id="rId6"/>
              </a:rPr>
              <a:t>Cleveland Clinic, O. M. E. Arthroplasty Group, Arnold, N., Anis, H., </a:t>
            </a:r>
            <a:r>
              <a:rPr lang="en-US" b="0" i="0" u="none" strike="noStrike" dirty="0" err="1">
                <a:solidFill>
                  <a:srgbClr val="333333"/>
                </a:solidFill>
                <a:effectLst/>
                <a:latin typeface="Arial" panose="020B0604020202020204" pitchFamily="34" charset="0"/>
                <a:hlinkClick r:id="rId6"/>
              </a:rPr>
              <a:t>Barsoum</a:t>
            </a:r>
            <a:r>
              <a:rPr lang="en-US" b="0" i="0" u="none" strike="noStrike" dirty="0">
                <a:solidFill>
                  <a:srgbClr val="333333"/>
                </a:solidFill>
                <a:effectLst/>
                <a:latin typeface="Arial" panose="020B0604020202020204" pitchFamily="34" charset="0"/>
                <a:hlinkClick r:id="rId6"/>
              </a:rPr>
              <a:t>, W. K., Bloomfield, M. R., Brooks, P. J., Higuera, C. A., Kamath, A. F., </a:t>
            </a:r>
            <a:r>
              <a:rPr lang="en-US" b="0" i="0" u="none" strike="noStrike" dirty="0" err="1">
                <a:solidFill>
                  <a:srgbClr val="333333"/>
                </a:solidFill>
                <a:effectLst/>
                <a:latin typeface="Arial" panose="020B0604020202020204" pitchFamily="34" charset="0"/>
                <a:hlinkClick r:id="rId6"/>
              </a:rPr>
              <a:t>Klika</a:t>
            </a:r>
            <a:r>
              <a:rPr lang="en-US" b="0" i="0" u="none" strike="noStrike" dirty="0">
                <a:solidFill>
                  <a:srgbClr val="333333"/>
                </a:solidFill>
                <a:effectLst/>
                <a:latin typeface="Arial" panose="020B0604020202020204" pitchFamily="34" charset="0"/>
                <a:hlinkClick r:id="rId6"/>
              </a:rPr>
              <a:t>, A., Krebs, V. E., Mesko, N. W., Molloy, R. M., Mont, M. A., Murray, T. G., Patel, P. D., </a:t>
            </a:r>
            <a:r>
              <a:rPr lang="en-US" b="0" i="0" u="none" strike="noStrike" dirty="0" err="1">
                <a:solidFill>
                  <a:srgbClr val="333333"/>
                </a:solidFill>
                <a:effectLst/>
                <a:latin typeface="Arial" panose="020B0604020202020204" pitchFamily="34" charset="0"/>
                <a:hlinkClick r:id="rId6"/>
              </a:rPr>
              <a:t>Strnad</a:t>
            </a:r>
            <a:r>
              <a:rPr lang="en-US" b="0" i="0" u="none" strike="noStrike" dirty="0">
                <a:solidFill>
                  <a:srgbClr val="333333"/>
                </a:solidFill>
                <a:effectLst/>
                <a:latin typeface="Arial" panose="020B0604020202020204" pitchFamily="34" charset="0"/>
                <a:hlinkClick r:id="rId6"/>
              </a:rPr>
              <a:t>, G., Stearns, K. L., Warren, J., </a:t>
            </a:r>
            <a:r>
              <a:rPr lang="en-US" b="0" i="0" u="none" strike="noStrike" dirty="0" err="1">
                <a:solidFill>
                  <a:srgbClr val="333333"/>
                </a:solidFill>
                <a:effectLst/>
                <a:latin typeface="Arial" panose="020B0604020202020204" pitchFamily="34" charset="0"/>
                <a:hlinkClick r:id="rId6"/>
              </a:rPr>
              <a:t>Zajichek</a:t>
            </a:r>
            <a:r>
              <a:rPr lang="en-US" b="0" i="0" u="none" strike="noStrike" dirty="0">
                <a:solidFill>
                  <a:srgbClr val="333333"/>
                </a:solidFill>
                <a:effectLst/>
                <a:latin typeface="Arial" panose="020B0604020202020204" pitchFamily="34" charset="0"/>
                <a:hlinkClick r:id="rId6"/>
              </a:rPr>
              <a:t>, A., Piuzzi, N. S.. (2020). Preoperative cut-off values for body mass index deny patients clinically significant improvements in patient-reported outcomes after total hip arthroplasty. Bone &amp; Joint </a:t>
            </a:r>
            <a:r>
              <a:rPr lang="en-US" b="0" i="0" u="none" strike="noStrike" dirty="0" err="1">
                <a:solidFill>
                  <a:srgbClr val="333333"/>
                </a:solidFill>
                <a:effectLst/>
                <a:latin typeface="Arial" panose="020B0604020202020204" pitchFamily="34" charset="0"/>
                <a:hlinkClick r:id="rId6"/>
              </a:rPr>
              <a:t>Jou</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err="1">
                <a:solidFill>
                  <a:srgbClr val="333333"/>
                </a:solidFill>
                <a:effectLst/>
                <a:latin typeface="Arial" panose="020B0604020202020204" pitchFamily="34" charset="0"/>
                <a:hlinkClick r:id="rId7"/>
              </a:rPr>
              <a:t>Shadyab</a:t>
            </a:r>
            <a:r>
              <a:rPr lang="en-US" b="0" i="0" u="none" strike="noStrike" dirty="0">
                <a:solidFill>
                  <a:srgbClr val="333333"/>
                </a:solidFill>
                <a:effectLst/>
                <a:latin typeface="Arial" panose="020B0604020202020204" pitchFamily="34" charset="0"/>
                <a:hlinkClick r:id="rId7"/>
              </a:rPr>
              <a:t>, A. H., Li, W., Eaton, C. B., LaCroix, A. Z.. (2018). General and Abdominal Obesity as Risk Factors for Late-Life Mobility Limitation After Total Knee or Hip Replacement for Osteoarthritis Among Women. Arthritis care &amp; research, 70(7), 1030-1038.</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333333"/>
                </a:solidFill>
                <a:effectLst/>
                <a:latin typeface="Arial" panose="020B0604020202020204" pitchFamily="34" charset="0"/>
                <a:hlinkClick r:id="rId8"/>
              </a:rPr>
              <a:t>Davis, A. M., Wood, A. M., Keenan, A. C., </a:t>
            </a:r>
            <a:r>
              <a:rPr lang="en-US" b="0" i="0" u="none" strike="noStrike" dirty="0" err="1">
                <a:solidFill>
                  <a:srgbClr val="333333"/>
                </a:solidFill>
                <a:effectLst/>
                <a:latin typeface="Arial" panose="020B0604020202020204" pitchFamily="34" charset="0"/>
                <a:hlinkClick r:id="rId8"/>
              </a:rPr>
              <a:t>Brenkel</a:t>
            </a:r>
            <a:r>
              <a:rPr lang="en-US" b="0" i="0" u="none" strike="noStrike" dirty="0">
                <a:solidFill>
                  <a:srgbClr val="333333"/>
                </a:solidFill>
                <a:effectLst/>
                <a:latin typeface="Arial" panose="020B0604020202020204" pitchFamily="34" charset="0"/>
                <a:hlinkClick r:id="rId8"/>
              </a:rPr>
              <a:t>, I. J., Ballantyne, J. A.. (2011). Does body mass index affect clinical outcome post-operatively and at five years after primary unilateral total hip replacement performed for osteoarthritis? A multivariate analysis of prospective data. Journal of Bone &amp; Joint Surgery - British Volume, 93(9), 1178-82.</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err="1">
                <a:solidFill>
                  <a:srgbClr val="333333"/>
                </a:solidFill>
                <a:effectLst/>
                <a:latin typeface="Arial" panose="020B0604020202020204" pitchFamily="34" charset="0"/>
                <a:hlinkClick r:id="rId9"/>
              </a:rPr>
              <a:t>Skutek</a:t>
            </a:r>
            <a:r>
              <a:rPr lang="en-US" b="0" i="0" u="none" strike="noStrike" dirty="0">
                <a:solidFill>
                  <a:srgbClr val="333333"/>
                </a:solidFill>
                <a:effectLst/>
                <a:latin typeface="Arial" panose="020B0604020202020204" pitchFamily="34" charset="0"/>
                <a:hlinkClick r:id="rId9"/>
              </a:rPr>
              <a:t>, M., </a:t>
            </a:r>
            <a:r>
              <a:rPr lang="en-US" b="0" i="0" u="none" strike="noStrike" dirty="0" err="1">
                <a:solidFill>
                  <a:srgbClr val="333333"/>
                </a:solidFill>
                <a:effectLst/>
                <a:latin typeface="Arial" panose="020B0604020202020204" pitchFamily="34" charset="0"/>
                <a:hlinkClick r:id="rId9"/>
              </a:rPr>
              <a:t>Wirries</a:t>
            </a:r>
            <a:r>
              <a:rPr lang="en-US" b="0" i="0" u="none" strike="noStrike" dirty="0">
                <a:solidFill>
                  <a:srgbClr val="333333"/>
                </a:solidFill>
                <a:effectLst/>
                <a:latin typeface="Arial" panose="020B0604020202020204" pitchFamily="34" charset="0"/>
                <a:hlinkClick r:id="rId9"/>
              </a:rPr>
              <a:t>, N., von Lewinski, G.. (2016). Hip arthroplasty in obese patients: Rising prevalence-standard procedures?. Orthopedic Reviews, 8(2), 64-67. http://dx.doi.org/10.4081/or.2016.6379</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333333"/>
                </a:solidFill>
                <a:effectLst/>
                <a:latin typeface="Arial" panose="020B0604020202020204" pitchFamily="34" charset="0"/>
                <a:hlinkClick r:id="rId10"/>
              </a:rPr>
              <a:t>Jackson, M. P., Sexton, S. A., Yeung, E., Walter, W. L., Walter, W. K., </a:t>
            </a:r>
            <a:r>
              <a:rPr lang="en-US" b="0" i="0" u="none" strike="noStrike" dirty="0" err="1">
                <a:solidFill>
                  <a:srgbClr val="333333"/>
                </a:solidFill>
                <a:effectLst/>
                <a:latin typeface="Arial" panose="020B0604020202020204" pitchFamily="34" charset="0"/>
                <a:hlinkClick r:id="rId10"/>
              </a:rPr>
              <a:t>Zicat</a:t>
            </a:r>
            <a:r>
              <a:rPr lang="en-US" b="0" i="0" u="none" strike="noStrike" dirty="0">
                <a:solidFill>
                  <a:srgbClr val="333333"/>
                </a:solidFill>
                <a:effectLst/>
                <a:latin typeface="Arial" panose="020B0604020202020204" pitchFamily="34" charset="0"/>
                <a:hlinkClick r:id="rId10"/>
              </a:rPr>
              <a:t>, B. A.. (2009). The effect of obesity on the mid-term survival and clinical outcome of cementless total hip replacement. Journal of Bone &amp; Joint Surgery - British Volume, 91(10), 1296-300.</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err="1">
                <a:solidFill>
                  <a:srgbClr val="333333"/>
                </a:solidFill>
                <a:effectLst/>
                <a:latin typeface="Arial" panose="020B0604020202020204" pitchFamily="34" charset="0"/>
                <a:hlinkClick r:id="rId11"/>
              </a:rPr>
              <a:t>Liljensoe</a:t>
            </a:r>
            <a:r>
              <a:rPr lang="en-US" b="0" i="0" u="none" strike="noStrike" dirty="0">
                <a:solidFill>
                  <a:srgbClr val="333333"/>
                </a:solidFill>
                <a:effectLst/>
                <a:latin typeface="Arial" panose="020B0604020202020204" pitchFamily="34" charset="0"/>
                <a:hlinkClick r:id="rId11"/>
              </a:rPr>
              <a:t>, A., </a:t>
            </a:r>
            <a:r>
              <a:rPr lang="en-US" b="0" i="0" u="none" strike="noStrike" dirty="0" err="1">
                <a:solidFill>
                  <a:srgbClr val="333333"/>
                </a:solidFill>
                <a:effectLst/>
                <a:latin typeface="Arial" panose="020B0604020202020204" pitchFamily="34" charset="0"/>
                <a:hlinkClick r:id="rId11"/>
              </a:rPr>
              <a:t>Laursen</a:t>
            </a:r>
            <a:r>
              <a:rPr lang="en-US" b="0" i="0" u="none" strike="noStrike" dirty="0">
                <a:solidFill>
                  <a:srgbClr val="333333"/>
                </a:solidFill>
                <a:effectLst/>
                <a:latin typeface="Arial" panose="020B0604020202020204" pitchFamily="34" charset="0"/>
                <a:hlinkClick r:id="rId11"/>
              </a:rPr>
              <a:t>, J. O., </a:t>
            </a:r>
            <a:r>
              <a:rPr lang="en-US" b="0" i="0" u="none" strike="noStrike" dirty="0" err="1">
                <a:solidFill>
                  <a:srgbClr val="333333"/>
                </a:solidFill>
                <a:effectLst/>
                <a:latin typeface="Arial" panose="020B0604020202020204" pitchFamily="34" charset="0"/>
                <a:hlinkClick r:id="rId11"/>
              </a:rPr>
              <a:t>Soballe</a:t>
            </a:r>
            <a:r>
              <a:rPr lang="en-US" b="0" i="0" u="none" strike="noStrike" dirty="0">
                <a:solidFill>
                  <a:srgbClr val="333333"/>
                </a:solidFill>
                <a:effectLst/>
                <a:latin typeface="Arial" panose="020B0604020202020204" pitchFamily="34" charset="0"/>
                <a:hlinkClick r:id="rId11"/>
              </a:rPr>
              <a:t>, K., </a:t>
            </a:r>
            <a:r>
              <a:rPr lang="en-US" b="0" i="0" u="none" strike="noStrike" dirty="0" err="1">
                <a:solidFill>
                  <a:srgbClr val="333333"/>
                </a:solidFill>
                <a:effectLst/>
                <a:latin typeface="Arial" panose="020B0604020202020204" pitchFamily="34" charset="0"/>
                <a:hlinkClick r:id="rId11"/>
              </a:rPr>
              <a:t>Mechlenburg</a:t>
            </a:r>
            <a:r>
              <a:rPr lang="en-US" b="0" i="0" u="none" strike="noStrike" dirty="0">
                <a:solidFill>
                  <a:srgbClr val="333333"/>
                </a:solidFill>
                <a:effectLst/>
                <a:latin typeface="Arial" panose="020B0604020202020204" pitchFamily="34" charset="0"/>
                <a:hlinkClick r:id="rId11"/>
              </a:rPr>
              <a:t>, I.. (2019). Is high body mass index a potential risk factor for poor outcome after hip arthroplasty? A cohort study of 98 patients 1 year after surgery. Acta </a:t>
            </a:r>
            <a:r>
              <a:rPr lang="en-US" b="0" i="0" u="none" strike="noStrike" dirty="0" err="1">
                <a:solidFill>
                  <a:srgbClr val="333333"/>
                </a:solidFill>
                <a:effectLst/>
                <a:latin typeface="Arial" panose="020B0604020202020204" pitchFamily="34" charset="0"/>
                <a:hlinkClick r:id="rId11"/>
              </a:rPr>
              <a:t>Orthopaedica</a:t>
            </a:r>
            <a:r>
              <a:rPr lang="en-US" b="0" i="0" u="none" strike="noStrike" dirty="0">
                <a:solidFill>
                  <a:srgbClr val="333333"/>
                </a:solidFill>
                <a:effectLst/>
                <a:latin typeface="Arial" panose="020B0604020202020204" pitchFamily="34" charset="0"/>
                <a:hlinkClick r:id="rId11"/>
              </a:rPr>
              <a:t> </a:t>
            </a:r>
            <a:r>
              <a:rPr lang="en-US" b="0" i="0" u="none" strike="noStrike" dirty="0" err="1">
                <a:solidFill>
                  <a:srgbClr val="333333"/>
                </a:solidFill>
                <a:effectLst/>
                <a:latin typeface="Arial" panose="020B0604020202020204" pitchFamily="34" charset="0"/>
                <a:hlinkClick r:id="rId11"/>
              </a:rPr>
              <a:t>Belgica</a:t>
            </a:r>
            <a:r>
              <a:rPr lang="en-US" b="0" i="0" u="none" strike="noStrike" dirty="0">
                <a:solidFill>
                  <a:srgbClr val="333333"/>
                </a:solidFill>
                <a:effectLst/>
                <a:latin typeface="Arial" panose="020B0604020202020204" pitchFamily="34" charset="0"/>
                <a:hlinkClick r:id="rId11"/>
              </a:rPr>
              <a:t>, 85(1), 91-99.</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err="1">
                <a:solidFill>
                  <a:srgbClr val="333333"/>
                </a:solidFill>
                <a:effectLst/>
                <a:latin typeface="Arial" panose="020B0604020202020204" pitchFamily="34" charset="0"/>
                <a:hlinkClick r:id="rId12"/>
              </a:rPr>
              <a:t>McLawhorn</a:t>
            </a:r>
            <a:r>
              <a:rPr lang="en-US" b="0" i="0" u="none" strike="noStrike" dirty="0">
                <a:solidFill>
                  <a:srgbClr val="333333"/>
                </a:solidFill>
                <a:effectLst/>
                <a:latin typeface="Arial" panose="020B0604020202020204" pitchFamily="34" charset="0"/>
                <a:hlinkClick r:id="rId12"/>
              </a:rPr>
              <a:t>, A. S., Steinhaus, M. E., </a:t>
            </a:r>
            <a:r>
              <a:rPr lang="en-US" b="0" i="0" u="none" strike="noStrike" dirty="0" err="1">
                <a:solidFill>
                  <a:srgbClr val="333333"/>
                </a:solidFill>
                <a:effectLst/>
                <a:latin typeface="Arial" panose="020B0604020202020204" pitchFamily="34" charset="0"/>
                <a:hlinkClick r:id="rId12"/>
              </a:rPr>
              <a:t>Southren</a:t>
            </a:r>
            <a:r>
              <a:rPr lang="en-US" b="0" i="0" u="none" strike="noStrike" dirty="0">
                <a:solidFill>
                  <a:srgbClr val="333333"/>
                </a:solidFill>
                <a:effectLst/>
                <a:latin typeface="Arial" panose="020B0604020202020204" pitchFamily="34" charset="0"/>
                <a:hlinkClick r:id="rId12"/>
              </a:rPr>
              <a:t>, D. L., Lee, Y. Y., Dodwell, E. R., Figgie, M. P.. (2017). Body Mass Index Class Is Independently Associated With Health-Related Quality of Life After Primary Total Hip Arthroplasty: An Institutional Registry-Based Study. Journal of Arthroplasty, 32(1), 143-149.</a:t>
            </a:r>
            <a:endParaRPr lang="en-US" b="0" i="0" dirty="0">
              <a:solidFill>
                <a:srgbClr val="4B4A4A"/>
              </a:solidFill>
              <a:effectLst/>
              <a:latin typeface="Arial" panose="020B0604020202020204" pitchFamily="34" charset="0"/>
            </a:endParaRPr>
          </a:p>
          <a:p>
            <a:endParaRPr lang="en-US" sz="1300" dirty="0"/>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31</a:t>
            </a:fld>
            <a:endParaRPr lang="en-US"/>
          </a:p>
        </p:txBody>
      </p:sp>
    </p:spTree>
    <p:extLst>
      <p:ext uri="{BB962C8B-B14F-4D97-AF65-F5344CB8AC3E}">
        <p14:creationId xmlns:p14="http://schemas.microsoft.com/office/powerpoint/2010/main" val="30931470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solidFill>
                  <a:srgbClr val="000000"/>
                </a:solidFill>
                <a:effectLst/>
                <a:latin typeface="Arial" panose="020B0604020202020204" pitchFamily="34" charset="0"/>
              </a:rPr>
              <a:t>Rationale</a:t>
            </a:r>
          </a:p>
          <a:p>
            <a:pPr algn="l"/>
            <a:r>
              <a:rPr lang="en-US" b="0" i="0" dirty="0">
                <a:solidFill>
                  <a:srgbClr val="000000"/>
                </a:solidFill>
                <a:effectLst/>
                <a:latin typeface="Lato" panose="020F0502020204030203" pitchFamily="34" charset="0"/>
              </a:rPr>
              <a:t>The systematic literature review yielded no studies that met inclusion criteria for this option. Outside the inclusion criteria, there is high quality evidence that oral opioids, including tramadol, result in a significant increase of adverse events and are not effective at improving pain or function for treatment of osteoarthritis of the knee. This led to a strong recommendation against the use of oral opioids for treatment of osteoarthritis of the knee in the AAOS Osteoarthritis of the Knee 3 Guideline. In addition to the risks associated with their use, preoperative opioid use is associated with increased risks of adverse events, complications, and revision in total hip arthroplasty. Patients who wean their opioid use before total hip arthroplasty have significant improvements in clinical outcomes after surgery compared to patients who continue their opioid use up until surgery.</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Benefits/Harms of Implementation</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Opioids have limited clinical benefit and are associated with significant adverse events. In addition, they increase the risk of complications after total hip arthroplasty.</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Outcome Importance</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The most important consideration will be removal of oral opioids from the medications prescribed in the treatment of osteoarthritis of the hip. This becomes particularly significant due to the rise of the opioid epidemic in the United States.</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Cost Effectiveness/Resource Utilization</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The optimal nonoperative treatment of osteoarthritis of the hip should reduce pain and improve function. It is the opinion of the workgroup that opioids do not lead to improvements in pain and function and increase the risk of adverse events. Thus, there are significant clinical risks and cost-associated risks with their use.</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Acceptability</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For most patients, this option should be readily implemented as it does not influence a major change in clinical practice. However, for patients who fail other nonoperative treatments, such as NSAIDs, acetaminophen or injections, there may be some resistance to this option. Importantly, these patients should be counseled on the significant risks associated with opioid use as well as their lack of efficacy.</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Feasibility</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This option should be easily implemented with no apparent barriers to adoption.</a:t>
            </a:r>
          </a:p>
          <a:p>
            <a:pPr algn="l"/>
            <a:endParaRPr lang="en-US" b="0"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Future Research</a:t>
            </a:r>
            <a:br>
              <a:rPr lang="en-US" b="0" i="0" dirty="0">
                <a:solidFill>
                  <a:srgbClr val="000000"/>
                </a:solidFill>
                <a:effectLst/>
                <a:latin typeface="Lato" panose="020F0502020204030203" pitchFamily="34" charset="0"/>
              </a:rPr>
            </a:br>
            <a:r>
              <a:rPr lang="en-US" b="0" i="0" dirty="0">
                <a:solidFill>
                  <a:srgbClr val="000000"/>
                </a:solidFill>
                <a:effectLst/>
                <a:latin typeface="Lato" panose="020F0502020204030203" pitchFamily="34" charset="0"/>
              </a:rPr>
              <a:t>Future research is needed investigating alternative non-opioid nonoperative treatments of osteoarthritis of the hip. For patients who present with chronic opioid use, future research is warranted to investigate ways to assist patients in weaning off opioids prior to total hip arthroplasty.</a:t>
            </a:r>
          </a:p>
          <a:p>
            <a:br>
              <a:rPr lang="en-US" dirty="0"/>
            </a:br>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32</a:t>
            </a:fld>
            <a:endParaRPr lang="en-US"/>
          </a:p>
        </p:txBody>
      </p:sp>
    </p:spTree>
    <p:extLst>
      <p:ext uri="{BB962C8B-B14F-4D97-AF65-F5344CB8AC3E}">
        <p14:creationId xmlns:p14="http://schemas.microsoft.com/office/powerpoint/2010/main" val="4038884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000" b="1" dirty="0">
                <a:solidFill>
                  <a:srgbClr val="000000"/>
                </a:solidFill>
                <a:effectLst/>
                <a:latin typeface="Arial" panose="020B0604020202020204" pitchFamily="34" charset="0"/>
              </a:rPr>
              <a:t>Rationale</a:t>
            </a:r>
          </a:p>
          <a:p>
            <a:pPr algn="l"/>
            <a:r>
              <a:rPr lang="en-US" sz="2000" b="0" i="0" dirty="0">
                <a:solidFill>
                  <a:srgbClr val="000000"/>
                </a:solidFill>
                <a:effectLst/>
                <a:latin typeface="Lato" panose="020F0502020204030203" pitchFamily="34" charset="0"/>
              </a:rPr>
              <a:t>There are very few articles in literature comparing diabetic and non-diabetic patients and their outcomes after total hip arthroplasty. Approximately 30 articles were identified on initial literature search; three low quality articles were included (</a:t>
            </a:r>
            <a:r>
              <a:rPr lang="en-US" sz="2000" b="0" i="0" dirty="0" err="1">
                <a:solidFill>
                  <a:srgbClr val="000000"/>
                </a:solidFill>
                <a:effectLst/>
                <a:latin typeface="Lato" panose="020F0502020204030203" pitchFamily="34" charset="0"/>
              </a:rPr>
              <a:t>Cancienne</a:t>
            </a:r>
            <a:r>
              <a:rPr lang="en-US" sz="2000" b="0" i="0" dirty="0">
                <a:solidFill>
                  <a:srgbClr val="000000"/>
                </a:solidFill>
                <a:effectLst/>
                <a:latin typeface="Lato" panose="020F0502020204030203" pitchFamily="34" charset="0"/>
              </a:rPr>
              <a:t> 2017, McVey 2020, Na 2020).</a:t>
            </a:r>
          </a:p>
          <a:p>
            <a:pPr algn="l"/>
            <a:endParaRPr lang="en-US" sz="2000" b="0" i="0" dirty="0">
              <a:solidFill>
                <a:srgbClr val="000000"/>
              </a:solidFill>
              <a:effectLst/>
              <a:latin typeface="Lato" panose="020F0502020204030203" pitchFamily="34" charset="0"/>
            </a:endParaRPr>
          </a:p>
          <a:p>
            <a:pPr algn="l"/>
            <a:r>
              <a:rPr lang="en-US" sz="2000" b="0" i="0" dirty="0">
                <a:solidFill>
                  <a:srgbClr val="000000"/>
                </a:solidFill>
                <a:effectLst/>
                <a:latin typeface="Lato" panose="020F0502020204030203" pitchFamily="34" charset="0"/>
              </a:rPr>
              <a:t>McVey (2020) retrospectively compared outcomes after THA between diabetic patients and a control group and found no difference in outcomes between groups. The diabetic group had an average A1c of 6.0% while only 27% patients had A1c more than 7.5%. While </a:t>
            </a:r>
            <a:r>
              <a:rPr lang="en-US" sz="2000" b="0" i="0" dirty="0" err="1">
                <a:solidFill>
                  <a:srgbClr val="000000"/>
                </a:solidFill>
                <a:effectLst/>
                <a:latin typeface="Lato" panose="020F0502020204030203" pitchFamily="34" charset="0"/>
              </a:rPr>
              <a:t>Cancienne</a:t>
            </a:r>
            <a:r>
              <a:rPr lang="en-US" sz="2000" b="0" i="0" dirty="0">
                <a:solidFill>
                  <a:srgbClr val="000000"/>
                </a:solidFill>
                <a:effectLst/>
                <a:latin typeface="Lato" panose="020F0502020204030203" pitchFamily="34" charset="0"/>
              </a:rPr>
              <a:t> (2017) found that patients with controlled diabetes had significantly fewer deep infections, McVey (2020) did not report significantly different rates of any adverse events, including deep infection. This cohort of patients had relatively well controlled diabetes which may be the reason for a nonsignificant increase in complication. Na (2020) divided the patients into four groups: uncontrolled diabetes, controlled diabetes with complications, controlled diabetes without complications, and no diabetes. The results show that patients without diabetes or with controlled diabetes without complications had more favorable outcomes than patients with uncontrolled diabetes or controlled diabetes with complications. These outcomes include overall complications, acute myocardial infarction, pulmonary embolism, pneumonia, sepsis/septicemia/shock, surgical site bleeding, and joint/wound infection.</a:t>
            </a:r>
          </a:p>
          <a:p>
            <a:pPr algn="l"/>
            <a:endParaRPr lang="en-US" sz="2000" b="0" i="0" dirty="0">
              <a:solidFill>
                <a:srgbClr val="000000"/>
              </a:solidFill>
              <a:effectLst/>
              <a:latin typeface="Lato" panose="020F0502020204030203" pitchFamily="34" charset="0"/>
            </a:endParaRPr>
          </a:p>
          <a:p>
            <a:pPr algn="l"/>
            <a:r>
              <a:rPr lang="en-US" sz="2000" b="1" i="0" dirty="0">
                <a:solidFill>
                  <a:srgbClr val="000000"/>
                </a:solidFill>
                <a:effectLst/>
                <a:latin typeface="Lato" panose="020F0502020204030203" pitchFamily="34" charset="0"/>
              </a:rPr>
              <a:t>Benefits/Harms of Implementation</a:t>
            </a:r>
            <a:br>
              <a:rPr lang="en-US" sz="2000" b="0" i="0" dirty="0">
                <a:solidFill>
                  <a:srgbClr val="000000"/>
                </a:solidFill>
                <a:effectLst/>
                <a:latin typeface="Lato" panose="020F0502020204030203" pitchFamily="34" charset="0"/>
              </a:rPr>
            </a:br>
            <a:r>
              <a:rPr lang="en-US" sz="2000" b="0" i="0" dirty="0">
                <a:solidFill>
                  <a:srgbClr val="000000"/>
                </a:solidFill>
                <a:effectLst/>
                <a:latin typeface="Lato" panose="020F0502020204030203" pitchFamily="34" charset="0"/>
              </a:rPr>
              <a:t>There is no consensus on acceptable HbA1c level considered safe for surgery. Patients with uncontrolled diabetes are at an increased risk of adverse events after THA, but there is no consensus on the best determinant of diabetes control and a cutoff by which the risks of surgery outweigh the benefits. The decision to proceed with surgery should be made by each individual patient and surgeon after an informed decision-making process where the risks and benefits of the procedure for that individual patient are discussed.</a:t>
            </a:r>
          </a:p>
          <a:p>
            <a:pPr algn="l"/>
            <a:endParaRPr lang="en-US" sz="2000" b="0" i="0" dirty="0">
              <a:solidFill>
                <a:srgbClr val="000000"/>
              </a:solidFill>
              <a:effectLst/>
              <a:latin typeface="Lato" panose="020F0502020204030203" pitchFamily="34" charset="0"/>
            </a:endParaRPr>
          </a:p>
          <a:p>
            <a:pPr algn="l"/>
            <a:r>
              <a:rPr lang="en-US" sz="2000" b="1" i="0" dirty="0">
                <a:solidFill>
                  <a:srgbClr val="000000"/>
                </a:solidFill>
                <a:effectLst/>
                <a:latin typeface="Lato" panose="020F0502020204030203" pitchFamily="34" charset="0"/>
              </a:rPr>
              <a:t>Outcome Importance</a:t>
            </a:r>
            <a:br>
              <a:rPr lang="en-US" sz="2000" b="0" i="0" dirty="0">
                <a:solidFill>
                  <a:srgbClr val="000000"/>
                </a:solidFill>
                <a:effectLst/>
                <a:latin typeface="Lato" panose="020F0502020204030203" pitchFamily="34" charset="0"/>
              </a:rPr>
            </a:br>
            <a:r>
              <a:rPr lang="en-US" sz="2000" b="0" i="0" dirty="0">
                <a:solidFill>
                  <a:srgbClr val="000000"/>
                </a:solidFill>
                <a:effectLst/>
                <a:latin typeface="Lato" panose="020F0502020204030203" pitchFamily="34" charset="0"/>
              </a:rPr>
              <a:t>Infection and renal injury could lead to significant morbidity and possibly mortality in patients.</a:t>
            </a:r>
          </a:p>
          <a:p>
            <a:pPr algn="l"/>
            <a:endParaRPr lang="en-US" sz="2000" b="0" i="0" dirty="0">
              <a:solidFill>
                <a:srgbClr val="000000"/>
              </a:solidFill>
              <a:effectLst/>
              <a:latin typeface="Lato" panose="020F0502020204030203" pitchFamily="34" charset="0"/>
            </a:endParaRPr>
          </a:p>
          <a:p>
            <a:pPr algn="l"/>
            <a:r>
              <a:rPr lang="en-US" sz="2000" b="1" i="0" dirty="0">
                <a:solidFill>
                  <a:srgbClr val="000000"/>
                </a:solidFill>
                <a:effectLst/>
                <a:latin typeface="Lato" panose="020F0502020204030203" pitchFamily="34" charset="0"/>
              </a:rPr>
              <a:t>Cost Effectiveness/Resource Utilization</a:t>
            </a:r>
            <a:br>
              <a:rPr lang="en-US" sz="2000" b="0" i="0" dirty="0">
                <a:solidFill>
                  <a:srgbClr val="000000"/>
                </a:solidFill>
                <a:effectLst/>
                <a:latin typeface="Lato" panose="020F0502020204030203" pitchFamily="34" charset="0"/>
              </a:rPr>
            </a:br>
            <a:r>
              <a:rPr lang="en-US" sz="2000" b="0" i="0" dirty="0">
                <a:solidFill>
                  <a:srgbClr val="000000"/>
                </a:solidFill>
                <a:effectLst/>
                <a:latin typeface="Lato" panose="020F0502020204030203" pitchFamily="34" charset="0"/>
              </a:rPr>
              <a:t>This option would not result in a change in resource utilization.</a:t>
            </a:r>
          </a:p>
          <a:p>
            <a:pPr algn="l"/>
            <a:endParaRPr lang="en-US" sz="2000" b="0" i="0" dirty="0">
              <a:solidFill>
                <a:srgbClr val="000000"/>
              </a:solidFill>
              <a:effectLst/>
              <a:latin typeface="Lato" panose="020F0502020204030203" pitchFamily="34" charset="0"/>
            </a:endParaRPr>
          </a:p>
          <a:p>
            <a:pPr algn="l"/>
            <a:r>
              <a:rPr lang="en-US" sz="2000" b="1" i="0" dirty="0">
                <a:solidFill>
                  <a:srgbClr val="000000"/>
                </a:solidFill>
                <a:effectLst/>
                <a:latin typeface="Lato" panose="020F0502020204030203" pitchFamily="34" charset="0"/>
              </a:rPr>
              <a:t>Acceptability</a:t>
            </a:r>
            <a:br>
              <a:rPr lang="en-US" sz="2000" b="0" i="0" dirty="0">
                <a:solidFill>
                  <a:srgbClr val="000000"/>
                </a:solidFill>
                <a:effectLst/>
                <a:latin typeface="Lato" panose="020F0502020204030203" pitchFamily="34" charset="0"/>
              </a:rPr>
            </a:br>
            <a:r>
              <a:rPr lang="en-US" sz="2000" b="0" i="0" dirty="0">
                <a:solidFill>
                  <a:srgbClr val="000000"/>
                </a:solidFill>
                <a:effectLst/>
                <a:latin typeface="Lato" panose="020F0502020204030203" pitchFamily="34" charset="0"/>
              </a:rPr>
              <a:t>This option should be widely accepted as it does not mandate a change in clinical practice.</a:t>
            </a:r>
          </a:p>
          <a:p>
            <a:pPr algn="l"/>
            <a:endParaRPr lang="en-US" sz="2000" b="0" i="0" dirty="0">
              <a:solidFill>
                <a:srgbClr val="000000"/>
              </a:solidFill>
              <a:effectLst/>
              <a:latin typeface="Lato" panose="020F0502020204030203" pitchFamily="34" charset="0"/>
            </a:endParaRPr>
          </a:p>
          <a:p>
            <a:pPr algn="l"/>
            <a:r>
              <a:rPr lang="en-US" sz="2000" b="1" i="0" dirty="0">
                <a:solidFill>
                  <a:srgbClr val="000000"/>
                </a:solidFill>
                <a:effectLst/>
                <a:latin typeface="Lato" panose="020F0502020204030203" pitchFamily="34" charset="0"/>
              </a:rPr>
              <a:t>Feasibility</a:t>
            </a:r>
            <a:br>
              <a:rPr lang="en-US" sz="2000" b="0" i="0" dirty="0">
                <a:solidFill>
                  <a:srgbClr val="000000"/>
                </a:solidFill>
                <a:effectLst/>
                <a:latin typeface="Lato" panose="020F0502020204030203" pitchFamily="34" charset="0"/>
              </a:rPr>
            </a:br>
            <a:r>
              <a:rPr lang="en-US" sz="2000" b="0" i="0" dirty="0">
                <a:solidFill>
                  <a:srgbClr val="000000"/>
                </a:solidFill>
                <a:effectLst/>
                <a:latin typeface="Lato" panose="020F0502020204030203" pitchFamily="34" charset="0"/>
              </a:rPr>
              <a:t>There is no barrier to acceptance of the option.</a:t>
            </a:r>
          </a:p>
          <a:p>
            <a:pPr algn="l"/>
            <a:endParaRPr lang="en-US" sz="2000" b="0" i="0" dirty="0">
              <a:solidFill>
                <a:srgbClr val="000000"/>
              </a:solidFill>
              <a:effectLst/>
              <a:latin typeface="Lato" panose="020F0502020204030203" pitchFamily="34" charset="0"/>
            </a:endParaRPr>
          </a:p>
          <a:p>
            <a:pPr algn="l"/>
            <a:r>
              <a:rPr lang="en-US" sz="2000" b="1" i="0" dirty="0">
                <a:solidFill>
                  <a:srgbClr val="000000"/>
                </a:solidFill>
                <a:effectLst/>
                <a:latin typeface="Lato" panose="020F0502020204030203" pitchFamily="34" charset="0"/>
              </a:rPr>
              <a:t>Future Research</a:t>
            </a:r>
            <a:br>
              <a:rPr lang="en-US" sz="2000" b="0" i="0" dirty="0">
                <a:solidFill>
                  <a:srgbClr val="000000"/>
                </a:solidFill>
                <a:effectLst/>
                <a:latin typeface="Lato" panose="020F0502020204030203" pitchFamily="34" charset="0"/>
              </a:rPr>
            </a:br>
            <a:r>
              <a:rPr lang="en-US" sz="2000" b="0" i="0" dirty="0">
                <a:solidFill>
                  <a:srgbClr val="000000"/>
                </a:solidFill>
                <a:effectLst/>
                <a:latin typeface="Lato" panose="020F0502020204030203" pitchFamily="34" charset="0"/>
              </a:rPr>
              <a:t>Future research is needed to determine the optimal measure of diabetes control. In addition, more clarity in terms of risks at different severities of diabetes is needed. Future studies should stratify patients based on their A1c level or perioperative blood sugar level with sufficient power to see if there is any unsafe diabetes control for hip arthroplasty.</a:t>
            </a:r>
          </a:p>
          <a:p>
            <a:pPr algn="l">
              <a:buFont typeface="Arial" panose="020B0604020202020204" pitchFamily="34" charset="0"/>
              <a:buChar char="•"/>
            </a:pPr>
            <a:br>
              <a:rPr lang="en-US" sz="2000" dirty="0"/>
            </a:br>
            <a:r>
              <a:rPr lang="en-US" sz="2000" b="0" i="0" u="none" strike="noStrike" dirty="0" err="1">
                <a:solidFill>
                  <a:srgbClr val="333333"/>
                </a:solidFill>
                <a:effectLst/>
                <a:latin typeface="Arial" panose="020B0604020202020204" pitchFamily="34" charset="0"/>
                <a:hlinkClick r:id="rId3"/>
              </a:rPr>
              <a:t>Cancienne</a:t>
            </a:r>
            <a:r>
              <a:rPr lang="en-US" sz="2000" b="0" i="0" u="none" strike="noStrike" dirty="0">
                <a:solidFill>
                  <a:srgbClr val="333333"/>
                </a:solidFill>
                <a:effectLst/>
                <a:latin typeface="Arial" panose="020B0604020202020204" pitchFamily="34" charset="0"/>
                <a:hlinkClick r:id="rId3"/>
              </a:rPr>
              <a:t>, J. M., Werner, B. C., Browne, J. A.. (2017). Is There a Threshold Value of Hemoglobin A1c That Predicts Risk of Infection Following Primary Total Hip Arthroplasty?. Journal of Arthroplasty, 32(9), S236-s240.</a:t>
            </a:r>
            <a:endParaRPr lang="en-US" sz="2000"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sz="2000" b="0" i="0" dirty="0">
              <a:solidFill>
                <a:srgbClr val="4B4A4A"/>
              </a:solidFill>
              <a:effectLst/>
              <a:latin typeface="Arial" panose="020B0604020202020204" pitchFamily="34" charset="0"/>
            </a:endParaRPr>
          </a:p>
          <a:p>
            <a:pPr algn="l">
              <a:buFont typeface="Arial" panose="020B0604020202020204" pitchFamily="34" charset="0"/>
              <a:buChar char="•"/>
            </a:pPr>
            <a:r>
              <a:rPr lang="en-US" sz="2000" b="0" i="0" u="none" strike="noStrike" dirty="0">
                <a:solidFill>
                  <a:srgbClr val="333333"/>
                </a:solidFill>
                <a:effectLst/>
                <a:latin typeface="Arial" panose="020B0604020202020204" pitchFamily="34" charset="0"/>
                <a:hlinkClick r:id="rId4"/>
              </a:rPr>
              <a:t>McVey, L. C., Kane, N., Murray, H., Meek, R. D., Ahmed, S. F.. (2020). Elective hip arthroplasty rates and related complications in people with diabetes mellitus. Hip International, 0(0), 1120700020981573.</a:t>
            </a:r>
            <a:endParaRPr lang="en-US" sz="2000"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sz="2000" b="0" i="0" dirty="0">
              <a:solidFill>
                <a:srgbClr val="4B4A4A"/>
              </a:solidFill>
              <a:effectLst/>
              <a:latin typeface="Arial" panose="020B0604020202020204" pitchFamily="34" charset="0"/>
            </a:endParaRPr>
          </a:p>
          <a:p>
            <a:pPr algn="l">
              <a:buFont typeface="Arial" panose="020B0604020202020204" pitchFamily="34" charset="0"/>
              <a:buChar char="•"/>
            </a:pPr>
            <a:r>
              <a:rPr lang="en-US" sz="2000" b="0" i="0" u="none" strike="noStrike" dirty="0">
                <a:solidFill>
                  <a:srgbClr val="333333"/>
                </a:solidFill>
                <a:effectLst/>
                <a:latin typeface="Arial" panose="020B0604020202020204" pitchFamily="34" charset="0"/>
                <a:hlinkClick r:id="rId5"/>
              </a:rPr>
              <a:t>Na, A., Middleton, A., Haas, A., Graham, J. E., </a:t>
            </a:r>
            <a:r>
              <a:rPr lang="en-US" sz="2000" b="0" i="0" u="none" strike="noStrike" dirty="0" err="1">
                <a:solidFill>
                  <a:srgbClr val="333333"/>
                </a:solidFill>
                <a:effectLst/>
                <a:latin typeface="Arial" panose="020B0604020202020204" pitchFamily="34" charset="0"/>
                <a:hlinkClick r:id="rId5"/>
              </a:rPr>
              <a:t>Ottenbacher</a:t>
            </a:r>
            <a:r>
              <a:rPr lang="en-US" sz="2000" b="0" i="0" u="none" strike="noStrike" dirty="0">
                <a:solidFill>
                  <a:srgbClr val="333333"/>
                </a:solidFill>
                <a:effectLst/>
                <a:latin typeface="Arial" panose="020B0604020202020204" pitchFamily="34" charset="0"/>
                <a:hlinkClick r:id="rId5"/>
              </a:rPr>
              <a:t>, K. J.. (2020). Impact of Diabetes on 90-Day Episodes of Care After Elective Total Joint Arthroplasty Among Medicare Beneficiaries. Journal of Bone &amp; Joint Surgery - American Volume, 102(24), 2157-2165.</a:t>
            </a:r>
            <a:endParaRPr lang="en-US" sz="2000" b="0" i="0" dirty="0">
              <a:solidFill>
                <a:srgbClr val="4B4A4A"/>
              </a:solidFill>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33</a:t>
            </a:fld>
            <a:endParaRPr lang="en-US"/>
          </a:p>
        </p:txBody>
      </p:sp>
    </p:spTree>
    <p:extLst>
      <p:ext uri="{BB962C8B-B14F-4D97-AF65-F5344CB8AC3E}">
        <p14:creationId xmlns:p14="http://schemas.microsoft.com/office/powerpoint/2010/main" val="19724351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000" b="1" dirty="0">
                <a:solidFill>
                  <a:srgbClr val="000000"/>
                </a:solidFill>
                <a:effectLst/>
                <a:latin typeface="Arial" panose="020B0604020202020204" pitchFamily="34" charset="0"/>
              </a:rPr>
              <a:t>Rationale</a:t>
            </a:r>
          </a:p>
          <a:p>
            <a:pPr algn="l"/>
            <a:r>
              <a:rPr lang="en-US" sz="2000" b="0" i="0" dirty="0">
                <a:solidFill>
                  <a:srgbClr val="000000"/>
                </a:solidFill>
                <a:effectLst/>
                <a:latin typeface="Lato" panose="020F0502020204030203" pitchFamily="34" charset="0"/>
              </a:rPr>
              <a:t>Twenty-one low quality articles were included and analyzed for this option.</a:t>
            </a:r>
          </a:p>
          <a:p>
            <a:pPr algn="l"/>
            <a:endParaRPr lang="en-US" sz="2000" b="0" i="0" dirty="0">
              <a:solidFill>
                <a:srgbClr val="000000"/>
              </a:solidFill>
              <a:effectLst/>
              <a:latin typeface="Lato" panose="020F0502020204030203" pitchFamily="34" charset="0"/>
            </a:endParaRPr>
          </a:p>
          <a:p>
            <a:pPr algn="l"/>
            <a:r>
              <a:rPr lang="en-US" sz="2000" b="0" i="0" dirty="0">
                <a:solidFill>
                  <a:srgbClr val="000000"/>
                </a:solidFill>
                <a:effectLst/>
                <a:latin typeface="Lato" panose="020F0502020204030203" pitchFamily="34" charset="0"/>
              </a:rPr>
              <a:t>Ten of these articles (</a:t>
            </a:r>
            <a:r>
              <a:rPr lang="en-US" sz="2000" b="0" i="0" dirty="0" err="1">
                <a:solidFill>
                  <a:srgbClr val="000000"/>
                </a:solidFill>
                <a:effectLst/>
                <a:latin typeface="Lato" panose="020F0502020204030203" pitchFamily="34" charset="0"/>
              </a:rPr>
              <a:t>Delanois</a:t>
            </a:r>
            <a:r>
              <a:rPr lang="en-US" sz="2000" b="0" i="0" dirty="0">
                <a:solidFill>
                  <a:srgbClr val="000000"/>
                </a:solidFill>
                <a:effectLst/>
                <a:latin typeface="Lato" panose="020F0502020204030203" pitchFamily="34" charset="0"/>
              </a:rPr>
              <a:t> 2022, Edwards 2021, Edwards 2022 (a), Edwards 2022 (b), </a:t>
            </a:r>
            <a:r>
              <a:rPr lang="en-US" sz="2000" b="0" i="0" dirty="0" err="1">
                <a:solidFill>
                  <a:srgbClr val="000000"/>
                </a:solidFill>
                <a:effectLst/>
                <a:latin typeface="Lato" panose="020F0502020204030203" pitchFamily="34" charset="0"/>
              </a:rPr>
              <a:t>Hoelen</a:t>
            </a:r>
            <a:r>
              <a:rPr lang="en-US" sz="2000" b="0" i="0" dirty="0">
                <a:solidFill>
                  <a:srgbClr val="000000"/>
                </a:solidFill>
                <a:effectLst/>
                <a:latin typeface="Lato" panose="020F0502020204030203" pitchFamily="34" charset="0"/>
              </a:rPr>
              <a:t> 2023, </a:t>
            </a:r>
            <a:r>
              <a:rPr lang="en-US" sz="2000" b="0" i="0" dirty="0" err="1">
                <a:solidFill>
                  <a:srgbClr val="000000"/>
                </a:solidFill>
                <a:effectLst/>
                <a:latin typeface="Lato" panose="020F0502020204030203" pitchFamily="34" charset="0"/>
              </a:rPr>
              <a:t>Peltola</a:t>
            </a:r>
            <a:r>
              <a:rPr lang="en-US" sz="2000" b="0" i="0" dirty="0">
                <a:solidFill>
                  <a:srgbClr val="000000"/>
                </a:solidFill>
                <a:effectLst/>
                <a:latin typeface="Lato" panose="020F0502020204030203" pitchFamily="34" charset="0"/>
              </a:rPr>
              <a:t> 2014, Rubenstein 2020, Tram 2022, Weiner 2020, and Weiss 2019) observed how factors contributing to economic well-being affect outcomes in osteoarthritis of the hip (OAH) patients who underwent total hip arthroplasty (THA). The results show that higher income, greater amounts of financial liquid assets, and elevated socioeconomic status contribute to significantly lower rates of mortality, readmission, length of stay, revision surgery, infection, fracture, and dislocation. These factors also significantly improve VAS Pain, WOMAC, and Oxford Hip Scores.</a:t>
            </a:r>
          </a:p>
          <a:p>
            <a:pPr algn="l"/>
            <a:r>
              <a:rPr lang="en-US" sz="2000" b="0" i="0" dirty="0">
                <a:solidFill>
                  <a:srgbClr val="000000"/>
                </a:solidFill>
                <a:effectLst/>
                <a:latin typeface="Lato" panose="020F0502020204030203" pitchFamily="34" charset="0"/>
              </a:rPr>
              <a:t>Eleven articles (</a:t>
            </a:r>
            <a:r>
              <a:rPr lang="en-US" sz="2000" b="0" i="0" dirty="0" err="1">
                <a:solidFill>
                  <a:srgbClr val="000000"/>
                </a:solidFill>
                <a:effectLst/>
                <a:latin typeface="Lato" panose="020F0502020204030203" pitchFamily="34" charset="0"/>
              </a:rPr>
              <a:t>Cnudde</a:t>
            </a:r>
            <a:r>
              <a:rPr lang="en-US" sz="2000" b="0" i="0" dirty="0">
                <a:solidFill>
                  <a:srgbClr val="000000"/>
                </a:solidFill>
                <a:effectLst/>
                <a:latin typeface="Lato" panose="020F0502020204030203" pitchFamily="34" charset="0"/>
              </a:rPr>
              <a:t> 2017, Edwards 2021, Edwards 2022 (a), Edwards 2022 (b), Goodman 2018, Judge 2011, </a:t>
            </a:r>
            <a:r>
              <a:rPr lang="en-US" sz="2000" b="0" i="0" dirty="0" err="1">
                <a:solidFill>
                  <a:srgbClr val="000000"/>
                </a:solidFill>
                <a:effectLst/>
                <a:latin typeface="Lato" panose="020F0502020204030203" pitchFamily="34" charset="0"/>
              </a:rPr>
              <a:t>Leichtenberg</a:t>
            </a:r>
            <a:r>
              <a:rPr lang="en-US" sz="2000" b="0" i="0" dirty="0">
                <a:solidFill>
                  <a:srgbClr val="000000"/>
                </a:solidFill>
                <a:effectLst/>
                <a:latin typeface="Lato" panose="020F0502020204030203" pitchFamily="34" charset="0"/>
              </a:rPr>
              <a:t> 2016, MacKay 2017, Rubenstein 2020, Weiner 2020, and Weiss 2019) investigated the impact of education levels on outcomes in OAH patients who underwent THA. Mortality and readmission rates were significantly reduced in patients with higher education levels. Those with a college-level education demonstrated improved WOMAC Total scores.</a:t>
            </a:r>
          </a:p>
          <a:p>
            <a:pPr algn="l"/>
            <a:endParaRPr lang="en-US" sz="2000" b="0" i="0" dirty="0">
              <a:solidFill>
                <a:srgbClr val="000000"/>
              </a:solidFill>
              <a:effectLst/>
              <a:latin typeface="Lato" panose="020F0502020204030203" pitchFamily="34" charset="0"/>
            </a:endParaRPr>
          </a:p>
          <a:p>
            <a:pPr algn="l"/>
            <a:r>
              <a:rPr lang="en-US" sz="2000" b="0" i="0" dirty="0">
                <a:solidFill>
                  <a:srgbClr val="000000"/>
                </a:solidFill>
                <a:effectLst/>
                <a:latin typeface="Lato" panose="020F0502020204030203" pitchFamily="34" charset="0"/>
              </a:rPr>
              <a:t>Five articles (</a:t>
            </a:r>
            <a:r>
              <a:rPr lang="en-US" sz="2000" b="0" i="0" dirty="0" err="1">
                <a:solidFill>
                  <a:srgbClr val="000000"/>
                </a:solidFill>
                <a:effectLst/>
                <a:latin typeface="Lato" panose="020F0502020204030203" pitchFamily="34" charset="0"/>
              </a:rPr>
              <a:t>Cnudde</a:t>
            </a:r>
            <a:r>
              <a:rPr lang="en-US" sz="2000" b="0" i="0" dirty="0">
                <a:solidFill>
                  <a:srgbClr val="000000"/>
                </a:solidFill>
                <a:effectLst/>
                <a:latin typeface="Lato" panose="020F0502020204030203" pitchFamily="34" charset="0"/>
              </a:rPr>
              <a:t> 2017, Tram 2022, Weiner 2020, Weiss 2019, and Yang 2022) examined hospital-related factors, including the hospital's type, bed size, and volume, and their correlation with outcomes for OAH patients who underwent THA. Weiner (2020) concluded that hospitals with low patient volumes exhibit significantly reduced length of stay and discharge times. Tram (2022) and Yang (2022) observed that hospitals with smaller bed sizes experienced significant reductions in readmission rates and hospital-acquired pressure ulcers.</a:t>
            </a:r>
          </a:p>
          <a:p>
            <a:pPr algn="l"/>
            <a:endParaRPr lang="en-US" sz="2000" b="0" i="0" dirty="0">
              <a:solidFill>
                <a:srgbClr val="000000"/>
              </a:solidFill>
              <a:effectLst/>
              <a:latin typeface="Lato" panose="020F0502020204030203" pitchFamily="34" charset="0"/>
            </a:endParaRPr>
          </a:p>
          <a:p>
            <a:pPr algn="l"/>
            <a:r>
              <a:rPr lang="en-US" sz="2000" b="0" i="0" dirty="0" err="1">
                <a:solidFill>
                  <a:srgbClr val="000000"/>
                </a:solidFill>
                <a:effectLst/>
                <a:latin typeface="Lato" panose="020F0502020204030203" pitchFamily="34" charset="0"/>
              </a:rPr>
              <a:t>Cnudde</a:t>
            </a:r>
            <a:r>
              <a:rPr lang="en-US" sz="2000" b="0" i="0" dirty="0">
                <a:solidFill>
                  <a:srgbClr val="000000"/>
                </a:solidFill>
                <a:effectLst/>
                <a:latin typeface="Lato" panose="020F0502020204030203" pitchFamily="34" charset="0"/>
              </a:rPr>
              <a:t> (2017), Tram (2022), and Weiss (2019), however, reported mixed findings. They found that county and private hospitals demonstrate significantly improved survival rates compared to university hospitals, government hospitals exhibit significantly lower readmission rates than for-profit hospitals, and private and university hospitals experience significantly lower mortality rates than county hospitals.</a:t>
            </a:r>
          </a:p>
          <a:p>
            <a:pPr algn="l"/>
            <a:endParaRPr lang="en-US" sz="2000" b="0" i="0" dirty="0">
              <a:solidFill>
                <a:srgbClr val="000000"/>
              </a:solidFill>
              <a:effectLst/>
              <a:latin typeface="Lato" panose="020F0502020204030203" pitchFamily="34" charset="0"/>
            </a:endParaRPr>
          </a:p>
          <a:p>
            <a:pPr algn="l"/>
            <a:r>
              <a:rPr lang="en-US" sz="2000" b="0" i="0" dirty="0">
                <a:solidFill>
                  <a:srgbClr val="000000"/>
                </a:solidFill>
                <a:effectLst/>
                <a:latin typeface="Lato" panose="020F0502020204030203" pitchFamily="34" charset="0"/>
              </a:rPr>
              <a:t>Seven articles (Benes 2023, Goodman 2018, </a:t>
            </a:r>
            <a:r>
              <a:rPr lang="en-US" sz="2000" b="0" i="0" dirty="0" err="1">
                <a:solidFill>
                  <a:srgbClr val="000000"/>
                </a:solidFill>
                <a:effectLst/>
                <a:latin typeface="Lato" panose="020F0502020204030203" pitchFamily="34" charset="0"/>
              </a:rPr>
              <a:t>Koressel</a:t>
            </a:r>
            <a:r>
              <a:rPr lang="en-US" sz="2000" b="0" i="0" dirty="0">
                <a:solidFill>
                  <a:srgbClr val="000000"/>
                </a:solidFill>
                <a:effectLst/>
                <a:latin typeface="Lato" panose="020F0502020204030203" pitchFamily="34" charset="0"/>
              </a:rPr>
              <a:t> 2022, </a:t>
            </a:r>
            <a:r>
              <a:rPr lang="en-US" sz="2000" b="0" i="0" dirty="0" err="1">
                <a:solidFill>
                  <a:srgbClr val="000000"/>
                </a:solidFill>
                <a:effectLst/>
                <a:latin typeface="Lato" panose="020F0502020204030203" pitchFamily="34" charset="0"/>
              </a:rPr>
              <a:t>Sirignano</a:t>
            </a:r>
            <a:r>
              <a:rPr lang="en-US" sz="2000" b="0" i="0" dirty="0">
                <a:solidFill>
                  <a:srgbClr val="000000"/>
                </a:solidFill>
                <a:effectLst/>
                <a:latin typeface="Lato" panose="020F0502020204030203" pitchFamily="34" charset="0"/>
              </a:rPr>
              <a:t> 2023, Tram 2023, Weiner 2020, and Yang 2022) investigated the effects of insurance type on patient outcomes. </a:t>
            </a:r>
            <a:r>
              <a:rPr lang="en-US" sz="2000" b="0" i="0" dirty="0" err="1">
                <a:solidFill>
                  <a:srgbClr val="000000"/>
                </a:solidFill>
                <a:effectLst/>
                <a:latin typeface="Lato" panose="020F0502020204030203" pitchFamily="34" charset="0"/>
              </a:rPr>
              <a:t>Koressel</a:t>
            </a:r>
            <a:r>
              <a:rPr lang="en-US" sz="2000" b="0" i="0" dirty="0">
                <a:solidFill>
                  <a:srgbClr val="000000"/>
                </a:solidFill>
                <a:effectLst/>
                <a:latin typeface="Lato" panose="020F0502020204030203" pitchFamily="34" charset="0"/>
              </a:rPr>
              <a:t> (2022) showed that patients on Medicaid had significantly lower length of hospital stay and significantly higher rates of home discharge when compared to patients with dual eligibility. Goodman (2018), </a:t>
            </a:r>
            <a:r>
              <a:rPr lang="en-US" sz="2000" b="0" i="0" dirty="0" err="1">
                <a:solidFill>
                  <a:srgbClr val="000000"/>
                </a:solidFill>
                <a:effectLst/>
                <a:latin typeface="Lato" panose="020F0502020204030203" pitchFamily="34" charset="0"/>
              </a:rPr>
              <a:t>Koressel</a:t>
            </a:r>
            <a:r>
              <a:rPr lang="en-US" sz="2000" b="0" i="0" dirty="0">
                <a:solidFill>
                  <a:srgbClr val="000000"/>
                </a:solidFill>
                <a:effectLst/>
                <a:latin typeface="Lato" panose="020F0502020204030203" pitchFamily="34" charset="0"/>
              </a:rPr>
              <a:t> (2022), and Tram (2022) showed that patients on Medicare have significantly better outcomes in WOMAC Pain and Function, significantly increased rates of home discharge, and significantly reduced rates of return to emergency department/readmission when compared to patients with dual eligibility, patients on Medicaid, and patients with private insurance. Weiner (2020) showed that patients with other forms of insurance had a significantly lower hospital length of stay and significantly higher rates of non-home discharge when compared to Medicaid/uninsured patients. Benes (2023) showed significantly lower rates of revision in private insurance patients when compared with public insurance patients.</a:t>
            </a:r>
          </a:p>
          <a:p>
            <a:pPr algn="l"/>
            <a:endParaRPr lang="en-US" sz="2000" b="0" i="0" dirty="0">
              <a:solidFill>
                <a:srgbClr val="000000"/>
              </a:solidFill>
              <a:effectLst/>
              <a:latin typeface="Lato" panose="020F0502020204030203" pitchFamily="34" charset="0"/>
            </a:endParaRPr>
          </a:p>
          <a:p>
            <a:pPr algn="l"/>
            <a:r>
              <a:rPr lang="en-US" sz="2000" b="0" i="0" dirty="0" err="1">
                <a:solidFill>
                  <a:srgbClr val="000000"/>
                </a:solidFill>
                <a:effectLst/>
                <a:latin typeface="Lato" panose="020F0502020204030203" pitchFamily="34" charset="0"/>
              </a:rPr>
              <a:t>Sirigano</a:t>
            </a:r>
            <a:r>
              <a:rPr lang="en-US" sz="2000" b="0" i="0" dirty="0">
                <a:solidFill>
                  <a:srgbClr val="000000"/>
                </a:solidFill>
                <a:effectLst/>
                <a:latin typeface="Lato" panose="020F0502020204030203" pitchFamily="34" charset="0"/>
              </a:rPr>
              <a:t> (2023) and Yang (2022) conversely reported that outcomes in dislocation, revision, and hospital acquired pressure ulcers were significantly lower in patients with private insurance, and those without Medicare, when compared to patients with Medicare.</a:t>
            </a:r>
          </a:p>
          <a:p>
            <a:pPr algn="l"/>
            <a:r>
              <a:rPr lang="en-US" sz="2000" b="0" i="0" dirty="0">
                <a:solidFill>
                  <a:srgbClr val="000000"/>
                </a:solidFill>
                <a:effectLst/>
                <a:latin typeface="Lato" panose="020F0502020204030203" pitchFamily="34" charset="0"/>
              </a:rPr>
              <a:t>Seven articles (Benes 2023, Goodman 2018, </a:t>
            </a:r>
            <a:r>
              <a:rPr lang="en-US" sz="2000" b="0" i="0" dirty="0" err="1">
                <a:solidFill>
                  <a:srgbClr val="000000"/>
                </a:solidFill>
                <a:effectLst/>
                <a:latin typeface="Lato" panose="020F0502020204030203" pitchFamily="34" charset="0"/>
              </a:rPr>
              <a:t>Koressel</a:t>
            </a:r>
            <a:r>
              <a:rPr lang="en-US" sz="2000" b="0" i="0" dirty="0">
                <a:solidFill>
                  <a:srgbClr val="000000"/>
                </a:solidFill>
                <a:effectLst/>
                <a:latin typeface="Lato" panose="020F0502020204030203" pitchFamily="34" charset="0"/>
              </a:rPr>
              <a:t> 2022, </a:t>
            </a:r>
            <a:r>
              <a:rPr lang="en-US" sz="2000" b="0" i="0" dirty="0" err="1">
                <a:solidFill>
                  <a:srgbClr val="000000"/>
                </a:solidFill>
                <a:effectLst/>
                <a:latin typeface="Lato" panose="020F0502020204030203" pitchFamily="34" charset="0"/>
              </a:rPr>
              <a:t>Sirignano</a:t>
            </a:r>
            <a:r>
              <a:rPr lang="en-US" sz="2000" b="0" i="0" dirty="0">
                <a:solidFill>
                  <a:srgbClr val="000000"/>
                </a:solidFill>
                <a:effectLst/>
                <a:latin typeface="Lato" panose="020F0502020204030203" pitchFamily="34" charset="0"/>
              </a:rPr>
              <a:t> 2023, Tram 2023, Weiner 2020, and Yang 2022) delved into the impact of insurance type on patient outcomes. </a:t>
            </a:r>
            <a:r>
              <a:rPr lang="en-US" sz="2000" b="0" i="0" dirty="0" err="1">
                <a:solidFill>
                  <a:srgbClr val="000000"/>
                </a:solidFill>
                <a:effectLst/>
                <a:latin typeface="Lato" panose="020F0502020204030203" pitchFamily="34" charset="0"/>
              </a:rPr>
              <a:t>Koressel</a:t>
            </a:r>
            <a:r>
              <a:rPr lang="en-US" sz="2000" b="0" i="0" dirty="0">
                <a:solidFill>
                  <a:srgbClr val="000000"/>
                </a:solidFill>
                <a:effectLst/>
                <a:latin typeface="Lato" panose="020F0502020204030203" pitchFamily="34" charset="0"/>
              </a:rPr>
              <a:t> (2022) revealed that patients on Medicaid experienced significantly shorter hospital stays and higher rates of home discharge compared to patients with dual eligibility. Goodman (2018), </a:t>
            </a:r>
            <a:r>
              <a:rPr lang="en-US" sz="2000" b="0" i="0" dirty="0" err="1">
                <a:solidFill>
                  <a:srgbClr val="000000"/>
                </a:solidFill>
                <a:effectLst/>
                <a:latin typeface="Lato" panose="020F0502020204030203" pitchFamily="34" charset="0"/>
              </a:rPr>
              <a:t>Koressel</a:t>
            </a:r>
            <a:r>
              <a:rPr lang="en-US" sz="2000" b="0" i="0" dirty="0">
                <a:solidFill>
                  <a:srgbClr val="000000"/>
                </a:solidFill>
                <a:effectLst/>
                <a:latin typeface="Lato" panose="020F0502020204030203" pitchFamily="34" charset="0"/>
              </a:rPr>
              <a:t> (2022), and Tram (2022) demonstrated that patients on Medicare exhibited significantly improved WOMAC Pain and Function scores, higher rates of home discharge, and reduced rates of emergency department visits and readmissions in comparison to patients with dual eligibility, patients insured with Medicaid, and those with private insurance. Weiner (2020) showed that patients with other forms of insurance had significantly shorter hospital stays and increased rates of non-home discharge when compared with Medicaid/uninsured patients. Benes (2023) observed significantly lower revision rates in patients with private insurance when compared to those with public insurance.</a:t>
            </a:r>
          </a:p>
          <a:p>
            <a:pPr algn="l"/>
            <a:br>
              <a:rPr lang="en-US" sz="2000" b="0" i="0" dirty="0">
                <a:solidFill>
                  <a:srgbClr val="000000"/>
                </a:solidFill>
                <a:effectLst/>
                <a:latin typeface="Lato" panose="020F0502020204030203" pitchFamily="34" charset="0"/>
              </a:rPr>
            </a:br>
            <a:r>
              <a:rPr lang="en-US" sz="2000" b="0" i="0" dirty="0">
                <a:solidFill>
                  <a:srgbClr val="000000"/>
                </a:solidFill>
                <a:effectLst/>
                <a:latin typeface="Lato" panose="020F0502020204030203" pitchFamily="34" charset="0"/>
              </a:rPr>
              <a:t>However, </a:t>
            </a:r>
            <a:r>
              <a:rPr lang="en-US" sz="2000" b="0" i="0" dirty="0" err="1">
                <a:solidFill>
                  <a:srgbClr val="000000"/>
                </a:solidFill>
                <a:effectLst/>
                <a:latin typeface="Lato" panose="020F0502020204030203" pitchFamily="34" charset="0"/>
              </a:rPr>
              <a:t>Sirignano</a:t>
            </a:r>
            <a:r>
              <a:rPr lang="en-US" sz="2000" b="0" i="0" dirty="0">
                <a:solidFill>
                  <a:srgbClr val="000000"/>
                </a:solidFill>
                <a:effectLst/>
                <a:latin typeface="Lato" panose="020F0502020204030203" pitchFamily="34" charset="0"/>
              </a:rPr>
              <a:t> (2023) and Yang (2022) showed that patients with private insurance and those without Medicare experienced significantly fewer cases of dislocation, revision, and hospital-acquired pressure ulcers when compared to patients with Medicare.</a:t>
            </a:r>
          </a:p>
          <a:p>
            <a:pPr algn="l"/>
            <a:endParaRPr lang="en-US" sz="2000" b="0" i="0" dirty="0">
              <a:solidFill>
                <a:srgbClr val="000000"/>
              </a:solidFill>
              <a:effectLst/>
              <a:latin typeface="Lato" panose="020F0502020204030203" pitchFamily="34" charset="0"/>
            </a:endParaRPr>
          </a:p>
          <a:p>
            <a:pPr algn="l"/>
            <a:r>
              <a:rPr lang="en-US" sz="2000" b="0" i="0" dirty="0">
                <a:solidFill>
                  <a:srgbClr val="000000"/>
                </a:solidFill>
                <a:effectLst/>
                <a:latin typeface="Lato" panose="020F0502020204030203" pitchFamily="34" charset="0"/>
              </a:rPr>
              <a:t>Seven articles (</a:t>
            </a:r>
            <a:r>
              <a:rPr lang="en-US" sz="2000" b="0" i="0" dirty="0" err="1">
                <a:solidFill>
                  <a:srgbClr val="000000"/>
                </a:solidFill>
                <a:effectLst/>
                <a:latin typeface="Lato" panose="020F0502020204030203" pitchFamily="34" charset="0"/>
              </a:rPr>
              <a:t>Broggi</a:t>
            </a:r>
            <a:r>
              <a:rPr lang="en-US" sz="2000" b="0" i="0" dirty="0">
                <a:solidFill>
                  <a:srgbClr val="000000"/>
                </a:solidFill>
                <a:effectLst/>
                <a:latin typeface="Lato" panose="020F0502020204030203" pitchFamily="34" charset="0"/>
              </a:rPr>
              <a:t> 2022, </a:t>
            </a:r>
            <a:r>
              <a:rPr lang="en-US" sz="2000" b="0" i="0" dirty="0" err="1">
                <a:solidFill>
                  <a:srgbClr val="000000"/>
                </a:solidFill>
                <a:effectLst/>
                <a:latin typeface="Lato" panose="020F0502020204030203" pitchFamily="34" charset="0"/>
              </a:rPr>
              <a:t>Delanois</a:t>
            </a:r>
            <a:r>
              <a:rPr lang="en-US" sz="2000" b="0" i="0" dirty="0">
                <a:solidFill>
                  <a:srgbClr val="000000"/>
                </a:solidFill>
                <a:effectLst/>
                <a:latin typeface="Lato" panose="020F0502020204030203" pitchFamily="34" charset="0"/>
              </a:rPr>
              <a:t> 2022, Edwards 2021, Edwards 2022 (a), Edwards 2022 (b), Tram 2022, and Weiss 2019) investigated how living conditions influence the outcomes of patients with OAH who underwent THA. Edwards (2021) and Edwards (2022b) observed that patients who were cohabiting exhibited significantly reduced rates of revision, infection, pneumonia, fracture, dislocation, and mortality in comparison to those who were not cohabiting. </a:t>
            </a:r>
            <a:r>
              <a:rPr lang="en-US" sz="2000" b="0" i="0" dirty="0" err="1">
                <a:solidFill>
                  <a:srgbClr val="000000"/>
                </a:solidFill>
                <a:effectLst/>
                <a:latin typeface="Lato" panose="020F0502020204030203" pitchFamily="34" charset="0"/>
              </a:rPr>
              <a:t>Delanois</a:t>
            </a:r>
            <a:r>
              <a:rPr lang="en-US" sz="2000" b="0" i="0" dirty="0">
                <a:solidFill>
                  <a:srgbClr val="000000"/>
                </a:solidFill>
                <a:effectLst/>
                <a:latin typeface="Lato" panose="020F0502020204030203" pitchFamily="34" charset="0"/>
              </a:rPr>
              <a:t> (2022) demonstrated that costs of care were significantly lower in regions without food deserts than in those with food deserts. </a:t>
            </a:r>
            <a:r>
              <a:rPr lang="en-US" sz="2000" b="0" i="0" dirty="0" err="1">
                <a:solidFill>
                  <a:srgbClr val="000000"/>
                </a:solidFill>
                <a:effectLst/>
                <a:latin typeface="Lato" panose="020F0502020204030203" pitchFamily="34" charset="0"/>
              </a:rPr>
              <a:t>Broggi</a:t>
            </a:r>
            <a:r>
              <a:rPr lang="en-US" sz="2000" b="0" i="0" dirty="0">
                <a:solidFill>
                  <a:srgbClr val="000000"/>
                </a:solidFill>
                <a:effectLst/>
                <a:latin typeface="Lato" panose="020F0502020204030203" pitchFamily="34" charset="0"/>
              </a:rPr>
              <a:t> (2022) indicated that rates of dislocation, periprosthetic joint infection, readmission, and extended length of stay were significantly lower among urban patients when compared to rural patients.</a:t>
            </a:r>
          </a:p>
          <a:p>
            <a:pPr algn="l"/>
            <a:endParaRPr lang="en-US" sz="2000" b="0" i="0" dirty="0">
              <a:solidFill>
                <a:srgbClr val="000000"/>
              </a:solidFill>
              <a:effectLst/>
              <a:latin typeface="Lato" panose="020F0502020204030203" pitchFamily="34" charset="0"/>
            </a:endParaRPr>
          </a:p>
          <a:p>
            <a:pPr algn="l"/>
            <a:r>
              <a:rPr lang="en-US" sz="2000" b="0" i="0" dirty="0">
                <a:solidFill>
                  <a:srgbClr val="000000"/>
                </a:solidFill>
                <a:effectLst/>
                <a:latin typeface="Lato" panose="020F0502020204030203" pitchFamily="34" charset="0"/>
              </a:rPr>
              <a:t>Conversely, Tram (2022) showed significantly lower rates of readmission among rural patients compared to non-rural patients. Weiss (2019) also indicated significantly lower rates of mortality and readmission in patients who were not cohabiting, in comparison to those who were cohabiting.</a:t>
            </a:r>
          </a:p>
          <a:p>
            <a:pPr algn="l"/>
            <a:br>
              <a:rPr lang="en-US" sz="2000" b="0" i="0" dirty="0">
                <a:solidFill>
                  <a:srgbClr val="000000"/>
                </a:solidFill>
                <a:effectLst/>
                <a:latin typeface="Lato" panose="020F0502020204030203" pitchFamily="34" charset="0"/>
              </a:rPr>
            </a:br>
            <a:r>
              <a:rPr lang="en-US" sz="2000" b="0" i="0" dirty="0">
                <a:solidFill>
                  <a:srgbClr val="000000"/>
                </a:solidFill>
                <a:effectLst/>
                <a:latin typeface="Lato" panose="020F0502020204030203" pitchFamily="34" charset="0"/>
              </a:rPr>
              <a:t>Three articles (Brembo 2017, </a:t>
            </a:r>
            <a:r>
              <a:rPr lang="en-US" sz="2000" b="0" i="0" dirty="0" err="1">
                <a:solidFill>
                  <a:srgbClr val="000000"/>
                </a:solidFill>
                <a:effectLst/>
                <a:latin typeface="Lato" panose="020F0502020204030203" pitchFamily="34" charset="0"/>
              </a:rPr>
              <a:t>Delanois</a:t>
            </a:r>
            <a:r>
              <a:rPr lang="en-US" sz="2000" b="0" i="0" dirty="0">
                <a:solidFill>
                  <a:srgbClr val="000000"/>
                </a:solidFill>
                <a:effectLst/>
                <a:latin typeface="Lato" panose="020F0502020204030203" pitchFamily="34" charset="0"/>
              </a:rPr>
              <a:t> 2022, and Rubenstein 2020) observed how social support influences the outcomes of patients with OAH who underwent THA. Brembo (2017) found that patients who had perceived social support, reliable alliances, reassurances of worth, and self-efficacy had significantly higher WOMAC Total scores when compared to patients without those factors.</a:t>
            </a:r>
          </a:p>
          <a:p>
            <a:pPr algn="l"/>
            <a:endParaRPr lang="en-US" sz="2000" b="0" i="0" dirty="0">
              <a:solidFill>
                <a:srgbClr val="000000"/>
              </a:solidFill>
              <a:effectLst/>
              <a:latin typeface="Lato" panose="020F0502020204030203" pitchFamily="34" charset="0"/>
            </a:endParaRPr>
          </a:p>
          <a:p>
            <a:pPr algn="l"/>
            <a:r>
              <a:rPr lang="en-US" sz="2000" b="1" i="0" dirty="0">
                <a:solidFill>
                  <a:srgbClr val="000000"/>
                </a:solidFill>
                <a:effectLst/>
                <a:latin typeface="Lato" panose="020F0502020204030203" pitchFamily="34" charset="0"/>
              </a:rPr>
              <a:t>Benefits/Harms of Implementation</a:t>
            </a:r>
            <a:br>
              <a:rPr lang="en-US" sz="2000" b="0" i="0" dirty="0">
                <a:solidFill>
                  <a:srgbClr val="000000"/>
                </a:solidFill>
                <a:effectLst/>
                <a:latin typeface="Lato" panose="020F0502020204030203" pitchFamily="34" charset="0"/>
              </a:rPr>
            </a:br>
            <a:r>
              <a:rPr lang="en-US" sz="2000" b="0" i="0" dirty="0">
                <a:solidFill>
                  <a:srgbClr val="000000"/>
                </a:solidFill>
                <a:effectLst/>
                <a:latin typeface="Lato" panose="020F0502020204030203" pitchFamily="34" charset="0"/>
              </a:rPr>
              <a:t>Reducing the negative impact of social determinants of health on outcomes of total hip arthroplasty is an important societal goal without significant risk of harm.</a:t>
            </a:r>
          </a:p>
          <a:p>
            <a:pPr algn="l"/>
            <a:endParaRPr lang="en-US" sz="2000" b="0" i="0" dirty="0">
              <a:solidFill>
                <a:srgbClr val="000000"/>
              </a:solidFill>
              <a:effectLst/>
              <a:latin typeface="Lato" panose="020F0502020204030203" pitchFamily="34" charset="0"/>
            </a:endParaRPr>
          </a:p>
          <a:p>
            <a:pPr algn="l"/>
            <a:r>
              <a:rPr lang="en-US" sz="2000" b="1" i="0" dirty="0">
                <a:solidFill>
                  <a:srgbClr val="000000"/>
                </a:solidFill>
                <a:effectLst/>
                <a:latin typeface="Lato" panose="020F0502020204030203" pitchFamily="34" charset="0"/>
              </a:rPr>
              <a:t>Outcome Importance</a:t>
            </a:r>
            <a:br>
              <a:rPr lang="en-US" sz="2000" b="0" i="0" dirty="0">
                <a:solidFill>
                  <a:srgbClr val="000000"/>
                </a:solidFill>
                <a:effectLst/>
                <a:latin typeface="Lato" panose="020F0502020204030203" pitchFamily="34" charset="0"/>
              </a:rPr>
            </a:br>
            <a:r>
              <a:rPr lang="en-US" sz="2000" b="0" i="0" dirty="0">
                <a:solidFill>
                  <a:srgbClr val="000000"/>
                </a:solidFill>
                <a:effectLst/>
                <a:latin typeface="Lato" panose="020F0502020204030203" pitchFamily="34" charset="0"/>
              </a:rPr>
              <a:t>Low quality studies suggest that social determinants of health impact outcomes after total hip arthroplasty. Given the frequency of negative social determinants of health and the impact on equity, this is an area of high importance.</a:t>
            </a:r>
          </a:p>
          <a:p>
            <a:pPr algn="l"/>
            <a:endParaRPr lang="en-US" sz="2000" b="0" i="0" dirty="0">
              <a:solidFill>
                <a:srgbClr val="000000"/>
              </a:solidFill>
              <a:effectLst/>
              <a:latin typeface="Lato" panose="020F0502020204030203" pitchFamily="34" charset="0"/>
            </a:endParaRPr>
          </a:p>
          <a:p>
            <a:pPr algn="l"/>
            <a:r>
              <a:rPr lang="en-US" sz="2000" b="1" i="0" dirty="0">
                <a:solidFill>
                  <a:srgbClr val="000000"/>
                </a:solidFill>
                <a:effectLst/>
                <a:latin typeface="Lato" panose="020F0502020204030203" pitchFamily="34" charset="0"/>
              </a:rPr>
              <a:t>Cost Effectiveness/Resource Utilization</a:t>
            </a:r>
            <a:br>
              <a:rPr lang="en-US" sz="2000" b="0" i="0" dirty="0">
                <a:solidFill>
                  <a:srgbClr val="000000"/>
                </a:solidFill>
                <a:effectLst/>
                <a:latin typeface="Lato" panose="020F0502020204030203" pitchFamily="34" charset="0"/>
              </a:rPr>
            </a:br>
            <a:r>
              <a:rPr lang="en-US" sz="2000" b="0" i="0" dirty="0">
                <a:solidFill>
                  <a:srgbClr val="000000"/>
                </a:solidFill>
                <a:effectLst/>
                <a:latin typeface="Lato" panose="020F0502020204030203" pitchFamily="34" charset="0"/>
              </a:rPr>
              <a:t>Social determinants of health may significantly impact cost of care and resource utilization through variation in length of stay, and complication rates and increased post-discharge resource needs.</a:t>
            </a:r>
          </a:p>
          <a:p>
            <a:pPr algn="l"/>
            <a:endParaRPr lang="en-US" sz="2000" b="0" i="0" dirty="0">
              <a:solidFill>
                <a:srgbClr val="000000"/>
              </a:solidFill>
              <a:effectLst/>
              <a:latin typeface="Lato" panose="020F0502020204030203" pitchFamily="34" charset="0"/>
            </a:endParaRPr>
          </a:p>
          <a:p>
            <a:pPr algn="l"/>
            <a:r>
              <a:rPr lang="en-US" sz="2000" b="1" i="0" dirty="0">
                <a:solidFill>
                  <a:srgbClr val="000000"/>
                </a:solidFill>
                <a:effectLst/>
                <a:latin typeface="Lato" panose="020F0502020204030203" pitchFamily="34" charset="0"/>
              </a:rPr>
              <a:t>Acceptability</a:t>
            </a:r>
            <a:br>
              <a:rPr lang="en-US" sz="2000" b="0" i="0" dirty="0">
                <a:solidFill>
                  <a:srgbClr val="000000"/>
                </a:solidFill>
                <a:effectLst/>
                <a:latin typeface="Lato" panose="020F0502020204030203" pitchFamily="34" charset="0"/>
              </a:rPr>
            </a:br>
            <a:r>
              <a:rPr lang="en-US" sz="2000" b="0" i="0" dirty="0">
                <a:solidFill>
                  <a:srgbClr val="000000"/>
                </a:solidFill>
                <a:effectLst/>
                <a:latin typeface="Lato" panose="020F0502020204030203" pitchFamily="34" charset="0"/>
              </a:rPr>
              <a:t>This option should be widely accepted as it does not lead to a major change in practice.</a:t>
            </a:r>
          </a:p>
          <a:p>
            <a:pPr algn="l"/>
            <a:endParaRPr lang="en-US" sz="2000" b="0" i="0" dirty="0">
              <a:solidFill>
                <a:srgbClr val="000000"/>
              </a:solidFill>
              <a:effectLst/>
              <a:latin typeface="Lato" panose="020F0502020204030203" pitchFamily="34" charset="0"/>
            </a:endParaRPr>
          </a:p>
          <a:p>
            <a:pPr algn="l"/>
            <a:r>
              <a:rPr lang="en-US" sz="2000" b="1" i="0" dirty="0">
                <a:solidFill>
                  <a:srgbClr val="000000"/>
                </a:solidFill>
                <a:effectLst/>
                <a:latin typeface="Lato" panose="020F0502020204030203" pitchFamily="34" charset="0"/>
              </a:rPr>
              <a:t>Feasibility</a:t>
            </a:r>
            <a:br>
              <a:rPr lang="en-US" sz="2000" b="0" i="0" dirty="0">
                <a:solidFill>
                  <a:srgbClr val="000000"/>
                </a:solidFill>
                <a:effectLst/>
                <a:latin typeface="Lato" panose="020F0502020204030203" pitchFamily="34" charset="0"/>
              </a:rPr>
            </a:br>
            <a:r>
              <a:rPr lang="en-US" sz="2000" b="0" i="0" dirty="0">
                <a:solidFill>
                  <a:srgbClr val="000000"/>
                </a:solidFill>
                <a:effectLst/>
                <a:latin typeface="Lato" panose="020F0502020204030203" pitchFamily="34" charset="0"/>
              </a:rPr>
              <a:t>While there are no specific consistent recommendations to limit the negative impact of social determinants of health in the literature reviewed, it will likely require significant societal and governmental commitment including improved pre-operative health status, structural changes in post-discharge service availability and increased financial resources to improve outcomes.</a:t>
            </a:r>
          </a:p>
          <a:p>
            <a:pPr algn="l"/>
            <a:endParaRPr lang="en-US" sz="2000" b="0" i="0" dirty="0">
              <a:solidFill>
                <a:srgbClr val="000000"/>
              </a:solidFill>
              <a:effectLst/>
              <a:latin typeface="Lato" panose="020F0502020204030203" pitchFamily="34" charset="0"/>
            </a:endParaRPr>
          </a:p>
          <a:p>
            <a:pPr algn="l"/>
            <a:r>
              <a:rPr lang="en-US" sz="2000" b="1" i="0" dirty="0">
                <a:solidFill>
                  <a:srgbClr val="000000"/>
                </a:solidFill>
                <a:effectLst/>
                <a:latin typeface="Lato" panose="020F0502020204030203" pitchFamily="34" charset="0"/>
              </a:rPr>
              <a:t>Future Research</a:t>
            </a:r>
            <a:br>
              <a:rPr lang="en-US" sz="2000" b="0" i="0" dirty="0">
                <a:solidFill>
                  <a:srgbClr val="000000"/>
                </a:solidFill>
                <a:effectLst/>
                <a:latin typeface="Lato" panose="020F0502020204030203" pitchFamily="34" charset="0"/>
              </a:rPr>
            </a:br>
            <a:r>
              <a:rPr lang="en-US" sz="2000" b="0" i="0" dirty="0">
                <a:solidFill>
                  <a:srgbClr val="000000"/>
                </a:solidFill>
                <a:effectLst/>
                <a:latin typeface="Lato" panose="020F0502020204030203" pitchFamily="34" charset="0"/>
              </a:rPr>
              <a:t>Higher quality research is necessary focusing on the impact of specific societal determinants of health on total hip arthroplasty outcomes. In addition, research on identified, innovative measures to reduce the negative impact of social determinants of health would be valuable.</a:t>
            </a:r>
          </a:p>
          <a:p>
            <a:pPr algn="l">
              <a:buFont typeface="Arial" panose="020B0604020202020204" pitchFamily="34" charset="0"/>
              <a:buNone/>
            </a:pPr>
            <a:br>
              <a:rPr lang="en-US" sz="2000" dirty="0"/>
            </a:br>
            <a:r>
              <a:rPr lang="en-US" sz="2000" b="0" i="0" u="none" strike="noStrike" dirty="0" err="1">
                <a:solidFill>
                  <a:srgbClr val="333333"/>
                </a:solidFill>
                <a:effectLst/>
                <a:latin typeface="Arial" panose="020B0604020202020204" pitchFamily="34" charset="0"/>
                <a:hlinkClick r:id="rId3"/>
              </a:rPr>
              <a:t>Delanois</a:t>
            </a:r>
            <a:r>
              <a:rPr lang="en-US" sz="2000" b="0" i="0" u="none" strike="noStrike" dirty="0">
                <a:solidFill>
                  <a:srgbClr val="333333"/>
                </a:solidFill>
                <a:effectLst/>
                <a:latin typeface="Arial" panose="020B0604020202020204" pitchFamily="34" charset="0"/>
                <a:hlinkClick r:id="rId3"/>
              </a:rPr>
              <a:t>, R. E., Sax, O. C., Wilkie, W. A., Douglas, S. J., Mohamed, N. S., Mont, M. A.. (2022). Social Determinants of Health in Total Hip Arthroplasty: Are They Associated With Costs, Lengths of Stay, and Patient Reported Outcomes?. Journal of Arthroplasty, 37(7), S422-S427.</a:t>
            </a:r>
            <a:endParaRPr lang="en-US" sz="2000"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sz="2000" b="0" i="0" dirty="0">
              <a:solidFill>
                <a:srgbClr val="4B4A4A"/>
              </a:solidFill>
              <a:effectLst/>
              <a:latin typeface="Arial" panose="020B0604020202020204" pitchFamily="34" charset="0"/>
            </a:endParaRPr>
          </a:p>
          <a:p>
            <a:pPr algn="l">
              <a:buFont typeface="Arial" panose="020B0604020202020204" pitchFamily="34" charset="0"/>
              <a:buChar char="•"/>
            </a:pPr>
            <a:r>
              <a:rPr lang="en-US" sz="2000" b="0" i="0" u="none" strike="noStrike" dirty="0">
                <a:solidFill>
                  <a:srgbClr val="333333"/>
                </a:solidFill>
                <a:effectLst/>
                <a:latin typeface="Arial" panose="020B0604020202020204" pitchFamily="34" charset="0"/>
                <a:hlinkClick r:id="rId4"/>
              </a:rPr>
              <a:t>Edwards, N. M., Kristiansen, E. B., Varnum, C., Overgaard, S., </a:t>
            </a:r>
            <a:r>
              <a:rPr lang="en-US" sz="2000" b="0" i="0" u="none" strike="noStrike" dirty="0" err="1">
                <a:solidFill>
                  <a:srgbClr val="333333"/>
                </a:solidFill>
                <a:effectLst/>
                <a:latin typeface="Arial" panose="020B0604020202020204" pitchFamily="34" charset="0"/>
                <a:hlinkClick r:id="rId4"/>
              </a:rPr>
              <a:t>Nelissen</a:t>
            </a:r>
            <a:r>
              <a:rPr lang="en-US" sz="2000" b="0" i="0" u="none" strike="noStrike" dirty="0">
                <a:solidFill>
                  <a:srgbClr val="333333"/>
                </a:solidFill>
                <a:effectLst/>
                <a:latin typeface="Arial" panose="020B0604020202020204" pitchFamily="34" charset="0"/>
                <a:hlinkClick r:id="rId4"/>
              </a:rPr>
              <a:t>, R. G. H. H., Pedersen, A. B.. (2022). The association between socioeconomic status and the 90-day risk of cardiovascular events after total hip arthroplasty - registry-based study of 103,286 patients. Acta </a:t>
            </a:r>
            <a:r>
              <a:rPr lang="en-US" sz="2000" b="0" i="0" u="none" strike="noStrike" dirty="0" err="1">
                <a:solidFill>
                  <a:srgbClr val="333333"/>
                </a:solidFill>
                <a:effectLst/>
                <a:latin typeface="Arial" panose="020B0604020202020204" pitchFamily="34" charset="0"/>
                <a:hlinkClick r:id="rId4"/>
              </a:rPr>
              <a:t>Orthopaedica</a:t>
            </a:r>
            <a:r>
              <a:rPr lang="en-US" sz="2000" b="0" i="0" u="none" strike="noStrike" dirty="0">
                <a:solidFill>
                  <a:srgbClr val="333333"/>
                </a:solidFill>
                <a:effectLst/>
                <a:latin typeface="Arial" panose="020B0604020202020204" pitchFamily="34" charset="0"/>
                <a:hlinkClick r:id="rId4"/>
              </a:rPr>
              <a:t>, 93(0), 837-848. http://dx.doi.org/10.2340/17453674.2022.5253</a:t>
            </a:r>
            <a:endParaRPr lang="en-US" sz="2000"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sz="2000" b="0" i="0" dirty="0">
              <a:solidFill>
                <a:srgbClr val="4B4A4A"/>
              </a:solidFill>
              <a:effectLst/>
              <a:latin typeface="Arial" panose="020B0604020202020204" pitchFamily="34" charset="0"/>
            </a:endParaRPr>
          </a:p>
          <a:p>
            <a:pPr algn="l">
              <a:buFont typeface="Arial" panose="020B0604020202020204" pitchFamily="34" charset="0"/>
              <a:buChar char="•"/>
            </a:pPr>
            <a:r>
              <a:rPr lang="en-US" sz="2000" b="0" i="0" u="none" strike="noStrike" dirty="0">
                <a:solidFill>
                  <a:srgbClr val="333333"/>
                </a:solidFill>
                <a:effectLst/>
                <a:latin typeface="Arial" panose="020B0604020202020204" pitchFamily="34" charset="0"/>
                <a:hlinkClick r:id="rId5"/>
              </a:rPr>
              <a:t>Edwards, N. M., Varnum, C., </a:t>
            </a:r>
            <a:r>
              <a:rPr lang="en-US" sz="2000" b="0" i="0" u="none" strike="noStrike" dirty="0" err="1">
                <a:solidFill>
                  <a:srgbClr val="333333"/>
                </a:solidFill>
                <a:effectLst/>
                <a:latin typeface="Arial" panose="020B0604020202020204" pitchFamily="34" charset="0"/>
                <a:hlinkClick r:id="rId5"/>
              </a:rPr>
              <a:t>Nelissen</a:t>
            </a:r>
            <a:r>
              <a:rPr lang="en-US" sz="2000" b="0" i="0" u="none" strike="noStrike" dirty="0">
                <a:solidFill>
                  <a:srgbClr val="333333"/>
                </a:solidFill>
                <a:effectLst/>
                <a:latin typeface="Arial" panose="020B0604020202020204" pitchFamily="34" charset="0"/>
                <a:hlinkClick r:id="rId5"/>
              </a:rPr>
              <a:t>, </a:t>
            </a:r>
            <a:r>
              <a:rPr lang="en-US" sz="2000" b="0" i="0" u="none" strike="noStrike" dirty="0" err="1">
                <a:solidFill>
                  <a:srgbClr val="333333"/>
                </a:solidFill>
                <a:effectLst/>
                <a:latin typeface="Arial" panose="020B0604020202020204" pitchFamily="34" charset="0"/>
                <a:hlinkClick r:id="rId5"/>
              </a:rPr>
              <a:t>Rghh</a:t>
            </a:r>
            <a:r>
              <a:rPr lang="en-US" sz="2000" b="0" i="0" u="none" strike="noStrike" dirty="0">
                <a:solidFill>
                  <a:srgbClr val="333333"/>
                </a:solidFill>
                <a:effectLst/>
                <a:latin typeface="Arial" panose="020B0604020202020204" pitchFamily="34" charset="0"/>
                <a:hlinkClick r:id="rId5"/>
              </a:rPr>
              <a:t>, Overgaard, S., Pedersen, A. B.. (2022). The association between socioeconomic status and the 30- and 90-day risk of infection after total hip arthroplasty : a registry-based cohort study of 103,901 patients with osteoarthritis. Bone &amp; Joint Journal, 104-B(2), 221-226.</a:t>
            </a:r>
            <a:endParaRPr lang="en-US" sz="2000"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sz="2000" b="0" i="0" dirty="0">
              <a:solidFill>
                <a:srgbClr val="4B4A4A"/>
              </a:solidFill>
              <a:effectLst/>
              <a:latin typeface="Arial" panose="020B0604020202020204" pitchFamily="34" charset="0"/>
            </a:endParaRPr>
          </a:p>
          <a:p>
            <a:pPr algn="l">
              <a:buFont typeface="Arial" panose="020B0604020202020204" pitchFamily="34" charset="0"/>
              <a:buChar char="•"/>
            </a:pPr>
            <a:r>
              <a:rPr lang="en-US" sz="2000" b="0" i="0" u="none" strike="noStrike" dirty="0">
                <a:solidFill>
                  <a:srgbClr val="333333"/>
                </a:solidFill>
                <a:effectLst/>
                <a:latin typeface="Arial" panose="020B0604020202020204" pitchFamily="34" charset="0"/>
                <a:hlinkClick r:id="rId6"/>
              </a:rPr>
              <a:t>Edwards, N. M., Varnum, C., Overgaard, S., Pedersen, A. B.. (2021). Impact of socioeconomic status on the 90- and 365-day rate of revision and mortality after primary total hip arthroplasty: a cohort study based on 103,901 patients with osteoarthritis from national databases in Denmark. Acta </a:t>
            </a:r>
            <a:r>
              <a:rPr lang="en-US" sz="2000" b="0" i="0" u="none" strike="noStrike" dirty="0" err="1">
                <a:solidFill>
                  <a:srgbClr val="333333"/>
                </a:solidFill>
                <a:effectLst/>
                <a:latin typeface="Arial" panose="020B0604020202020204" pitchFamily="34" charset="0"/>
                <a:hlinkClick r:id="rId6"/>
              </a:rPr>
              <a:t>Orthopaedica</a:t>
            </a:r>
            <a:r>
              <a:rPr lang="en-US" sz="2000" b="0" i="0" u="none" strike="noStrike" dirty="0">
                <a:solidFill>
                  <a:srgbClr val="333333"/>
                </a:solidFill>
                <a:effectLst/>
                <a:latin typeface="Arial" panose="020B0604020202020204" pitchFamily="34" charset="0"/>
                <a:hlinkClick r:id="rId6"/>
              </a:rPr>
              <a:t>, 92(5), 581-588.</a:t>
            </a:r>
            <a:endParaRPr lang="en-US" sz="2000"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sz="2000" b="0" i="0" dirty="0">
              <a:solidFill>
                <a:srgbClr val="4B4A4A"/>
              </a:solidFill>
              <a:effectLst/>
              <a:latin typeface="Arial" panose="020B0604020202020204" pitchFamily="34" charset="0"/>
            </a:endParaRPr>
          </a:p>
          <a:p>
            <a:pPr algn="l">
              <a:buFont typeface="Arial" panose="020B0604020202020204" pitchFamily="34" charset="0"/>
              <a:buChar char="•"/>
            </a:pPr>
            <a:r>
              <a:rPr lang="en-US" sz="2000" b="0" i="0" u="none" strike="noStrike" dirty="0" err="1">
                <a:solidFill>
                  <a:srgbClr val="333333"/>
                </a:solidFill>
                <a:effectLst/>
                <a:latin typeface="Arial" panose="020B0604020202020204" pitchFamily="34" charset="0"/>
                <a:hlinkClick r:id="rId7"/>
              </a:rPr>
              <a:t>Hoelen</a:t>
            </a:r>
            <a:r>
              <a:rPr lang="en-US" sz="2000" b="0" i="0" u="none" strike="noStrike" dirty="0">
                <a:solidFill>
                  <a:srgbClr val="333333"/>
                </a:solidFill>
                <a:effectLst/>
                <a:latin typeface="Arial" panose="020B0604020202020204" pitchFamily="34" charset="0"/>
                <a:hlinkClick r:id="rId7"/>
              </a:rPr>
              <a:t>, </a:t>
            </a:r>
            <a:r>
              <a:rPr lang="en-US" sz="2000" b="0" i="0" u="none" strike="noStrike" dirty="0" err="1">
                <a:solidFill>
                  <a:srgbClr val="333333"/>
                </a:solidFill>
                <a:effectLst/>
                <a:latin typeface="Arial" panose="020B0604020202020204" pitchFamily="34" charset="0"/>
                <a:hlinkClick r:id="rId7"/>
              </a:rPr>
              <a:t>Thomay</a:t>
            </a:r>
            <a:r>
              <a:rPr lang="en-US" sz="2000" b="0" i="0" u="none" strike="noStrike" dirty="0">
                <a:solidFill>
                  <a:srgbClr val="333333"/>
                </a:solidFill>
                <a:effectLst/>
                <a:latin typeface="Arial" panose="020B0604020202020204" pitchFamily="34" charset="0"/>
                <a:hlinkClick r:id="rId7"/>
              </a:rPr>
              <a:t>-Claire Ayala, </a:t>
            </a:r>
            <a:r>
              <a:rPr lang="en-US" sz="2000" b="0" i="0" u="none" strike="noStrike" dirty="0" err="1">
                <a:solidFill>
                  <a:srgbClr val="333333"/>
                </a:solidFill>
                <a:effectLst/>
                <a:latin typeface="Arial" panose="020B0604020202020204" pitchFamily="34" charset="0"/>
                <a:hlinkClick r:id="rId7"/>
              </a:rPr>
              <a:t>Schotanus</a:t>
            </a:r>
            <a:r>
              <a:rPr lang="en-US" sz="2000" b="0" i="0" u="none" strike="noStrike" dirty="0">
                <a:solidFill>
                  <a:srgbClr val="333333"/>
                </a:solidFill>
                <a:effectLst/>
                <a:latin typeface="Arial" panose="020B0604020202020204" pitchFamily="34" charset="0"/>
                <a:hlinkClick r:id="rId7"/>
              </a:rPr>
              <a:t>, </a:t>
            </a:r>
            <a:r>
              <a:rPr lang="en-US" sz="2000" b="0" i="0" u="none" strike="noStrike" dirty="0" err="1">
                <a:solidFill>
                  <a:srgbClr val="333333"/>
                </a:solidFill>
                <a:effectLst/>
                <a:latin typeface="Arial" panose="020B0604020202020204" pitchFamily="34" charset="0"/>
                <a:hlinkClick r:id="rId7"/>
              </a:rPr>
              <a:t>Martijn</a:t>
            </a:r>
            <a:r>
              <a:rPr lang="en-US" sz="2000" b="0" i="0" u="none" strike="noStrike" dirty="0">
                <a:solidFill>
                  <a:srgbClr val="333333"/>
                </a:solidFill>
                <a:effectLst/>
                <a:latin typeface="Arial" panose="020B0604020202020204" pitchFamily="34" charset="0"/>
                <a:hlinkClick r:id="rId7"/>
              </a:rPr>
              <a:t>, van </a:t>
            </a:r>
            <a:r>
              <a:rPr lang="en-US" sz="2000" b="0" i="0" u="none" strike="noStrike" dirty="0" err="1">
                <a:solidFill>
                  <a:srgbClr val="333333"/>
                </a:solidFill>
                <a:effectLst/>
                <a:latin typeface="Arial" panose="020B0604020202020204" pitchFamily="34" charset="0"/>
                <a:hlinkClick r:id="rId7"/>
              </a:rPr>
              <a:t>Kuijk</a:t>
            </a:r>
            <a:r>
              <a:rPr lang="en-US" sz="2000" b="0" i="0" u="none" strike="noStrike" dirty="0">
                <a:solidFill>
                  <a:srgbClr val="333333"/>
                </a:solidFill>
                <a:effectLst/>
                <a:latin typeface="Arial" panose="020B0604020202020204" pitchFamily="34" charset="0"/>
                <a:hlinkClick r:id="rId7"/>
              </a:rPr>
              <a:t>, Sander, </a:t>
            </a:r>
            <a:r>
              <a:rPr lang="en-US" sz="2000" b="0" i="0" u="none" strike="noStrike" dirty="0" err="1">
                <a:solidFill>
                  <a:srgbClr val="333333"/>
                </a:solidFill>
                <a:effectLst/>
                <a:latin typeface="Arial" panose="020B0604020202020204" pitchFamily="34" charset="0"/>
                <a:hlinkClick r:id="rId7"/>
              </a:rPr>
              <a:t>Bastiaenen</a:t>
            </a:r>
            <a:r>
              <a:rPr lang="en-US" sz="2000" b="0" i="0" u="none" strike="noStrike" dirty="0">
                <a:solidFill>
                  <a:srgbClr val="333333"/>
                </a:solidFill>
                <a:effectLst/>
                <a:latin typeface="Arial" panose="020B0604020202020204" pitchFamily="34" charset="0"/>
                <a:hlinkClick r:id="rId7"/>
              </a:rPr>
              <a:t>, Caroline, Boonen, Bert, Most, Jasper. (2023). The relation between socioeconomic status and patient symptoms before and one year after lower extremity arthroplasty. Journal of </a:t>
            </a:r>
            <a:r>
              <a:rPr lang="en-US" sz="2000" b="0" i="0" u="none" strike="noStrike" dirty="0" err="1">
                <a:solidFill>
                  <a:srgbClr val="333333"/>
                </a:solidFill>
                <a:effectLst/>
                <a:latin typeface="Arial" panose="020B0604020202020204" pitchFamily="34" charset="0"/>
                <a:hlinkClick r:id="rId7"/>
              </a:rPr>
              <a:t>Orthopaedics</a:t>
            </a:r>
            <a:r>
              <a:rPr lang="en-US" sz="2000" b="0" i="0" u="none" strike="noStrike" dirty="0">
                <a:solidFill>
                  <a:srgbClr val="333333"/>
                </a:solidFill>
                <a:effectLst/>
                <a:latin typeface="Arial" panose="020B0604020202020204" pitchFamily="34" charset="0"/>
                <a:hlinkClick r:id="rId7"/>
              </a:rPr>
              <a:t>, 39(0), 11-17. http://ovidsp.ovid.com/ovidweb.cgi?T=JS&amp;PAGE=reference&amp;D=pmnm&amp;NEWS=N&amp;AN=37089622</a:t>
            </a:r>
            <a:endParaRPr lang="en-US" sz="2000"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sz="2000" b="0" i="0" dirty="0">
              <a:solidFill>
                <a:srgbClr val="4B4A4A"/>
              </a:solidFill>
              <a:effectLst/>
              <a:latin typeface="Arial" panose="020B0604020202020204" pitchFamily="34" charset="0"/>
            </a:endParaRPr>
          </a:p>
          <a:p>
            <a:pPr algn="l">
              <a:buFont typeface="Arial" panose="020B0604020202020204" pitchFamily="34" charset="0"/>
              <a:buChar char="•"/>
            </a:pPr>
            <a:r>
              <a:rPr lang="en-US" sz="2000" b="0" i="0" u="none" strike="noStrike" dirty="0" err="1">
                <a:solidFill>
                  <a:srgbClr val="333333"/>
                </a:solidFill>
                <a:effectLst/>
                <a:latin typeface="Arial" panose="020B0604020202020204" pitchFamily="34" charset="0"/>
                <a:hlinkClick r:id="rId8"/>
              </a:rPr>
              <a:t>Peltola</a:t>
            </a:r>
            <a:r>
              <a:rPr lang="en-US" sz="2000" b="0" i="0" u="none" strike="noStrike" dirty="0">
                <a:solidFill>
                  <a:srgbClr val="333333"/>
                </a:solidFill>
                <a:effectLst/>
                <a:latin typeface="Arial" panose="020B0604020202020204" pitchFamily="34" charset="0"/>
                <a:hlinkClick r:id="rId8"/>
              </a:rPr>
              <a:t>, M., </a:t>
            </a:r>
            <a:r>
              <a:rPr lang="en-US" sz="2000" b="0" i="0" u="none" strike="noStrike" dirty="0" err="1">
                <a:solidFill>
                  <a:srgbClr val="333333"/>
                </a:solidFill>
                <a:effectLst/>
                <a:latin typeface="Arial" panose="020B0604020202020204" pitchFamily="34" charset="0"/>
                <a:hlinkClick r:id="rId8"/>
              </a:rPr>
              <a:t>Järvelin</a:t>
            </a:r>
            <a:r>
              <a:rPr lang="en-US" sz="2000" b="0" i="0" u="none" strike="noStrike" dirty="0">
                <a:solidFill>
                  <a:srgbClr val="333333"/>
                </a:solidFill>
                <a:effectLst/>
                <a:latin typeface="Arial" panose="020B0604020202020204" pitchFamily="34" charset="0"/>
                <a:hlinkClick r:id="rId8"/>
              </a:rPr>
              <a:t>, J.. (2014). Association between household income and the outcome of arthroplasty: a register-based study of total hip and knee replacements. Archives of </a:t>
            </a:r>
            <a:r>
              <a:rPr lang="en-US" sz="2000" b="0" i="0" u="none" strike="noStrike" dirty="0" err="1">
                <a:solidFill>
                  <a:srgbClr val="333333"/>
                </a:solidFill>
                <a:effectLst/>
                <a:latin typeface="Arial" panose="020B0604020202020204" pitchFamily="34" charset="0"/>
                <a:hlinkClick r:id="rId8"/>
              </a:rPr>
              <a:t>Orthopaedic</a:t>
            </a:r>
            <a:r>
              <a:rPr lang="en-US" sz="2000" b="0" i="0" u="none" strike="noStrike" dirty="0">
                <a:solidFill>
                  <a:srgbClr val="333333"/>
                </a:solidFill>
                <a:effectLst/>
                <a:latin typeface="Arial" panose="020B0604020202020204" pitchFamily="34" charset="0"/>
                <a:hlinkClick r:id="rId8"/>
              </a:rPr>
              <a:t> &amp; Trauma Surgery, 134(12), 1767-74.</a:t>
            </a:r>
            <a:endParaRPr lang="en-US" sz="2000"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sz="2000" b="0" i="0" dirty="0">
              <a:solidFill>
                <a:srgbClr val="4B4A4A"/>
              </a:solidFill>
              <a:effectLst/>
              <a:latin typeface="Arial" panose="020B0604020202020204" pitchFamily="34" charset="0"/>
            </a:endParaRPr>
          </a:p>
          <a:p>
            <a:pPr algn="l">
              <a:buFont typeface="Arial" panose="020B0604020202020204" pitchFamily="34" charset="0"/>
              <a:buChar char="•"/>
            </a:pPr>
            <a:r>
              <a:rPr lang="en-US" sz="2000" b="0" i="0" u="none" strike="noStrike" dirty="0">
                <a:solidFill>
                  <a:srgbClr val="333333"/>
                </a:solidFill>
                <a:effectLst/>
                <a:latin typeface="Arial" panose="020B0604020202020204" pitchFamily="34" charset="0"/>
                <a:hlinkClick r:id="rId9"/>
              </a:rPr>
              <a:t>Rubenstein, W. J., Harris, A. H. S., Hwang, K. M., </a:t>
            </a:r>
            <a:r>
              <a:rPr lang="en-US" sz="2000" b="0" i="0" u="none" strike="noStrike" dirty="0" err="1">
                <a:solidFill>
                  <a:srgbClr val="333333"/>
                </a:solidFill>
                <a:effectLst/>
                <a:latin typeface="Arial" panose="020B0604020202020204" pitchFamily="34" charset="0"/>
                <a:hlinkClick r:id="rId9"/>
              </a:rPr>
              <a:t>Giori</a:t>
            </a:r>
            <a:r>
              <a:rPr lang="en-US" sz="2000" b="0" i="0" u="none" strike="noStrike" dirty="0">
                <a:solidFill>
                  <a:srgbClr val="333333"/>
                </a:solidFill>
                <a:effectLst/>
                <a:latin typeface="Arial" panose="020B0604020202020204" pitchFamily="34" charset="0"/>
                <a:hlinkClick r:id="rId9"/>
              </a:rPr>
              <a:t>, N. J., Kuo, A. C.. (2020). Social Determinants of Health and Patient-Reported Outcomes Following Total Hip and Knee Arthroplasty in Veterans. Journal of Arthroplasty, 35(9), 2357-2362.</a:t>
            </a:r>
            <a:endParaRPr lang="en-US" sz="2000"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sz="2000" b="0" i="0" dirty="0">
              <a:solidFill>
                <a:srgbClr val="4B4A4A"/>
              </a:solidFill>
              <a:effectLst/>
              <a:latin typeface="Arial" panose="020B0604020202020204" pitchFamily="34" charset="0"/>
            </a:endParaRPr>
          </a:p>
          <a:p>
            <a:pPr algn="l">
              <a:buFont typeface="Arial" panose="020B0604020202020204" pitchFamily="34" charset="0"/>
              <a:buChar char="•"/>
            </a:pPr>
            <a:r>
              <a:rPr lang="en-US" sz="2000" b="0" i="0" u="none" strike="noStrike" dirty="0">
                <a:solidFill>
                  <a:srgbClr val="333333"/>
                </a:solidFill>
                <a:effectLst/>
                <a:latin typeface="Arial" panose="020B0604020202020204" pitchFamily="34" charset="0"/>
                <a:hlinkClick r:id="rId10"/>
              </a:rPr>
              <a:t>Tram, M. K., O'Connor, C. M., Qian, A. S., Tram, J. T., Tetreault, M. W.. (2022). Frailty Is Associated With Increased 30-Day Adverse Events and Hospitalization Costs After Primary Total Hip Arthroplasty. Journal of Arthroplasty, 37(8), S925-S930.e4. http://dx.doi.org/10.1016/j.arth.2022.01.047</a:t>
            </a:r>
            <a:endParaRPr lang="en-US" sz="2000"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sz="2000" b="0" i="0" dirty="0">
              <a:solidFill>
                <a:srgbClr val="4B4A4A"/>
              </a:solidFill>
              <a:effectLst/>
              <a:latin typeface="Arial" panose="020B0604020202020204" pitchFamily="34" charset="0"/>
            </a:endParaRPr>
          </a:p>
          <a:p>
            <a:pPr algn="l">
              <a:buFont typeface="Arial" panose="020B0604020202020204" pitchFamily="34" charset="0"/>
              <a:buChar char="•"/>
            </a:pPr>
            <a:r>
              <a:rPr lang="en-US" sz="2000" b="0" i="0" u="none" strike="noStrike" dirty="0">
                <a:solidFill>
                  <a:srgbClr val="333333"/>
                </a:solidFill>
                <a:effectLst/>
                <a:latin typeface="Arial" panose="020B0604020202020204" pitchFamily="34" charset="0"/>
                <a:hlinkClick r:id="rId11"/>
              </a:rPr>
              <a:t>Weiner, J. A., </a:t>
            </a:r>
            <a:r>
              <a:rPr lang="en-US" sz="2000" b="0" i="0" u="none" strike="noStrike" dirty="0" err="1">
                <a:solidFill>
                  <a:srgbClr val="333333"/>
                </a:solidFill>
                <a:effectLst/>
                <a:latin typeface="Arial" panose="020B0604020202020204" pitchFamily="34" charset="0"/>
                <a:hlinkClick r:id="rId11"/>
              </a:rPr>
              <a:t>Adhia</a:t>
            </a:r>
            <a:r>
              <a:rPr lang="en-US" sz="2000" b="0" i="0" u="none" strike="noStrike" dirty="0">
                <a:solidFill>
                  <a:srgbClr val="333333"/>
                </a:solidFill>
                <a:effectLst/>
                <a:latin typeface="Arial" panose="020B0604020202020204" pitchFamily="34" charset="0"/>
                <a:hlinkClick r:id="rId11"/>
              </a:rPr>
              <a:t>, A. H., </a:t>
            </a:r>
            <a:r>
              <a:rPr lang="en-US" sz="2000" b="0" i="0" u="none" strike="noStrike" dirty="0" err="1">
                <a:solidFill>
                  <a:srgbClr val="333333"/>
                </a:solidFill>
                <a:effectLst/>
                <a:latin typeface="Arial" panose="020B0604020202020204" pitchFamily="34" charset="0"/>
                <a:hlinkClick r:id="rId11"/>
              </a:rPr>
              <a:t>Feinglass</a:t>
            </a:r>
            <a:r>
              <a:rPr lang="en-US" sz="2000" b="0" i="0" u="none" strike="noStrike" dirty="0">
                <a:solidFill>
                  <a:srgbClr val="333333"/>
                </a:solidFill>
                <a:effectLst/>
                <a:latin typeface="Arial" panose="020B0604020202020204" pitchFamily="34" charset="0"/>
                <a:hlinkClick r:id="rId11"/>
              </a:rPr>
              <a:t>, J. M., Suleiman, L. I.. (2020). Disparities in Hip Arthroplasty Outcomes: Results of a Statewide Hospital Registry From 2016 to 2018. Journal of Arthroplasty, 35(7), 1776-1783.e1. http://dx.doi.org/10.1016/j.arth.2020.02.051</a:t>
            </a:r>
            <a:endParaRPr lang="en-US" sz="2000"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sz="2000" b="0" i="0" dirty="0">
              <a:solidFill>
                <a:srgbClr val="4B4A4A"/>
              </a:solidFill>
              <a:effectLst/>
              <a:latin typeface="Arial" panose="020B0604020202020204" pitchFamily="34" charset="0"/>
            </a:endParaRPr>
          </a:p>
          <a:p>
            <a:pPr algn="l">
              <a:buFont typeface="Arial" panose="020B0604020202020204" pitchFamily="34" charset="0"/>
              <a:buChar char="•"/>
            </a:pPr>
            <a:r>
              <a:rPr lang="en-US" sz="2000" b="0" i="0" u="none" strike="noStrike" dirty="0">
                <a:solidFill>
                  <a:srgbClr val="333333"/>
                </a:solidFill>
                <a:effectLst/>
                <a:latin typeface="Arial" panose="020B0604020202020204" pitchFamily="34" charset="0"/>
                <a:hlinkClick r:id="rId12"/>
              </a:rPr>
              <a:t>Weiss, R. J., </a:t>
            </a:r>
            <a:r>
              <a:rPr lang="en-US" sz="2000" b="0" i="0" u="none" strike="noStrike" dirty="0" err="1">
                <a:solidFill>
                  <a:srgbClr val="333333"/>
                </a:solidFill>
                <a:effectLst/>
                <a:latin typeface="Arial" panose="020B0604020202020204" pitchFamily="34" charset="0"/>
                <a:hlinkClick r:id="rId12"/>
              </a:rPr>
              <a:t>Karrholm</a:t>
            </a:r>
            <a:r>
              <a:rPr lang="en-US" sz="2000" b="0" i="0" u="none" strike="noStrike" dirty="0">
                <a:solidFill>
                  <a:srgbClr val="333333"/>
                </a:solidFill>
                <a:effectLst/>
                <a:latin typeface="Arial" panose="020B0604020202020204" pitchFamily="34" charset="0"/>
                <a:hlinkClick r:id="rId12"/>
              </a:rPr>
              <a:t>, J., Rolfson, O., Hailer, N. P.. (2019). Increased early mortality and morbidity after total hip arthroplasty in patients with socioeconomic disadvantage: a report from the Swedish Hip Arthroplasty Register. Acta </a:t>
            </a:r>
            <a:r>
              <a:rPr lang="en-US" sz="2000" b="0" i="0" u="none" strike="noStrike" dirty="0" err="1">
                <a:solidFill>
                  <a:srgbClr val="333333"/>
                </a:solidFill>
                <a:effectLst/>
                <a:latin typeface="Arial" panose="020B0604020202020204" pitchFamily="34" charset="0"/>
                <a:hlinkClick r:id="rId12"/>
              </a:rPr>
              <a:t>Orthopaedica</a:t>
            </a:r>
            <a:r>
              <a:rPr lang="en-US" sz="2000" b="0" i="0" u="none" strike="noStrike" dirty="0">
                <a:solidFill>
                  <a:srgbClr val="333333"/>
                </a:solidFill>
                <a:effectLst/>
                <a:latin typeface="Arial" panose="020B0604020202020204" pitchFamily="34" charset="0"/>
                <a:hlinkClick r:id="rId12"/>
              </a:rPr>
              <a:t>, 90(3), 264-269.</a:t>
            </a:r>
            <a:endParaRPr lang="en-US" sz="2000"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sz="2000" b="0" i="0" dirty="0">
              <a:solidFill>
                <a:srgbClr val="4B4A4A"/>
              </a:solidFill>
              <a:effectLst/>
              <a:latin typeface="Arial" panose="020B0604020202020204" pitchFamily="34" charset="0"/>
            </a:endParaRPr>
          </a:p>
          <a:p>
            <a:pPr algn="l">
              <a:buFont typeface="Arial" panose="020B0604020202020204" pitchFamily="34" charset="0"/>
              <a:buChar char="•"/>
            </a:pPr>
            <a:r>
              <a:rPr lang="en-US" sz="2000" b="0" i="0" u="none" strike="noStrike" dirty="0" err="1">
                <a:solidFill>
                  <a:srgbClr val="333333"/>
                </a:solidFill>
                <a:effectLst/>
                <a:latin typeface="Arial" panose="020B0604020202020204" pitchFamily="34" charset="0"/>
                <a:hlinkClick r:id="rId13"/>
              </a:rPr>
              <a:t>Cnudde</a:t>
            </a:r>
            <a:r>
              <a:rPr lang="en-US" sz="2000" b="0" i="0" u="none" strike="noStrike" dirty="0">
                <a:solidFill>
                  <a:srgbClr val="333333"/>
                </a:solidFill>
                <a:effectLst/>
                <a:latin typeface="Arial" panose="020B0604020202020204" pitchFamily="34" charset="0"/>
                <a:hlinkClick r:id="rId13"/>
              </a:rPr>
              <a:t>, P., </a:t>
            </a:r>
            <a:r>
              <a:rPr lang="en-US" sz="2000" b="0" i="0" u="none" strike="noStrike" dirty="0" err="1">
                <a:solidFill>
                  <a:srgbClr val="333333"/>
                </a:solidFill>
                <a:effectLst/>
                <a:latin typeface="Arial" panose="020B0604020202020204" pitchFamily="34" charset="0"/>
                <a:hlinkClick r:id="rId13"/>
              </a:rPr>
              <a:t>Nemes</a:t>
            </a:r>
            <a:r>
              <a:rPr lang="en-US" sz="2000" b="0" i="0" u="none" strike="noStrike" dirty="0">
                <a:solidFill>
                  <a:srgbClr val="333333"/>
                </a:solidFill>
                <a:effectLst/>
                <a:latin typeface="Arial" panose="020B0604020202020204" pitchFamily="34" charset="0"/>
                <a:hlinkClick r:id="rId13"/>
              </a:rPr>
              <a:t>, S., </a:t>
            </a:r>
            <a:r>
              <a:rPr lang="en-US" sz="2000" b="0" i="0" u="none" strike="noStrike" dirty="0" err="1">
                <a:solidFill>
                  <a:srgbClr val="333333"/>
                </a:solidFill>
                <a:effectLst/>
                <a:latin typeface="Arial" panose="020B0604020202020204" pitchFamily="34" charset="0"/>
                <a:hlinkClick r:id="rId13"/>
              </a:rPr>
              <a:t>Mohaddes</a:t>
            </a:r>
            <a:r>
              <a:rPr lang="en-US" sz="2000" b="0" i="0" u="none" strike="noStrike" dirty="0">
                <a:solidFill>
                  <a:srgbClr val="333333"/>
                </a:solidFill>
                <a:effectLst/>
                <a:latin typeface="Arial" panose="020B0604020202020204" pitchFamily="34" charset="0"/>
                <a:hlinkClick r:id="rId13"/>
              </a:rPr>
              <a:t>, M., Timperley, J., </a:t>
            </a:r>
            <a:r>
              <a:rPr lang="en-US" sz="2000" b="0" i="0" u="none" strike="noStrike" dirty="0" err="1">
                <a:solidFill>
                  <a:srgbClr val="333333"/>
                </a:solidFill>
                <a:effectLst/>
                <a:latin typeface="Arial" panose="020B0604020202020204" pitchFamily="34" charset="0"/>
                <a:hlinkClick r:id="rId13"/>
              </a:rPr>
              <a:t>Garellick</a:t>
            </a:r>
            <a:r>
              <a:rPr lang="en-US" sz="2000" b="0" i="0" u="none" strike="noStrike" dirty="0">
                <a:solidFill>
                  <a:srgbClr val="333333"/>
                </a:solidFill>
                <a:effectLst/>
                <a:latin typeface="Arial" panose="020B0604020202020204" pitchFamily="34" charset="0"/>
                <a:hlinkClick r:id="rId13"/>
              </a:rPr>
              <a:t>, G., </a:t>
            </a:r>
            <a:r>
              <a:rPr lang="en-US" sz="2000" b="0" i="0" u="none" strike="noStrike" dirty="0" err="1">
                <a:solidFill>
                  <a:srgbClr val="333333"/>
                </a:solidFill>
                <a:effectLst/>
                <a:latin typeface="Arial" panose="020B0604020202020204" pitchFamily="34" charset="0"/>
                <a:hlinkClick r:id="rId13"/>
              </a:rPr>
              <a:t>Burström</a:t>
            </a:r>
            <a:r>
              <a:rPr lang="en-US" sz="2000" b="0" i="0" u="none" strike="noStrike" dirty="0">
                <a:solidFill>
                  <a:srgbClr val="333333"/>
                </a:solidFill>
                <a:effectLst/>
                <a:latin typeface="Arial" panose="020B0604020202020204" pitchFamily="34" charset="0"/>
                <a:hlinkClick r:id="rId13"/>
              </a:rPr>
              <a:t>, K., Rolfson, O.. (2017). Is preoperative patient-reported health status associated </a:t>
            </a:r>
            <a:r>
              <a:rPr lang="en-US" sz="2000" b="0" i="0" u="none" strike="noStrike" dirty="0" err="1">
                <a:solidFill>
                  <a:srgbClr val="333333"/>
                </a:solidFill>
                <a:effectLst/>
                <a:latin typeface="Arial" panose="020B0604020202020204" pitchFamily="34" charset="0"/>
                <a:hlinkClick r:id="rId13"/>
              </a:rPr>
              <a:t>withmortality</a:t>
            </a:r>
            <a:r>
              <a:rPr lang="en-US" sz="2000" b="0" i="0" u="none" strike="noStrike" dirty="0">
                <a:solidFill>
                  <a:srgbClr val="333333"/>
                </a:solidFill>
                <a:effectLst/>
                <a:latin typeface="Arial" panose="020B0604020202020204" pitchFamily="34" charset="0"/>
                <a:hlinkClick r:id="rId13"/>
              </a:rPr>
              <a:t> after total hip replacement?. International Journal of Environmental Research and Public Health, 14(8), . http://dx.doi.org/10.3390/ijerph14080899</a:t>
            </a:r>
            <a:endParaRPr lang="en-US" sz="2000"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sz="2000" b="0" i="0" dirty="0">
              <a:solidFill>
                <a:srgbClr val="4B4A4A"/>
              </a:solidFill>
              <a:effectLst/>
              <a:latin typeface="Arial" panose="020B0604020202020204" pitchFamily="34" charset="0"/>
            </a:endParaRPr>
          </a:p>
          <a:p>
            <a:pPr algn="l">
              <a:buFont typeface="Arial" panose="020B0604020202020204" pitchFamily="34" charset="0"/>
              <a:buChar char="•"/>
            </a:pPr>
            <a:r>
              <a:rPr lang="en-US" sz="2000" b="0" i="0" u="none" strike="noStrike" dirty="0">
                <a:solidFill>
                  <a:srgbClr val="333333"/>
                </a:solidFill>
                <a:effectLst/>
                <a:latin typeface="Arial" panose="020B0604020202020204" pitchFamily="34" charset="0"/>
                <a:hlinkClick r:id="rId14"/>
              </a:rPr>
              <a:t>Goodman, S. M., Mehta, B., Zhang, M., </a:t>
            </a:r>
            <a:r>
              <a:rPr lang="en-US" sz="2000" b="0" i="0" u="none" strike="noStrike" dirty="0" err="1">
                <a:solidFill>
                  <a:srgbClr val="333333"/>
                </a:solidFill>
                <a:effectLst/>
                <a:latin typeface="Arial" panose="020B0604020202020204" pitchFamily="34" charset="0"/>
                <a:hlinkClick r:id="rId14"/>
              </a:rPr>
              <a:t>Szymonifka</a:t>
            </a:r>
            <a:r>
              <a:rPr lang="en-US" sz="2000" b="0" i="0" u="none" strike="noStrike" dirty="0">
                <a:solidFill>
                  <a:srgbClr val="333333"/>
                </a:solidFill>
                <a:effectLst/>
                <a:latin typeface="Arial" panose="020B0604020202020204" pitchFamily="34" charset="0"/>
                <a:hlinkClick r:id="rId14"/>
              </a:rPr>
              <a:t>, J., Nguyen, J. T., Lee, L., Figgie, M. P., Parks, M. L., Dey, S. A., </a:t>
            </a:r>
            <a:r>
              <a:rPr lang="en-US" sz="2000" b="0" i="0" u="none" strike="noStrike" dirty="0" err="1">
                <a:solidFill>
                  <a:srgbClr val="333333"/>
                </a:solidFill>
                <a:effectLst/>
                <a:latin typeface="Arial" panose="020B0604020202020204" pitchFamily="34" charset="0"/>
                <a:hlinkClick r:id="rId14"/>
              </a:rPr>
              <a:t>Crego</a:t>
            </a:r>
            <a:r>
              <a:rPr lang="en-US" sz="2000" b="0" i="0" u="none" strike="noStrike" dirty="0">
                <a:solidFill>
                  <a:srgbClr val="333333"/>
                </a:solidFill>
                <a:effectLst/>
                <a:latin typeface="Arial" panose="020B0604020202020204" pitchFamily="34" charset="0"/>
                <a:hlinkClick r:id="rId14"/>
              </a:rPr>
              <a:t>, D., Russell, L. A., Mandl, L. A., Bass, A. R.. (2018). Disparities in Total Hip Arthroplasty Outcomes: Census Tract Data Show Interactions Between Race and Community Deprivation. Journal of the American Academy of </a:t>
            </a:r>
            <a:r>
              <a:rPr lang="en-US" sz="2000" b="0" i="0" u="none" strike="noStrike" dirty="0" err="1">
                <a:solidFill>
                  <a:srgbClr val="333333"/>
                </a:solidFill>
                <a:effectLst/>
                <a:latin typeface="Arial" panose="020B0604020202020204" pitchFamily="34" charset="0"/>
                <a:hlinkClick r:id="rId14"/>
              </a:rPr>
              <a:t>Orthopaedic</a:t>
            </a:r>
            <a:r>
              <a:rPr lang="en-US" sz="2000" b="0" i="0" u="none" strike="noStrike" dirty="0">
                <a:solidFill>
                  <a:srgbClr val="333333"/>
                </a:solidFill>
                <a:effectLst/>
                <a:latin typeface="Arial" panose="020B0604020202020204" pitchFamily="34" charset="0"/>
                <a:hlinkClick r:id="rId14"/>
              </a:rPr>
              <a:t> Surgeons, 26(21), e457-e464.</a:t>
            </a:r>
            <a:endParaRPr lang="en-US" sz="2000"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sz="2000" b="0" i="0" dirty="0">
              <a:solidFill>
                <a:srgbClr val="4B4A4A"/>
              </a:solidFill>
              <a:effectLst/>
              <a:latin typeface="Arial" panose="020B0604020202020204" pitchFamily="34" charset="0"/>
            </a:endParaRPr>
          </a:p>
          <a:p>
            <a:pPr algn="l">
              <a:buFont typeface="Arial" panose="020B0604020202020204" pitchFamily="34" charset="0"/>
              <a:buChar char="•"/>
            </a:pPr>
            <a:r>
              <a:rPr lang="en-US" sz="2000" b="0" i="0" u="none" strike="noStrike" dirty="0">
                <a:solidFill>
                  <a:srgbClr val="333333"/>
                </a:solidFill>
                <a:effectLst/>
                <a:latin typeface="Arial" panose="020B0604020202020204" pitchFamily="34" charset="0"/>
                <a:hlinkClick r:id="rId15"/>
              </a:rPr>
              <a:t>Judge, A., Cooper, C., Arden, N. K., Williams, S., Hobbs, N., Dixon, D., Günther, K. P., </a:t>
            </a:r>
            <a:r>
              <a:rPr lang="en-US" sz="2000" b="0" i="0" u="none" strike="noStrike" dirty="0" err="1">
                <a:solidFill>
                  <a:srgbClr val="333333"/>
                </a:solidFill>
                <a:effectLst/>
                <a:latin typeface="Arial" panose="020B0604020202020204" pitchFamily="34" charset="0"/>
                <a:hlinkClick r:id="rId15"/>
              </a:rPr>
              <a:t>Dreinhoefer</a:t>
            </a:r>
            <a:r>
              <a:rPr lang="en-US" sz="2000" b="0" i="0" u="none" strike="noStrike" dirty="0">
                <a:solidFill>
                  <a:srgbClr val="333333"/>
                </a:solidFill>
                <a:effectLst/>
                <a:latin typeface="Arial" panose="020B0604020202020204" pitchFamily="34" charset="0"/>
                <a:hlinkClick r:id="rId15"/>
              </a:rPr>
              <a:t>, K., Dieppe, P. A.. (2011). Pre-operative expectation predicts 12-month post-operative outcome among patients undergoing primary total hip replacement in European </a:t>
            </a:r>
            <a:r>
              <a:rPr lang="en-US" sz="2000" b="0" i="0" u="none" strike="noStrike" dirty="0" err="1">
                <a:solidFill>
                  <a:srgbClr val="333333"/>
                </a:solidFill>
                <a:effectLst/>
                <a:latin typeface="Arial" panose="020B0604020202020204" pitchFamily="34" charset="0"/>
                <a:hlinkClick r:id="rId15"/>
              </a:rPr>
              <a:t>orthopaedic</a:t>
            </a:r>
            <a:r>
              <a:rPr lang="en-US" sz="2000" b="0" i="0" u="none" strike="noStrike" dirty="0">
                <a:solidFill>
                  <a:srgbClr val="333333"/>
                </a:solidFill>
                <a:effectLst/>
                <a:latin typeface="Arial" panose="020B0604020202020204" pitchFamily="34" charset="0"/>
                <a:hlinkClick r:id="rId15"/>
              </a:rPr>
              <a:t> </a:t>
            </a:r>
            <a:r>
              <a:rPr lang="en-US" sz="2000" b="0" i="0" u="none" strike="noStrike" dirty="0" err="1">
                <a:solidFill>
                  <a:srgbClr val="333333"/>
                </a:solidFill>
                <a:effectLst/>
                <a:latin typeface="Arial" panose="020B0604020202020204" pitchFamily="34" charset="0"/>
                <a:hlinkClick r:id="rId15"/>
              </a:rPr>
              <a:t>centres</a:t>
            </a:r>
            <a:r>
              <a:rPr lang="en-US" sz="2000" b="0" i="0" u="none" strike="noStrike" dirty="0">
                <a:solidFill>
                  <a:srgbClr val="333333"/>
                </a:solidFill>
                <a:effectLst/>
                <a:latin typeface="Arial" panose="020B0604020202020204" pitchFamily="34" charset="0"/>
                <a:hlinkClick r:id="rId15"/>
              </a:rPr>
              <a:t>. Osteoarthritis &amp; Cartilage, 19(6), 659-67.</a:t>
            </a:r>
            <a:endParaRPr lang="en-US" sz="2000"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sz="2000" b="0" i="0" dirty="0">
              <a:solidFill>
                <a:srgbClr val="4B4A4A"/>
              </a:solidFill>
              <a:effectLst/>
              <a:latin typeface="Arial" panose="020B0604020202020204" pitchFamily="34" charset="0"/>
            </a:endParaRPr>
          </a:p>
          <a:p>
            <a:pPr algn="l">
              <a:buFont typeface="Arial" panose="020B0604020202020204" pitchFamily="34" charset="0"/>
              <a:buChar char="•"/>
            </a:pPr>
            <a:r>
              <a:rPr lang="en-US" sz="2000" b="0" i="0" u="none" strike="noStrike" dirty="0" err="1">
                <a:solidFill>
                  <a:srgbClr val="333333"/>
                </a:solidFill>
                <a:effectLst/>
                <a:latin typeface="Arial" panose="020B0604020202020204" pitchFamily="34" charset="0"/>
                <a:hlinkClick r:id="rId16"/>
              </a:rPr>
              <a:t>Leichtenberg</a:t>
            </a:r>
            <a:r>
              <a:rPr lang="en-US" sz="2000" b="0" i="0" u="none" strike="noStrike" dirty="0">
                <a:solidFill>
                  <a:srgbClr val="333333"/>
                </a:solidFill>
                <a:effectLst/>
                <a:latin typeface="Arial" panose="020B0604020202020204" pitchFamily="34" charset="0"/>
                <a:hlinkClick r:id="rId16"/>
              </a:rPr>
              <a:t>, C. S., Tilbury, C., </a:t>
            </a:r>
            <a:r>
              <a:rPr lang="en-US" sz="2000" b="0" i="0" u="none" strike="noStrike" dirty="0" err="1">
                <a:solidFill>
                  <a:srgbClr val="333333"/>
                </a:solidFill>
                <a:effectLst/>
                <a:latin typeface="Arial" panose="020B0604020202020204" pitchFamily="34" charset="0"/>
                <a:hlinkClick r:id="rId16"/>
              </a:rPr>
              <a:t>Kuijer</a:t>
            </a:r>
            <a:r>
              <a:rPr lang="en-US" sz="2000" b="0" i="0" u="none" strike="noStrike" dirty="0">
                <a:solidFill>
                  <a:srgbClr val="333333"/>
                </a:solidFill>
                <a:effectLst/>
                <a:latin typeface="Arial" panose="020B0604020202020204" pitchFamily="34" charset="0"/>
                <a:hlinkClick r:id="rId16"/>
              </a:rPr>
              <a:t>, P., </a:t>
            </a:r>
            <a:r>
              <a:rPr lang="en-US" sz="2000" b="0" i="0" u="none" strike="noStrike" dirty="0" err="1">
                <a:solidFill>
                  <a:srgbClr val="333333"/>
                </a:solidFill>
                <a:effectLst/>
                <a:latin typeface="Arial" panose="020B0604020202020204" pitchFamily="34" charset="0"/>
                <a:hlinkClick r:id="rId16"/>
              </a:rPr>
              <a:t>Verdegaal</a:t>
            </a:r>
            <a:r>
              <a:rPr lang="en-US" sz="2000" b="0" i="0" u="none" strike="noStrike" dirty="0">
                <a:solidFill>
                  <a:srgbClr val="333333"/>
                </a:solidFill>
                <a:effectLst/>
                <a:latin typeface="Arial" panose="020B0604020202020204" pitchFamily="34" charset="0"/>
                <a:hlinkClick r:id="rId16"/>
              </a:rPr>
              <a:t>, S., </a:t>
            </a:r>
            <a:r>
              <a:rPr lang="en-US" sz="2000" b="0" i="0" u="none" strike="noStrike" dirty="0" err="1">
                <a:solidFill>
                  <a:srgbClr val="333333"/>
                </a:solidFill>
                <a:effectLst/>
                <a:latin typeface="Arial" panose="020B0604020202020204" pitchFamily="34" charset="0"/>
                <a:hlinkClick r:id="rId16"/>
              </a:rPr>
              <a:t>Wolterbeek</a:t>
            </a:r>
            <a:r>
              <a:rPr lang="en-US" sz="2000" b="0" i="0" u="none" strike="noStrike" dirty="0">
                <a:solidFill>
                  <a:srgbClr val="333333"/>
                </a:solidFill>
                <a:effectLst/>
                <a:latin typeface="Arial" panose="020B0604020202020204" pitchFamily="34" charset="0"/>
                <a:hlinkClick r:id="rId16"/>
              </a:rPr>
              <a:t>, R., </a:t>
            </a:r>
            <a:r>
              <a:rPr lang="en-US" sz="2000" b="0" i="0" u="none" strike="noStrike" dirty="0" err="1">
                <a:solidFill>
                  <a:srgbClr val="333333"/>
                </a:solidFill>
                <a:effectLst/>
                <a:latin typeface="Arial" panose="020B0604020202020204" pitchFamily="34" charset="0"/>
                <a:hlinkClick r:id="rId16"/>
              </a:rPr>
              <a:t>Nelissen</a:t>
            </a:r>
            <a:r>
              <a:rPr lang="en-US" sz="2000" b="0" i="0" u="none" strike="noStrike" dirty="0">
                <a:solidFill>
                  <a:srgbClr val="333333"/>
                </a:solidFill>
                <a:effectLst/>
                <a:latin typeface="Arial" panose="020B0604020202020204" pitchFamily="34" charset="0"/>
                <a:hlinkClick r:id="rId16"/>
              </a:rPr>
              <a:t>, R., Frings-</a:t>
            </a:r>
            <a:r>
              <a:rPr lang="en-US" sz="2000" b="0" i="0" u="none" strike="noStrike" dirty="0" err="1">
                <a:solidFill>
                  <a:srgbClr val="333333"/>
                </a:solidFill>
                <a:effectLst/>
                <a:latin typeface="Arial" panose="020B0604020202020204" pitchFamily="34" charset="0"/>
                <a:hlinkClick r:id="rId16"/>
              </a:rPr>
              <a:t>Dresen</a:t>
            </a:r>
            <a:r>
              <a:rPr lang="en-US" sz="2000" b="0" i="0" u="none" strike="noStrike" dirty="0">
                <a:solidFill>
                  <a:srgbClr val="333333"/>
                </a:solidFill>
                <a:effectLst/>
                <a:latin typeface="Arial" panose="020B0604020202020204" pitchFamily="34" charset="0"/>
                <a:hlinkClick r:id="rId16"/>
              </a:rPr>
              <a:t>, M., Vliet </a:t>
            </a:r>
            <a:r>
              <a:rPr lang="en-US" sz="2000" b="0" i="0" u="none" strike="noStrike" dirty="0" err="1">
                <a:solidFill>
                  <a:srgbClr val="333333"/>
                </a:solidFill>
                <a:effectLst/>
                <a:latin typeface="Arial" panose="020B0604020202020204" pitchFamily="34" charset="0"/>
                <a:hlinkClick r:id="rId16"/>
              </a:rPr>
              <a:t>Vlieland</a:t>
            </a:r>
            <a:r>
              <a:rPr lang="en-US" sz="2000" b="0" i="0" u="none" strike="noStrike" dirty="0">
                <a:solidFill>
                  <a:srgbClr val="333333"/>
                </a:solidFill>
                <a:effectLst/>
                <a:latin typeface="Arial" panose="020B0604020202020204" pitchFamily="34" charset="0"/>
                <a:hlinkClick r:id="rId16"/>
              </a:rPr>
              <a:t>, T.. (2016). Determinants of return to work 12 months after total hip and knee arthroplasty. Annals of the Royal College of Surgeons of England, 98(6), 387-95.</a:t>
            </a:r>
            <a:endParaRPr lang="en-US" sz="2000"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sz="2000" b="0" i="0" dirty="0">
              <a:solidFill>
                <a:srgbClr val="4B4A4A"/>
              </a:solidFill>
              <a:effectLst/>
              <a:latin typeface="Arial" panose="020B0604020202020204" pitchFamily="34" charset="0"/>
            </a:endParaRPr>
          </a:p>
          <a:p>
            <a:pPr algn="l">
              <a:buFont typeface="Arial" panose="020B0604020202020204" pitchFamily="34" charset="0"/>
              <a:buChar char="•"/>
            </a:pPr>
            <a:r>
              <a:rPr lang="en-US" sz="2000" b="0" i="0" u="none" strike="noStrike" dirty="0">
                <a:solidFill>
                  <a:srgbClr val="333333"/>
                </a:solidFill>
                <a:effectLst/>
                <a:latin typeface="Arial" panose="020B0604020202020204" pitchFamily="34" charset="0"/>
                <a:hlinkClick r:id="rId17"/>
              </a:rPr>
              <a:t>MacKay, C., Webster, F., </a:t>
            </a:r>
            <a:r>
              <a:rPr lang="en-US" sz="2000" b="0" i="0" u="none" strike="noStrike" dirty="0" err="1">
                <a:solidFill>
                  <a:srgbClr val="333333"/>
                </a:solidFill>
                <a:effectLst/>
                <a:latin typeface="Arial" panose="020B0604020202020204" pitchFamily="34" charset="0"/>
                <a:hlinkClick r:id="rId17"/>
              </a:rPr>
              <a:t>Venkataramanan</a:t>
            </a:r>
            <a:r>
              <a:rPr lang="en-US" sz="2000" b="0" i="0" u="none" strike="noStrike" dirty="0">
                <a:solidFill>
                  <a:srgbClr val="333333"/>
                </a:solidFill>
                <a:effectLst/>
                <a:latin typeface="Arial" panose="020B0604020202020204" pitchFamily="34" charset="0"/>
                <a:hlinkClick r:id="rId17"/>
              </a:rPr>
              <a:t>, V., </a:t>
            </a:r>
            <a:r>
              <a:rPr lang="en-US" sz="2000" b="0" i="0" u="none" strike="noStrike" dirty="0" err="1">
                <a:solidFill>
                  <a:srgbClr val="333333"/>
                </a:solidFill>
                <a:effectLst/>
                <a:latin typeface="Arial" panose="020B0604020202020204" pitchFamily="34" charset="0"/>
                <a:hlinkClick r:id="rId17"/>
              </a:rPr>
              <a:t>Bytautas</a:t>
            </a:r>
            <a:r>
              <a:rPr lang="en-US" sz="2000" b="0" i="0" u="none" strike="noStrike" dirty="0">
                <a:solidFill>
                  <a:srgbClr val="333333"/>
                </a:solidFill>
                <a:effectLst/>
                <a:latin typeface="Arial" panose="020B0604020202020204" pitchFamily="34" charset="0"/>
                <a:hlinkClick r:id="rId17"/>
              </a:rPr>
              <a:t>, J., </a:t>
            </a:r>
            <a:r>
              <a:rPr lang="en-US" sz="2000" b="0" i="0" u="none" strike="noStrike" dirty="0" err="1">
                <a:solidFill>
                  <a:srgbClr val="333333"/>
                </a:solidFill>
                <a:effectLst/>
                <a:latin typeface="Arial" panose="020B0604020202020204" pitchFamily="34" charset="0"/>
                <a:hlinkClick r:id="rId17"/>
              </a:rPr>
              <a:t>Perruccio</a:t>
            </a:r>
            <a:r>
              <a:rPr lang="en-US" sz="2000" b="0" i="0" u="none" strike="noStrike" dirty="0">
                <a:solidFill>
                  <a:srgbClr val="333333"/>
                </a:solidFill>
                <a:effectLst/>
                <a:latin typeface="Arial" panose="020B0604020202020204" pitchFamily="34" charset="0"/>
                <a:hlinkClick r:id="rId17"/>
              </a:rPr>
              <a:t>, A. V., Wong, R., </a:t>
            </a:r>
            <a:r>
              <a:rPr lang="en-US" sz="2000" b="0" i="0" u="none" strike="noStrike" dirty="0" err="1">
                <a:solidFill>
                  <a:srgbClr val="333333"/>
                </a:solidFill>
                <a:effectLst/>
                <a:latin typeface="Arial" panose="020B0604020202020204" pitchFamily="34" charset="0"/>
                <a:hlinkClick r:id="rId17"/>
              </a:rPr>
              <a:t>Carlesso</a:t>
            </a:r>
            <a:r>
              <a:rPr lang="en-US" sz="2000" b="0" i="0" u="none" strike="noStrike" dirty="0">
                <a:solidFill>
                  <a:srgbClr val="333333"/>
                </a:solidFill>
                <a:effectLst/>
                <a:latin typeface="Arial" panose="020B0604020202020204" pitchFamily="34" charset="0"/>
                <a:hlinkClick r:id="rId17"/>
              </a:rPr>
              <a:t>, L., Davis, A. M.. (2017). A prospective cohort study examining medical and social factors associated with engagement in life activities following total hip replacement. Osteoarthritis &amp; Cartilage, 25(7), 1032-1039.</a:t>
            </a:r>
            <a:endParaRPr lang="en-US" sz="2000"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sz="2000" b="0" i="0" dirty="0">
              <a:solidFill>
                <a:srgbClr val="4B4A4A"/>
              </a:solidFill>
              <a:effectLst/>
              <a:latin typeface="Arial" panose="020B0604020202020204" pitchFamily="34" charset="0"/>
            </a:endParaRPr>
          </a:p>
          <a:p>
            <a:pPr algn="l">
              <a:buFont typeface="Arial" panose="020B0604020202020204" pitchFamily="34" charset="0"/>
              <a:buChar char="•"/>
            </a:pPr>
            <a:r>
              <a:rPr lang="en-US" sz="2000" b="0" i="0" u="none" strike="noStrike" dirty="0">
                <a:solidFill>
                  <a:srgbClr val="333333"/>
                </a:solidFill>
                <a:effectLst/>
                <a:latin typeface="Arial" panose="020B0604020202020204" pitchFamily="34" charset="0"/>
                <a:hlinkClick r:id="rId18"/>
              </a:rPr>
              <a:t>Yang, Q., Li, J., Shi, D., Xie, H., Wang, J., Shi, Z., Zhang, Y.. (2022). Incidence and risk factors associated with hospital-acquired pressure ulcers following total hip arthroplasty: A retrospective nationwide inpatient sample database study. Journal of Tissue Viability, 31(2), 332-338.</a:t>
            </a:r>
            <a:endParaRPr lang="en-US" sz="2000"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sz="2000" b="0" i="0" dirty="0">
              <a:solidFill>
                <a:srgbClr val="4B4A4A"/>
              </a:solidFill>
              <a:effectLst/>
              <a:latin typeface="Arial" panose="020B0604020202020204" pitchFamily="34" charset="0"/>
            </a:endParaRPr>
          </a:p>
          <a:p>
            <a:pPr algn="l">
              <a:buFont typeface="Arial" panose="020B0604020202020204" pitchFamily="34" charset="0"/>
              <a:buChar char="•"/>
            </a:pPr>
            <a:r>
              <a:rPr lang="en-US" sz="2000" b="0" i="0" u="none" strike="noStrike" dirty="0">
                <a:solidFill>
                  <a:srgbClr val="333333"/>
                </a:solidFill>
                <a:effectLst/>
                <a:latin typeface="Arial" panose="020B0604020202020204" pitchFamily="34" charset="0"/>
                <a:hlinkClick r:id="rId19"/>
              </a:rPr>
              <a:t>11. Benes, Gregory A., </a:t>
            </a:r>
            <a:r>
              <a:rPr lang="en-US" sz="2000" b="0" i="0" u="none" strike="noStrike" dirty="0" err="1">
                <a:solidFill>
                  <a:srgbClr val="333333"/>
                </a:solidFill>
                <a:effectLst/>
                <a:latin typeface="Arial" panose="020B0604020202020204" pitchFamily="34" charset="0"/>
                <a:hlinkClick r:id="rId19"/>
              </a:rPr>
              <a:t>Dasa</a:t>
            </a:r>
            <a:r>
              <a:rPr lang="en-US" sz="2000" b="0" i="0" u="none" strike="noStrike" dirty="0">
                <a:solidFill>
                  <a:srgbClr val="333333"/>
                </a:solidFill>
                <a:effectLst/>
                <a:latin typeface="Arial" panose="020B0604020202020204" pitchFamily="34" charset="0"/>
                <a:hlinkClick r:id="rId19"/>
              </a:rPr>
              <a:t>, Vinod, Krause, Peter C., Jones, </a:t>
            </a:r>
            <a:r>
              <a:rPr lang="en-US" sz="2000" b="0" i="0" u="none" strike="noStrike" dirty="0" err="1">
                <a:solidFill>
                  <a:srgbClr val="333333"/>
                </a:solidFill>
                <a:effectLst/>
                <a:latin typeface="Arial" panose="020B0604020202020204" pitchFamily="34" charset="0"/>
                <a:hlinkClick r:id="rId19"/>
              </a:rPr>
              <a:t>Deryk</a:t>
            </a:r>
            <a:r>
              <a:rPr lang="en-US" sz="2000" b="0" i="0" u="none" strike="noStrike" dirty="0">
                <a:solidFill>
                  <a:srgbClr val="333333"/>
                </a:solidFill>
                <a:effectLst/>
                <a:latin typeface="Arial" panose="020B0604020202020204" pitchFamily="34" charset="0"/>
                <a:hlinkClick r:id="rId19"/>
              </a:rPr>
              <a:t> G., Leslie, Lauren J., Chapple, Andrew G.. (2023). Disparities in Elective and Nonelective Total Hip Arthroplasty. The Journal of arthroplasty, 0(0), .</a:t>
            </a:r>
          </a:p>
          <a:p>
            <a:pPr algn="l">
              <a:buFont typeface="Arial" panose="020B0604020202020204" pitchFamily="34" charset="0"/>
              <a:buChar char="•"/>
            </a:pPr>
            <a:endParaRPr lang="en-US" sz="2000" b="0" i="0" u="none" strike="noStrike" dirty="0">
              <a:solidFill>
                <a:srgbClr val="333333"/>
              </a:solidFill>
              <a:effectLst/>
              <a:latin typeface="Arial" panose="020B0604020202020204" pitchFamily="34" charset="0"/>
              <a:hlinkClick r:id="rId19"/>
            </a:endParaRPr>
          </a:p>
          <a:p>
            <a:pPr algn="l">
              <a:buFont typeface="Arial" panose="020B0604020202020204" pitchFamily="34" charset="0"/>
              <a:buChar char="•"/>
            </a:pPr>
            <a:r>
              <a:rPr lang="en-US" sz="2000" b="0" i="0" u="none" strike="noStrike" dirty="0">
                <a:solidFill>
                  <a:srgbClr val="333333"/>
                </a:solidFill>
                <a:effectLst/>
                <a:latin typeface="Arial" panose="020B0604020202020204" pitchFamily="34" charset="0"/>
                <a:hlinkClick r:id="rId19"/>
              </a:rPr>
              <a:t> http://ovidsp.ovid.com/ovidweb.cgi?T=JS&amp;PAGE=reference&amp;D=medp&amp;NEWS=N&amp;AN=36690188 .</a:t>
            </a:r>
            <a:endParaRPr lang="en-US" sz="2000"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sz="2000" b="0" i="0" dirty="0">
              <a:solidFill>
                <a:srgbClr val="4B4A4A"/>
              </a:solidFill>
              <a:effectLst/>
              <a:latin typeface="Arial" panose="020B0604020202020204" pitchFamily="34" charset="0"/>
            </a:endParaRPr>
          </a:p>
          <a:p>
            <a:pPr algn="l">
              <a:buFont typeface="Arial" panose="020B0604020202020204" pitchFamily="34" charset="0"/>
              <a:buChar char="•"/>
            </a:pPr>
            <a:r>
              <a:rPr lang="en-US" sz="2000" b="0" i="0" u="none" strike="noStrike" dirty="0" err="1">
                <a:solidFill>
                  <a:srgbClr val="333333"/>
                </a:solidFill>
                <a:effectLst/>
                <a:latin typeface="Arial" panose="020B0604020202020204" pitchFamily="34" charset="0"/>
                <a:hlinkClick r:id="rId20"/>
              </a:rPr>
              <a:t>Koressel</a:t>
            </a:r>
            <a:r>
              <a:rPr lang="en-US" sz="2000" b="0" i="0" u="none" strike="noStrike" dirty="0">
                <a:solidFill>
                  <a:srgbClr val="333333"/>
                </a:solidFill>
                <a:effectLst/>
                <a:latin typeface="Arial" panose="020B0604020202020204" pitchFamily="34" charset="0"/>
                <a:hlinkClick r:id="rId20"/>
              </a:rPr>
              <a:t>, J. E., Perez, B. A., DeAngelis, R. D., </a:t>
            </a:r>
            <a:r>
              <a:rPr lang="en-US" sz="2000" b="0" i="0" u="none" strike="noStrike" dirty="0" err="1">
                <a:solidFill>
                  <a:srgbClr val="333333"/>
                </a:solidFill>
                <a:effectLst/>
                <a:latin typeface="Arial" panose="020B0604020202020204" pitchFamily="34" charset="0"/>
                <a:hlinkClick r:id="rId20"/>
              </a:rPr>
              <a:t>Kerbel</a:t>
            </a:r>
            <a:r>
              <a:rPr lang="en-US" sz="2000" b="0" i="0" u="none" strike="noStrike" dirty="0">
                <a:solidFill>
                  <a:srgbClr val="333333"/>
                </a:solidFill>
                <a:effectLst/>
                <a:latin typeface="Arial" panose="020B0604020202020204" pitchFamily="34" charset="0"/>
                <a:hlinkClick r:id="rId20"/>
              </a:rPr>
              <a:t>, Y. E., Sheth, N. P., Nelson, C. L.. (2022). Profound Impact of Insurance Payor and Socioeconomic Status in Total Hip Arthroplasty Outcomes: Results From a High Volume Tertiary Care Center. Journal of Arthroplasty, 37(7), S434-S438.</a:t>
            </a:r>
            <a:endParaRPr lang="en-US" sz="2000"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sz="2000" b="0" i="0" dirty="0">
              <a:solidFill>
                <a:srgbClr val="4B4A4A"/>
              </a:solidFill>
              <a:effectLst/>
              <a:latin typeface="Arial" panose="020B0604020202020204" pitchFamily="34" charset="0"/>
            </a:endParaRPr>
          </a:p>
          <a:p>
            <a:pPr algn="l">
              <a:buFont typeface="Arial" panose="020B0604020202020204" pitchFamily="34" charset="0"/>
              <a:buChar char="•"/>
            </a:pPr>
            <a:r>
              <a:rPr lang="en-US" sz="2000" b="0" i="0" u="none" strike="noStrike" dirty="0" err="1">
                <a:solidFill>
                  <a:srgbClr val="333333"/>
                </a:solidFill>
                <a:effectLst/>
                <a:latin typeface="Arial" panose="020B0604020202020204" pitchFamily="34" charset="0"/>
                <a:hlinkClick r:id="rId21"/>
              </a:rPr>
              <a:t>Sirignano</a:t>
            </a:r>
            <a:r>
              <a:rPr lang="en-US" sz="2000" b="0" i="0" u="none" strike="noStrike" dirty="0">
                <a:solidFill>
                  <a:srgbClr val="333333"/>
                </a:solidFill>
                <a:effectLst/>
                <a:latin typeface="Arial" panose="020B0604020202020204" pitchFamily="34" charset="0"/>
                <a:hlinkClick r:id="rId21"/>
              </a:rPr>
              <a:t>, Michael, Nessler, Joseph M., Rhea, Evan B., Ong, Kevin L., Watson, Heather, </a:t>
            </a:r>
            <a:r>
              <a:rPr lang="en-US" sz="2000" b="0" i="0" u="none" strike="noStrike" dirty="0" err="1">
                <a:solidFill>
                  <a:srgbClr val="333333"/>
                </a:solidFill>
                <a:effectLst/>
                <a:latin typeface="Arial" panose="020B0604020202020204" pitchFamily="34" charset="0"/>
                <a:hlinkClick r:id="rId21"/>
              </a:rPr>
              <a:t>Yakkanti</a:t>
            </a:r>
            <a:r>
              <a:rPr lang="en-US" sz="2000" b="0" i="0" u="none" strike="noStrike" dirty="0">
                <a:solidFill>
                  <a:srgbClr val="333333"/>
                </a:solidFill>
                <a:effectLst/>
                <a:latin typeface="Arial" panose="020B0604020202020204" pitchFamily="34" charset="0"/>
                <a:hlinkClick r:id="rId21"/>
              </a:rPr>
              <a:t>, </a:t>
            </a:r>
            <a:r>
              <a:rPr lang="en-US" sz="2000" b="0" i="0" u="none" strike="noStrike" dirty="0" err="1">
                <a:solidFill>
                  <a:srgbClr val="333333"/>
                </a:solidFill>
                <a:effectLst/>
                <a:latin typeface="Arial" panose="020B0604020202020204" pitchFamily="34" charset="0"/>
                <a:hlinkClick r:id="rId21"/>
              </a:rPr>
              <a:t>Madhusudhan</a:t>
            </a:r>
            <a:r>
              <a:rPr lang="en-US" sz="2000" b="0" i="0" u="none" strike="noStrike" dirty="0">
                <a:solidFill>
                  <a:srgbClr val="333333"/>
                </a:solidFill>
                <a:effectLst/>
                <a:latin typeface="Arial" panose="020B0604020202020204" pitchFamily="34" charset="0"/>
                <a:hlinkClick r:id="rId21"/>
              </a:rPr>
              <a:t> R., Malkani, Arthur L.. (2023). "Incidence of Instability Following Primary Total Hip Arthroplasty Continues to Decline in the Medicare Population". The Journal of arthroplasty, 0(0), . http://ovidsp.ovid.com/ovidweb.cgi?T=JS&amp;PAGE=reference&amp;D=medp&amp;NEWS=N&amp;AN=37088227</a:t>
            </a:r>
            <a:endParaRPr lang="en-US" sz="2000"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sz="2000" b="0" i="0" dirty="0">
              <a:solidFill>
                <a:srgbClr val="4B4A4A"/>
              </a:solidFill>
              <a:effectLst/>
              <a:latin typeface="Arial" panose="020B0604020202020204" pitchFamily="34" charset="0"/>
            </a:endParaRPr>
          </a:p>
          <a:p>
            <a:pPr algn="l">
              <a:buFont typeface="Arial" panose="020B0604020202020204" pitchFamily="34" charset="0"/>
              <a:buChar char="•"/>
            </a:pPr>
            <a:r>
              <a:rPr lang="en-US" sz="2000" b="0" i="0" u="none" strike="noStrike" dirty="0" err="1">
                <a:solidFill>
                  <a:srgbClr val="333333"/>
                </a:solidFill>
                <a:effectLst/>
                <a:latin typeface="Arial" panose="020B0604020202020204" pitchFamily="34" charset="0"/>
                <a:hlinkClick r:id="rId22"/>
              </a:rPr>
              <a:t>Broggi</a:t>
            </a:r>
            <a:r>
              <a:rPr lang="en-US" sz="2000" b="0" i="0" u="none" strike="noStrike" dirty="0">
                <a:solidFill>
                  <a:srgbClr val="333333"/>
                </a:solidFill>
                <a:effectLst/>
                <a:latin typeface="Arial" panose="020B0604020202020204" pitchFamily="34" charset="0"/>
                <a:hlinkClick r:id="rId22"/>
              </a:rPr>
              <a:t>, M. S., </a:t>
            </a:r>
            <a:r>
              <a:rPr lang="en-US" sz="2000" b="0" i="0" u="none" strike="noStrike" dirty="0" err="1">
                <a:solidFill>
                  <a:srgbClr val="333333"/>
                </a:solidFill>
                <a:effectLst/>
                <a:latin typeface="Arial" panose="020B0604020202020204" pitchFamily="34" charset="0"/>
                <a:hlinkClick r:id="rId22"/>
              </a:rPr>
              <a:t>Oladeji</a:t>
            </a:r>
            <a:r>
              <a:rPr lang="en-US" sz="2000" b="0" i="0" u="none" strike="noStrike" dirty="0">
                <a:solidFill>
                  <a:srgbClr val="333333"/>
                </a:solidFill>
                <a:effectLst/>
                <a:latin typeface="Arial" panose="020B0604020202020204" pitchFamily="34" charset="0"/>
                <a:hlinkClick r:id="rId22"/>
              </a:rPr>
              <a:t>, P. O., </a:t>
            </a:r>
            <a:r>
              <a:rPr lang="en-US" sz="2000" b="0" i="0" u="none" strike="noStrike" dirty="0" err="1">
                <a:solidFill>
                  <a:srgbClr val="333333"/>
                </a:solidFill>
                <a:effectLst/>
                <a:latin typeface="Arial" panose="020B0604020202020204" pitchFamily="34" charset="0"/>
                <a:hlinkClick r:id="rId22"/>
              </a:rPr>
              <a:t>Whittingslow</a:t>
            </a:r>
            <a:r>
              <a:rPr lang="en-US" sz="2000" b="0" i="0" u="none" strike="noStrike" dirty="0">
                <a:solidFill>
                  <a:srgbClr val="333333"/>
                </a:solidFill>
                <a:effectLst/>
                <a:latin typeface="Arial" panose="020B0604020202020204" pitchFamily="34" charset="0"/>
                <a:hlinkClick r:id="rId22"/>
              </a:rPr>
              <a:t>, D. C., Wilson, J. M., Bradbury, T. L., </a:t>
            </a:r>
            <a:r>
              <a:rPr lang="en-US" sz="2000" b="0" i="0" u="none" strike="noStrike" dirty="0" err="1">
                <a:solidFill>
                  <a:srgbClr val="333333"/>
                </a:solidFill>
                <a:effectLst/>
                <a:latin typeface="Arial" panose="020B0604020202020204" pitchFamily="34" charset="0"/>
                <a:hlinkClick r:id="rId22"/>
              </a:rPr>
              <a:t>Erens</a:t>
            </a:r>
            <a:r>
              <a:rPr lang="en-US" sz="2000" b="0" i="0" u="none" strike="noStrike" dirty="0">
                <a:solidFill>
                  <a:srgbClr val="333333"/>
                </a:solidFill>
                <a:effectLst/>
                <a:latin typeface="Arial" panose="020B0604020202020204" pitchFamily="34" charset="0"/>
                <a:hlinkClick r:id="rId22"/>
              </a:rPr>
              <a:t>, G. A., Guild, G. N.. (2022). Rural Hospital Designation Is Associated With Increased Complications and Resource Utilization After Primary Total Hip Arthroplasty: A Matched Case-Control Study. Journal of Arthroplasty, 37(3), 513-517.</a:t>
            </a:r>
            <a:endParaRPr lang="en-US" sz="2000"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sz="2000" b="0" i="0" dirty="0">
              <a:solidFill>
                <a:srgbClr val="4B4A4A"/>
              </a:solidFill>
              <a:effectLst/>
              <a:latin typeface="Arial" panose="020B0604020202020204" pitchFamily="34" charset="0"/>
            </a:endParaRPr>
          </a:p>
          <a:p>
            <a:pPr algn="l">
              <a:buFont typeface="Arial" panose="020B0604020202020204" pitchFamily="34" charset="0"/>
              <a:buChar char="•"/>
            </a:pPr>
            <a:r>
              <a:rPr lang="en-US" sz="2000" b="0" i="0" u="none" strike="noStrike" dirty="0">
                <a:solidFill>
                  <a:srgbClr val="333333"/>
                </a:solidFill>
                <a:effectLst/>
                <a:latin typeface="Arial" panose="020B0604020202020204" pitchFamily="34" charset="0"/>
                <a:hlinkClick r:id="rId23"/>
              </a:rPr>
              <a:t>Brembo, E. A., </a:t>
            </a:r>
            <a:r>
              <a:rPr lang="en-US" sz="2000" b="0" i="0" u="none" strike="noStrike" dirty="0" err="1">
                <a:solidFill>
                  <a:srgbClr val="333333"/>
                </a:solidFill>
                <a:effectLst/>
                <a:latin typeface="Arial" panose="020B0604020202020204" pitchFamily="34" charset="0"/>
                <a:hlinkClick r:id="rId23"/>
              </a:rPr>
              <a:t>Kapstad</a:t>
            </a:r>
            <a:r>
              <a:rPr lang="en-US" sz="2000" b="0" i="0" u="none" strike="noStrike" dirty="0">
                <a:solidFill>
                  <a:srgbClr val="333333"/>
                </a:solidFill>
                <a:effectLst/>
                <a:latin typeface="Arial" panose="020B0604020202020204" pitchFamily="34" charset="0"/>
                <a:hlinkClick r:id="rId23"/>
              </a:rPr>
              <a:t>, H., Van </a:t>
            </a:r>
            <a:r>
              <a:rPr lang="en-US" sz="2000" b="0" i="0" u="none" strike="noStrike" dirty="0" err="1">
                <a:solidFill>
                  <a:srgbClr val="333333"/>
                </a:solidFill>
                <a:effectLst/>
                <a:latin typeface="Arial" panose="020B0604020202020204" pitchFamily="34" charset="0"/>
                <a:hlinkClick r:id="rId23"/>
              </a:rPr>
              <a:t>Dulmen</a:t>
            </a:r>
            <a:r>
              <a:rPr lang="en-US" sz="2000" b="0" i="0" u="none" strike="noStrike" dirty="0">
                <a:solidFill>
                  <a:srgbClr val="333333"/>
                </a:solidFill>
                <a:effectLst/>
                <a:latin typeface="Arial" panose="020B0604020202020204" pitchFamily="34" charset="0"/>
                <a:hlinkClick r:id="rId23"/>
              </a:rPr>
              <a:t>, S., Eide, H.. (2017). Role of self-efficacy and social support in short-term recovery after total hip replacement: a prospective cohort study. Health &amp; Quality of Life Outcomes, 15(1), 68.</a:t>
            </a:r>
            <a:endParaRPr lang="en-US" sz="2000" b="0" i="0" dirty="0">
              <a:solidFill>
                <a:srgbClr val="4B4A4A"/>
              </a:solidFill>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34</a:t>
            </a:fld>
            <a:endParaRPr lang="en-US"/>
          </a:p>
        </p:txBody>
      </p:sp>
    </p:spTree>
    <p:extLst>
      <p:ext uri="{BB962C8B-B14F-4D97-AF65-F5344CB8AC3E}">
        <p14:creationId xmlns:p14="http://schemas.microsoft.com/office/powerpoint/2010/main" val="37413055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solidFill>
                  <a:srgbClr val="000000"/>
                </a:solidFill>
                <a:effectLst/>
                <a:latin typeface="Arial" panose="020B0604020202020204" pitchFamily="34" charset="0"/>
              </a:rPr>
              <a:t>Rationale</a:t>
            </a:r>
          </a:p>
          <a:p>
            <a:pPr algn="l"/>
            <a:r>
              <a:rPr lang="en-US" b="0" i="0" dirty="0">
                <a:solidFill>
                  <a:srgbClr val="000000"/>
                </a:solidFill>
                <a:effectLst/>
                <a:latin typeface="Lato" panose="020F0502020204030203" pitchFamily="34" charset="0"/>
              </a:rPr>
              <a:t>The strength of this option was downgraded to consensus for several reasons including the heterogeneity of the data reported and the timepoints they were reported as well as the fact that future research will have a strong influence on this option in the future. Five low quality articles (Del Sole 2017, Barry 2017, Huang 2019, </a:t>
            </a:r>
            <a:r>
              <a:rPr lang="en-US" b="0" i="0" dirty="0" err="1">
                <a:solidFill>
                  <a:srgbClr val="000000"/>
                </a:solidFill>
                <a:effectLst/>
                <a:latin typeface="Lato" panose="020F0502020204030203" pitchFamily="34" charset="0"/>
              </a:rPr>
              <a:t>Salib</a:t>
            </a:r>
            <a:r>
              <a:rPr lang="en-US" b="0" i="0" dirty="0">
                <a:solidFill>
                  <a:srgbClr val="000000"/>
                </a:solidFill>
                <a:effectLst/>
                <a:latin typeface="Lato" panose="020F0502020204030203" pitchFamily="34" charset="0"/>
              </a:rPr>
              <a:t> 2019, Mohamed 2022) that investigated the relationship between osteoarthritis of the hip and stiff spine syndrome met inclusion criteria. While all five articles reported no significant association with dislocation, one article (Barry 2017) showed stiff spine syndrome was associated with more complications and higher reoperation rates.</a:t>
            </a:r>
          </a:p>
          <a:p>
            <a:pPr algn="l"/>
            <a:endParaRPr lang="en-US" b="1"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Benefits/Harms of Implementation</a:t>
            </a:r>
            <a:endParaRPr lang="en-US" b="0" i="0" dirty="0">
              <a:solidFill>
                <a:srgbClr val="000000"/>
              </a:solidFill>
              <a:effectLst/>
              <a:latin typeface="Lato" panose="020F0502020204030203" pitchFamily="34" charset="0"/>
            </a:endParaRPr>
          </a:p>
          <a:p>
            <a:pPr algn="l"/>
            <a:r>
              <a:rPr lang="en-US" b="0" i="0" dirty="0">
                <a:solidFill>
                  <a:srgbClr val="000000"/>
                </a:solidFill>
                <a:effectLst/>
                <a:latin typeface="Lato" panose="020F0502020204030203" pitchFamily="34" charset="0"/>
              </a:rPr>
              <a:t>Dislocation remains one of the leading complications after total hip arthroplasty. The hip spine relationship has the potential to increase the risk of this complication, but there is a lack of concrete data. The spine has potential of negatively affecting total hip arthroplasty outcome, but it's not proven by robust data. Dislocation could be a devastating complication. However, patients with stiff spines should not be denied total hip arthroplasty. There should be open discussion between surgeon and patient about potential complications.</a:t>
            </a:r>
          </a:p>
          <a:p>
            <a:pPr algn="l"/>
            <a:endParaRPr lang="en-US" b="1"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Outcome Importance</a:t>
            </a:r>
            <a:endParaRPr lang="en-US" b="0" i="0" dirty="0">
              <a:solidFill>
                <a:srgbClr val="000000"/>
              </a:solidFill>
              <a:effectLst/>
              <a:latin typeface="Lato" panose="020F0502020204030203" pitchFamily="34" charset="0"/>
            </a:endParaRPr>
          </a:p>
          <a:p>
            <a:pPr algn="l"/>
            <a:r>
              <a:rPr lang="en-US" b="0" i="0" dirty="0">
                <a:solidFill>
                  <a:srgbClr val="000000"/>
                </a:solidFill>
                <a:effectLst/>
                <a:latin typeface="Lato" panose="020F0502020204030203" pitchFamily="34" charset="0"/>
              </a:rPr>
              <a:t>Dislocations after total hip arthroplasty are a devastating complication. Factors that may increase this risk, such as a stiff spine, should be considered in total hip arthroplasty. Specific changes in implant choices or implant position may be considered in these patients.</a:t>
            </a:r>
          </a:p>
          <a:p>
            <a:pPr algn="l"/>
            <a:endParaRPr lang="en-US" b="1"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Cost Effectiveness/Resource Utilization</a:t>
            </a:r>
            <a:endParaRPr lang="en-US" b="0" i="0" dirty="0">
              <a:solidFill>
                <a:srgbClr val="000000"/>
              </a:solidFill>
              <a:effectLst/>
              <a:latin typeface="Lato" panose="020F0502020204030203" pitchFamily="34" charset="0"/>
            </a:endParaRPr>
          </a:p>
          <a:p>
            <a:pPr algn="l"/>
            <a:r>
              <a:rPr lang="en-US" b="0" i="0" dirty="0">
                <a:solidFill>
                  <a:srgbClr val="000000"/>
                </a:solidFill>
                <a:effectLst/>
                <a:latin typeface="Lato" panose="020F0502020204030203" pitchFamily="34" charset="0"/>
              </a:rPr>
              <a:t>To mitigate the risk of dislocations, the use of dual mobility constructs and large femoral heads has increased, both of which increase the costs of surgery. In addition, there has been an increased adoption of technology in total hip arthroplasty to mitigate the risk of dislocation particular in high-risk patients such as those with stiff spines, which increases both the resource utilization and costs in total hip arthroplasty.</a:t>
            </a:r>
          </a:p>
          <a:p>
            <a:pPr algn="l"/>
            <a:endParaRPr lang="en-US" b="1" i="0" dirty="0">
              <a:solidFill>
                <a:srgbClr val="000000"/>
              </a:solidFill>
              <a:effectLst/>
              <a:latin typeface="Lato" panose="020F0502020204030203" pitchFamily="34" charset="0"/>
            </a:endParaRPr>
          </a:p>
          <a:p>
            <a:pPr algn="l"/>
            <a:r>
              <a:rPr lang="en-US" b="1" i="0" dirty="0">
                <a:solidFill>
                  <a:srgbClr val="000000"/>
                </a:solidFill>
                <a:effectLst/>
                <a:latin typeface="Lato" panose="020F0502020204030203" pitchFamily="34" charset="0"/>
              </a:rPr>
              <a:t>Acceptability</a:t>
            </a:r>
            <a:endParaRPr lang="en-US" b="0" i="0" dirty="0">
              <a:solidFill>
                <a:srgbClr val="000000"/>
              </a:solidFill>
              <a:effectLst/>
              <a:latin typeface="Lato" panose="020F0502020204030203" pitchFamily="34" charset="0"/>
            </a:endParaRPr>
          </a:p>
          <a:p>
            <a:pPr algn="l"/>
            <a:r>
              <a:rPr lang="en-US" b="0" i="0" dirty="0">
                <a:solidFill>
                  <a:srgbClr val="000000"/>
                </a:solidFill>
                <a:effectLst/>
                <a:latin typeface="Lato" panose="020F0502020204030203" pitchFamily="34" charset="0"/>
              </a:rPr>
              <a:t>The effect of stiff spine on total hip arthroplasty is relatively well appreciated by arthroplasty surgeons. There should not be any impediments in accepting the option.</a:t>
            </a:r>
          </a:p>
          <a:p>
            <a:pPr algn="l">
              <a:buFont typeface="Arial" panose="020B0604020202020204" pitchFamily="34" charset="0"/>
              <a:buNone/>
            </a:pPr>
            <a:br>
              <a:rPr lang="en-US" dirty="0"/>
            </a:br>
            <a:r>
              <a:rPr lang="en-US" b="0" i="0" u="none" strike="noStrike" dirty="0">
                <a:solidFill>
                  <a:srgbClr val="333333"/>
                </a:solidFill>
                <a:effectLst/>
                <a:latin typeface="Arial" panose="020B0604020202020204" pitchFamily="34" charset="0"/>
                <a:hlinkClick r:id="rId3"/>
              </a:rPr>
              <a:t>Barry, J. J., Sing, D. C., Vail, T. P., Hansen, E. N.. (2017). Early Outcomes of Primary Total Hip Arthroplasty After Prior Lumbar Spinal Fusion. Journal of Arthroplasty, 32(2), 470-474.</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err="1">
                <a:solidFill>
                  <a:srgbClr val="333333"/>
                </a:solidFill>
                <a:effectLst/>
                <a:latin typeface="Arial" panose="020B0604020202020204" pitchFamily="34" charset="0"/>
                <a:hlinkClick r:id="rId4"/>
              </a:rPr>
              <a:t>DelSole</a:t>
            </a:r>
            <a:r>
              <a:rPr lang="en-US" b="0" i="0" u="none" strike="noStrike" dirty="0">
                <a:solidFill>
                  <a:srgbClr val="333333"/>
                </a:solidFill>
                <a:effectLst/>
                <a:latin typeface="Arial" panose="020B0604020202020204" pitchFamily="34" charset="0"/>
                <a:hlinkClick r:id="rId4"/>
              </a:rPr>
              <a:t>, E. M., </a:t>
            </a:r>
            <a:r>
              <a:rPr lang="en-US" b="0" i="0" u="none" strike="noStrike" dirty="0" err="1">
                <a:solidFill>
                  <a:srgbClr val="333333"/>
                </a:solidFill>
                <a:effectLst/>
                <a:latin typeface="Arial" panose="020B0604020202020204" pitchFamily="34" charset="0"/>
                <a:hlinkClick r:id="rId4"/>
              </a:rPr>
              <a:t>Vigdorchik</a:t>
            </a:r>
            <a:r>
              <a:rPr lang="en-US" b="0" i="0" u="none" strike="noStrike" dirty="0">
                <a:solidFill>
                  <a:srgbClr val="333333"/>
                </a:solidFill>
                <a:effectLst/>
                <a:latin typeface="Arial" panose="020B0604020202020204" pitchFamily="34" charset="0"/>
                <a:hlinkClick r:id="rId4"/>
              </a:rPr>
              <a:t>, J. M., Schwarzkopf, R., </a:t>
            </a:r>
            <a:r>
              <a:rPr lang="en-US" b="0" i="0" u="none" strike="noStrike" dirty="0" err="1">
                <a:solidFill>
                  <a:srgbClr val="333333"/>
                </a:solidFill>
                <a:effectLst/>
                <a:latin typeface="Arial" panose="020B0604020202020204" pitchFamily="34" charset="0"/>
                <a:hlinkClick r:id="rId4"/>
              </a:rPr>
              <a:t>Errico</a:t>
            </a:r>
            <a:r>
              <a:rPr lang="en-US" b="0" i="0" u="none" strike="noStrike" dirty="0">
                <a:solidFill>
                  <a:srgbClr val="333333"/>
                </a:solidFill>
                <a:effectLst/>
                <a:latin typeface="Arial" panose="020B0604020202020204" pitchFamily="34" charset="0"/>
                <a:hlinkClick r:id="rId4"/>
              </a:rPr>
              <a:t>, T. J., Buckland, A. J.. (2017). Total Hip Arthroplasty in the Spinal Deformity Population: Does Degree of Sagittal Deformity Affect Rates of Safe Zone Placement, Instability, or Revision?. Journal of Arthroplasty, 32(6), 1910-1917.</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333333"/>
                </a:solidFill>
                <a:effectLst/>
                <a:latin typeface="Arial" panose="020B0604020202020204" pitchFamily="34" charset="0"/>
                <a:hlinkClick r:id="rId5"/>
              </a:rPr>
              <a:t>Huang, G., Zhao, G., Chen, K., Wei, Y., Wang, S., Xia, J.. (2019). How much does lumbar fusion change sagittal pelvic tilt in individuals receiving total hip arthroplasty?. Arthroplasty (London, England), 1(1), 14.</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err="1">
                <a:solidFill>
                  <a:srgbClr val="333333"/>
                </a:solidFill>
                <a:effectLst/>
                <a:latin typeface="Arial" panose="020B0604020202020204" pitchFamily="34" charset="0"/>
                <a:hlinkClick r:id="rId6"/>
              </a:rPr>
              <a:t>Salib</a:t>
            </a:r>
            <a:r>
              <a:rPr lang="en-US" b="0" i="0" u="none" strike="noStrike" dirty="0">
                <a:solidFill>
                  <a:srgbClr val="333333"/>
                </a:solidFill>
                <a:effectLst/>
                <a:latin typeface="Arial" panose="020B0604020202020204" pitchFamily="34" charset="0"/>
                <a:hlinkClick r:id="rId6"/>
              </a:rPr>
              <a:t>, C. G., Reina, N., Perry, K. I., Taunton, M. J., Berry, D. J., Abdel, M. P.. (2019). Lumbar fusion involving the sacrum increases dislocation risk in primary total hip arthroplasty. Bone and Joint Journal, 101 B(2), 198-206. http://dx.doi.org/10.1302/0301-620X.101B2.BJJ-2018-0754.R1</a:t>
            </a:r>
            <a:endParaRPr lang="en-US"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b="0" i="0" dirty="0">
              <a:solidFill>
                <a:srgbClr val="4B4A4A"/>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333333"/>
                </a:solidFill>
                <a:effectLst/>
                <a:latin typeface="Arial" panose="020B0604020202020204" pitchFamily="34" charset="0"/>
                <a:hlinkClick r:id="rId7"/>
              </a:rPr>
              <a:t>Mohamed, N. S., </a:t>
            </a:r>
            <a:r>
              <a:rPr lang="en-US" b="0" i="0" u="none" strike="noStrike" dirty="0" err="1">
                <a:solidFill>
                  <a:srgbClr val="333333"/>
                </a:solidFill>
                <a:effectLst/>
                <a:latin typeface="Arial" panose="020B0604020202020204" pitchFamily="34" charset="0"/>
                <a:hlinkClick r:id="rId7"/>
              </a:rPr>
              <a:t>Castrodad</a:t>
            </a:r>
            <a:r>
              <a:rPr lang="en-US" b="0" i="0" u="none" strike="noStrike" dirty="0">
                <a:solidFill>
                  <a:srgbClr val="333333"/>
                </a:solidFill>
                <a:effectLst/>
                <a:latin typeface="Arial" panose="020B0604020202020204" pitchFamily="34" charset="0"/>
                <a:hlinkClick r:id="rId7"/>
              </a:rPr>
              <a:t>, I. M. D., </a:t>
            </a:r>
            <a:r>
              <a:rPr lang="en-US" b="0" i="0" u="none" strike="noStrike" dirty="0" err="1">
                <a:solidFill>
                  <a:srgbClr val="333333"/>
                </a:solidFill>
                <a:effectLst/>
                <a:latin typeface="Arial" panose="020B0604020202020204" pitchFamily="34" charset="0"/>
                <a:hlinkClick r:id="rId7"/>
              </a:rPr>
              <a:t>Etcheson</a:t>
            </a:r>
            <a:r>
              <a:rPr lang="en-US" b="0" i="0" u="none" strike="noStrike" dirty="0">
                <a:solidFill>
                  <a:srgbClr val="333333"/>
                </a:solidFill>
                <a:effectLst/>
                <a:latin typeface="Arial" panose="020B0604020202020204" pitchFamily="34" charset="0"/>
                <a:hlinkClick r:id="rId7"/>
              </a:rPr>
              <a:t>, J. I., Sodhi, N., </a:t>
            </a:r>
            <a:r>
              <a:rPr lang="en-US" b="0" i="0" u="none" strike="noStrike" dirty="0" err="1">
                <a:solidFill>
                  <a:srgbClr val="333333"/>
                </a:solidFill>
                <a:effectLst/>
                <a:latin typeface="Arial" panose="020B0604020202020204" pitchFamily="34" charset="0"/>
                <a:hlinkClick r:id="rId7"/>
              </a:rPr>
              <a:t>Remily</a:t>
            </a:r>
            <a:r>
              <a:rPr lang="en-US" b="0" i="0" u="none" strike="noStrike" dirty="0">
                <a:solidFill>
                  <a:srgbClr val="333333"/>
                </a:solidFill>
                <a:effectLst/>
                <a:latin typeface="Arial" panose="020B0604020202020204" pitchFamily="34" charset="0"/>
                <a:hlinkClick r:id="rId7"/>
              </a:rPr>
              <a:t>, E. A., Wilkie, W. A., Mont, M. A., </a:t>
            </a:r>
            <a:r>
              <a:rPr lang="en-US" b="0" i="0" u="none" strike="noStrike" dirty="0" err="1">
                <a:solidFill>
                  <a:srgbClr val="333333"/>
                </a:solidFill>
                <a:effectLst/>
                <a:latin typeface="Arial" panose="020B0604020202020204" pitchFamily="34" charset="0"/>
                <a:hlinkClick r:id="rId7"/>
              </a:rPr>
              <a:t>Delanois</a:t>
            </a:r>
            <a:r>
              <a:rPr lang="en-US" b="0" i="0" u="none" strike="noStrike" dirty="0">
                <a:solidFill>
                  <a:srgbClr val="333333"/>
                </a:solidFill>
                <a:effectLst/>
                <a:latin typeface="Arial" panose="020B0604020202020204" pitchFamily="34" charset="0"/>
                <a:hlinkClick r:id="rId7"/>
              </a:rPr>
              <a:t>, R. E.. (2022). Inpatient dislocation after primary total hip arthroplasty: incidence and associated patient and hospital factors. Hip International, 32(2), 152-159. http://dx.doi.org/10.1177/1120700020940968</a:t>
            </a:r>
            <a:endParaRPr lang="en-US" b="0" i="0" dirty="0">
              <a:solidFill>
                <a:srgbClr val="4B4A4A"/>
              </a:solidFill>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35</a:t>
            </a:fld>
            <a:endParaRPr lang="en-US"/>
          </a:p>
        </p:txBody>
      </p:sp>
    </p:spTree>
    <p:extLst>
      <p:ext uri="{BB962C8B-B14F-4D97-AF65-F5344CB8AC3E}">
        <p14:creationId xmlns:p14="http://schemas.microsoft.com/office/powerpoint/2010/main" val="20102782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000" b="1" dirty="0">
                <a:solidFill>
                  <a:srgbClr val="000000"/>
                </a:solidFill>
                <a:effectLst/>
                <a:latin typeface="Arial" panose="020B0604020202020204" pitchFamily="34" charset="0"/>
              </a:rPr>
              <a:t>Rationale</a:t>
            </a:r>
          </a:p>
          <a:p>
            <a:pPr algn="l"/>
            <a:r>
              <a:rPr lang="en-US" sz="2000" b="0" i="0" dirty="0">
                <a:solidFill>
                  <a:srgbClr val="000000"/>
                </a:solidFill>
                <a:effectLst/>
                <a:latin typeface="Lato" panose="020F0502020204030203" pitchFamily="34" charset="0"/>
              </a:rPr>
              <a:t>One high moderate quality (Liang 2017) and four low-quality (Basques 2015, Bourget 2022, Hunt 2013, </a:t>
            </a:r>
            <a:r>
              <a:rPr lang="en-US" sz="2000" b="0" i="0" dirty="0" err="1">
                <a:solidFill>
                  <a:srgbClr val="000000"/>
                </a:solidFill>
                <a:effectLst/>
                <a:latin typeface="Lato" panose="020F0502020204030203" pitchFamily="34" charset="0"/>
              </a:rPr>
              <a:t>Matharu</a:t>
            </a:r>
            <a:r>
              <a:rPr lang="en-US" sz="2000" b="0" i="0" dirty="0">
                <a:solidFill>
                  <a:srgbClr val="000000"/>
                </a:solidFill>
                <a:effectLst/>
                <a:latin typeface="Lato" panose="020F0502020204030203" pitchFamily="34" charset="0"/>
              </a:rPr>
              <a:t> 2020) were included. The moderate quality prospective randomized study by Liang 2017 showed shorter operative time, shorter duration of anesthesia, lower Visual Analogue Score for pain and high Minimum Metal State Examination Score (MME) with reginal anesthesia as compared to general anesthesia. Patients were followed for up to five days after surgery. There was no statistically significant difference in postoperative adverse effects, including pulmonary embolism, pneumonia, hypertension, renal failure, cardiac infarction, blood transfusion and mechanical ventilation. However, cardiac infarction, blood transfusion and mechanical ventilation numbers were twice in the general anesthesia group.</a:t>
            </a:r>
          </a:p>
          <a:p>
            <a:pPr algn="l"/>
            <a:endParaRPr lang="en-US" sz="2000" b="0" i="0" dirty="0">
              <a:solidFill>
                <a:srgbClr val="000000"/>
              </a:solidFill>
              <a:effectLst/>
              <a:latin typeface="Lato" panose="020F0502020204030203" pitchFamily="34" charset="0"/>
            </a:endParaRPr>
          </a:p>
          <a:p>
            <a:pPr algn="l"/>
            <a:r>
              <a:rPr lang="en-US" sz="2000" b="0" i="0" dirty="0">
                <a:solidFill>
                  <a:srgbClr val="000000"/>
                </a:solidFill>
                <a:effectLst/>
                <a:latin typeface="Lato" panose="020F0502020204030203" pitchFamily="34" charset="0"/>
              </a:rPr>
              <a:t>Two low-quality studies (Basques 2015, </a:t>
            </a:r>
            <a:r>
              <a:rPr lang="en-US" sz="2000" b="0" i="0" dirty="0" err="1">
                <a:solidFill>
                  <a:srgbClr val="000000"/>
                </a:solidFill>
                <a:effectLst/>
                <a:latin typeface="Lato" panose="020F0502020204030203" pitchFamily="34" charset="0"/>
              </a:rPr>
              <a:t>Matharu</a:t>
            </a:r>
            <a:r>
              <a:rPr lang="en-US" sz="2000" b="0" i="0" dirty="0">
                <a:solidFill>
                  <a:srgbClr val="000000"/>
                </a:solidFill>
                <a:effectLst/>
                <a:latin typeface="Lato" panose="020F0502020204030203" pitchFamily="34" charset="0"/>
              </a:rPr>
              <a:t> 2020) showed that there are lower blood transfusion rates with regional anesthesia. Another two low quality studies (</a:t>
            </a:r>
            <a:r>
              <a:rPr lang="en-US" sz="2000" b="0" i="0" dirty="0" err="1">
                <a:solidFill>
                  <a:srgbClr val="000000"/>
                </a:solidFill>
                <a:effectLst/>
                <a:latin typeface="Lato" panose="020F0502020204030203" pitchFamily="34" charset="0"/>
              </a:rPr>
              <a:t>Matharu</a:t>
            </a:r>
            <a:r>
              <a:rPr lang="en-US" sz="2000" b="0" i="0" dirty="0">
                <a:solidFill>
                  <a:srgbClr val="000000"/>
                </a:solidFill>
                <a:effectLst/>
                <a:latin typeface="Lato" panose="020F0502020204030203" pitchFamily="34" charset="0"/>
              </a:rPr>
              <a:t> 2020, Bourget 2022) reported shorter length of stay with reginal anesthesia. Three low-quality studies (</a:t>
            </a:r>
            <a:r>
              <a:rPr lang="en-US" sz="2000" b="0" i="0" dirty="0" err="1">
                <a:solidFill>
                  <a:srgbClr val="000000"/>
                </a:solidFill>
                <a:effectLst/>
                <a:latin typeface="Lato" panose="020F0502020204030203" pitchFamily="34" charset="0"/>
              </a:rPr>
              <a:t>Matharu</a:t>
            </a:r>
            <a:r>
              <a:rPr lang="en-US" sz="2000" b="0" i="0" dirty="0">
                <a:solidFill>
                  <a:srgbClr val="000000"/>
                </a:solidFill>
                <a:effectLst/>
                <a:latin typeface="Lato" panose="020F0502020204030203" pitchFamily="34" charset="0"/>
              </a:rPr>
              <a:t> 2020, Hunt 2013, Basques 2015) have reported lower overall complications.</a:t>
            </a:r>
          </a:p>
          <a:p>
            <a:pPr algn="l"/>
            <a:br>
              <a:rPr lang="en-US" sz="2000" b="0" i="0" dirty="0">
                <a:solidFill>
                  <a:srgbClr val="000000"/>
                </a:solidFill>
                <a:effectLst/>
                <a:latin typeface="Lato" panose="020F0502020204030203" pitchFamily="34" charset="0"/>
              </a:rPr>
            </a:br>
            <a:r>
              <a:rPr lang="en-US" sz="2000" b="0" i="0" dirty="0" err="1">
                <a:solidFill>
                  <a:srgbClr val="000000"/>
                </a:solidFill>
                <a:effectLst/>
                <a:latin typeface="Lato" panose="020F0502020204030203" pitchFamily="34" charset="0"/>
              </a:rPr>
              <a:t>Matharu</a:t>
            </a:r>
            <a:r>
              <a:rPr lang="en-US" sz="2000" b="0" i="0" dirty="0">
                <a:solidFill>
                  <a:srgbClr val="000000"/>
                </a:solidFill>
                <a:effectLst/>
                <a:latin typeface="Lato" panose="020F0502020204030203" pitchFamily="34" charset="0"/>
              </a:rPr>
              <a:t> (2020) showed lower 90-days any complication, readmission, renal failure, surgical site infection (SSI), deep vein thrombosis / pulmonary embolism (DVT/PE), blood transfusion and length of stay with regional anesthesia. Hunt (2013) reported lower 3-month mortality with regional anesthesia. Bourget (2022) had lower blood transfusion with reginal anesthesia but shorter length of stay with general anesthesia. Basques (2015) article favored reginal anesthesia for overall any complication, cardiac arrest, blood transfusion and operative time.</a:t>
            </a:r>
            <a:br>
              <a:rPr lang="en-US" sz="2000" b="0" i="0" dirty="0">
                <a:solidFill>
                  <a:srgbClr val="000000"/>
                </a:solidFill>
                <a:effectLst/>
                <a:latin typeface="Lato" panose="020F0502020204030203" pitchFamily="34" charset="0"/>
              </a:rPr>
            </a:br>
            <a:r>
              <a:rPr lang="en-US" sz="2000" b="0" i="0" dirty="0">
                <a:solidFill>
                  <a:srgbClr val="000000"/>
                </a:solidFill>
                <a:effectLst/>
                <a:latin typeface="Lato" panose="020F0502020204030203" pitchFamily="34" charset="0"/>
              </a:rPr>
              <a:t>Benefits/Harms of Implementation</a:t>
            </a:r>
          </a:p>
          <a:p>
            <a:pPr algn="l"/>
            <a:endParaRPr lang="en-US" sz="2000" b="0" i="0" dirty="0">
              <a:solidFill>
                <a:srgbClr val="000000"/>
              </a:solidFill>
              <a:effectLst/>
              <a:latin typeface="Lato" panose="020F0502020204030203" pitchFamily="34" charset="0"/>
            </a:endParaRPr>
          </a:p>
          <a:p>
            <a:pPr algn="l"/>
            <a:r>
              <a:rPr lang="en-US" sz="2000" b="0" i="0" dirty="0">
                <a:solidFill>
                  <a:srgbClr val="000000"/>
                </a:solidFill>
                <a:effectLst/>
                <a:latin typeface="Lato" panose="020F0502020204030203" pitchFamily="34" charset="0"/>
              </a:rPr>
              <a:t>Both general and neuraxial anesthesia in total hip arthroplasty is associated with specific risks and benefits. While neuraxial anesthesia is associated with lower rates of adverse events in most patients, the choice of anesthesia should be individualized to each patient based on their medical comorbidities. The decision to proceed with a particular type of anesthesia should be made by each individual patient and anesthesiologist after an informed decision-making process where the risks and benefits of each anesthetic for that individual patient are discussed.</a:t>
            </a:r>
          </a:p>
          <a:p>
            <a:pPr algn="l"/>
            <a:endParaRPr lang="en-US" sz="2000" b="1" i="0" dirty="0">
              <a:solidFill>
                <a:srgbClr val="000000"/>
              </a:solidFill>
              <a:effectLst/>
              <a:latin typeface="Lato" panose="020F0502020204030203" pitchFamily="34" charset="0"/>
            </a:endParaRPr>
          </a:p>
          <a:p>
            <a:pPr algn="l"/>
            <a:r>
              <a:rPr lang="en-US" sz="2000" b="1" i="0" dirty="0">
                <a:solidFill>
                  <a:srgbClr val="000000"/>
                </a:solidFill>
                <a:effectLst/>
                <a:latin typeface="Lato" panose="020F0502020204030203" pitchFamily="34" charset="0"/>
              </a:rPr>
              <a:t>Outcome Importance</a:t>
            </a:r>
            <a:br>
              <a:rPr lang="en-US" sz="2000" b="0" i="0" dirty="0">
                <a:solidFill>
                  <a:srgbClr val="000000"/>
                </a:solidFill>
                <a:effectLst/>
                <a:latin typeface="Lato" panose="020F0502020204030203" pitchFamily="34" charset="0"/>
              </a:rPr>
            </a:br>
            <a:r>
              <a:rPr lang="en-US" sz="2000" b="0" i="0" dirty="0">
                <a:solidFill>
                  <a:srgbClr val="000000"/>
                </a:solidFill>
                <a:effectLst/>
                <a:latin typeface="Lato" panose="020F0502020204030203" pitchFamily="34" charset="0"/>
              </a:rPr>
              <a:t>As the incidence and prevalence of osteoarthritis of the hip continues to rise, the number of total hip arthroplasty procedures performed is increasing as well.</a:t>
            </a:r>
          </a:p>
          <a:p>
            <a:pPr algn="l"/>
            <a:endParaRPr lang="en-US" sz="2000" b="1" i="0" dirty="0">
              <a:solidFill>
                <a:srgbClr val="000000"/>
              </a:solidFill>
              <a:effectLst/>
              <a:latin typeface="Lato" panose="020F0502020204030203" pitchFamily="34" charset="0"/>
            </a:endParaRPr>
          </a:p>
          <a:p>
            <a:pPr algn="l"/>
            <a:r>
              <a:rPr lang="en-US" sz="2000" b="1" i="0" dirty="0">
                <a:solidFill>
                  <a:srgbClr val="000000"/>
                </a:solidFill>
                <a:effectLst/>
                <a:latin typeface="Lato" panose="020F0502020204030203" pitchFamily="34" charset="0"/>
              </a:rPr>
              <a:t>Cost Effectiveness/Resource Utilization</a:t>
            </a:r>
            <a:br>
              <a:rPr lang="en-US" sz="2000" b="0" i="0" dirty="0">
                <a:solidFill>
                  <a:srgbClr val="000000"/>
                </a:solidFill>
                <a:effectLst/>
                <a:latin typeface="Lato" panose="020F0502020204030203" pitchFamily="34" charset="0"/>
              </a:rPr>
            </a:br>
            <a:r>
              <a:rPr lang="en-US" sz="2000" b="0" i="0" dirty="0">
                <a:solidFill>
                  <a:srgbClr val="000000"/>
                </a:solidFill>
                <a:effectLst/>
                <a:latin typeface="Lato" panose="020F0502020204030203" pitchFamily="34" charset="0"/>
              </a:rPr>
              <a:t>No studies specifically addressed associated costs and resource utilization in a cost comparative approach between neuraxial and general anesthesia. Neuraxial anesthesia is performed by most anesthesiologists, but specialized training is required.</a:t>
            </a:r>
          </a:p>
          <a:p>
            <a:pPr algn="l"/>
            <a:endParaRPr lang="en-US" sz="2000" b="1" i="0" dirty="0">
              <a:solidFill>
                <a:srgbClr val="000000"/>
              </a:solidFill>
              <a:effectLst/>
              <a:latin typeface="Lato" panose="020F0502020204030203" pitchFamily="34" charset="0"/>
            </a:endParaRPr>
          </a:p>
          <a:p>
            <a:pPr algn="l"/>
            <a:r>
              <a:rPr lang="en-US" sz="2000" b="1" i="0" dirty="0">
                <a:solidFill>
                  <a:srgbClr val="000000"/>
                </a:solidFill>
                <a:effectLst/>
                <a:latin typeface="Lato" panose="020F0502020204030203" pitchFamily="34" charset="0"/>
              </a:rPr>
              <a:t>Acceptability</a:t>
            </a:r>
            <a:br>
              <a:rPr lang="en-US" sz="2000" b="0" i="0" dirty="0">
                <a:solidFill>
                  <a:srgbClr val="000000"/>
                </a:solidFill>
                <a:effectLst/>
                <a:latin typeface="Lato" panose="020F0502020204030203" pitchFamily="34" charset="0"/>
              </a:rPr>
            </a:br>
            <a:r>
              <a:rPr lang="en-US" sz="2000" b="0" i="0" dirty="0">
                <a:solidFill>
                  <a:srgbClr val="000000"/>
                </a:solidFill>
                <a:effectLst/>
                <a:latin typeface="Lato" panose="020F0502020204030203" pitchFamily="34" charset="0"/>
              </a:rPr>
              <a:t>This option should be readily implemented as it does not influence a major change in clinical practice. Both neuraxial and general anesthesia are widely utilized in total hip arthroplasty.</a:t>
            </a:r>
          </a:p>
          <a:p>
            <a:pPr algn="l"/>
            <a:endParaRPr lang="en-US" sz="2000" b="1" i="0" dirty="0">
              <a:solidFill>
                <a:srgbClr val="000000"/>
              </a:solidFill>
              <a:effectLst/>
              <a:latin typeface="Lato" panose="020F0502020204030203" pitchFamily="34" charset="0"/>
            </a:endParaRPr>
          </a:p>
          <a:p>
            <a:pPr algn="l"/>
            <a:r>
              <a:rPr lang="en-US" sz="2000" b="1" i="0" dirty="0">
                <a:solidFill>
                  <a:srgbClr val="000000"/>
                </a:solidFill>
                <a:effectLst/>
                <a:latin typeface="Lato" panose="020F0502020204030203" pitchFamily="34" charset="0"/>
              </a:rPr>
              <a:t>Feasibility</a:t>
            </a:r>
            <a:br>
              <a:rPr lang="en-US" sz="2000" b="0" i="0" dirty="0">
                <a:solidFill>
                  <a:srgbClr val="000000"/>
                </a:solidFill>
                <a:effectLst/>
                <a:latin typeface="Lato" panose="020F0502020204030203" pitchFamily="34" charset="0"/>
              </a:rPr>
            </a:br>
            <a:r>
              <a:rPr lang="en-US" sz="2000" b="0" i="0" dirty="0">
                <a:solidFill>
                  <a:srgbClr val="000000"/>
                </a:solidFill>
                <a:effectLst/>
                <a:latin typeface="Lato" panose="020F0502020204030203" pitchFamily="34" charset="0"/>
              </a:rPr>
              <a:t>General anesthesia and neuraxial anesthesia is available to most patients. Thus, this option should be easily implemented with no apparent barriers to adoption.</a:t>
            </a:r>
          </a:p>
          <a:p>
            <a:pPr algn="l"/>
            <a:endParaRPr lang="en-US" sz="2000" b="1" i="0" dirty="0">
              <a:solidFill>
                <a:srgbClr val="000000"/>
              </a:solidFill>
              <a:effectLst/>
              <a:latin typeface="Lato" panose="020F0502020204030203" pitchFamily="34" charset="0"/>
            </a:endParaRPr>
          </a:p>
          <a:p>
            <a:pPr algn="l"/>
            <a:r>
              <a:rPr lang="en-US" sz="2000" b="1" i="0" dirty="0">
                <a:solidFill>
                  <a:srgbClr val="000000"/>
                </a:solidFill>
                <a:effectLst/>
                <a:latin typeface="Lato" panose="020F0502020204030203" pitchFamily="34" charset="0"/>
              </a:rPr>
              <a:t>Future Research</a:t>
            </a:r>
            <a:br>
              <a:rPr lang="en-US" sz="2000" b="0" i="0" dirty="0">
                <a:solidFill>
                  <a:srgbClr val="000000"/>
                </a:solidFill>
                <a:effectLst/>
                <a:latin typeface="Lato" panose="020F0502020204030203" pitchFamily="34" charset="0"/>
              </a:rPr>
            </a:br>
            <a:r>
              <a:rPr lang="en-US" sz="2000" b="0" i="0" dirty="0">
                <a:solidFill>
                  <a:srgbClr val="000000"/>
                </a:solidFill>
                <a:effectLst/>
                <a:latin typeface="Lato" panose="020F0502020204030203" pitchFamily="34" charset="0"/>
              </a:rPr>
              <a:t>Future studies level I prospective randomized controlled trials are needed to compare general versus neuraxial anesthesia. Future studies should focus on the patient reported outcomes, functional outcomes, opioid consumption, recovery, as well as adverse events and costs. Future studies are also needed to establish differences in adverse events or clinical outcomes within certain subgroups and populations.</a:t>
            </a:r>
          </a:p>
          <a:p>
            <a:pPr algn="l">
              <a:buFont typeface="Arial" panose="020B0604020202020204" pitchFamily="34" charset="0"/>
              <a:buNone/>
            </a:pPr>
            <a:br>
              <a:rPr lang="en-US" sz="2000" dirty="0"/>
            </a:br>
            <a:r>
              <a:rPr lang="en-US" sz="2000" b="0" i="0" u="none" strike="noStrike" dirty="0">
                <a:solidFill>
                  <a:srgbClr val="333333"/>
                </a:solidFill>
                <a:effectLst/>
                <a:latin typeface="Arial" panose="020B0604020202020204" pitchFamily="34" charset="0"/>
                <a:hlinkClick r:id="rId3"/>
              </a:rPr>
              <a:t>Basques, B. A., Toy, J. O., </a:t>
            </a:r>
            <a:r>
              <a:rPr lang="en-US" sz="2000" b="0" i="0" u="none" strike="noStrike" dirty="0" err="1">
                <a:solidFill>
                  <a:srgbClr val="333333"/>
                </a:solidFill>
                <a:effectLst/>
                <a:latin typeface="Arial" panose="020B0604020202020204" pitchFamily="34" charset="0"/>
                <a:hlinkClick r:id="rId3"/>
              </a:rPr>
              <a:t>Bohl</a:t>
            </a:r>
            <a:r>
              <a:rPr lang="en-US" sz="2000" b="0" i="0" u="none" strike="noStrike" dirty="0">
                <a:solidFill>
                  <a:srgbClr val="333333"/>
                </a:solidFill>
                <a:effectLst/>
                <a:latin typeface="Arial" panose="020B0604020202020204" pitchFamily="34" charset="0"/>
                <a:hlinkClick r:id="rId3"/>
              </a:rPr>
              <a:t>, D. D., </a:t>
            </a:r>
            <a:r>
              <a:rPr lang="en-US" sz="2000" b="0" i="0" u="none" strike="noStrike" dirty="0" err="1">
                <a:solidFill>
                  <a:srgbClr val="333333"/>
                </a:solidFill>
                <a:effectLst/>
                <a:latin typeface="Arial" panose="020B0604020202020204" pitchFamily="34" charset="0"/>
                <a:hlinkClick r:id="rId3"/>
              </a:rPr>
              <a:t>Golinvaux</a:t>
            </a:r>
            <a:r>
              <a:rPr lang="en-US" sz="2000" b="0" i="0" u="none" strike="noStrike" dirty="0">
                <a:solidFill>
                  <a:srgbClr val="333333"/>
                </a:solidFill>
                <a:effectLst/>
                <a:latin typeface="Arial" panose="020B0604020202020204" pitchFamily="34" charset="0"/>
                <a:hlinkClick r:id="rId3"/>
              </a:rPr>
              <a:t>, N. S., </a:t>
            </a:r>
            <a:r>
              <a:rPr lang="en-US" sz="2000" b="0" i="0" u="none" strike="noStrike" dirty="0" err="1">
                <a:solidFill>
                  <a:srgbClr val="333333"/>
                </a:solidFill>
                <a:effectLst/>
                <a:latin typeface="Arial" panose="020B0604020202020204" pitchFamily="34" charset="0"/>
                <a:hlinkClick r:id="rId3"/>
              </a:rPr>
              <a:t>Grauer</a:t>
            </a:r>
            <a:r>
              <a:rPr lang="en-US" sz="2000" b="0" i="0" u="none" strike="noStrike" dirty="0">
                <a:solidFill>
                  <a:srgbClr val="333333"/>
                </a:solidFill>
                <a:effectLst/>
                <a:latin typeface="Arial" panose="020B0604020202020204" pitchFamily="34" charset="0"/>
                <a:hlinkClick r:id="rId3"/>
              </a:rPr>
              <a:t>, J. N.. (2015). General compared with spinal anesthesia for total hip arthroplasty. Journal of Bone &amp; Joint Surgery - American Volume, 97(6), 455-61.</a:t>
            </a:r>
            <a:endParaRPr lang="en-US" sz="2000"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sz="2000" b="0" i="0" dirty="0">
              <a:solidFill>
                <a:srgbClr val="4B4A4A"/>
              </a:solidFill>
              <a:effectLst/>
              <a:latin typeface="Arial" panose="020B0604020202020204" pitchFamily="34" charset="0"/>
            </a:endParaRPr>
          </a:p>
          <a:p>
            <a:pPr algn="l">
              <a:buFont typeface="Arial" panose="020B0604020202020204" pitchFamily="34" charset="0"/>
              <a:buChar char="•"/>
            </a:pPr>
            <a:r>
              <a:rPr lang="en-US" sz="2000" b="0" i="0" u="none" strike="noStrike" dirty="0">
                <a:solidFill>
                  <a:srgbClr val="333333"/>
                </a:solidFill>
                <a:effectLst/>
                <a:latin typeface="Arial" panose="020B0604020202020204" pitchFamily="34" charset="0"/>
                <a:hlinkClick r:id="rId4"/>
              </a:rPr>
              <a:t>Bourget-Murray, J., </a:t>
            </a:r>
            <a:r>
              <a:rPr lang="en-US" sz="2000" b="0" i="0" u="none" strike="noStrike" dirty="0" err="1">
                <a:solidFill>
                  <a:srgbClr val="333333"/>
                </a:solidFill>
                <a:effectLst/>
                <a:latin typeface="Arial" panose="020B0604020202020204" pitchFamily="34" charset="0"/>
                <a:hlinkClick r:id="rId4"/>
              </a:rPr>
              <a:t>Halpenny</a:t>
            </a:r>
            <a:r>
              <a:rPr lang="en-US" sz="2000" b="0" i="0" u="none" strike="noStrike" dirty="0">
                <a:solidFill>
                  <a:srgbClr val="333333"/>
                </a:solidFill>
                <a:effectLst/>
                <a:latin typeface="Arial" panose="020B0604020202020204" pitchFamily="34" charset="0"/>
                <a:hlinkClick r:id="rId4"/>
              </a:rPr>
              <a:t>, D., Mahdavi, S., </a:t>
            </a:r>
            <a:r>
              <a:rPr lang="en-US" sz="2000" b="0" i="0" u="none" strike="noStrike" dirty="0" err="1">
                <a:solidFill>
                  <a:srgbClr val="333333"/>
                </a:solidFill>
                <a:effectLst/>
                <a:latin typeface="Arial" panose="020B0604020202020204" pitchFamily="34" charset="0"/>
                <a:hlinkClick r:id="rId4"/>
              </a:rPr>
              <a:t>Piroozfar</a:t>
            </a:r>
            <a:r>
              <a:rPr lang="en-US" sz="2000" b="0" i="0" u="none" strike="noStrike" dirty="0">
                <a:solidFill>
                  <a:srgbClr val="333333"/>
                </a:solidFill>
                <a:effectLst/>
                <a:latin typeface="Arial" panose="020B0604020202020204" pitchFamily="34" charset="0"/>
                <a:hlinkClick r:id="rId4"/>
              </a:rPr>
              <a:t>, S. G., Sharma, R.. (2022). Perioperative outcomes associated with general and spinal anesthesia after total joint arthroplasty for osteoarthritis: a large, Canadian, retrospective cohort study. Canadian Journal of Surgery, 65(4), E460-E467.</a:t>
            </a:r>
            <a:endParaRPr lang="en-US" sz="2000"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sz="2000" b="0" i="0" dirty="0">
              <a:solidFill>
                <a:srgbClr val="4B4A4A"/>
              </a:solidFill>
              <a:effectLst/>
              <a:latin typeface="Arial" panose="020B0604020202020204" pitchFamily="34" charset="0"/>
            </a:endParaRPr>
          </a:p>
          <a:p>
            <a:pPr algn="l">
              <a:buFont typeface="Arial" panose="020B0604020202020204" pitchFamily="34" charset="0"/>
              <a:buChar char="•"/>
            </a:pPr>
            <a:r>
              <a:rPr lang="en-US" sz="2000" b="0" i="0" u="none" strike="noStrike" dirty="0">
                <a:solidFill>
                  <a:srgbClr val="333333"/>
                </a:solidFill>
                <a:effectLst/>
                <a:latin typeface="Arial" panose="020B0604020202020204" pitchFamily="34" charset="0"/>
                <a:hlinkClick r:id="rId5"/>
              </a:rPr>
              <a:t>Hunt, L. P., Ben-Shlomo, Y., Clark, E. M., Dieppe, P., Judge, A., MacGregor, A. J., Tobias, J. H., Vernon, K., </a:t>
            </a:r>
            <a:r>
              <a:rPr lang="en-US" sz="2000" b="0" i="0" u="none" strike="noStrike" dirty="0" err="1">
                <a:solidFill>
                  <a:srgbClr val="333333"/>
                </a:solidFill>
                <a:effectLst/>
                <a:latin typeface="Arial" panose="020B0604020202020204" pitchFamily="34" charset="0"/>
                <a:hlinkClick r:id="rId5"/>
              </a:rPr>
              <a:t>Blom</a:t>
            </a:r>
            <a:r>
              <a:rPr lang="en-US" sz="2000" b="0" i="0" u="none" strike="noStrike" dirty="0">
                <a:solidFill>
                  <a:srgbClr val="333333"/>
                </a:solidFill>
                <a:effectLst/>
                <a:latin typeface="Arial" panose="020B0604020202020204" pitchFamily="34" charset="0"/>
                <a:hlinkClick r:id="rId5"/>
              </a:rPr>
              <a:t>, A. W.. (2013). 90-day mortality after 409,096 total hip replacements for osteoarthritis, from the National Joint Registry for England and Wales: a retrospective analysis. Lancet, 382(9898), 1097-104.</a:t>
            </a:r>
            <a:endParaRPr lang="en-US" sz="2000"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sz="2000" b="0" i="0" dirty="0">
              <a:solidFill>
                <a:srgbClr val="4B4A4A"/>
              </a:solidFill>
              <a:effectLst/>
              <a:latin typeface="Arial" panose="020B0604020202020204" pitchFamily="34" charset="0"/>
            </a:endParaRPr>
          </a:p>
          <a:p>
            <a:pPr algn="l">
              <a:buFont typeface="Arial" panose="020B0604020202020204" pitchFamily="34" charset="0"/>
              <a:buChar char="•"/>
            </a:pPr>
            <a:r>
              <a:rPr lang="en-US" sz="2000" b="0" i="0" u="none" strike="noStrike" dirty="0">
                <a:solidFill>
                  <a:srgbClr val="333333"/>
                </a:solidFill>
                <a:effectLst/>
                <a:latin typeface="Arial" panose="020B0604020202020204" pitchFamily="34" charset="0"/>
                <a:hlinkClick r:id="rId6"/>
              </a:rPr>
              <a:t>Liang, C., Wei, J., Cai, X., Lin, W., Fan, Y., Yang, F.. (2017). Efficacy and Safety of 3 Different Anesthesia Techniques Used in Total Hip Arthroplasty. Medical Science Monitor, 23(0), 3752-3759.</a:t>
            </a:r>
            <a:endParaRPr lang="en-US" sz="2000"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sz="2000" b="0" i="0" dirty="0">
              <a:solidFill>
                <a:srgbClr val="4B4A4A"/>
              </a:solidFill>
              <a:effectLst/>
              <a:latin typeface="Arial" panose="020B0604020202020204" pitchFamily="34" charset="0"/>
            </a:endParaRPr>
          </a:p>
          <a:p>
            <a:pPr algn="l">
              <a:buFont typeface="Arial" panose="020B0604020202020204" pitchFamily="34" charset="0"/>
              <a:buChar char="•"/>
            </a:pPr>
            <a:r>
              <a:rPr lang="en-US" sz="2000" b="0" i="0" u="none" strike="noStrike" dirty="0" err="1">
                <a:solidFill>
                  <a:srgbClr val="333333"/>
                </a:solidFill>
                <a:effectLst/>
                <a:latin typeface="Arial" panose="020B0604020202020204" pitchFamily="34" charset="0"/>
                <a:hlinkClick r:id="rId7"/>
              </a:rPr>
              <a:t>Matharu</a:t>
            </a:r>
            <a:r>
              <a:rPr lang="en-US" sz="2000" b="0" i="0" u="none" strike="noStrike" dirty="0">
                <a:solidFill>
                  <a:srgbClr val="333333"/>
                </a:solidFill>
                <a:effectLst/>
                <a:latin typeface="Arial" panose="020B0604020202020204" pitchFamily="34" charset="0"/>
                <a:hlinkClick r:id="rId7"/>
              </a:rPr>
              <a:t>, G. S., </a:t>
            </a:r>
            <a:r>
              <a:rPr lang="en-US" sz="2000" b="0" i="0" u="none" strike="noStrike" dirty="0" err="1">
                <a:solidFill>
                  <a:srgbClr val="333333"/>
                </a:solidFill>
                <a:effectLst/>
                <a:latin typeface="Arial" panose="020B0604020202020204" pitchFamily="34" charset="0"/>
                <a:hlinkClick r:id="rId7"/>
              </a:rPr>
              <a:t>Garriga</a:t>
            </a:r>
            <a:r>
              <a:rPr lang="en-US" sz="2000" b="0" i="0" u="none" strike="noStrike" dirty="0">
                <a:solidFill>
                  <a:srgbClr val="333333"/>
                </a:solidFill>
                <a:effectLst/>
                <a:latin typeface="Arial" panose="020B0604020202020204" pitchFamily="34" charset="0"/>
                <a:hlinkClick r:id="rId7"/>
              </a:rPr>
              <a:t>, C., Rangan, A., Judge, A.. (2020). Does Regional Anesthesia Reduce Complications Following Total Hip and Knee Replacement Compared With General Anesthesia? An Analysis From the National Joint Registry for England, Wales, Northern Ireland and the Isle of Man. Journal of Arthroplasty, 35(6), 1521-1528.e5. http://dx.doi.org/10.1016/j.arth.2020.02.003</a:t>
            </a:r>
            <a:endParaRPr lang="en-US" sz="2000" b="0" i="0" dirty="0">
              <a:solidFill>
                <a:srgbClr val="4B4A4A"/>
              </a:solidFill>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36</a:t>
            </a:fld>
            <a:endParaRPr lang="en-US"/>
          </a:p>
        </p:txBody>
      </p:sp>
    </p:spTree>
    <p:extLst>
      <p:ext uri="{BB962C8B-B14F-4D97-AF65-F5344CB8AC3E}">
        <p14:creationId xmlns:p14="http://schemas.microsoft.com/office/powerpoint/2010/main" val="38765843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3200" b="1" dirty="0">
                <a:solidFill>
                  <a:srgbClr val="000000"/>
                </a:solidFill>
                <a:effectLst/>
                <a:latin typeface="Arial" panose="020B0604020202020204" pitchFamily="34" charset="0"/>
              </a:rPr>
              <a:t>Rationale</a:t>
            </a:r>
          </a:p>
          <a:p>
            <a:pPr algn="l"/>
            <a:r>
              <a:rPr lang="en-US" sz="3200" b="0" i="0" dirty="0">
                <a:solidFill>
                  <a:srgbClr val="000000"/>
                </a:solidFill>
                <a:effectLst/>
                <a:latin typeface="Lato" panose="020F0502020204030203" pitchFamily="34" charset="0"/>
              </a:rPr>
              <a:t>Eleven low quality studies (Burn 2019, Sali 2020, Sadr </a:t>
            </a:r>
            <a:r>
              <a:rPr lang="en-US" sz="3200" b="0" i="0" dirty="0" err="1">
                <a:solidFill>
                  <a:srgbClr val="000000"/>
                </a:solidFill>
                <a:effectLst/>
                <a:latin typeface="Lato" panose="020F0502020204030203" pitchFamily="34" charset="0"/>
              </a:rPr>
              <a:t>Azodi</a:t>
            </a:r>
            <a:r>
              <a:rPr lang="en-US" sz="3200" b="0" i="0" dirty="0">
                <a:solidFill>
                  <a:srgbClr val="000000"/>
                </a:solidFill>
                <a:effectLst/>
                <a:latin typeface="Lato" panose="020F0502020204030203" pitchFamily="34" charset="0"/>
              </a:rPr>
              <a:t> 2006, Peters 2020, Huddleston 2012, Gonzalez 2018, </a:t>
            </a:r>
            <a:r>
              <a:rPr lang="en-US" sz="3200" b="0" i="0" dirty="0" err="1">
                <a:solidFill>
                  <a:srgbClr val="000000"/>
                </a:solidFill>
                <a:effectLst/>
                <a:latin typeface="Lato" panose="020F0502020204030203" pitchFamily="34" charset="0"/>
              </a:rPr>
              <a:t>Sirignano</a:t>
            </a:r>
            <a:r>
              <a:rPr lang="en-US" sz="3200" b="0" i="0" dirty="0">
                <a:solidFill>
                  <a:srgbClr val="000000"/>
                </a:solidFill>
                <a:effectLst/>
                <a:latin typeface="Lato" panose="020F0502020204030203" pitchFamily="34" charset="0"/>
              </a:rPr>
              <a:t> 2023, Lung 2023, Peters 2021, Benes 2023, Goh 2022) were reviewed. There is a lack of clarity in the literature regarding different forms of tobacco use. Smoking is widely considered to be more significant than other forms of tobacco use. Most of the studies have investigated the effect of smoking on surgical outcome. One low quality study (Sadr </a:t>
            </a:r>
            <a:r>
              <a:rPr lang="en-US" sz="3200" b="0" i="0" dirty="0" err="1">
                <a:solidFill>
                  <a:srgbClr val="000000"/>
                </a:solidFill>
                <a:effectLst/>
                <a:latin typeface="Lato" panose="020F0502020204030203" pitchFamily="34" charset="0"/>
              </a:rPr>
              <a:t>Azodi</a:t>
            </a:r>
            <a:r>
              <a:rPr lang="en-US" sz="3200" b="0" i="0" dirty="0">
                <a:solidFill>
                  <a:srgbClr val="000000"/>
                </a:solidFill>
                <a:effectLst/>
                <a:latin typeface="Lato" panose="020F0502020204030203" pitchFamily="34" charset="0"/>
              </a:rPr>
              <a:t> 2006) showed increased systemic complications in both current and former smokers, while another prospective study (Gonzalez 2018) showed increased PJI in current and former smokers. There is a lack of clarity in literature regarding different forms of tobacco use. Lung (2023) reported that smoking is an independent risk factor for sustaining periprosthetic fracture.</a:t>
            </a:r>
          </a:p>
          <a:p>
            <a:pPr algn="l"/>
            <a:endParaRPr lang="en-US" sz="3200" b="1" i="0" dirty="0">
              <a:solidFill>
                <a:srgbClr val="000000"/>
              </a:solidFill>
              <a:effectLst/>
              <a:latin typeface="Lato" panose="020F0502020204030203" pitchFamily="34" charset="0"/>
            </a:endParaRPr>
          </a:p>
          <a:p>
            <a:pPr algn="l"/>
            <a:r>
              <a:rPr lang="en-US" sz="3200" b="1" i="0" dirty="0">
                <a:solidFill>
                  <a:srgbClr val="000000"/>
                </a:solidFill>
                <a:effectLst/>
                <a:latin typeface="Lato" panose="020F0502020204030203" pitchFamily="34" charset="0"/>
              </a:rPr>
              <a:t>Benefits/Harms of Implementation</a:t>
            </a:r>
            <a:br>
              <a:rPr lang="en-US" sz="3200" b="0" i="0" dirty="0">
                <a:solidFill>
                  <a:srgbClr val="000000"/>
                </a:solidFill>
                <a:effectLst/>
                <a:latin typeface="Lato" panose="020F0502020204030203" pitchFamily="34" charset="0"/>
              </a:rPr>
            </a:br>
            <a:r>
              <a:rPr lang="en-US" sz="3200" b="0" i="0" dirty="0">
                <a:solidFill>
                  <a:srgbClr val="000000"/>
                </a:solidFill>
                <a:effectLst/>
                <a:latin typeface="Lato" panose="020F0502020204030203" pitchFamily="34" charset="0"/>
              </a:rPr>
              <a:t>There could be significant potential harm due to systemic complications and increased periprosthetic joint infections in smokers after total hip arthroplasty. It will result in significant financial burden and medical comorbidities. There is no benefit of smoking in patients undergoing total hip arthroplasty however, in absence of strong data, there is a concern about denial of care impatience with the smoking.</a:t>
            </a:r>
          </a:p>
          <a:p>
            <a:pPr algn="l"/>
            <a:endParaRPr lang="en-US" sz="3200" b="1" i="0" dirty="0">
              <a:solidFill>
                <a:srgbClr val="000000"/>
              </a:solidFill>
              <a:effectLst/>
              <a:latin typeface="Lato" panose="020F0502020204030203" pitchFamily="34" charset="0"/>
            </a:endParaRPr>
          </a:p>
          <a:p>
            <a:pPr algn="l"/>
            <a:r>
              <a:rPr lang="en-US" sz="3200" b="1" i="0" dirty="0">
                <a:solidFill>
                  <a:srgbClr val="000000"/>
                </a:solidFill>
                <a:effectLst/>
                <a:latin typeface="Lato" panose="020F0502020204030203" pitchFamily="34" charset="0"/>
              </a:rPr>
              <a:t>Outcome Importance</a:t>
            </a:r>
            <a:br>
              <a:rPr lang="en-US" sz="3200" b="0" i="0" dirty="0">
                <a:solidFill>
                  <a:srgbClr val="000000"/>
                </a:solidFill>
                <a:effectLst/>
                <a:latin typeface="Lato" panose="020F0502020204030203" pitchFamily="34" charset="0"/>
              </a:rPr>
            </a:br>
            <a:r>
              <a:rPr lang="en-US" sz="3200" b="0" i="0" dirty="0">
                <a:solidFill>
                  <a:srgbClr val="000000"/>
                </a:solidFill>
                <a:effectLst/>
                <a:latin typeface="Lato" panose="020F0502020204030203" pitchFamily="34" charset="0"/>
              </a:rPr>
              <a:t>Future research will help us understand the impact of smoking on total hip arthroplasty. Postoperative complications could have a significant impact on the patient under community.</a:t>
            </a:r>
          </a:p>
          <a:p>
            <a:pPr algn="l"/>
            <a:endParaRPr lang="en-US" sz="3200" b="1" i="0" dirty="0">
              <a:solidFill>
                <a:srgbClr val="000000"/>
              </a:solidFill>
              <a:effectLst/>
              <a:latin typeface="Lato" panose="020F0502020204030203" pitchFamily="34" charset="0"/>
            </a:endParaRPr>
          </a:p>
          <a:p>
            <a:pPr algn="l"/>
            <a:r>
              <a:rPr lang="en-US" sz="3200" b="1" i="0" dirty="0">
                <a:solidFill>
                  <a:srgbClr val="000000"/>
                </a:solidFill>
                <a:effectLst/>
                <a:latin typeface="Lato" panose="020F0502020204030203" pitchFamily="34" charset="0"/>
              </a:rPr>
              <a:t>Cost Effectiveness/Resource Utilization</a:t>
            </a:r>
            <a:br>
              <a:rPr lang="en-US" sz="3200" b="0" i="0" dirty="0">
                <a:solidFill>
                  <a:srgbClr val="000000"/>
                </a:solidFill>
                <a:effectLst/>
                <a:latin typeface="Lato" panose="020F0502020204030203" pitchFamily="34" charset="0"/>
              </a:rPr>
            </a:br>
            <a:r>
              <a:rPr lang="en-US" sz="3200" b="0" i="0" dirty="0">
                <a:solidFill>
                  <a:srgbClr val="000000"/>
                </a:solidFill>
                <a:effectLst/>
                <a:latin typeface="Lato" panose="020F0502020204030203" pitchFamily="34" charset="0"/>
              </a:rPr>
              <a:t>Any postoperative complication after total hip arthroplasty requires intense resource utilization and leads to increased cost of care.</a:t>
            </a:r>
          </a:p>
          <a:p>
            <a:pPr algn="l"/>
            <a:endParaRPr lang="en-US" sz="3200" b="1" i="0" dirty="0">
              <a:solidFill>
                <a:srgbClr val="000000"/>
              </a:solidFill>
              <a:effectLst/>
              <a:latin typeface="Lato" panose="020F0502020204030203" pitchFamily="34" charset="0"/>
            </a:endParaRPr>
          </a:p>
          <a:p>
            <a:pPr algn="l"/>
            <a:r>
              <a:rPr lang="en-US" sz="3200" b="1" i="0" dirty="0">
                <a:solidFill>
                  <a:srgbClr val="000000"/>
                </a:solidFill>
                <a:effectLst/>
                <a:latin typeface="Lato" panose="020F0502020204030203" pitchFamily="34" charset="0"/>
              </a:rPr>
              <a:t>Acceptability</a:t>
            </a:r>
            <a:br>
              <a:rPr lang="en-US" sz="3200" b="0" i="0" dirty="0">
                <a:solidFill>
                  <a:srgbClr val="000000"/>
                </a:solidFill>
                <a:effectLst/>
                <a:latin typeface="Lato" panose="020F0502020204030203" pitchFamily="34" charset="0"/>
              </a:rPr>
            </a:br>
            <a:r>
              <a:rPr lang="en-US" sz="3200" b="0" i="0" dirty="0">
                <a:solidFill>
                  <a:srgbClr val="000000"/>
                </a:solidFill>
                <a:effectLst/>
                <a:latin typeface="Lato" panose="020F0502020204030203" pitchFamily="34" charset="0"/>
              </a:rPr>
              <a:t>There is no barrier to the acceptability of this option. Physicians should have open discussions with patients about potential downside.</a:t>
            </a:r>
          </a:p>
          <a:p>
            <a:pPr algn="l"/>
            <a:endParaRPr lang="en-US" sz="3200" b="1" i="0" dirty="0">
              <a:solidFill>
                <a:srgbClr val="000000"/>
              </a:solidFill>
              <a:effectLst/>
              <a:latin typeface="Lato" panose="020F0502020204030203" pitchFamily="34" charset="0"/>
            </a:endParaRPr>
          </a:p>
          <a:p>
            <a:pPr algn="l"/>
            <a:r>
              <a:rPr lang="en-US" sz="3200" b="1" i="0" dirty="0">
                <a:solidFill>
                  <a:srgbClr val="000000"/>
                </a:solidFill>
                <a:effectLst/>
                <a:latin typeface="Lato" panose="020F0502020204030203" pitchFamily="34" charset="0"/>
              </a:rPr>
              <a:t>Feasibility</a:t>
            </a:r>
            <a:br>
              <a:rPr lang="en-US" sz="3200" b="0" i="0" dirty="0">
                <a:solidFill>
                  <a:srgbClr val="000000"/>
                </a:solidFill>
                <a:effectLst/>
                <a:latin typeface="Lato" panose="020F0502020204030203" pitchFamily="34" charset="0"/>
              </a:rPr>
            </a:br>
            <a:r>
              <a:rPr lang="en-US" sz="3200" b="0" i="0" dirty="0">
                <a:solidFill>
                  <a:srgbClr val="000000"/>
                </a:solidFill>
                <a:effectLst/>
                <a:latin typeface="Lato" panose="020F0502020204030203" pitchFamily="34" charset="0"/>
              </a:rPr>
              <a:t>This option does not contradict the current standard of care.</a:t>
            </a:r>
          </a:p>
          <a:p>
            <a:pPr algn="l"/>
            <a:endParaRPr lang="en-US" sz="3200" b="1" i="0" dirty="0">
              <a:solidFill>
                <a:srgbClr val="000000"/>
              </a:solidFill>
              <a:effectLst/>
              <a:latin typeface="Lato" panose="020F0502020204030203" pitchFamily="34" charset="0"/>
            </a:endParaRPr>
          </a:p>
          <a:p>
            <a:pPr algn="l"/>
            <a:r>
              <a:rPr lang="en-US" sz="3200" b="1" i="0" dirty="0">
                <a:solidFill>
                  <a:srgbClr val="000000"/>
                </a:solidFill>
                <a:effectLst/>
                <a:latin typeface="Lato" panose="020F0502020204030203" pitchFamily="34" charset="0"/>
              </a:rPr>
              <a:t>Future Research</a:t>
            </a:r>
            <a:br>
              <a:rPr lang="en-US" sz="3200" b="0" i="0" dirty="0">
                <a:solidFill>
                  <a:srgbClr val="000000"/>
                </a:solidFill>
                <a:effectLst/>
                <a:latin typeface="Lato" panose="020F0502020204030203" pitchFamily="34" charset="0"/>
              </a:rPr>
            </a:br>
            <a:r>
              <a:rPr lang="en-US" sz="3200" b="0" i="0" dirty="0">
                <a:solidFill>
                  <a:srgbClr val="000000"/>
                </a:solidFill>
                <a:effectLst/>
                <a:latin typeface="Lato" panose="020F0502020204030203" pitchFamily="34" charset="0"/>
              </a:rPr>
              <a:t>Future well designed studies examining the effects of different forms of tobacco on the postoperative short- and long-term outcomes after total hip arthroplasty are needed. Stratification into the amount of tobacco use and those effects on outcomes are also needed. Future healthcare costs studies are also needed to determine the financial impact of tobacco use and complications after total hip arthroplasty.</a:t>
            </a:r>
          </a:p>
          <a:p>
            <a:pPr algn="l">
              <a:buFont typeface="Arial" panose="020B0604020202020204" pitchFamily="34" charset="0"/>
              <a:buNone/>
            </a:pPr>
            <a:br>
              <a:rPr lang="en-US" sz="3200" dirty="0"/>
            </a:br>
            <a:r>
              <a:rPr lang="en-US" sz="3200" b="0" i="0" u="none" strike="noStrike" dirty="0">
                <a:solidFill>
                  <a:srgbClr val="333333"/>
                </a:solidFill>
                <a:effectLst/>
                <a:latin typeface="Arial" panose="020B0604020202020204" pitchFamily="34" charset="0"/>
                <a:hlinkClick r:id="rId3"/>
              </a:rPr>
              <a:t>Burn, E., Edwards, C. J., Murray, D. W., </a:t>
            </a:r>
            <a:r>
              <a:rPr lang="en-US" sz="3200" b="0" i="0" u="none" strike="noStrike" dirty="0" err="1">
                <a:solidFill>
                  <a:srgbClr val="333333"/>
                </a:solidFill>
                <a:effectLst/>
                <a:latin typeface="Arial" panose="020B0604020202020204" pitchFamily="34" charset="0"/>
                <a:hlinkClick r:id="rId3"/>
              </a:rPr>
              <a:t>Silman</a:t>
            </a:r>
            <a:r>
              <a:rPr lang="en-US" sz="3200" b="0" i="0" u="none" strike="noStrike" dirty="0">
                <a:solidFill>
                  <a:srgbClr val="333333"/>
                </a:solidFill>
                <a:effectLst/>
                <a:latin typeface="Arial" panose="020B0604020202020204" pitchFamily="34" charset="0"/>
                <a:hlinkClick r:id="rId3"/>
              </a:rPr>
              <a:t>, A., Cooper, C., Arden, N. K., Prieto-Alhambra, D., </a:t>
            </a:r>
            <a:r>
              <a:rPr lang="en-US" sz="3200" b="0" i="0" u="none" strike="noStrike" dirty="0" err="1">
                <a:solidFill>
                  <a:srgbClr val="333333"/>
                </a:solidFill>
                <a:effectLst/>
                <a:latin typeface="Arial" panose="020B0604020202020204" pitchFamily="34" charset="0"/>
                <a:hlinkClick r:id="rId3"/>
              </a:rPr>
              <a:t>Pinedo</a:t>
            </a:r>
            <a:r>
              <a:rPr lang="en-US" sz="3200" b="0" i="0" u="none" strike="noStrike" dirty="0">
                <a:solidFill>
                  <a:srgbClr val="333333"/>
                </a:solidFill>
                <a:effectLst/>
                <a:latin typeface="Arial" panose="020B0604020202020204" pitchFamily="34" charset="0"/>
                <a:hlinkClick r:id="rId3"/>
              </a:rPr>
              <a:t>-Villanueva, R.. (2019). The impact of BMI and smoking on risk of revision following knee and hip replacement surgery: evidence from routinely collected data. Osteoarthritis &amp; Cartilage, 27(9), 1294-1300.</a:t>
            </a:r>
            <a:endParaRPr lang="en-US" sz="3200"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sz="3200" b="0" i="0" dirty="0">
              <a:solidFill>
                <a:srgbClr val="4B4A4A"/>
              </a:solidFill>
              <a:effectLst/>
              <a:latin typeface="Arial" panose="020B0604020202020204" pitchFamily="34" charset="0"/>
            </a:endParaRPr>
          </a:p>
          <a:p>
            <a:pPr algn="l">
              <a:buFont typeface="Arial" panose="020B0604020202020204" pitchFamily="34" charset="0"/>
              <a:buChar char="•"/>
            </a:pPr>
            <a:r>
              <a:rPr lang="en-US" sz="3200" b="0" i="0" u="none" strike="noStrike" dirty="0">
                <a:solidFill>
                  <a:srgbClr val="333333"/>
                </a:solidFill>
                <a:effectLst/>
                <a:latin typeface="Arial" panose="020B0604020202020204" pitchFamily="34" charset="0"/>
                <a:hlinkClick r:id="rId4"/>
              </a:rPr>
              <a:t>Sali, E., </a:t>
            </a:r>
            <a:r>
              <a:rPr lang="en-US" sz="3200" b="0" i="0" u="none" strike="noStrike" dirty="0" err="1">
                <a:solidFill>
                  <a:srgbClr val="333333"/>
                </a:solidFill>
                <a:effectLst/>
                <a:latin typeface="Arial" panose="020B0604020202020204" pitchFamily="34" charset="0"/>
                <a:hlinkClick r:id="rId4"/>
              </a:rPr>
              <a:t>Marmorat</a:t>
            </a:r>
            <a:r>
              <a:rPr lang="en-US" sz="3200" b="0" i="0" u="none" strike="noStrike" dirty="0">
                <a:solidFill>
                  <a:srgbClr val="333333"/>
                </a:solidFill>
                <a:effectLst/>
                <a:latin typeface="Arial" panose="020B0604020202020204" pitchFamily="34" charset="0"/>
                <a:hlinkClick r:id="rId4"/>
              </a:rPr>
              <a:t>, J. L., </a:t>
            </a:r>
            <a:r>
              <a:rPr lang="en-US" sz="3200" b="0" i="0" u="none" strike="noStrike" dirty="0" err="1">
                <a:solidFill>
                  <a:srgbClr val="333333"/>
                </a:solidFill>
                <a:effectLst/>
                <a:latin typeface="Arial" panose="020B0604020202020204" pitchFamily="34" charset="0"/>
                <a:hlinkClick r:id="rId4"/>
              </a:rPr>
              <a:t>Gaudot</a:t>
            </a:r>
            <a:r>
              <a:rPr lang="en-US" sz="3200" b="0" i="0" u="none" strike="noStrike" dirty="0">
                <a:solidFill>
                  <a:srgbClr val="333333"/>
                </a:solidFill>
                <a:effectLst/>
                <a:latin typeface="Arial" panose="020B0604020202020204" pitchFamily="34" charset="0"/>
                <a:hlinkClick r:id="rId4"/>
              </a:rPr>
              <a:t>, F., </a:t>
            </a:r>
            <a:r>
              <a:rPr lang="en-US" sz="3200" b="0" i="0" u="none" strike="noStrike" dirty="0" err="1">
                <a:solidFill>
                  <a:srgbClr val="333333"/>
                </a:solidFill>
                <a:effectLst/>
                <a:latin typeface="Arial" panose="020B0604020202020204" pitchFamily="34" charset="0"/>
                <a:hlinkClick r:id="rId4"/>
              </a:rPr>
              <a:t>Nich</a:t>
            </a:r>
            <a:r>
              <a:rPr lang="en-US" sz="3200" b="0" i="0" u="none" strike="noStrike" dirty="0">
                <a:solidFill>
                  <a:srgbClr val="333333"/>
                </a:solidFill>
                <a:effectLst/>
                <a:latin typeface="Arial" panose="020B0604020202020204" pitchFamily="34" charset="0"/>
                <a:hlinkClick r:id="rId4"/>
              </a:rPr>
              <a:t>, C.. (2020). Perioperative complications and causes of 30- and 90-day readmission after direct anterior approach primary total hip arthroplasty. Journal of </a:t>
            </a:r>
            <a:r>
              <a:rPr lang="en-US" sz="3200" b="0" i="0" u="none" strike="noStrike" dirty="0" err="1">
                <a:solidFill>
                  <a:srgbClr val="333333"/>
                </a:solidFill>
                <a:effectLst/>
                <a:latin typeface="Arial" panose="020B0604020202020204" pitchFamily="34" charset="0"/>
                <a:hlinkClick r:id="rId4"/>
              </a:rPr>
              <a:t>Orthopaedics</a:t>
            </a:r>
            <a:r>
              <a:rPr lang="en-US" sz="3200" b="0" i="0" u="none" strike="noStrike" dirty="0">
                <a:solidFill>
                  <a:srgbClr val="333333"/>
                </a:solidFill>
                <a:effectLst/>
                <a:latin typeface="Arial" panose="020B0604020202020204" pitchFamily="34" charset="0"/>
                <a:hlinkClick r:id="rId4"/>
              </a:rPr>
              <a:t>, 17(0), 69-72.</a:t>
            </a:r>
            <a:endParaRPr lang="en-US" sz="3200"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sz="3200" b="0" i="0" dirty="0">
              <a:solidFill>
                <a:srgbClr val="4B4A4A"/>
              </a:solidFill>
              <a:effectLst/>
              <a:latin typeface="Arial" panose="020B0604020202020204" pitchFamily="34" charset="0"/>
            </a:endParaRPr>
          </a:p>
          <a:p>
            <a:pPr algn="l">
              <a:buFont typeface="Arial" panose="020B0604020202020204" pitchFamily="34" charset="0"/>
              <a:buChar char="•"/>
            </a:pPr>
            <a:r>
              <a:rPr lang="en-US" sz="3200" b="0" i="0" u="none" strike="noStrike" dirty="0">
                <a:solidFill>
                  <a:srgbClr val="333333"/>
                </a:solidFill>
                <a:effectLst/>
                <a:latin typeface="Arial" panose="020B0604020202020204" pitchFamily="34" charset="0"/>
                <a:hlinkClick r:id="rId5"/>
              </a:rPr>
              <a:t>Sadr </a:t>
            </a:r>
            <a:r>
              <a:rPr lang="en-US" sz="3200" b="0" i="0" u="none" strike="noStrike" dirty="0" err="1">
                <a:solidFill>
                  <a:srgbClr val="333333"/>
                </a:solidFill>
                <a:effectLst/>
                <a:latin typeface="Arial" panose="020B0604020202020204" pitchFamily="34" charset="0"/>
                <a:hlinkClick r:id="rId5"/>
              </a:rPr>
              <a:t>Azodi</a:t>
            </a:r>
            <a:r>
              <a:rPr lang="en-US" sz="3200" b="0" i="0" u="none" strike="noStrike" dirty="0">
                <a:solidFill>
                  <a:srgbClr val="333333"/>
                </a:solidFill>
                <a:effectLst/>
                <a:latin typeface="Arial" panose="020B0604020202020204" pitchFamily="34" charset="0"/>
                <a:hlinkClick r:id="rId5"/>
              </a:rPr>
              <a:t>, O., </a:t>
            </a:r>
            <a:r>
              <a:rPr lang="en-US" sz="3200" b="0" i="0" u="none" strike="noStrike" dirty="0" err="1">
                <a:solidFill>
                  <a:srgbClr val="333333"/>
                </a:solidFill>
                <a:effectLst/>
                <a:latin typeface="Arial" panose="020B0604020202020204" pitchFamily="34" charset="0"/>
                <a:hlinkClick r:id="rId5"/>
              </a:rPr>
              <a:t>Bellocco</a:t>
            </a:r>
            <a:r>
              <a:rPr lang="en-US" sz="3200" b="0" i="0" u="none" strike="noStrike" dirty="0">
                <a:solidFill>
                  <a:srgbClr val="333333"/>
                </a:solidFill>
                <a:effectLst/>
                <a:latin typeface="Arial" panose="020B0604020202020204" pitchFamily="34" charset="0"/>
                <a:hlinkClick r:id="rId5"/>
              </a:rPr>
              <a:t>, R., Eriksson, K., </a:t>
            </a:r>
            <a:r>
              <a:rPr lang="en-US" sz="3200" b="0" i="0" u="none" strike="noStrike" dirty="0" err="1">
                <a:solidFill>
                  <a:srgbClr val="333333"/>
                </a:solidFill>
                <a:effectLst/>
                <a:latin typeface="Arial" panose="020B0604020202020204" pitchFamily="34" charset="0"/>
                <a:hlinkClick r:id="rId5"/>
              </a:rPr>
              <a:t>Adami</a:t>
            </a:r>
            <a:r>
              <a:rPr lang="en-US" sz="3200" b="0" i="0" u="none" strike="noStrike" dirty="0">
                <a:solidFill>
                  <a:srgbClr val="333333"/>
                </a:solidFill>
                <a:effectLst/>
                <a:latin typeface="Arial" panose="020B0604020202020204" pitchFamily="34" charset="0"/>
                <a:hlinkClick r:id="rId5"/>
              </a:rPr>
              <a:t>, J.. (2006). The impact of tobacco use and body mass index on the length of stay in hospital and the risk of post-operative complications among patients undergoing total hip replacement. Journal of Bone &amp; Joint Surgery - British Volume, 88(10), 1316-20.</a:t>
            </a:r>
            <a:endParaRPr lang="en-US" sz="3200"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sz="3200" b="0" i="0" dirty="0">
              <a:solidFill>
                <a:srgbClr val="4B4A4A"/>
              </a:solidFill>
              <a:effectLst/>
              <a:latin typeface="Arial" panose="020B0604020202020204" pitchFamily="34" charset="0"/>
            </a:endParaRPr>
          </a:p>
          <a:p>
            <a:pPr algn="l">
              <a:buFont typeface="Arial" panose="020B0604020202020204" pitchFamily="34" charset="0"/>
              <a:buChar char="•"/>
            </a:pPr>
            <a:r>
              <a:rPr lang="en-US" sz="3200" b="0" i="0" u="none" strike="noStrike" dirty="0">
                <a:solidFill>
                  <a:srgbClr val="333333"/>
                </a:solidFill>
                <a:effectLst/>
                <a:latin typeface="Arial" panose="020B0604020202020204" pitchFamily="34" charset="0"/>
                <a:hlinkClick r:id="rId6"/>
              </a:rPr>
              <a:t>Peters, R. M., van </a:t>
            </a:r>
            <a:r>
              <a:rPr lang="en-US" sz="3200" b="0" i="0" u="none" strike="noStrike" dirty="0" err="1">
                <a:solidFill>
                  <a:srgbClr val="333333"/>
                </a:solidFill>
                <a:effectLst/>
                <a:latin typeface="Arial" panose="020B0604020202020204" pitchFamily="34" charset="0"/>
                <a:hlinkClick r:id="rId6"/>
              </a:rPr>
              <a:t>Steenbergen</a:t>
            </a:r>
            <a:r>
              <a:rPr lang="en-US" sz="3200" b="0" i="0" u="none" strike="noStrike" dirty="0">
                <a:solidFill>
                  <a:srgbClr val="333333"/>
                </a:solidFill>
                <a:effectLst/>
                <a:latin typeface="Arial" panose="020B0604020202020204" pitchFamily="34" charset="0"/>
                <a:hlinkClick r:id="rId6"/>
              </a:rPr>
              <a:t>, L. N., Stewart, R. E., Stevens, M., Rijk, P. C., </a:t>
            </a:r>
            <a:r>
              <a:rPr lang="en-US" sz="3200" b="0" i="0" u="none" strike="noStrike" dirty="0" err="1">
                <a:solidFill>
                  <a:srgbClr val="333333"/>
                </a:solidFill>
                <a:effectLst/>
                <a:latin typeface="Arial" panose="020B0604020202020204" pitchFamily="34" charset="0"/>
                <a:hlinkClick r:id="rId6"/>
              </a:rPr>
              <a:t>Bulstra</a:t>
            </a:r>
            <a:r>
              <a:rPr lang="en-US" sz="3200" b="0" i="0" u="none" strike="noStrike" dirty="0">
                <a:solidFill>
                  <a:srgbClr val="333333"/>
                </a:solidFill>
                <a:effectLst/>
                <a:latin typeface="Arial" panose="020B0604020202020204" pitchFamily="34" charset="0"/>
                <a:hlinkClick r:id="rId6"/>
              </a:rPr>
              <a:t>, S. K., </a:t>
            </a:r>
            <a:r>
              <a:rPr lang="en-US" sz="3200" b="0" i="0" u="none" strike="noStrike" dirty="0" err="1">
                <a:solidFill>
                  <a:srgbClr val="333333"/>
                </a:solidFill>
                <a:effectLst/>
                <a:latin typeface="Arial" panose="020B0604020202020204" pitchFamily="34" charset="0"/>
                <a:hlinkClick r:id="rId6"/>
              </a:rPr>
              <a:t>Zijlstra</a:t>
            </a:r>
            <a:r>
              <a:rPr lang="en-US" sz="3200" b="0" i="0" u="none" strike="noStrike" dirty="0">
                <a:solidFill>
                  <a:srgbClr val="333333"/>
                </a:solidFill>
                <a:effectLst/>
                <a:latin typeface="Arial" panose="020B0604020202020204" pitchFamily="34" charset="0"/>
                <a:hlinkClick r:id="rId6"/>
              </a:rPr>
              <a:t>, W. P.. (2021). Which patients improve most after total hip arthroplasty? Influence of patient characteristics on patient-reported outcome measures of 22,357 total hip arthroplasties in the Dutch Arthroplasty Register. Hip International, 31(5), 593-602.</a:t>
            </a:r>
            <a:endParaRPr lang="en-US" sz="3200"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sz="3200" b="0" i="0" dirty="0">
              <a:solidFill>
                <a:srgbClr val="4B4A4A"/>
              </a:solidFill>
              <a:effectLst/>
              <a:latin typeface="Arial" panose="020B0604020202020204" pitchFamily="34" charset="0"/>
            </a:endParaRPr>
          </a:p>
          <a:p>
            <a:pPr algn="l">
              <a:buFont typeface="Arial" panose="020B0604020202020204" pitchFamily="34" charset="0"/>
              <a:buChar char="•"/>
            </a:pPr>
            <a:r>
              <a:rPr lang="en-US" sz="3200" b="0" i="0" u="none" strike="noStrike" dirty="0">
                <a:solidFill>
                  <a:srgbClr val="333333"/>
                </a:solidFill>
                <a:effectLst/>
                <a:latin typeface="Arial" panose="020B0604020202020204" pitchFamily="34" charset="0"/>
                <a:hlinkClick r:id="rId7"/>
              </a:rPr>
              <a:t>11. Benes, Gregory A., </a:t>
            </a:r>
            <a:r>
              <a:rPr lang="en-US" sz="3200" b="0" i="0" u="none" strike="noStrike" dirty="0" err="1">
                <a:solidFill>
                  <a:srgbClr val="333333"/>
                </a:solidFill>
                <a:effectLst/>
                <a:latin typeface="Arial" panose="020B0604020202020204" pitchFamily="34" charset="0"/>
                <a:hlinkClick r:id="rId7"/>
              </a:rPr>
              <a:t>Dasa</a:t>
            </a:r>
            <a:r>
              <a:rPr lang="en-US" sz="3200" b="0" i="0" u="none" strike="noStrike" dirty="0">
                <a:solidFill>
                  <a:srgbClr val="333333"/>
                </a:solidFill>
                <a:effectLst/>
                <a:latin typeface="Arial" panose="020B0604020202020204" pitchFamily="34" charset="0"/>
                <a:hlinkClick r:id="rId7"/>
              </a:rPr>
              <a:t>, Vinod, Krause, Peter C., Jones, </a:t>
            </a:r>
            <a:r>
              <a:rPr lang="en-US" sz="3200" b="0" i="0" u="none" strike="noStrike" dirty="0" err="1">
                <a:solidFill>
                  <a:srgbClr val="333333"/>
                </a:solidFill>
                <a:effectLst/>
                <a:latin typeface="Arial" panose="020B0604020202020204" pitchFamily="34" charset="0"/>
                <a:hlinkClick r:id="rId7"/>
              </a:rPr>
              <a:t>Deryk</a:t>
            </a:r>
            <a:r>
              <a:rPr lang="en-US" sz="3200" b="0" i="0" u="none" strike="noStrike" dirty="0">
                <a:solidFill>
                  <a:srgbClr val="333333"/>
                </a:solidFill>
                <a:effectLst/>
                <a:latin typeface="Arial" panose="020B0604020202020204" pitchFamily="34" charset="0"/>
                <a:hlinkClick r:id="rId7"/>
              </a:rPr>
              <a:t> G., Leslie, Lauren J., Chapple, Andrew G.. (2023). Disparities in Elective and Nonelective Total Hip Arthroplasty. The Journal of arthroplasty, 0(0), . http://ovidsp.ovid.com/ovidweb.cgi?T=JS&amp;PAGE=reference&amp;D=medp&amp;NEWS=N&amp;AN=36690188 .</a:t>
            </a:r>
            <a:endParaRPr lang="en-US" sz="3200"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sz="3200" b="0" i="0" dirty="0">
              <a:solidFill>
                <a:srgbClr val="4B4A4A"/>
              </a:solidFill>
              <a:effectLst/>
              <a:latin typeface="Arial" panose="020B0604020202020204" pitchFamily="34" charset="0"/>
            </a:endParaRPr>
          </a:p>
          <a:p>
            <a:pPr algn="l">
              <a:buFont typeface="Arial" panose="020B0604020202020204" pitchFamily="34" charset="0"/>
              <a:buChar char="•"/>
            </a:pPr>
            <a:r>
              <a:rPr lang="en-US" sz="3200" b="0" i="0" u="none" strike="noStrike" dirty="0">
                <a:solidFill>
                  <a:srgbClr val="333333"/>
                </a:solidFill>
                <a:effectLst/>
                <a:latin typeface="Arial" panose="020B0604020202020204" pitchFamily="34" charset="0"/>
                <a:hlinkClick r:id="rId8"/>
              </a:rPr>
              <a:t>Goh, G. S., </a:t>
            </a:r>
            <a:r>
              <a:rPr lang="en-US" sz="3200" b="0" i="0" u="none" strike="noStrike" dirty="0" err="1">
                <a:solidFill>
                  <a:srgbClr val="333333"/>
                </a:solidFill>
                <a:effectLst/>
                <a:latin typeface="Arial" panose="020B0604020202020204" pitchFamily="34" charset="0"/>
                <a:hlinkClick r:id="rId8"/>
              </a:rPr>
              <a:t>Tarabichi</a:t>
            </a:r>
            <a:r>
              <a:rPr lang="en-US" sz="3200" b="0" i="0" u="none" strike="noStrike" dirty="0">
                <a:solidFill>
                  <a:srgbClr val="333333"/>
                </a:solidFill>
                <a:effectLst/>
                <a:latin typeface="Arial" panose="020B0604020202020204" pitchFamily="34" charset="0"/>
                <a:hlinkClick r:id="rId8"/>
              </a:rPr>
              <a:t>, S., Baker, C. M., </a:t>
            </a:r>
            <a:r>
              <a:rPr lang="en-US" sz="3200" b="0" i="0" u="none" strike="noStrike" dirty="0" err="1">
                <a:solidFill>
                  <a:srgbClr val="333333"/>
                </a:solidFill>
                <a:effectLst/>
                <a:latin typeface="Arial" panose="020B0604020202020204" pitchFamily="34" charset="0"/>
                <a:hlinkClick r:id="rId8"/>
              </a:rPr>
              <a:t>Qadiri</a:t>
            </a:r>
            <a:r>
              <a:rPr lang="en-US" sz="3200" b="0" i="0" u="none" strike="noStrike" dirty="0">
                <a:solidFill>
                  <a:srgbClr val="333333"/>
                </a:solidFill>
                <a:effectLst/>
                <a:latin typeface="Arial" panose="020B0604020202020204" pitchFamily="34" charset="0"/>
                <a:hlinkClick r:id="rId8"/>
              </a:rPr>
              <a:t>, Q. S., Austin, M. S.. (2022). Should We Aim to Help Patients "Feel Better" or "Feel Good" After Total Hip Arthroplasty? Determining Factors Affecting the Achievement of the Minimal Clinically Important Difference and Patient Acceptable Symptom State. Journal of Arthroplasty, 12(0), 12.</a:t>
            </a:r>
            <a:endParaRPr lang="en-US" sz="3200"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sz="3200" b="0" i="0" dirty="0">
              <a:solidFill>
                <a:srgbClr val="4B4A4A"/>
              </a:solidFill>
              <a:effectLst/>
              <a:latin typeface="Arial" panose="020B0604020202020204" pitchFamily="34" charset="0"/>
            </a:endParaRPr>
          </a:p>
          <a:p>
            <a:pPr algn="l">
              <a:buFont typeface="Arial" panose="020B0604020202020204" pitchFamily="34" charset="0"/>
              <a:buChar char="•"/>
            </a:pPr>
            <a:r>
              <a:rPr lang="en-US" sz="3200" b="0" i="0" u="none" strike="noStrike" dirty="0">
                <a:solidFill>
                  <a:srgbClr val="333333"/>
                </a:solidFill>
                <a:effectLst/>
                <a:latin typeface="Arial" panose="020B0604020202020204" pitchFamily="34" charset="0"/>
                <a:hlinkClick r:id="rId9"/>
              </a:rPr>
              <a:t>Huddleston, J. I., Wang, Y., </a:t>
            </a:r>
            <a:r>
              <a:rPr lang="en-US" sz="3200" b="0" i="0" u="none" strike="noStrike" dirty="0" err="1">
                <a:solidFill>
                  <a:srgbClr val="333333"/>
                </a:solidFill>
                <a:effectLst/>
                <a:latin typeface="Arial" panose="020B0604020202020204" pitchFamily="34" charset="0"/>
                <a:hlinkClick r:id="rId9"/>
              </a:rPr>
              <a:t>Uquillas</a:t>
            </a:r>
            <a:r>
              <a:rPr lang="en-US" sz="3200" b="0" i="0" u="none" strike="noStrike" dirty="0">
                <a:solidFill>
                  <a:srgbClr val="333333"/>
                </a:solidFill>
                <a:effectLst/>
                <a:latin typeface="Arial" panose="020B0604020202020204" pitchFamily="34" charset="0"/>
                <a:hlinkClick r:id="rId9"/>
              </a:rPr>
              <a:t>, C., Herndon, J. H., Maloney, W. J.. (2012). Age and obesity are risk factors for adverse events after total hip arthroplasty. , 470(2), 490-6.</a:t>
            </a:r>
            <a:endParaRPr lang="en-US" sz="3200" b="0" i="0" dirty="0">
              <a:solidFill>
                <a:srgbClr val="4B4A4A"/>
              </a:solidFill>
              <a:effectLst/>
              <a:latin typeface="Arial" panose="020B0604020202020204" pitchFamily="34" charset="0"/>
            </a:endParaRPr>
          </a:p>
          <a:p>
            <a:pPr algn="l">
              <a:buFont typeface="Arial" panose="020B0604020202020204" pitchFamily="34" charset="0"/>
              <a:buChar char="•"/>
            </a:pPr>
            <a:r>
              <a:rPr lang="en-US" sz="3200" b="0" i="0" u="none" strike="noStrike" dirty="0">
                <a:solidFill>
                  <a:srgbClr val="333333"/>
                </a:solidFill>
                <a:effectLst/>
                <a:latin typeface="Arial" panose="020B0604020202020204" pitchFamily="34" charset="0"/>
                <a:hlinkClick r:id="rId10"/>
              </a:rPr>
              <a:t>Gonzalez, A. I., </a:t>
            </a:r>
            <a:r>
              <a:rPr lang="en-US" sz="3200" b="0" i="0" u="none" strike="noStrike" dirty="0" err="1">
                <a:solidFill>
                  <a:srgbClr val="333333"/>
                </a:solidFill>
                <a:effectLst/>
                <a:latin typeface="Arial" panose="020B0604020202020204" pitchFamily="34" charset="0"/>
                <a:hlinkClick r:id="rId10"/>
              </a:rPr>
              <a:t>Luime</a:t>
            </a:r>
            <a:r>
              <a:rPr lang="en-US" sz="3200" b="0" i="0" u="none" strike="noStrike" dirty="0">
                <a:solidFill>
                  <a:srgbClr val="333333"/>
                </a:solidFill>
                <a:effectLst/>
                <a:latin typeface="Arial" panose="020B0604020202020204" pitchFamily="34" charset="0"/>
                <a:hlinkClick r:id="rId10"/>
              </a:rPr>
              <a:t>, J. J., </a:t>
            </a:r>
            <a:r>
              <a:rPr lang="en-US" sz="3200" b="0" i="0" u="none" strike="noStrike" dirty="0" err="1">
                <a:solidFill>
                  <a:srgbClr val="333333"/>
                </a:solidFill>
                <a:effectLst/>
                <a:latin typeface="Arial" panose="020B0604020202020204" pitchFamily="34" charset="0"/>
                <a:hlinkClick r:id="rId10"/>
              </a:rPr>
              <a:t>Uçkay</a:t>
            </a:r>
            <a:r>
              <a:rPr lang="en-US" sz="3200" b="0" i="0" u="none" strike="noStrike" dirty="0">
                <a:solidFill>
                  <a:srgbClr val="333333"/>
                </a:solidFill>
                <a:effectLst/>
                <a:latin typeface="Arial" panose="020B0604020202020204" pitchFamily="34" charset="0"/>
                <a:hlinkClick r:id="rId10"/>
              </a:rPr>
              <a:t>, I., </a:t>
            </a:r>
            <a:r>
              <a:rPr lang="en-US" sz="3200" b="0" i="0" u="none" strike="noStrike" dirty="0" err="1">
                <a:solidFill>
                  <a:srgbClr val="333333"/>
                </a:solidFill>
                <a:effectLst/>
                <a:latin typeface="Arial" panose="020B0604020202020204" pitchFamily="34" charset="0"/>
                <a:hlinkClick r:id="rId10"/>
              </a:rPr>
              <a:t>Hannouche</a:t>
            </a:r>
            <a:r>
              <a:rPr lang="en-US" sz="3200" b="0" i="0" u="none" strike="noStrike" dirty="0">
                <a:solidFill>
                  <a:srgbClr val="333333"/>
                </a:solidFill>
                <a:effectLst/>
                <a:latin typeface="Arial" panose="020B0604020202020204" pitchFamily="34" charset="0"/>
                <a:hlinkClick r:id="rId10"/>
              </a:rPr>
              <a:t>, D., </a:t>
            </a:r>
            <a:r>
              <a:rPr lang="en-US" sz="3200" b="0" i="0" u="none" strike="noStrike" dirty="0" err="1">
                <a:solidFill>
                  <a:srgbClr val="333333"/>
                </a:solidFill>
                <a:effectLst/>
                <a:latin typeface="Arial" panose="020B0604020202020204" pitchFamily="34" charset="0"/>
                <a:hlinkClick r:id="rId10"/>
              </a:rPr>
              <a:t>Hoffmeyer</a:t>
            </a:r>
            <a:r>
              <a:rPr lang="en-US" sz="3200" b="0" i="0" u="none" strike="noStrike" dirty="0">
                <a:solidFill>
                  <a:srgbClr val="333333"/>
                </a:solidFill>
                <a:effectLst/>
                <a:latin typeface="Arial" panose="020B0604020202020204" pitchFamily="34" charset="0"/>
                <a:hlinkClick r:id="rId10"/>
              </a:rPr>
              <a:t>, P., </a:t>
            </a:r>
            <a:r>
              <a:rPr lang="en-US" sz="3200" b="0" i="0" u="none" strike="noStrike" dirty="0" err="1">
                <a:solidFill>
                  <a:srgbClr val="333333"/>
                </a:solidFill>
                <a:effectLst/>
                <a:latin typeface="Arial" panose="020B0604020202020204" pitchFamily="34" charset="0"/>
                <a:hlinkClick r:id="rId10"/>
              </a:rPr>
              <a:t>Lübbeke</a:t>
            </a:r>
            <a:r>
              <a:rPr lang="en-US" sz="3200" b="0" i="0" u="none" strike="noStrike" dirty="0">
                <a:solidFill>
                  <a:srgbClr val="333333"/>
                </a:solidFill>
                <a:effectLst/>
                <a:latin typeface="Arial" panose="020B0604020202020204" pitchFamily="34" charset="0"/>
                <a:hlinkClick r:id="rId10"/>
              </a:rPr>
              <a:t>, A.. (2018). Is There an Association Between Smoking Status and Prosthetic Joint Infection After Primary Total Joint Arthroplasty?. Journal of Arthroplasty, 33(7), 2218-2224.</a:t>
            </a:r>
            <a:endParaRPr lang="en-US" sz="3200"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sz="3200" b="0" i="0" dirty="0">
              <a:solidFill>
                <a:srgbClr val="4B4A4A"/>
              </a:solidFill>
              <a:effectLst/>
              <a:latin typeface="Arial" panose="020B0604020202020204" pitchFamily="34" charset="0"/>
            </a:endParaRPr>
          </a:p>
          <a:p>
            <a:pPr algn="l">
              <a:buFont typeface="Arial" panose="020B0604020202020204" pitchFamily="34" charset="0"/>
              <a:buChar char="•"/>
            </a:pPr>
            <a:r>
              <a:rPr lang="en-US" sz="3200" b="0" i="0" u="none" strike="noStrike" dirty="0" err="1">
                <a:solidFill>
                  <a:srgbClr val="333333"/>
                </a:solidFill>
                <a:effectLst/>
                <a:latin typeface="Arial" panose="020B0604020202020204" pitchFamily="34" charset="0"/>
                <a:hlinkClick r:id="rId11"/>
              </a:rPr>
              <a:t>Sirignano</a:t>
            </a:r>
            <a:r>
              <a:rPr lang="en-US" sz="3200" b="0" i="0" u="none" strike="noStrike" dirty="0">
                <a:solidFill>
                  <a:srgbClr val="333333"/>
                </a:solidFill>
                <a:effectLst/>
                <a:latin typeface="Arial" panose="020B0604020202020204" pitchFamily="34" charset="0"/>
                <a:hlinkClick r:id="rId11"/>
              </a:rPr>
              <a:t>, Michael, Nessler, Joseph M., Rhea, Evan B., Ong, Kevin L., Watson, Heather, </a:t>
            </a:r>
            <a:r>
              <a:rPr lang="en-US" sz="3200" b="0" i="0" u="none" strike="noStrike" dirty="0" err="1">
                <a:solidFill>
                  <a:srgbClr val="333333"/>
                </a:solidFill>
                <a:effectLst/>
                <a:latin typeface="Arial" panose="020B0604020202020204" pitchFamily="34" charset="0"/>
                <a:hlinkClick r:id="rId11"/>
              </a:rPr>
              <a:t>Yakkanti</a:t>
            </a:r>
            <a:r>
              <a:rPr lang="en-US" sz="3200" b="0" i="0" u="none" strike="noStrike" dirty="0">
                <a:solidFill>
                  <a:srgbClr val="333333"/>
                </a:solidFill>
                <a:effectLst/>
                <a:latin typeface="Arial" panose="020B0604020202020204" pitchFamily="34" charset="0"/>
                <a:hlinkClick r:id="rId11"/>
              </a:rPr>
              <a:t>, </a:t>
            </a:r>
            <a:r>
              <a:rPr lang="en-US" sz="3200" b="0" i="0" u="none" strike="noStrike" dirty="0" err="1">
                <a:solidFill>
                  <a:srgbClr val="333333"/>
                </a:solidFill>
                <a:effectLst/>
                <a:latin typeface="Arial" panose="020B0604020202020204" pitchFamily="34" charset="0"/>
                <a:hlinkClick r:id="rId11"/>
              </a:rPr>
              <a:t>Madhusudhan</a:t>
            </a:r>
            <a:r>
              <a:rPr lang="en-US" sz="3200" b="0" i="0" u="none" strike="noStrike" dirty="0">
                <a:solidFill>
                  <a:srgbClr val="333333"/>
                </a:solidFill>
                <a:effectLst/>
                <a:latin typeface="Arial" panose="020B0604020202020204" pitchFamily="34" charset="0"/>
                <a:hlinkClick r:id="rId11"/>
              </a:rPr>
              <a:t> R., Malkani, Arthur L.. (2023). "Incidence of Instability Following Primary Total Hip Arthroplasty Continues to Decline in the Medicare Population". The Journal of arthroplasty, 0(0), . http://ovidsp.ovid.com/ovidweb.cgi?T=JS&amp;PAGE=reference&amp;D=medp&amp;NEWS=N&amp;AN=37088227</a:t>
            </a:r>
            <a:endParaRPr lang="en-US" sz="3200" b="0" i="0" u="none" strike="noStrike" dirty="0">
              <a:solidFill>
                <a:srgbClr val="333333"/>
              </a:solidFill>
              <a:effectLst/>
              <a:latin typeface="Arial" panose="020B0604020202020204" pitchFamily="34" charset="0"/>
            </a:endParaRPr>
          </a:p>
          <a:p>
            <a:pPr algn="l">
              <a:buFont typeface="Arial" panose="020B0604020202020204" pitchFamily="34" charset="0"/>
              <a:buChar char="•"/>
            </a:pPr>
            <a:endParaRPr lang="en-US" sz="3200" b="0" i="0" dirty="0">
              <a:solidFill>
                <a:srgbClr val="4B4A4A"/>
              </a:solidFill>
              <a:effectLst/>
              <a:latin typeface="Arial" panose="020B0604020202020204" pitchFamily="34" charset="0"/>
            </a:endParaRPr>
          </a:p>
          <a:p>
            <a:pPr algn="l">
              <a:buFont typeface="Arial" panose="020B0604020202020204" pitchFamily="34" charset="0"/>
              <a:buChar char="•"/>
            </a:pPr>
            <a:r>
              <a:rPr lang="en-US" sz="3200" b="0" i="0" u="none" strike="noStrike" dirty="0">
                <a:solidFill>
                  <a:srgbClr val="333333"/>
                </a:solidFill>
                <a:effectLst/>
                <a:latin typeface="Arial" panose="020B0604020202020204" pitchFamily="34" charset="0"/>
                <a:hlinkClick r:id="rId12"/>
              </a:rPr>
              <a:t>Lung, Brandon E., Donnelly, Megan, Callan, Kylie, McLellan, Maddison, </a:t>
            </a:r>
            <a:r>
              <a:rPr lang="en-US" sz="3200" b="0" i="0" u="none" strike="noStrike" dirty="0" err="1">
                <a:solidFill>
                  <a:srgbClr val="333333"/>
                </a:solidFill>
                <a:effectLst/>
                <a:latin typeface="Arial" panose="020B0604020202020204" pitchFamily="34" charset="0"/>
                <a:hlinkClick r:id="rId12"/>
              </a:rPr>
              <a:t>Amirhekmat</a:t>
            </a:r>
            <a:r>
              <a:rPr lang="en-US" sz="3200" b="0" i="0" u="none" strike="noStrike" dirty="0">
                <a:solidFill>
                  <a:srgbClr val="333333"/>
                </a:solidFill>
                <a:effectLst/>
                <a:latin typeface="Arial" panose="020B0604020202020204" pitchFamily="34" charset="0"/>
                <a:hlinkClick r:id="rId12"/>
              </a:rPr>
              <a:t>, Arya, McMaster, William C., So, David H., Yang, Steven. (2023). Preoperative Malnutrition and Metabolic Markers May Predict Periprosthetic Fractures in Total Hip Arthroplasty. Arthroplasty Today, 19(0), 101093. http://ovidsp.ovid.com/ovidweb.cgi?T=JS&amp;PAGE=reference&amp;D=pmnm&amp;NEWS=N&amp;AN=36691463</a:t>
            </a:r>
            <a:r>
              <a:rPr lang="en-US" sz="3200" b="0" i="0" u="none" strike="noStrike" dirty="0">
                <a:solidFill>
                  <a:srgbClr val="333333"/>
                </a:solidFill>
                <a:effectLst/>
                <a:latin typeface="Arial" panose="020B0604020202020204" pitchFamily="34" charset="0"/>
              </a:rPr>
              <a:t> </a:t>
            </a:r>
          </a:p>
          <a:p>
            <a:pPr algn="l">
              <a:buFont typeface="Arial" panose="020B0604020202020204" pitchFamily="34" charset="0"/>
              <a:buChar char="•"/>
            </a:pPr>
            <a:endParaRPr lang="en-US" sz="3200" b="0" i="0" dirty="0">
              <a:solidFill>
                <a:srgbClr val="4B4A4A"/>
              </a:solidFill>
              <a:effectLst/>
              <a:latin typeface="Arial" panose="020B0604020202020204" pitchFamily="34" charset="0"/>
            </a:endParaRPr>
          </a:p>
          <a:p>
            <a:pPr algn="l">
              <a:buFont typeface="Arial" panose="020B0604020202020204" pitchFamily="34" charset="0"/>
              <a:buChar char="•"/>
            </a:pPr>
            <a:r>
              <a:rPr lang="en-US" sz="3200" b="0" i="0" u="none" strike="noStrike" dirty="0">
                <a:solidFill>
                  <a:srgbClr val="333333"/>
                </a:solidFill>
                <a:effectLst/>
                <a:latin typeface="Arial" panose="020B0604020202020204" pitchFamily="34" charset="0"/>
                <a:hlinkClick r:id="rId6"/>
              </a:rPr>
              <a:t>Peters, R. M., van </a:t>
            </a:r>
            <a:r>
              <a:rPr lang="en-US" sz="3200" b="0" i="0" u="none" strike="noStrike" dirty="0" err="1">
                <a:solidFill>
                  <a:srgbClr val="333333"/>
                </a:solidFill>
                <a:effectLst/>
                <a:latin typeface="Arial" panose="020B0604020202020204" pitchFamily="34" charset="0"/>
                <a:hlinkClick r:id="rId6"/>
              </a:rPr>
              <a:t>Steenbergen</a:t>
            </a:r>
            <a:r>
              <a:rPr lang="en-US" sz="3200" b="0" i="0" u="none" strike="noStrike" dirty="0">
                <a:solidFill>
                  <a:srgbClr val="333333"/>
                </a:solidFill>
                <a:effectLst/>
                <a:latin typeface="Arial" panose="020B0604020202020204" pitchFamily="34" charset="0"/>
                <a:hlinkClick r:id="rId6"/>
              </a:rPr>
              <a:t>, L. N., Stewart, R. E., Stevens, M., Rijk, P. C., </a:t>
            </a:r>
            <a:r>
              <a:rPr lang="en-US" sz="3200" b="0" i="0" u="none" strike="noStrike" dirty="0" err="1">
                <a:solidFill>
                  <a:srgbClr val="333333"/>
                </a:solidFill>
                <a:effectLst/>
                <a:latin typeface="Arial" panose="020B0604020202020204" pitchFamily="34" charset="0"/>
                <a:hlinkClick r:id="rId6"/>
              </a:rPr>
              <a:t>Bulstra</a:t>
            </a:r>
            <a:r>
              <a:rPr lang="en-US" sz="3200" b="0" i="0" u="none" strike="noStrike" dirty="0">
                <a:solidFill>
                  <a:srgbClr val="333333"/>
                </a:solidFill>
                <a:effectLst/>
                <a:latin typeface="Arial" panose="020B0604020202020204" pitchFamily="34" charset="0"/>
                <a:hlinkClick r:id="rId6"/>
              </a:rPr>
              <a:t>, S. K., </a:t>
            </a:r>
            <a:r>
              <a:rPr lang="en-US" sz="3200" b="0" i="0" u="none" strike="noStrike" dirty="0" err="1">
                <a:solidFill>
                  <a:srgbClr val="333333"/>
                </a:solidFill>
                <a:effectLst/>
                <a:latin typeface="Arial" panose="020B0604020202020204" pitchFamily="34" charset="0"/>
                <a:hlinkClick r:id="rId6"/>
              </a:rPr>
              <a:t>Zijlstra</a:t>
            </a:r>
            <a:r>
              <a:rPr lang="en-US" sz="3200" b="0" i="0" u="none" strike="noStrike" dirty="0">
                <a:solidFill>
                  <a:srgbClr val="333333"/>
                </a:solidFill>
                <a:effectLst/>
                <a:latin typeface="Arial" panose="020B0604020202020204" pitchFamily="34" charset="0"/>
                <a:hlinkClick r:id="rId6"/>
              </a:rPr>
              <a:t>, W. P.. (2021). Which patients improve most after total hip arthroplasty? Influence of patient characteristics on patient-reported outcome measures of 22,357 total hip arthroplasties in the Dutch Arthroplasty Register. Hip International, 31(5), 593-602.</a:t>
            </a:r>
            <a:endParaRPr lang="en-US" sz="3200" b="0" i="0" dirty="0">
              <a:solidFill>
                <a:srgbClr val="4B4A4A"/>
              </a:solidFill>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37</a:t>
            </a:fld>
            <a:endParaRPr lang="en-US"/>
          </a:p>
        </p:txBody>
      </p:sp>
    </p:spTree>
    <p:extLst>
      <p:ext uri="{BB962C8B-B14F-4D97-AF65-F5344CB8AC3E}">
        <p14:creationId xmlns:p14="http://schemas.microsoft.com/office/powerpoint/2010/main" val="13379170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38</a:t>
            </a:fld>
            <a:endParaRPr lang="en-US"/>
          </a:p>
        </p:txBody>
      </p:sp>
    </p:spTree>
    <p:extLst>
      <p:ext uri="{BB962C8B-B14F-4D97-AF65-F5344CB8AC3E}">
        <p14:creationId xmlns:p14="http://schemas.microsoft.com/office/powerpoint/2010/main" val="28061613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References</a:t>
            </a:r>
          </a:p>
          <a:p>
            <a:r>
              <a:rPr lang="en-US" sz="1300" dirty="0"/>
              <a:t>American Academy of </a:t>
            </a:r>
            <a:r>
              <a:rPr lang="en-US" sz="1300" dirty="0" err="1"/>
              <a:t>Orthopaedic</a:t>
            </a:r>
            <a:r>
              <a:rPr lang="en-US" sz="1300" dirty="0"/>
              <a:t> Surgeons Evidence-Based Clinical Practice Guideline on the Management of Osteoarthritis of the Hip </a:t>
            </a:r>
            <a:r>
              <a:rPr lang="en-US" sz="1300" dirty="0">
                <a:hlinkClick r:id="rId3"/>
              </a:rPr>
              <a:t>https://www.orthoguidelines.org/topic?id=1047</a:t>
            </a:r>
            <a:r>
              <a:rPr lang="en-US" sz="1300" dirty="0"/>
              <a:t>  Published December 1, 2023. </a:t>
            </a:r>
          </a:p>
          <a:p>
            <a:endParaRPr lang="en-US" b="1" dirty="0"/>
          </a:p>
        </p:txBody>
      </p:sp>
      <p:sp>
        <p:nvSpPr>
          <p:cNvPr id="4" name="Slide Number Placeholder 3"/>
          <p:cNvSpPr>
            <a:spLocks noGrp="1"/>
          </p:cNvSpPr>
          <p:nvPr>
            <p:ph type="sldNum" sz="quarter" idx="10"/>
          </p:nvPr>
        </p:nvSpPr>
        <p:spPr/>
        <p:txBody>
          <a:bodyPr/>
          <a:lstStyle/>
          <a:p>
            <a:fld id="{773B0F6F-B83E-447F-A566-EAD229E72311}" type="slidenum">
              <a:rPr lang="en-US" smtClean="0"/>
              <a:t>39</a:t>
            </a:fld>
            <a:endParaRPr lang="en-US"/>
          </a:p>
        </p:txBody>
      </p:sp>
    </p:spTree>
    <p:extLst>
      <p:ext uri="{BB962C8B-B14F-4D97-AF65-F5344CB8AC3E}">
        <p14:creationId xmlns:p14="http://schemas.microsoft.com/office/powerpoint/2010/main" val="2669093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Goals and Rationale </a:t>
            </a:r>
          </a:p>
          <a:p>
            <a:endParaRPr lang="en-US" b="1" dirty="0"/>
          </a:p>
          <a:p>
            <a:r>
              <a:rPr lang="en-US" dirty="0"/>
              <a:t>The purpose of a clinical practice guideline is to improve treatment based on current best evidence. A clinical practice guideline consists of a systematic review of all available literature on the topic, and demonstrates where there is good evidence, where evidence is lacking, and what topics require future research. AAOS staff and the physician work group systematically review available literature and subsequently write recommendations based on a rigorous, standardized process. </a:t>
            </a:r>
          </a:p>
          <a:p>
            <a:endParaRPr lang="en-US" dirty="0"/>
          </a:p>
          <a:p>
            <a:r>
              <a:rPr lang="en-US" dirty="0"/>
              <a:t>Musculoskeletal care is provided in many different settings by many different providers. A guideline was created</a:t>
            </a:r>
            <a:r>
              <a:rPr lang="en-US" baseline="0" dirty="0"/>
              <a:t> </a:t>
            </a:r>
            <a:r>
              <a:rPr lang="en-US" dirty="0"/>
              <a:t>as an educational tool to guide qualified physicians and orthopaedic surgeons through a series of treatment decisions in an effort to improve the quality and efficiency of care, and should not be construed as including all proper methods of care or excluding methods of care reasonably directed to obtaining the same results. The ultimate judgment regarding any specific procedure or treatment must be made in light of all circumstances presented by the patient and the needs and resources particular to the locality or institution.</a:t>
            </a:r>
            <a:endParaRPr lang="en-US" b="1" dirty="0"/>
          </a:p>
        </p:txBody>
      </p:sp>
      <p:sp>
        <p:nvSpPr>
          <p:cNvPr id="4" name="Slide Number Placeholder 3"/>
          <p:cNvSpPr>
            <a:spLocks noGrp="1"/>
          </p:cNvSpPr>
          <p:nvPr>
            <p:ph type="sldNum" sz="quarter" idx="10"/>
          </p:nvPr>
        </p:nvSpPr>
        <p:spPr/>
        <p:txBody>
          <a:bodyPr/>
          <a:lstStyle/>
          <a:p>
            <a:fld id="{773B0F6F-B83E-447F-A566-EAD229E72311}" type="slidenum">
              <a:rPr lang="en-US" smtClean="0"/>
              <a:t>4</a:t>
            </a:fld>
            <a:endParaRPr lang="en-US"/>
          </a:p>
        </p:txBody>
      </p:sp>
    </p:spTree>
    <p:extLst>
      <p:ext uri="{BB962C8B-B14F-4D97-AF65-F5344CB8AC3E}">
        <p14:creationId xmlns:p14="http://schemas.microsoft.com/office/powerpoint/2010/main" val="13144060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AAOS </a:t>
            </a:r>
            <a:r>
              <a:rPr lang="en-US" dirty="0" err="1"/>
              <a:t>OrthoGuidelines</a:t>
            </a:r>
            <a:r>
              <a:rPr lang="en-US" dirty="0"/>
              <a:t> app is an easy way to access Clinical Practice Guidelines right from your smartphone.  Free for both Android and iOS users, this app not only contains all AAOS CPG’s, but also contains Appropriate Use Criteria, guideline case studies, full text pdfs, clinician checklists, impactful statements, along with other useful tools. </a:t>
            </a:r>
          </a:p>
        </p:txBody>
      </p:sp>
      <p:sp>
        <p:nvSpPr>
          <p:cNvPr id="4" name="Slide Number Placeholder 3"/>
          <p:cNvSpPr>
            <a:spLocks noGrp="1"/>
          </p:cNvSpPr>
          <p:nvPr>
            <p:ph type="sldNum" sz="quarter" idx="10"/>
          </p:nvPr>
        </p:nvSpPr>
        <p:spPr/>
        <p:txBody>
          <a:bodyPr/>
          <a:lstStyle/>
          <a:p>
            <a:fld id="{773B0F6F-B83E-447F-A566-EAD229E72311}" type="slidenum">
              <a:rPr lang="en-US" smtClean="0"/>
              <a:t>40</a:t>
            </a:fld>
            <a:endParaRPr lang="en-US"/>
          </a:p>
        </p:txBody>
      </p:sp>
    </p:spTree>
    <p:extLst>
      <p:ext uri="{BB962C8B-B14F-4D97-AF65-F5344CB8AC3E}">
        <p14:creationId xmlns:p14="http://schemas.microsoft.com/office/powerpoint/2010/main" val="14698255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OrthoGuidelines </a:t>
            </a:r>
          </a:p>
          <a:p>
            <a:endParaRPr lang="en-US" b="1" dirty="0"/>
          </a:p>
          <a:p>
            <a:r>
              <a:rPr lang="en-US" b="0" dirty="0"/>
              <a:t>OrthoGuidelines furnishes the user with easy access to all AAOS guidelines. Guidelines can be sorted either alphabetically, by strength of recommendation, or stage of care.  All CPG’s are able to be located via a single keyword search.  OrthoGuidelines additionally enables the user to view recommendations via abbreviated titles, and enables access to full recommendations and rationale.  The user may likewise interface with PubMed references.</a:t>
            </a:r>
          </a:p>
          <a:p>
            <a:endParaRPr lang="en-US" dirty="0"/>
          </a:p>
        </p:txBody>
      </p:sp>
      <p:sp>
        <p:nvSpPr>
          <p:cNvPr id="4" name="Slide Number Placeholder 3"/>
          <p:cNvSpPr>
            <a:spLocks noGrp="1"/>
          </p:cNvSpPr>
          <p:nvPr>
            <p:ph type="sldNum" sz="quarter" idx="10"/>
          </p:nvPr>
        </p:nvSpPr>
        <p:spPr/>
        <p:txBody>
          <a:bodyPr/>
          <a:lstStyle/>
          <a:p>
            <a:fld id="{98AEAFB9-6C8F-BC41-A2C6-0BB6D1D69E0F}" type="slidenum">
              <a:rPr lang="en-US" smtClean="0"/>
              <a:pPr/>
              <a:t>41</a:t>
            </a:fld>
            <a:endParaRPr lang="en-US" dirty="0"/>
          </a:p>
        </p:txBody>
      </p:sp>
    </p:spTree>
    <p:extLst>
      <p:ext uri="{BB962C8B-B14F-4D97-AF65-F5344CB8AC3E}">
        <p14:creationId xmlns:p14="http://schemas.microsoft.com/office/powerpoint/2010/main" val="41636615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OrthoGuidelines</a:t>
            </a:r>
            <a:r>
              <a:rPr lang="en-US" dirty="0"/>
              <a:t> allows the user to search across </a:t>
            </a:r>
            <a:r>
              <a:rPr lang="en-US" b="1" dirty="0"/>
              <a:t>ALL</a:t>
            </a:r>
            <a:r>
              <a:rPr lang="en-US" dirty="0"/>
              <a:t> Clinical Practice Guidelines and Appropriate Use Criteria via a single keyword search.</a:t>
            </a:r>
          </a:p>
        </p:txBody>
      </p:sp>
      <p:sp>
        <p:nvSpPr>
          <p:cNvPr id="4" name="Slide Number Placeholder 3"/>
          <p:cNvSpPr>
            <a:spLocks noGrp="1"/>
          </p:cNvSpPr>
          <p:nvPr>
            <p:ph type="sldNum" sz="quarter" idx="10"/>
          </p:nvPr>
        </p:nvSpPr>
        <p:spPr/>
        <p:txBody>
          <a:bodyPr/>
          <a:lstStyle/>
          <a:p>
            <a:fld id="{773B0F6F-B83E-447F-A566-EAD229E72311}" type="slidenum">
              <a:rPr lang="en-US" smtClean="0"/>
              <a:t>42</a:t>
            </a:fld>
            <a:endParaRPr lang="en-US"/>
          </a:p>
        </p:txBody>
      </p:sp>
    </p:spTree>
    <p:extLst>
      <p:ext uri="{BB962C8B-B14F-4D97-AF65-F5344CB8AC3E}">
        <p14:creationId xmlns:p14="http://schemas.microsoft.com/office/powerpoint/2010/main" val="626330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user is able to access all references for each recommendation via PubMed.</a:t>
            </a:r>
          </a:p>
        </p:txBody>
      </p:sp>
      <p:sp>
        <p:nvSpPr>
          <p:cNvPr id="4" name="Slide Number Placeholder 3"/>
          <p:cNvSpPr>
            <a:spLocks noGrp="1"/>
          </p:cNvSpPr>
          <p:nvPr>
            <p:ph type="sldNum" sz="quarter" idx="10"/>
          </p:nvPr>
        </p:nvSpPr>
        <p:spPr/>
        <p:txBody>
          <a:bodyPr/>
          <a:lstStyle/>
          <a:p>
            <a:fld id="{773B0F6F-B83E-447F-A566-EAD229E72311}" type="slidenum">
              <a:rPr lang="en-US" smtClean="0"/>
              <a:t>43</a:t>
            </a:fld>
            <a:endParaRPr lang="en-US"/>
          </a:p>
        </p:txBody>
      </p:sp>
    </p:spTree>
    <p:extLst>
      <p:ext uri="{BB962C8B-B14F-4D97-AF65-F5344CB8AC3E}">
        <p14:creationId xmlns:p14="http://schemas.microsoft.com/office/powerpoint/2010/main" val="3313852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American Academy of </a:t>
            </a:r>
            <a:r>
              <a:rPr lang="en-US" sz="1300" dirty="0" err="1"/>
              <a:t>Orthopaedic</a:t>
            </a:r>
            <a:r>
              <a:rPr lang="en-US" sz="1300" dirty="0"/>
              <a:t> Surgeons began developing Appropriate Use </a:t>
            </a:r>
            <a:r>
              <a:rPr lang="en-US" sz="1300" dirty="0" err="1"/>
              <a:t>Criterias</a:t>
            </a:r>
            <a:r>
              <a:rPr lang="en-US" sz="1300" dirty="0"/>
              <a:t> in 2011 as a tool to implement Evidence-based Clinical Practice Guidelines. Appropriate Use Criteria are created to inform clinicians for whom a procedure should be done. This involves using clinician expertise and experience, in conjunction with the relevant evidence, to rate the appropriateness of various treatments in a set of hypothetical, but clinically realistic, patient scenarios.  Users can easily access this valuable tool via </a:t>
            </a:r>
            <a:r>
              <a:rPr lang="en-US" sz="1300" dirty="0" err="1"/>
              <a:t>OrthoGuidlines</a:t>
            </a:r>
            <a:r>
              <a:rPr lang="en-US" sz="1300" dirty="0"/>
              <a:t>.</a:t>
            </a:r>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44</a:t>
            </a:fld>
            <a:endParaRPr lang="en-US"/>
          </a:p>
        </p:txBody>
      </p:sp>
    </p:spTree>
    <p:extLst>
      <p:ext uri="{BB962C8B-B14F-4D97-AF65-F5344CB8AC3E}">
        <p14:creationId xmlns:p14="http://schemas.microsoft.com/office/powerpoint/2010/main" val="9380051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Published Clinical Practice Guidelines</a:t>
            </a:r>
          </a:p>
          <a:p>
            <a:endParaRPr lang="en-US" b="1" dirty="0"/>
          </a:p>
          <a:p>
            <a:pPr marL="302066" indent="-302066">
              <a:buFont typeface="Wingdings" panose="05000000000000000000" pitchFamily="2" charset="2"/>
              <a:buChar char="§"/>
            </a:pPr>
            <a:r>
              <a:rPr lang="en-US" sz="1300" dirty="0"/>
              <a:t>Acute Compartment Syndrome</a:t>
            </a:r>
          </a:p>
          <a:p>
            <a:pPr marL="302066" indent="-302066">
              <a:buFont typeface="Wingdings" panose="05000000000000000000" pitchFamily="2" charset="2"/>
              <a:buChar char="§"/>
            </a:pPr>
            <a:r>
              <a:rPr lang="en-US" sz="1300" dirty="0"/>
              <a:t>Anesthesia and Analgesia in TJA (2022 and 2021) (Endorsement)</a:t>
            </a:r>
          </a:p>
          <a:p>
            <a:pPr marL="302066" indent="-302066">
              <a:buFont typeface="Wingdings" panose="05000000000000000000" pitchFamily="2" charset="2"/>
              <a:buChar char="§"/>
            </a:pPr>
            <a:r>
              <a:rPr lang="en-US" sz="1300" dirty="0"/>
              <a:t>Anterior Cruciate Ligament Injuries</a:t>
            </a:r>
          </a:p>
          <a:p>
            <a:pPr marL="302066" indent="-302066">
              <a:buFont typeface="Wingdings" panose="05000000000000000000" pitchFamily="2" charset="2"/>
              <a:buChar char="§"/>
            </a:pPr>
            <a:r>
              <a:rPr lang="en-US" sz="1300" dirty="0"/>
              <a:t>Carpal Tunnel Syndrome</a:t>
            </a:r>
          </a:p>
          <a:p>
            <a:pPr marL="302066" indent="-302066">
              <a:buFont typeface="Wingdings" panose="05000000000000000000" pitchFamily="2" charset="2"/>
              <a:buChar char="§"/>
            </a:pPr>
            <a:r>
              <a:rPr lang="en-US" sz="1300" dirty="0"/>
              <a:t>Clavicle Fractures</a:t>
            </a:r>
          </a:p>
          <a:p>
            <a:pPr marL="302066" indent="-302066">
              <a:buFont typeface="Wingdings" panose="05000000000000000000" pitchFamily="2" charset="2"/>
              <a:buChar char="§"/>
            </a:pPr>
            <a:r>
              <a:rPr lang="en-US" sz="1300" dirty="0"/>
              <a:t>Detection and Nonoperative Management of Pediatric Developmental Dysplasia of the Hip in Infants up to Six Months of Age</a:t>
            </a:r>
          </a:p>
          <a:p>
            <a:pPr marL="302066" indent="-302066">
              <a:buFont typeface="Wingdings" panose="05000000000000000000" pitchFamily="2" charset="2"/>
              <a:buChar char="§"/>
            </a:pPr>
            <a:r>
              <a:rPr lang="en-US" sz="1300" dirty="0"/>
              <a:t>Distal Radius Fractures</a:t>
            </a:r>
          </a:p>
          <a:p>
            <a:pPr marL="302066" indent="-302066">
              <a:buFont typeface="Wingdings" panose="05000000000000000000" pitchFamily="2" charset="2"/>
              <a:buChar char="§"/>
            </a:pPr>
            <a:r>
              <a:rPr lang="en-US" sz="1300" dirty="0"/>
              <a:t>Glenohumeral Joint Osteoarthritis</a:t>
            </a:r>
          </a:p>
          <a:p>
            <a:pPr marL="302066" indent="-302066">
              <a:buFont typeface="Wingdings" panose="05000000000000000000" pitchFamily="2" charset="2"/>
              <a:buChar char="§"/>
            </a:pPr>
            <a:r>
              <a:rPr lang="en-US" sz="1300" dirty="0"/>
              <a:t>Hip Fractures in the Elderly</a:t>
            </a:r>
          </a:p>
          <a:p>
            <a:pPr marL="302066" indent="-302066">
              <a:buFont typeface="Wingdings" panose="05000000000000000000" pitchFamily="2" charset="2"/>
              <a:buChar char="§"/>
            </a:pPr>
            <a:r>
              <a:rPr lang="en-US" sz="1300" dirty="0"/>
              <a:t>Limb Salvage or Early Amputation</a:t>
            </a:r>
          </a:p>
          <a:p>
            <a:pPr marL="302066" indent="-302066">
              <a:buFont typeface="Wingdings" panose="05000000000000000000" pitchFamily="2" charset="2"/>
              <a:buChar char="§"/>
            </a:pPr>
            <a:r>
              <a:rPr lang="en-US" sz="1300" dirty="0"/>
              <a:t>Management of Metastatic Humeral Disease (Endorsement)</a:t>
            </a:r>
          </a:p>
          <a:p>
            <a:pPr marL="302066" indent="-302066">
              <a:buFont typeface="Wingdings" panose="05000000000000000000" pitchFamily="2" charset="2"/>
              <a:buChar char="§"/>
            </a:pPr>
            <a:r>
              <a:rPr lang="en-US" sz="1300" dirty="0"/>
              <a:t>Management of Venous Thromboembolism (Endorsement)</a:t>
            </a:r>
          </a:p>
          <a:p>
            <a:pPr marL="302066" indent="-302066">
              <a:buFont typeface="Wingdings" panose="05000000000000000000" pitchFamily="2" charset="2"/>
              <a:buChar char="§"/>
            </a:pPr>
            <a:r>
              <a:rPr lang="en-US" sz="1300" dirty="0"/>
              <a:t>Osteoarthritis of the Hip</a:t>
            </a:r>
          </a:p>
          <a:p>
            <a:pPr marL="302066" indent="-302066">
              <a:buFont typeface="Wingdings" panose="05000000000000000000" pitchFamily="2" charset="2"/>
              <a:buChar char="§"/>
            </a:pPr>
            <a:r>
              <a:rPr lang="en-US" sz="1300" dirty="0"/>
              <a:t>Osteoarthritis of the Knee (Arthroplasty)</a:t>
            </a:r>
          </a:p>
          <a:p>
            <a:pPr marL="302066" indent="-302066">
              <a:buFont typeface="Wingdings" panose="05000000000000000000" pitchFamily="2" charset="2"/>
              <a:buChar char="§"/>
            </a:pPr>
            <a:r>
              <a:rPr lang="en-US" sz="1300" dirty="0"/>
              <a:t>Osteoarthritis of the Knee (Non-Arthroplasty)</a:t>
            </a:r>
          </a:p>
          <a:p>
            <a:pPr marL="302066" indent="-302066">
              <a:buFont typeface="Wingdings" panose="05000000000000000000" pitchFamily="2" charset="2"/>
              <a:buChar char="§"/>
            </a:pPr>
            <a:r>
              <a:rPr lang="en-US" sz="1300" dirty="0"/>
              <a:t>Osteochondritis Dissecans</a:t>
            </a:r>
          </a:p>
          <a:p>
            <a:pPr marL="302066" indent="-302066">
              <a:buFont typeface="Wingdings" panose="05000000000000000000" pitchFamily="2" charset="2"/>
              <a:buChar char="§"/>
            </a:pPr>
            <a:r>
              <a:rPr lang="en-US" sz="1300" dirty="0"/>
              <a:t>Pain Alleviation for Musculoskeletal Extremity Fractures/Pelvis Surgery</a:t>
            </a:r>
          </a:p>
          <a:p>
            <a:pPr marL="302066" indent="-302066">
              <a:buFont typeface="Wingdings" panose="05000000000000000000" pitchFamily="2" charset="2"/>
              <a:buChar char="§"/>
            </a:pPr>
            <a:r>
              <a:rPr lang="en-US" sz="1300" dirty="0"/>
              <a:t>Pediatric Diaphyseal Femur Fractures</a:t>
            </a:r>
          </a:p>
          <a:p>
            <a:pPr marL="302066" indent="-302066">
              <a:buFont typeface="Wingdings" panose="05000000000000000000" pitchFamily="2" charset="2"/>
              <a:buChar char="§"/>
            </a:pPr>
            <a:r>
              <a:rPr lang="en-US" sz="1300" dirty="0"/>
              <a:t>Pediatric Supracondylar Humerus Fractures</a:t>
            </a:r>
          </a:p>
          <a:p>
            <a:pPr marL="302066" indent="-302066">
              <a:buFont typeface="Wingdings" panose="05000000000000000000" pitchFamily="2" charset="2"/>
              <a:buChar char="§"/>
            </a:pPr>
            <a:r>
              <a:rPr lang="en-US" sz="1300" dirty="0"/>
              <a:t>Periprosthetic Joint Infections</a:t>
            </a:r>
          </a:p>
          <a:p>
            <a:pPr marL="302066" indent="-302066">
              <a:buFont typeface="Wingdings" panose="05000000000000000000" pitchFamily="2" charset="2"/>
              <a:buChar char="§"/>
            </a:pPr>
            <a:r>
              <a:rPr lang="en-US" sz="1300" dirty="0"/>
              <a:t>Prevention of </a:t>
            </a:r>
            <a:r>
              <a:rPr lang="en-US" sz="1300" dirty="0" err="1"/>
              <a:t>Orthopaedic</a:t>
            </a:r>
            <a:r>
              <a:rPr lang="en-US" sz="1300" dirty="0"/>
              <a:t> Implant Infections in Patients Undergoing Dental Procedures</a:t>
            </a:r>
          </a:p>
          <a:p>
            <a:pPr marL="302066" indent="-302066">
              <a:buFont typeface="Wingdings" panose="05000000000000000000" pitchFamily="2" charset="2"/>
              <a:buChar char="§"/>
            </a:pPr>
            <a:r>
              <a:rPr lang="en-US" sz="1300" dirty="0"/>
              <a:t>Prevention of Surgical Site Infections After Major Extremity Trauma</a:t>
            </a:r>
          </a:p>
          <a:p>
            <a:pPr marL="302066" indent="-302066">
              <a:buFont typeface="Wingdings" panose="05000000000000000000" pitchFamily="2" charset="2"/>
              <a:buChar char="§"/>
            </a:pPr>
            <a:r>
              <a:rPr lang="en-US" sz="1300" dirty="0"/>
              <a:t>Psychosocial Risk Factors Influencing Trauma Recovery</a:t>
            </a:r>
          </a:p>
          <a:p>
            <a:pPr marL="302066" indent="-302066">
              <a:buFont typeface="Wingdings" panose="05000000000000000000" pitchFamily="2" charset="2"/>
              <a:buChar char="§"/>
            </a:pPr>
            <a:r>
              <a:rPr lang="en-US" sz="1300" dirty="0"/>
              <a:t>Rotator Cuff Injuries</a:t>
            </a:r>
          </a:p>
          <a:p>
            <a:pPr marL="302066" indent="-302066">
              <a:buFont typeface="Wingdings" panose="05000000000000000000" pitchFamily="2" charset="2"/>
              <a:buChar char="§"/>
            </a:pPr>
            <a:r>
              <a:rPr lang="en-US" sz="1300" dirty="0"/>
              <a:t>Surgical Site Infections</a:t>
            </a:r>
          </a:p>
          <a:p>
            <a:pPr marL="302066" indent="-302066">
              <a:buFont typeface="Wingdings" panose="05000000000000000000" pitchFamily="2" charset="2"/>
              <a:buChar char="§"/>
            </a:pPr>
            <a:r>
              <a:rPr lang="en-US" sz="1300" dirty="0"/>
              <a:t>Tranexamic Acid in Total Joint Arthroplasty (Endorsement)</a:t>
            </a:r>
          </a:p>
          <a:p>
            <a:pPr marL="302066" indent="-302066">
              <a:buFont typeface="Wingdings" panose="05000000000000000000" pitchFamily="2" charset="2"/>
              <a:buChar char="§"/>
            </a:pPr>
            <a:r>
              <a:rPr lang="en-US" sz="1300" dirty="0"/>
              <a:t>Treatment of Metastatic Carcinoma and Myeloma of the Femur (Endorsement)</a:t>
            </a:r>
          </a:p>
          <a:p>
            <a:pPr marL="302066" indent="-302066">
              <a:buFont typeface="Wingdings" panose="05000000000000000000" pitchFamily="2" charset="2"/>
              <a:buChar char="§"/>
            </a:pPr>
            <a:r>
              <a:rPr lang="en-US" sz="1300" dirty="0"/>
              <a:t>Use of Imaging Prior to Referral to a Musculoskeletal Oncologist (Endorsement)</a:t>
            </a:r>
          </a:p>
          <a:p>
            <a:pPr marL="302066" indent="-302066">
              <a:buFont typeface="Wingdings" panose="05000000000000000000" pitchFamily="2" charset="2"/>
              <a:buChar char="§"/>
            </a:pPr>
            <a:endParaRPr lang="en-US" sz="1300" i="1" dirty="0"/>
          </a:p>
          <a:p>
            <a:r>
              <a:rPr lang="en-US" sz="1300" i="1" dirty="0"/>
              <a:t> </a:t>
            </a:r>
          </a:p>
          <a:p>
            <a:endParaRPr lang="en-US" b="1" dirty="0"/>
          </a:p>
        </p:txBody>
      </p:sp>
      <p:sp>
        <p:nvSpPr>
          <p:cNvPr id="4" name="Slide Number Placeholder 3"/>
          <p:cNvSpPr>
            <a:spLocks noGrp="1"/>
          </p:cNvSpPr>
          <p:nvPr>
            <p:ph type="sldNum" sz="quarter" idx="10"/>
          </p:nvPr>
        </p:nvSpPr>
        <p:spPr/>
        <p:txBody>
          <a:bodyPr/>
          <a:lstStyle/>
          <a:p>
            <a:fld id="{773B0F6F-B83E-447F-A566-EAD229E72311}" type="slidenum">
              <a:rPr lang="en-US" smtClean="0"/>
              <a:t>45</a:t>
            </a:fld>
            <a:endParaRPr lang="en-US"/>
          </a:p>
        </p:txBody>
      </p:sp>
    </p:spTree>
    <p:extLst>
      <p:ext uri="{BB962C8B-B14F-4D97-AF65-F5344CB8AC3E}">
        <p14:creationId xmlns:p14="http://schemas.microsoft.com/office/powerpoint/2010/main" val="30179808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Published Appropriate Use Criteria</a:t>
            </a:r>
          </a:p>
          <a:p>
            <a:endParaRPr lang="en-US" b="1" dirty="0"/>
          </a:p>
          <a:p>
            <a:pPr marL="285750" indent="-285750">
              <a:buFont typeface="Wingdings" panose="05000000000000000000" pitchFamily="2" charset="2"/>
              <a:buChar char="§"/>
            </a:pPr>
            <a:r>
              <a:rPr lang="en-US" sz="1200" dirty="0"/>
              <a:t>Acute Compartment Syndrome: Diagnosis and Management</a:t>
            </a:r>
          </a:p>
          <a:p>
            <a:pPr marL="285750" indent="-285750">
              <a:buFont typeface="Wingdings" panose="05000000000000000000" pitchFamily="2" charset="2"/>
              <a:buChar char="§"/>
            </a:pPr>
            <a:r>
              <a:rPr lang="en-US" sz="1200" dirty="0"/>
              <a:t>Anterior Cruciate Ligament Injuries: Prevention Programs</a:t>
            </a:r>
          </a:p>
          <a:p>
            <a:pPr marL="285750" indent="-285750">
              <a:buFont typeface="Wingdings" panose="05000000000000000000" pitchFamily="2" charset="2"/>
              <a:buChar char="§"/>
            </a:pPr>
            <a:r>
              <a:rPr lang="en-US" sz="1200" dirty="0"/>
              <a:t>Carpal Tunnel Syndrome: Management</a:t>
            </a:r>
          </a:p>
          <a:p>
            <a:pPr marL="285750" indent="-285750">
              <a:buFont typeface="Wingdings" panose="05000000000000000000" pitchFamily="2" charset="2"/>
              <a:buChar char="§"/>
            </a:pPr>
            <a:r>
              <a:rPr lang="en-US" sz="1200" dirty="0"/>
              <a:t>DDH: Management for Generalists and Referring Physicians</a:t>
            </a:r>
          </a:p>
          <a:p>
            <a:pPr marL="285750" indent="-285750">
              <a:buFont typeface="Wingdings" panose="05000000000000000000" pitchFamily="2" charset="2"/>
              <a:buChar char="§"/>
            </a:pPr>
            <a:r>
              <a:rPr lang="en-US" sz="1200" dirty="0"/>
              <a:t>DDH: Management for </a:t>
            </a:r>
            <a:r>
              <a:rPr lang="en-US" sz="1200" dirty="0" err="1"/>
              <a:t>Orthopaedic</a:t>
            </a:r>
            <a:r>
              <a:rPr lang="en-US" sz="1200" dirty="0"/>
              <a:t> Specialists</a:t>
            </a:r>
          </a:p>
          <a:p>
            <a:pPr marL="285750" indent="-285750">
              <a:buFont typeface="Wingdings" panose="05000000000000000000" pitchFamily="2" charset="2"/>
              <a:buChar char="§"/>
            </a:pPr>
            <a:r>
              <a:rPr lang="en-US" sz="1200" dirty="0"/>
              <a:t>Distal Radius Fractures: Treatment</a:t>
            </a:r>
          </a:p>
          <a:p>
            <a:pPr marL="285750" indent="-285750">
              <a:buFont typeface="Wingdings" panose="05000000000000000000" pitchFamily="2" charset="2"/>
              <a:buChar char="§"/>
            </a:pPr>
            <a:r>
              <a:rPr lang="en-US" sz="1200" dirty="0"/>
              <a:t>Hip Fractures in Older Adults: Acute Treatment</a:t>
            </a:r>
          </a:p>
          <a:p>
            <a:pPr marL="285750" indent="-285750">
              <a:buFont typeface="Wingdings" panose="05000000000000000000" pitchFamily="2" charset="2"/>
              <a:buChar char="§"/>
            </a:pPr>
            <a:r>
              <a:rPr lang="en-US" sz="1200" dirty="0"/>
              <a:t>Hip Fractures in Older Adults: Postoperative/Rehabilitation</a:t>
            </a:r>
          </a:p>
          <a:p>
            <a:pPr marL="285750" indent="-285750">
              <a:buFont typeface="Wingdings" panose="05000000000000000000" pitchFamily="2" charset="2"/>
              <a:buChar char="§"/>
            </a:pPr>
            <a:r>
              <a:rPr lang="en-US" sz="1200" dirty="0"/>
              <a:t>Humeral Component Design</a:t>
            </a:r>
          </a:p>
          <a:p>
            <a:pPr marL="285750" indent="-285750">
              <a:buFont typeface="Wingdings" panose="05000000000000000000" pitchFamily="2" charset="2"/>
              <a:buChar char="§"/>
            </a:pPr>
            <a:r>
              <a:rPr lang="en-US" sz="1200" dirty="0"/>
              <a:t>Isolated ACL Injury Treatment: Non-Op, Reconstruction/Repair</a:t>
            </a:r>
          </a:p>
          <a:p>
            <a:pPr marL="285750" indent="-285750">
              <a:buFont typeface="Wingdings" panose="05000000000000000000" pitchFamily="2" charset="2"/>
              <a:buChar char="§"/>
            </a:pPr>
            <a:r>
              <a:rPr lang="en-US" sz="1200" dirty="0"/>
              <a:t>Limb Salvage and Amputation</a:t>
            </a:r>
          </a:p>
          <a:p>
            <a:pPr marL="285750" indent="-285750">
              <a:buFont typeface="Wingdings" panose="05000000000000000000" pitchFamily="2" charset="2"/>
              <a:buChar char="§"/>
            </a:pPr>
            <a:r>
              <a:rPr lang="en-US" sz="1200" dirty="0"/>
              <a:t>Management of Osteoarthritis of the Knee (Non-Arthroplasty)</a:t>
            </a:r>
          </a:p>
          <a:p>
            <a:pPr marL="285750" indent="-285750">
              <a:buFont typeface="Wingdings" panose="05000000000000000000" pitchFamily="2" charset="2"/>
              <a:buChar char="§"/>
            </a:pPr>
            <a:r>
              <a:rPr lang="en-US" sz="1200" dirty="0"/>
              <a:t>Management of Patients with </a:t>
            </a:r>
            <a:r>
              <a:rPr lang="en-US" sz="1200" dirty="0" err="1"/>
              <a:t>Orthopaedic</a:t>
            </a:r>
            <a:r>
              <a:rPr lang="en-US" sz="1200" dirty="0"/>
              <a:t> Implants Undergoing Dental Procedures</a:t>
            </a:r>
          </a:p>
          <a:p>
            <a:pPr marL="285750" indent="-285750">
              <a:buFont typeface="Wingdings" panose="05000000000000000000" pitchFamily="2" charset="2"/>
              <a:buChar char="§"/>
            </a:pPr>
            <a:r>
              <a:rPr lang="en-US" sz="1200" dirty="0"/>
              <a:t>Osteoarthritis of the Hip: Management</a:t>
            </a:r>
          </a:p>
          <a:p>
            <a:pPr marL="285750" indent="-285750">
              <a:buFont typeface="Wingdings" panose="05000000000000000000" pitchFamily="2" charset="2"/>
              <a:buChar char="§"/>
            </a:pPr>
            <a:r>
              <a:rPr lang="en-US" sz="1200" dirty="0"/>
              <a:t>Osteoarthritis of the Knee: Surgical Management</a:t>
            </a:r>
          </a:p>
          <a:p>
            <a:pPr marL="285750" indent="-285750">
              <a:buFont typeface="Wingdings" panose="05000000000000000000" pitchFamily="2" charset="2"/>
              <a:buChar char="§"/>
            </a:pPr>
            <a:r>
              <a:rPr lang="en-US" sz="1200" dirty="0"/>
              <a:t>Osteochondritis Dissecans: Diagnosis and Treatment</a:t>
            </a:r>
          </a:p>
          <a:p>
            <a:pPr marL="285750" indent="-285750">
              <a:buFont typeface="Wingdings" panose="05000000000000000000" pitchFamily="2" charset="2"/>
              <a:buChar char="§"/>
            </a:pPr>
            <a:r>
              <a:rPr lang="en-US" sz="1200" dirty="0"/>
              <a:t>Pediatric Supracondylar Humerus Fractures</a:t>
            </a:r>
          </a:p>
          <a:p>
            <a:pPr marL="285750" indent="-285750">
              <a:buFont typeface="Wingdings" panose="05000000000000000000" pitchFamily="2" charset="2"/>
              <a:buChar char="§"/>
            </a:pPr>
            <a:r>
              <a:rPr lang="en-US" sz="1200" dirty="0"/>
              <a:t>Pediatric Supracondylar Humerus Fractures with Vascular Injuries</a:t>
            </a:r>
          </a:p>
          <a:p>
            <a:pPr marL="285750" indent="-285750">
              <a:buFont typeface="Wingdings" panose="05000000000000000000" pitchFamily="2" charset="2"/>
              <a:buChar char="§"/>
            </a:pPr>
            <a:r>
              <a:rPr lang="en-US" sz="1200" dirty="0"/>
              <a:t>Pharmacologic, Physical, and Cognitive Pain Alleviation for Musculoskeletal Extremity/Pelvis Surgery</a:t>
            </a:r>
          </a:p>
          <a:p>
            <a:pPr marL="285750" indent="-285750">
              <a:buFont typeface="Wingdings" panose="05000000000000000000" pitchFamily="2" charset="2"/>
              <a:buChar char="§"/>
            </a:pPr>
            <a:r>
              <a:rPr lang="en-US" sz="1200" dirty="0"/>
              <a:t>Prevention of Secondary Hip Fractures and/or Fragility Fractures</a:t>
            </a:r>
          </a:p>
          <a:p>
            <a:pPr marL="285750" indent="-285750">
              <a:buFont typeface="Wingdings" panose="05000000000000000000" pitchFamily="2" charset="2"/>
              <a:buChar char="§"/>
            </a:pPr>
            <a:r>
              <a:rPr lang="en-US" sz="1200" dirty="0"/>
              <a:t>Prevention of Surgical Site Infections After High Energy Extremity Trauma</a:t>
            </a:r>
          </a:p>
          <a:p>
            <a:pPr marL="285750" indent="-285750">
              <a:buFont typeface="Wingdings" panose="05000000000000000000" pitchFamily="2" charset="2"/>
              <a:buChar char="§"/>
            </a:pPr>
            <a:r>
              <a:rPr lang="en-US" sz="1200" dirty="0"/>
              <a:t>Psychosocial Risk and Protective Factures</a:t>
            </a:r>
          </a:p>
          <a:p>
            <a:pPr marL="285750" indent="-285750">
              <a:buFont typeface="Wingdings" panose="05000000000000000000" pitchFamily="2" charset="2"/>
              <a:buChar char="§"/>
            </a:pPr>
            <a:r>
              <a:rPr lang="en-US" sz="1200" dirty="0"/>
              <a:t>Return to Play to Pre-Injury Level</a:t>
            </a:r>
          </a:p>
          <a:p>
            <a:pPr marL="285750" indent="-285750">
              <a:buFont typeface="Wingdings" panose="05000000000000000000" pitchFamily="2" charset="2"/>
              <a:buChar char="§"/>
            </a:pPr>
            <a:r>
              <a:rPr lang="en-US" sz="1200" dirty="0"/>
              <a:t>Surgery for Degenerative Lumbar Scoliosis (Endorsement)</a:t>
            </a:r>
          </a:p>
          <a:p>
            <a:pPr marL="285750" indent="-285750">
              <a:buFont typeface="Wingdings" panose="05000000000000000000" pitchFamily="2" charset="2"/>
              <a:buChar char="§"/>
            </a:pPr>
            <a:r>
              <a:rPr lang="en-US" sz="1200" dirty="0"/>
              <a:t>Surgical Site Infections: Management</a:t>
            </a:r>
          </a:p>
          <a:p>
            <a:pPr marL="285750" indent="-285750">
              <a:buFont typeface="Wingdings" panose="05000000000000000000" pitchFamily="2" charset="2"/>
              <a:buChar char="§"/>
            </a:pPr>
            <a:r>
              <a:rPr lang="en-US" sz="1200" dirty="0"/>
              <a:t>Surveillance of Local Recurrence and Distant Metastasis after Surgical Treatment of Bone and Soft Tissue Sarcomas (Endorsement)</a:t>
            </a:r>
          </a:p>
          <a:p>
            <a:pPr marL="285750" indent="-285750">
              <a:buFont typeface="Wingdings" panose="05000000000000000000" pitchFamily="2" charset="2"/>
              <a:buChar char="§"/>
            </a:pPr>
            <a:r>
              <a:rPr lang="en-US" sz="1200" dirty="0"/>
              <a:t>Treatment for Shoulder OA with Intact Rotator Cuff and Severe Glenoid Retroversion</a:t>
            </a:r>
          </a:p>
          <a:p>
            <a:endParaRPr lang="en-US" b="1" dirty="0"/>
          </a:p>
        </p:txBody>
      </p:sp>
      <p:sp>
        <p:nvSpPr>
          <p:cNvPr id="4" name="Slide Number Placeholder 3"/>
          <p:cNvSpPr>
            <a:spLocks noGrp="1"/>
          </p:cNvSpPr>
          <p:nvPr>
            <p:ph type="sldNum" sz="quarter" idx="10"/>
          </p:nvPr>
        </p:nvSpPr>
        <p:spPr/>
        <p:txBody>
          <a:bodyPr/>
          <a:lstStyle/>
          <a:p>
            <a:fld id="{773B0F6F-B83E-447F-A566-EAD229E72311}" type="slidenum">
              <a:rPr lang="en-US" smtClean="0"/>
              <a:t>46</a:t>
            </a:fld>
            <a:endParaRPr lang="en-US"/>
          </a:p>
        </p:txBody>
      </p:sp>
    </p:spTree>
    <p:extLst>
      <p:ext uri="{BB962C8B-B14F-4D97-AF65-F5344CB8AC3E}">
        <p14:creationId xmlns:p14="http://schemas.microsoft.com/office/powerpoint/2010/main" val="519884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What is Evidence-Based Medicine</a:t>
            </a:r>
          </a:p>
          <a:p>
            <a:endParaRPr lang="en-US" altLang="en-US" b="1" dirty="0"/>
          </a:p>
          <a:p>
            <a:r>
              <a:rPr lang="en-US" altLang="en-US" dirty="0"/>
              <a:t>What is evidence-based medicine?  Clinical practice was historically viewed as the “art of medicine.” The use of the scientific method, as used in bench research, statistical analysis, and epidemiology, was rare in the world of medicine. </a:t>
            </a:r>
          </a:p>
          <a:p>
            <a:endParaRPr lang="en-US" altLang="en-US" dirty="0"/>
          </a:p>
          <a:p>
            <a:pPr defTabSz="966612">
              <a:defRPr/>
            </a:pPr>
            <a:r>
              <a:rPr lang="en-US" altLang="en-US" dirty="0">
                <a:latin typeface="Arial" pitchFamily="34" charset="0"/>
                <a:ea typeface="ＭＳ Ｐゴシック" pitchFamily="34" charset="-128"/>
                <a:cs typeface="Arial" pitchFamily="34" charset="0"/>
              </a:rPr>
              <a:t>Expert opinion, experience, and authoritarian judgment were the foundation for decision making.</a:t>
            </a:r>
          </a:p>
          <a:p>
            <a:endParaRPr lang="en-US" altLang="en-US" dirty="0"/>
          </a:p>
          <a:p>
            <a:pPr defTabSz="966612">
              <a:defRPr/>
            </a:pPr>
            <a:r>
              <a:rPr lang="en-US" altLang="en-US" dirty="0">
                <a:latin typeface="Arial" pitchFamily="34" charset="0"/>
                <a:ea typeface="ＭＳ Ｐゴシック" pitchFamily="34" charset="-128"/>
                <a:cs typeface="Arial" pitchFamily="34" charset="0"/>
              </a:rPr>
              <a:t>Habits, protocols, and traditions directed care.</a:t>
            </a:r>
          </a:p>
          <a:p>
            <a:pPr defTabSz="966612">
              <a:defRPr/>
            </a:pPr>
            <a:endParaRPr lang="en-US" altLang="en-US" dirty="0">
              <a:latin typeface="Arial" pitchFamily="34" charset="0"/>
              <a:ea typeface="ＭＳ Ｐゴシック" pitchFamily="34" charset="-128"/>
              <a:cs typeface="Arial" pitchFamily="34" charset="0"/>
            </a:endParaRPr>
          </a:p>
          <a:p>
            <a:r>
              <a:rPr lang="en-US" altLang="en-US" dirty="0">
                <a:latin typeface="Arial" pitchFamily="34" charset="0"/>
                <a:ea typeface="ＭＳ Ｐゴシック" pitchFamily="34" charset="-128"/>
                <a:cs typeface="Arial" pitchFamily="34" charset="0"/>
              </a:rPr>
              <a:t>However,  Clinical decisions should be based on the best patient and population-based evidence.</a:t>
            </a:r>
          </a:p>
          <a:p>
            <a:endParaRPr lang="en-US" altLang="en-US" dirty="0">
              <a:latin typeface="Arial" pitchFamily="34" charset="0"/>
              <a:ea typeface="ＭＳ Ｐゴシック" pitchFamily="34" charset="-128"/>
              <a:cs typeface="Arial" pitchFamily="34" charset="0"/>
            </a:endParaRPr>
          </a:p>
          <a:p>
            <a:pPr defTabSz="966612">
              <a:defRPr/>
            </a:pPr>
            <a:r>
              <a:rPr lang="en-US" dirty="0"/>
              <a:t>Evidence based medicine applies the scientific method into healthcare decision-making. It is an approach to medical practice intended to optimize decision-making by emphasizing the use of evidence </a:t>
            </a:r>
            <a:r>
              <a:rPr lang="en-US" b="1" dirty="0"/>
              <a:t>from well designed and conducted research</a:t>
            </a:r>
          </a:p>
          <a:p>
            <a:endParaRPr lang="en-US" altLang="en-US" dirty="0"/>
          </a:p>
          <a:p>
            <a:pPr>
              <a:defRPr/>
            </a:pPr>
            <a:r>
              <a:rPr lang="en-US" altLang="en-US" dirty="0"/>
              <a:t>It classifies evidence by</a:t>
            </a:r>
            <a:r>
              <a:rPr lang="en-US" altLang="en-US" baseline="0" dirty="0"/>
              <a:t> </a:t>
            </a:r>
            <a:r>
              <a:rPr lang="en-US" dirty="0"/>
              <a:t>its strength, with the strongest types yielding the strongest recommendations.</a:t>
            </a:r>
          </a:p>
          <a:p>
            <a:pPr>
              <a:defRPr/>
            </a:pPr>
            <a:endParaRPr lang="en-US" altLang="en-US" dirty="0">
              <a:latin typeface="Arial" pitchFamily="34" charset="0"/>
              <a:ea typeface="ＭＳ Ｐゴシック" pitchFamily="34" charset="-128"/>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5</a:t>
            </a:fld>
            <a:endParaRPr lang="en-US"/>
          </a:p>
        </p:txBody>
      </p:sp>
    </p:spTree>
    <p:extLst>
      <p:ext uri="{BB962C8B-B14F-4D97-AF65-F5344CB8AC3E}">
        <p14:creationId xmlns:p14="http://schemas.microsoft.com/office/powerpoint/2010/main" val="794618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altLang="en-US" sz="1300" b="1" dirty="0">
                <a:ea typeface="ＭＳ Ｐゴシック" pitchFamily="34" charset="-128"/>
                <a:cs typeface="Arial" pitchFamily="34" charset="0"/>
              </a:rPr>
              <a:t>What is Evidence-based Medicine:</a:t>
            </a:r>
          </a:p>
          <a:p>
            <a:pPr defTabSz="966612">
              <a:defRPr/>
            </a:pPr>
            <a:endParaRPr lang="en-US" altLang="en-US" sz="1300" b="1" dirty="0">
              <a:ea typeface="ＭＳ Ｐゴシック" pitchFamily="34" charset="-128"/>
              <a:cs typeface="Arial" pitchFamily="34" charset="0"/>
            </a:endParaRPr>
          </a:p>
          <a:p>
            <a:pPr defTabSz="966612">
              <a:defRPr/>
            </a:pPr>
            <a:r>
              <a:rPr lang="en-US" altLang="en-US" sz="1300" dirty="0">
                <a:ea typeface="ＭＳ Ｐゴシック" pitchFamily="34" charset="-128"/>
                <a:cs typeface="Arial" pitchFamily="34" charset="0"/>
              </a:rPr>
              <a:t>The definition of evidence-based medicine is the conscientious, explicit, and judicious use of current best evidence from clinical care research in the management of individual patients.</a:t>
            </a:r>
          </a:p>
          <a:p>
            <a:pPr defTabSz="966612">
              <a:defRPr/>
            </a:pPr>
            <a:endParaRPr lang="en-US" sz="1300" dirty="0">
              <a:ea typeface="ＭＳ Ｐゴシック" pitchFamily="34" charset="-128"/>
              <a:cs typeface="Arial" pitchFamily="34" charset="0"/>
            </a:endParaRPr>
          </a:p>
          <a:p>
            <a:pPr defTabSz="966612">
              <a:defRPr/>
            </a:pPr>
            <a:r>
              <a:rPr lang="en-US" sz="1300" dirty="0"/>
              <a:t>Evidence-Based Medicine combines:</a:t>
            </a:r>
          </a:p>
          <a:p>
            <a:pPr marL="845786" indent="-483306">
              <a:spcAft>
                <a:spcPts val="1903"/>
              </a:spcAft>
              <a:buFont typeface="Arial" panose="020B0604020202020204" pitchFamily="34" charset="0"/>
              <a:buChar char="•"/>
            </a:pPr>
            <a:r>
              <a:rPr lang="en-US" sz="1300" dirty="0"/>
              <a:t>Individual Clinical Experience</a:t>
            </a:r>
          </a:p>
          <a:p>
            <a:pPr marL="845786" indent="-483306">
              <a:spcAft>
                <a:spcPts val="1903"/>
              </a:spcAft>
              <a:buFont typeface="Arial" panose="020B0604020202020204" pitchFamily="34" charset="0"/>
              <a:buChar char="•"/>
            </a:pPr>
            <a:r>
              <a:rPr lang="en-US" sz="1300" dirty="0"/>
              <a:t>Best External Evidence, and</a:t>
            </a:r>
          </a:p>
          <a:p>
            <a:pPr marL="845786" indent="-483306">
              <a:spcAft>
                <a:spcPts val="1903"/>
              </a:spcAft>
              <a:buFont typeface="Arial" panose="020B0604020202020204" pitchFamily="34" charset="0"/>
              <a:buChar char="•"/>
            </a:pPr>
            <a:r>
              <a:rPr lang="en-US" sz="1300" dirty="0"/>
              <a:t>Patient Values and Expectations</a:t>
            </a:r>
          </a:p>
          <a:p>
            <a:pPr defTabSz="966612">
              <a:defRPr/>
            </a:pPr>
            <a:endParaRPr lang="en-US" altLang="en-US" sz="1300" dirty="0">
              <a:ea typeface="ＭＳ Ｐゴシック" pitchFamily="34" charset="-128"/>
              <a:cs typeface="Arial" pitchFamily="34" charset="0"/>
            </a:endParaRPr>
          </a:p>
          <a:p>
            <a:r>
              <a:rPr lang="en-US" sz="1300" dirty="0"/>
              <a:t>All AAOS Clinical practice guidelines (CPG) provide evidence-based recommendations for current </a:t>
            </a:r>
            <a:r>
              <a:rPr lang="en-US" sz="1300" dirty="0" err="1"/>
              <a:t>orthopaedic</a:t>
            </a:r>
            <a:r>
              <a:rPr lang="en-US" sz="1300" dirty="0"/>
              <a:t> diagnostic, treatment, and postoperative procedures. Multidisciplinary clinician work groups and AAOS staff work together to synthesize published research with the aim of providing a transparent and robust summary of the research findings for a particular </a:t>
            </a:r>
            <a:r>
              <a:rPr lang="en-US" sz="1300" dirty="0" err="1"/>
              <a:t>orthopaedic</a:t>
            </a:r>
            <a:r>
              <a:rPr lang="en-US" sz="1300" dirty="0"/>
              <a:t> disease topic. </a:t>
            </a:r>
            <a:endParaRPr lang="en-US" altLang="en-US" dirty="0"/>
          </a:p>
          <a:p>
            <a:endParaRPr lang="en-US" altLang="en-US" dirty="0">
              <a:latin typeface="Arial" pitchFamily="34" charset="0"/>
              <a:ea typeface="ＭＳ Ｐゴシック" pitchFamily="34" charset="-128"/>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6</a:t>
            </a:fld>
            <a:endParaRPr lang="en-US"/>
          </a:p>
        </p:txBody>
      </p:sp>
    </p:spTree>
    <p:extLst>
      <p:ext uri="{BB962C8B-B14F-4D97-AF65-F5344CB8AC3E}">
        <p14:creationId xmlns:p14="http://schemas.microsoft.com/office/powerpoint/2010/main" val="2965438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IOM Standards</a:t>
            </a:r>
          </a:p>
          <a:p>
            <a:endParaRPr lang="en-US" dirty="0"/>
          </a:p>
          <a:p>
            <a:r>
              <a:rPr lang="en-US" dirty="0"/>
              <a:t>When treating patients, doctors and healthcare providers often are faced with difficult decisions. They are dependent on the scientific literature, in addition to their knowledge, experience, and patient preferences, to educate their decisions on how to treat. Clinical practice guidelines are statements that include recommendations intended to optimize patient care. Because of the expansive number of clinical practice guidelines available, users found it difficult to determine which guidelines were of high quality. Users needed a method to distinguish high caliber, trustworthy clinical practice guidelines to aide with their health-related decision making. </a:t>
            </a:r>
          </a:p>
          <a:p>
            <a:endParaRPr lang="en-US" i="0" dirty="0"/>
          </a:p>
          <a:p>
            <a:r>
              <a:rPr lang="en-US" i="0" dirty="0"/>
              <a:t>In 2008, U.S. Congress </a:t>
            </a:r>
            <a:r>
              <a:rPr lang="en-US" dirty="0"/>
              <a:t>asked the Institute of Medicine (IOM) to undertake a study on the best methods used to develop clinical practice guidelines. Their efforts resulted in the development of eight standards for developing rigorous, trustworthy clinical practice guidelines. The AAOS uses these standards when developing their Clinical Practice Guidelines.</a:t>
            </a: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7</a:t>
            </a:fld>
            <a:endParaRPr lang="en-US"/>
          </a:p>
        </p:txBody>
      </p:sp>
    </p:spTree>
    <p:extLst>
      <p:ext uri="{BB962C8B-B14F-4D97-AF65-F5344CB8AC3E}">
        <p14:creationId xmlns:p14="http://schemas.microsoft.com/office/powerpoint/2010/main" val="1256812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First Steps to Constructing a CPG </a:t>
            </a:r>
          </a:p>
          <a:p>
            <a:endParaRPr lang="en-US" b="1" dirty="0"/>
          </a:p>
          <a:p>
            <a:r>
              <a:rPr lang="en-US" dirty="0"/>
              <a:t>Clinical Practice Guidelines (CPG) and Systematic Reviews (SR) are prepared by physician CPG or SR Development Groups (clinical experts) with the assistance of the AAOS Department of Clinical Quality and Value. The difference between a CPG and a SR is the size of the project. CPGs can ask anywhere from 10-30 PICO questions, resulting in 10-30 separate literature reviews, whereas a SR asks 4-7 questions. The smaller scope of the SR lends itself to a quicker turnaround and involves less staff resources and clinician volunteer time commitments. </a:t>
            </a:r>
          </a:p>
          <a:p>
            <a:endParaRPr lang="en-US" dirty="0"/>
          </a:p>
          <a:p>
            <a:r>
              <a:rPr lang="en-US" dirty="0"/>
              <a:t>The initial step in creating Clinical Practice Guidelines is the nomination of CPG or SR Topics.  These topics are then voted upon, via an electronic survey, by the AAOS Evidence-Based Quality and Value Committee (EBQV) members, thus choosing which of the topics will ultimately move forward as a new guideline or systematic review. </a:t>
            </a:r>
          </a:p>
          <a:p>
            <a:endParaRPr lang="en-US" dirty="0"/>
          </a:p>
          <a:p>
            <a:r>
              <a:rPr lang="en-US" dirty="0"/>
              <a:t>When reviewing and appraising the literature, the workgroup may decide that the quality and quantity of the evidenced included lends itself more to a SR rather than a CPG, and decide to proceed with a SR instead. However, the workgroup does not have the option to choose to construct a systematic review for some recommendations and a clinical practice guidelines for other recommendations.</a:t>
            </a: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8</a:t>
            </a:fld>
            <a:endParaRPr lang="en-US"/>
          </a:p>
        </p:txBody>
      </p:sp>
    </p:spTree>
    <p:extLst>
      <p:ext uri="{BB962C8B-B14F-4D97-AF65-F5344CB8AC3E}">
        <p14:creationId xmlns:p14="http://schemas.microsoft.com/office/powerpoint/2010/main" val="1329508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Formulating PICO Questions </a:t>
            </a:r>
          </a:p>
          <a:p>
            <a:endParaRPr lang="en-US" dirty="0"/>
          </a:p>
          <a:p>
            <a:r>
              <a:rPr lang="en-US" dirty="0"/>
              <a:t>The clinician work group commences their work on the Clinical Practice Guideline by constructing a set of PICO questions. These questions specify the patient population of interest (P), describing the most important characteristic of the patient such as age, disease or condition, and gender.  Next is the intervention of interest (I), describe the main intervention, such as drug or other treatment, or diagnostic or screening test.  The comparison (C), what is the main alternative being considered, such as placebo, standard therapy, no treatment, or the “gold” standard.  And lastly, what is the outcome (O), what are you trying to accomplish, measure, improve or affect, such as reduce mortality, morbidity, improve memory. They function as questions for the systematic review, but not as final recommendations or conclusions.   </a:t>
            </a:r>
          </a:p>
          <a:p>
            <a:endParaRPr lang="en-US" dirty="0"/>
          </a:p>
          <a:p>
            <a:r>
              <a:rPr lang="en-US" dirty="0"/>
              <a:t>These parameters provide clarity in defining inclusion criteria for the literature review and evaluating the evidence.  Once established, these a priori PICO questions cannot be modified until the final guideline work group meeting.</a:t>
            </a:r>
          </a:p>
        </p:txBody>
      </p:sp>
      <p:sp>
        <p:nvSpPr>
          <p:cNvPr id="4" name="Slide Number Placeholder 3"/>
          <p:cNvSpPr>
            <a:spLocks noGrp="1"/>
          </p:cNvSpPr>
          <p:nvPr>
            <p:ph type="sldNum" sz="quarter" idx="10"/>
          </p:nvPr>
        </p:nvSpPr>
        <p:spPr/>
        <p:txBody>
          <a:bodyPr/>
          <a:lstStyle/>
          <a:p>
            <a:fld id="{773B0F6F-B83E-447F-A566-EAD229E72311}" type="slidenum">
              <a:rPr lang="en-US" smtClean="0"/>
              <a:t>9</a:t>
            </a:fld>
            <a:endParaRPr lang="en-US"/>
          </a:p>
        </p:txBody>
      </p:sp>
    </p:spTree>
    <p:extLst>
      <p:ext uri="{BB962C8B-B14F-4D97-AF65-F5344CB8AC3E}">
        <p14:creationId xmlns:p14="http://schemas.microsoft.com/office/powerpoint/2010/main" val="5843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4683" y="2944904"/>
            <a:ext cx="9144000" cy="1721505"/>
          </a:xfrm>
        </p:spPr>
        <p:txBody>
          <a:bodyPr anchor="b"/>
          <a:lstStyle>
            <a:lvl1pPr algn="ctr">
              <a:defRPr sz="4500" b="1">
                <a:solidFill>
                  <a:schemeClr val="bg2">
                    <a:lumMod val="50000"/>
                  </a:schemeClr>
                </a:solidFill>
              </a:defRPr>
            </a:lvl1pPr>
          </a:lstStyle>
          <a:p>
            <a:r>
              <a:rPr lang="en-US" dirty="0"/>
              <a:t>Click to edit Master title style</a:t>
            </a:r>
          </a:p>
        </p:txBody>
      </p:sp>
      <p:sp>
        <p:nvSpPr>
          <p:cNvPr id="3" name="Subtitle 2"/>
          <p:cNvSpPr>
            <a:spLocks noGrp="1"/>
          </p:cNvSpPr>
          <p:nvPr>
            <p:ph type="subTitle" idx="1"/>
          </p:nvPr>
        </p:nvSpPr>
        <p:spPr>
          <a:xfrm>
            <a:off x="1604683" y="4758485"/>
            <a:ext cx="9144000" cy="1144774"/>
          </a:xfrm>
        </p:spPr>
        <p:txBody>
          <a:bodyPr/>
          <a:lstStyle>
            <a:lvl1pPr marL="0" indent="0" algn="ctr">
              <a:buNone/>
              <a:defRPr sz="1800">
                <a:solidFill>
                  <a:schemeClr val="bg2">
                    <a:lumMod val="50000"/>
                  </a:schemeClr>
                </a:solidFill>
              </a:defRPr>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dirty="0"/>
              <a:t>Click to edit Master subtitle style</a:t>
            </a:r>
          </a:p>
        </p:txBody>
      </p:sp>
    </p:spTree>
    <p:extLst>
      <p:ext uri="{BB962C8B-B14F-4D97-AF65-F5344CB8AC3E}">
        <p14:creationId xmlns:p14="http://schemas.microsoft.com/office/powerpoint/2010/main" val="1160303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37160"/>
            <a:ext cx="3932237" cy="1600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1600" y="137160"/>
            <a:ext cx="6172200" cy="5411788"/>
          </a:xfrm>
        </p:spPr>
        <p:txBody>
          <a:bodyPr/>
          <a:lstStyle>
            <a:lvl1pPr marL="0" indent="0">
              <a:buNone/>
              <a:defRPr sz="2400"/>
            </a:lvl1pPr>
            <a:lvl2pPr marL="342883"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7" indent="0">
              <a:buNone/>
              <a:defRPr sz="1500"/>
            </a:lvl7pPr>
            <a:lvl8pPr marL="2400180" indent="0">
              <a:buNone/>
              <a:defRPr sz="1500"/>
            </a:lvl8pPr>
            <a:lvl9pPr marL="2743063" indent="0">
              <a:buNone/>
              <a:defRPr sz="1500"/>
            </a:lvl9pPr>
          </a:lstStyle>
          <a:p>
            <a:r>
              <a:rPr lang="en-US"/>
              <a:t>Click icon to add picture</a:t>
            </a:r>
          </a:p>
        </p:txBody>
      </p:sp>
      <p:sp>
        <p:nvSpPr>
          <p:cNvPr id="4" name="Text Placeholder 3"/>
          <p:cNvSpPr>
            <a:spLocks noGrp="1"/>
          </p:cNvSpPr>
          <p:nvPr>
            <p:ph type="body" sz="half" idx="2"/>
          </p:nvPr>
        </p:nvSpPr>
        <p:spPr>
          <a:xfrm>
            <a:off x="838200" y="1737360"/>
            <a:ext cx="3932237"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Click to edit Master text styles</a:t>
            </a:r>
          </a:p>
        </p:txBody>
      </p:sp>
      <p:sp>
        <p:nvSpPr>
          <p:cNvPr id="6" name="Footer Placeholder 5"/>
          <p:cNvSpPr>
            <a:spLocks noGrp="1"/>
          </p:cNvSpPr>
          <p:nvPr>
            <p:ph type="ftr" sz="quarter" idx="11"/>
          </p:nvPr>
        </p:nvSpPr>
        <p:spPr>
          <a:xfrm>
            <a:off x="7446034" y="6355715"/>
            <a:ext cx="4114800" cy="365125"/>
          </a:xfrm>
        </p:spPr>
        <p:txBody>
          <a:bodyPr/>
          <a:lstStyle/>
          <a:p>
            <a:r>
              <a:rPr lang="en-US" dirty="0"/>
              <a:t>© 2019 American Academy of </a:t>
            </a:r>
            <a:r>
              <a:rPr lang="en-US" dirty="0" err="1"/>
              <a:t>Orthopaedic</a:t>
            </a:r>
            <a:r>
              <a:rPr lang="en-US" dirty="0"/>
              <a:t> Surgeons </a:t>
            </a:r>
          </a:p>
        </p:txBody>
      </p:sp>
    </p:spTree>
    <p:extLst>
      <p:ext uri="{BB962C8B-B14F-4D97-AF65-F5344CB8AC3E}">
        <p14:creationId xmlns:p14="http://schemas.microsoft.com/office/powerpoint/2010/main" val="4220096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3A9828-BDB2-4189-B19C-98B96C9BEAA3}" type="datetime1">
              <a:rPr lang="en-US" smtClean="0"/>
              <a:t>1/4/2024</a:t>
            </a:fld>
            <a:endParaRPr lang="en-US"/>
          </a:p>
        </p:txBody>
      </p:sp>
      <p:sp>
        <p:nvSpPr>
          <p:cNvPr id="5" name="Footer Placeholder 4"/>
          <p:cNvSpPr>
            <a:spLocks noGrp="1"/>
          </p:cNvSpPr>
          <p:nvPr>
            <p:ph type="ftr" sz="quarter" idx="11"/>
          </p:nvPr>
        </p:nvSpPr>
        <p:spPr/>
        <p:txBody>
          <a:bodyPr/>
          <a:lstStyle/>
          <a:p>
            <a:r>
              <a:rPr lang="en-US"/>
              <a:t>© 2018 American Academy of Orthopaedic Surgeons </a:t>
            </a:r>
          </a:p>
        </p:txBody>
      </p:sp>
      <p:sp>
        <p:nvSpPr>
          <p:cNvPr id="6" name="Slide Number Placeholder 5"/>
          <p:cNvSpPr>
            <a:spLocks noGrp="1"/>
          </p:cNvSpPr>
          <p:nvPr>
            <p:ph type="sldNum" sz="quarter" idx="12"/>
          </p:nvPr>
        </p:nvSpPr>
        <p:spPr/>
        <p:txBody>
          <a:bodyPr/>
          <a:lstStyle/>
          <a:p>
            <a:fld id="{1758ED00-BC3A-412B-ABCC-52E7534B15F3}" type="slidenum">
              <a:rPr lang="en-US" smtClean="0"/>
              <a:t>‹#›</a:t>
            </a:fld>
            <a:endParaRPr lang="en-US"/>
          </a:p>
        </p:txBody>
      </p:sp>
    </p:spTree>
    <p:extLst>
      <p:ext uri="{BB962C8B-B14F-4D97-AF65-F5344CB8AC3E}">
        <p14:creationId xmlns:p14="http://schemas.microsoft.com/office/powerpoint/2010/main" val="1786729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137170"/>
            <a:ext cx="2628900" cy="53767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137170"/>
            <a:ext cx="7734300" cy="53767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5EAA66-B028-4E6D-8FA9-624135D10A3C}" type="datetime1">
              <a:rPr lang="en-US" smtClean="0"/>
              <a:t>1/4/2024</a:t>
            </a:fld>
            <a:endParaRPr lang="en-US"/>
          </a:p>
        </p:txBody>
      </p:sp>
      <p:sp>
        <p:nvSpPr>
          <p:cNvPr id="5" name="Footer Placeholder 4"/>
          <p:cNvSpPr>
            <a:spLocks noGrp="1"/>
          </p:cNvSpPr>
          <p:nvPr>
            <p:ph type="ftr" sz="quarter" idx="11"/>
          </p:nvPr>
        </p:nvSpPr>
        <p:spPr/>
        <p:txBody>
          <a:bodyPr/>
          <a:lstStyle/>
          <a:p>
            <a:r>
              <a:rPr lang="en-US"/>
              <a:t>© 2018 American Academy of Orthopaedic Surgeons </a:t>
            </a:r>
          </a:p>
        </p:txBody>
      </p:sp>
      <p:sp>
        <p:nvSpPr>
          <p:cNvPr id="6" name="Slide Number Placeholder 5"/>
          <p:cNvSpPr>
            <a:spLocks noGrp="1"/>
          </p:cNvSpPr>
          <p:nvPr>
            <p:ph type="sldNum" sz="quarter" idx="12"/>
          </p:nvPr>
        </p:nvSpPr>
        <p:spPr/>
        <p:txBody>
          <a:bodyPr/>
          <a:lstStyle/>
          <a:p>
            <a:fld id="{1758ED00-BC3A-412B-ABCC-52E7534B15F3}" type="slidenum">
              <a:rPr lang="en-US" smtClean="0"/>
              <a:t>‹#›</a:t>
            </a:fld>
            <a:endParaRPr lang="en-US"/>
          </a:p>
        </p:txBody>
      </p:sp>
    </p:spTree>
    <p:extLst>
      <p:ext uri="{BB962C8B-B14F-4D97-AF65-F5344CB8AC3E}">
        <p14:creationId xmlns:p14="http://schemas.microsoft.com/office/powerpoint/2010/main" val="1399914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4683" y="2944904"/>
            <a:ext cx="9144000" cy="1721505"/>
          </a:xfrm>
        </p:spPr>
        <p:txBody>
          <a:bodyPr anchor="b"/>
          <a:lstStyle>
            <a:lvl1pPr algn="ctr">
              <a:defRPr sz="4500" b="1">
                <a:solidFill>
                  <a:schemeClr val="bg2">
                    <a:lumMod val="50000"/>
                  </a:schemeClr>
                </a:solidFill>
              </a:defRPr>
            </a:lvl1pPr>
          </a:lstStyle>
          <a:p>
            <a:r>
              <a:rPr lang="en-US" dirty="0"/>
              <a:t>Click to edit Master title style</a:t>
            </a:r>
          </a:p>
        </p:txBody>
      </p:sp>
      <p:sp>
        <p:nvSpPr>
          <p:cNvPr id="3" name="Subtitle 2"/>
          <p:cNvSpPr>
            <a:spLocks noGrp="1"/>
          </p:cNvSpPr>
          <p:nvPr>
            <p:ph type="subTitle" idx="1"/>
          </p:nvPr>
        </p:nvSpPr>
        <p:spPr>
          <a:xfrm>
            <a:off x="1604683" y="4758485"/>
            <a:ext cx="9144000" cy="1144774"/>
          </a:xfrm>
        </p:spPr>
        <p:txBody>
          <a:bodyPr/>
          <a:lstStyle>
            <a:lvl1pPr marL="0" indent="0" algn="ctr">
              <a:buNone/>
              <a:defRPr sz="1800">
                <a:solidFill>
                  <a:schemeClr val="bg2">
                    <a:lumMod val="50000"/>
                  </a:schemeClr>
                </a:solidFill>
              </a:defRPr>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dirty="0"/>
              <a:t>Click to edit Master subtitle style</a:t>
            </a:r>
          </a:p>
        </p:txBody>
      </p:sp>
      <p:sp>
        <p:nvSpPr>
          <p:cNvPr id="5" name="Footer Placeholder 4">
            <a:extLst>
              <a:ext uri="{FF2B5EF4-FFF2-40B4-BE49-F238E27FC236}">
                <a16:creationId xmlns:a16="http://schemas.microsoft.com/office/drawing/2014/main" id="{0A8DDC4D-4350-4FC1-8511-9A211DF7C9CC}"/>
              </a:ext>
            </a:extLst>
          </p:cNvPr>
          <p:cNvSpPr>
            <a:spLocks noGrp="1"/>
          </p:cNvSpPr>
          <p:nvPr>
            <p:ph type="ftr" sz="quarter" idx="3"/>
          </p:nvPr>
        </p:nvSpPr>
        <p:spPr>
          <a:xfrm>
            <a:off x="7696200" y="6268225"/>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 2020 American Academy of </a:t>
            </a:r>
            <a:r>
              <a:rPr lang="en-US" dirty="0" err="1"/>
              <a:t>Orthopaedic</a:t>
            </a:r>
            <a:r>
              <a:rPr lang="en-US" dirty="0"/>
              <a:t> Surgeons </a:t>
            </a:r>
          </a:p>
        </p:txBody>
      </p:sp>
    </p:spTree>
    <p:extLst>
      <p:ext uri="{BB962C8B-B14F-4D97-AF65-F5344CB8AC3E}">
        <p14:creationId xmlns:p14="http://schemas.microsoft.com/office/powerpoint/2010/main" val="450752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7862730" y="6295776"/>
            <a:ext cx="4114800" cy="365125"/>
          </a:xfrm>
        </p:spPr>
        <p:txBody>
          <a:bodyPr/>
          <a:lstStyle>
            <a:lvl1pPr>
              <a:defRPr>
                <a:latin typeface="+mn-lt"/>
              </a:defRPr>
            </a:lvl1pPr>
          </a:lstStyle>
          <a:p>
            <a:pPr algn="r"/>
            <a:r>
              <a:rPr lang="en-US" dirty="0"/>
              <a:t>© 2020 American Academy of </a:t>
            </a:r>
            <a:r>
              <a:rPr lang="en-US" dirty="0" err="1"/>
              <a:t>Orthopaedic</a:t>
            </a:r>
            <a:r>
              <a:rPr lang="en-US" dirty="0"/>
              <a:t> Surgeons </a:t>
            </a:r>
          </a:p>
        </p:txBody>
      </p:sp>
    </p:spTree>
    <p:extLst>
      <p:ext uri="{BB962C8B-B14F-4D97-AF65-F5344CB8AC3E}">
        <p14:creationId xmlns:p14="http://schemas.microsoft.com/office/powerpoint/2010/main" val="2062349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1319783"/>
            <a:ext cx="10515600" cy="2852737"/>
          </a:xfrm>
        </p:spPr>
        <p:txBody>
          <a:bodyPr anchor="b"/>
          <a:lstStyle>
            <a:lvl1pPr>
              <a:defRPr sz="4500">
                <a:latin typeface="+mn-lt"/>
              </a:defRPr>
            </a:lvl1pPr>
          </a:lstStyle>
          <a:p>
            <a:r>
              <a:rPr lang="en-US" dirty="0"/>
              <a:t>Click to edit Master title style</a:t>
            </a:r>
          </a:p>
        </p:txBody>
      </p:sp>
      <p:sp>
        <p:nvSpPr>
          <p:cNvPr id="3" name="Text Placeholder 2"/>
          <p:cNvSpPr>
            <a:spLocks noGrp="1"/>
          </p:cNvSpPr>
          <p:nvPr>
            <p:ph type="body" idx="1"/>
          </p:nvPr>
        </p:nvSpPr>
        <p:spPr>
          <a:xfrm>
            <a:off x="838200" y="4199508"/>
            <a:ext cx="10515600" cy="1500187"/>
          </a:xfrm>
        </p:spPr>
        <p:txBody>
          <a:bodyPr/>
          <a:lstStyle>
            <a:lvl1pPr marL="0" indent="0">
              <a:buNone/>
              <a:defRPr sz="1800">
                <a:solidFill>
                  <a:schemeClr val="tx1">
                    <a:tint val="75000"/>
                  </a:schemeClr>
                </a:solidFill>
              </a:defRPr>
            </a:lvl1pPr>
            <a:lvl2pPr marL="342883"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61E090-4449-444F-A3AE-09CA000D97B1}" type="datetime1">
              <a:rPr lang="en-US" smtClean="0"/>
              <a:t>1/4/2024</a:t>
            </a:fld>
            <a:endParaRPr lang="en-US"/>
          </a:p>
        </p:txBody>
      </p:sp>
      <p:sp>
        <p:nvSpPr>
          <p:cNvPr id="5" name="Footer Placeholder 4"/>
          <p:cNvSpPr>
            <a:spLocks noGrp="1"/>
          </p:cNvSpPr>
          <p:nvPr>
            <p:ph type="ftr" sz="quarter" idx="11"/>
          </p:nvPr>
        </p:nvSpPr>
        <p:spPr/>
        <p:txBody>
          <a:bodyPr/>
          <a:lstStyle/>
          <a:p>
            <a:r>
              <a:rPr lang="en-US"/>
              <a:t>© 2018 American Academy of Orthopaedic Surgeons </a:t>
            </a:r>
          </a:p>
        </p:txBody>
      </p:sp>
      <p:sp>
        <p:nvSpPr>
          <p:cNvPr id="6" name="Slide Number Placeholder 5"/>
          <p:cNvSpPr>
            <a:spLocks noGrp="1"/>
          </p:cNvSpPr>
          <p:nvPr>
            <p:ph type="sldNum" sz="quarter" idx="12"/>
          </p:nvPr>
        </p:nvSpPr>
        <p:spPr/>
        <p:txBody>
          <a:bodyPr/>
          <a:lstStyle/>
          <a:p>
            <a:fld id="{1758ED00-BC3A-412B-ABCC-52E7534B15F3}" type="slidenum">
              <a:rPr lang="en-US" smtClean="0"/>
              <a:t>‹#›</a:t>
            </a:fld>
            <a:endParaRPr lang="en-US"/>
          </a:p>
        </p:txBody>
      </p:sp>
    </p:spTree>
    <p:extLst>
      <p:ext uri="{BB962C8B-B14F-4D97-AF65-F5344CB8AC3E}">
        <p14:creationId xmlns:p14="http://schemas.microsoft.com/office/powerpoint/2010/main" val="4125189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914410"/>
            <a:ext cx="5181600" cy="47096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914410"/>
            <a:ext cx="5181600" cy="470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6CA99B-6031-4805-8DD1-06D0E3F83D88}" type="datetime1">
              <a:rPr lang="en-US" smtClean="0"/>
              <a:t>1/4/2024</a:t>
            </a:fld>
            <a:endParaRPr lang="en-US"/>
          </a:p>
        </p:txBody>
      </p:sp>
      <p:sp>
        <p:nvSpPr>
          <p:cNvPr id="6" name="Footer Placeholder 5"/>
          <p:cNvSpPr>
            <a:spLocks noGrp="1"/>
          </p:cNvSpPr>
          <p:nvPr>
            <p:ph type="ftr" sz="quarter" idx="11"/>
          </p:nvPr>
        </p:nvSpPr>
        <p:spPr/>
        <p:txBody>
          <a:bodyPr/>
          <a:lstStyle/>
          <a:p>
            <a:r>
              <a:rPr lang="en-US" dirty="0"/>
              <a:t>© 2020 American Academy of </a:t>
            </a:r>
            <a:r>
              <a:rPr lang="en-US" dirty="0" err="1"/>
              <a:t>Orthopaedic</a:t>
            </a:r>
            <a:r>
              <a:rPr lang="en-US" dirty="0"/>
              <a:t> Surgeons </a:t>
            </a:r>
          </a:p>
        </p:txBody>
      </p:sp>
      <p:sp>
        <p:nvSpPr>
          <p:cNvPr id="7" name="Slide Number Placeholder 6"/>
          <p:cNvSpPr>
            <a:spLocks noGrp="1"/>
          </p:cNvSpPr>
          <p:nvPr>
            <p:ph type="sldNum" sz="quarter" idx="12"/>
          </p:nvPr>
        </p:nvSpPr>
        <p:spPr/>
        <p:txBody>
          <a:bodyPr/>
          <a:lstStyle/>
          <a:p>
            <a:fld id="{1758ED00-BC3A-412B-ABCC-52E7534B15F3}" type="slidenum">
              <a:rPr lang="en-US" smtClean="0"/>
              <a:t>‹#›</a:t>
            </a:fld>
            <a:endParaRPr lang="en-US"/>
          </a:p>
        </p:txBody>
      </p:sp>
    </p:spTree>
    <p:extLst>
      <p:ext uri="{BB962C8B-B14F-4D97-AF65-F5344CB8AC3E}">
        <p14:creationId xmlns:p14="http://schemas.microsoft.com/office/powerpoint/2010/main" val="415930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
            <a:ext cx="11125200" cy="685800"/>
          </a:xfrm>
        </p:spPr>
        <p:txBody>
          <a:bodyPr/>
          <a:lstStyle/>
          <a:p>
            <a:r>
              <a:rPr lang="en-US"/>
              <a:t>Click to edit Master title style</a:t>
            </a:r>
          </a:p>
        </p:txBody>
      </p:sp>
      <p:sp>
        <p:nvSpPr>
          <p:cNvPr id="3" name="Text Placeholder 2"/>
          <p:cNvSpPr>
            <a:spLocks noGrp="1"/>
          </p:cNvSpPr>
          <p:nvPr>
            <p:ph type="body" idx="1"/>
          </p:nvPr>
        </p:nvSpPr>
        <p:spPr>
          <a:xfrm>
            <a:off x="839789" y="914400"/>
            <a:ext cx="5157787" cy="823912"/>
          </a:xfrm>
        </p:spPr>
        <p:txBody>
          <a:bodyPr anchor="b">
            <a:normAutofit/>
          </a:bodyPr>
          <a:lstStyle>
            <a:lvl1pPr marL="0" indent="0">
              <a:buNone/>
              <a:defRPr sz="2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1751124"/>
            <a:ext cx="5157787" cy="38869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914400"/>
            <a:ext cx="5183188" cy="823912"/>
          </a:xfrm>
        </p:spPr>
        <p:txBody>
          <a:bodyPr anchor="b">
            <a:normAutofit/>
          </a:bodyPr>
          <a:lstStyle>
            <a:lvl1pPr marL="0" indent="0">
              <a:buNone/>
              <a:defRPr sz="2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1751124"/>
            <a:ext cx="5183188" cy="38869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C20FFB-687A-4EC9-BC63-DE368B15247E}" type="datetime1">
              <a:rPr lang="en-US" smtClean="0"/>
              <a:t>1/4/2024</a:t>
            </a:fld>
            <a:endParaRPr lang="en-US"/>
          </a:p>
        </p:txBody>
      </p:sp>
      <p:sp>
        <p:nvSpPr>
          <p:cNvPr id="8" name="Footer Placeholder 7"/>
          <p:cNvSpPr>
            <a:spLocks noGrp="1"/>
          </p:cNvSpPr>
          <p:nvPr>
            <p:ph type="ftr" sz="quarter" idx="11"/>
          </p:nvPr>
        </p:nvSpPr>
        <p:spPr/>
        <p:txBody>
          <a:bodyPr/>
          <a:lstStyle/>
          <a:p>
            <a:r>
              <a:rPr lang="en-US" dirty="0"/>
              <a:t>© 2020 American Academy of </a:t>
            </a:r>
            <a:r>
              <a:rPr lang="en-US" dirty="0" err="1"/>
              <a:t>Orthopaedic</a:t>
            </a:r>
            <a:r>
              <a:rPr lang="en-US" dirty="0"/>
              <a:t> Surgeons </a:t>
            </a:r>
          </a:p>
        </p:txBody>
      </p:sp>
      <p:sp>
        <p:nvSpPr>
          <p:cNvPr id="9" name="Slide Number Placeholder 8"/>
          <p:cNvSpPr>
            <a:spLocks noGrp="1"/>
          </p:cNvSpPr>
          <p:nvPr>
            <p:ph type="sldNum" sz="quarter" idx="12"/>
          </p:nvPr>
        </p:nvSpPr>
        <p:spPr/>
        <p:txBody>
          <a:bodyPr/>
          <a:lstStyle/>
          <a:p>
            <a:fld id="{1758ED00-BC3A-412B-ABCC-52E7534B15F3}" type="slidenum">
              <a:rPr lang="en-US" smtClean="0"/>
              <a:t>‹#›</a:t>
            </a:fld>
            <a:endParaRPr lang="en-US"/>
          </a:p>
        </p:txBody>
      </p:sp>
    </p:spTree>
    <p:extLst>
      <p:ext uri="{BB962C8B-B14F-4D97-AF65-F5344CB8AC3E}">
        <p14:creationId xmlns:p14="http://schemas.microsoft.com/office/powerpoint/2010/main" val="2596721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Red">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
            <a:ext cx="11125200" cy="685800"/>
          </a:xfrm>
        </p:spPr>
        <p:txBody>
          <a:bodyPr/>
          <a:lstStyle/>
          <a:p>
            <a:r>
              <a:rPr lang="en-US"/>
              <a:t>Click to edit Master title style</a:t>
            </a:r>
          </a:p>
        </p:txBody>
      </p:sp>
      <p:sp>
        <p:nvSpPr>
          <p:cNvPr id="3" name="Text Placeholder 2"/>
          <p:cNvSpPr>
            <a:spLocks noGrp="1"/>
          </p:cNvSpPr>
          <p:nvPr>
            <p:ph type="body" idx="1"/>
          </p:nvPr>
        </p:nvSpPr>
        <p:spPr>
          <a:xfrm>
            <a:off x="839789" y="914400"/>
            <a:ext cx="5157787" cy="823912"/>
          </a:xfrm>
        </p:spPr>
        <p:txBody>
          <a:bodyPr anchor="b">
            <a:normAutofit/>
          </a:bodyPr>
          <a:lstStyle>
            <a:lvl1pPr marL="0" indent="0">
              <a:buNone/>
              <a:defRPr sz="2800" b="1">
                <a:solidFill>
                  <a:srgbClr val="C00000"/>
                </a:solidFill>
              </a:defRPr>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1751124"/>
            <a:ext cx="5157787" cy="38869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914400"/>
            <a:ext cx="5183188" cy="823912"/>
          </a:xfrm>
        </p:spPr>
        <p:txBody>
          <a:bodyPr anchor="b">
            <a:normAutofit/>
          </a:bodyPr>
          <a:lstStyle>
            <a:lvl1pPr marL="0" indent="0">
              <a:buNone/>
              <a:defRPr sz="2800" b="1">
                <a:solidFill>
                  <a:srgbClr val="C00000"/>
                </a:solidFill>
              </a:defRPr>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1751124"/>
            <a:ext cx="5183188" cy="38869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D85147-2C7B-4332-A523-5ADE25D456D2}" type="datetime1">
              <a:rPr lang="en-US" smtClean="0"/>
              <a:t>1/4/2024</a:t>
            </a:fld>
            <a:endParaRPr lang="en-US"/>
          </a:p>
        </p:txBody>
      </p:sp>
      <p:sp>
        <p:nvSpPr>
          <p:cNvPr id="8" name="Footer Placeholder 7"/>
          <p:cNvSpPr>
            <a:spLocks noGrp="1"/>
          </p:cNvSpPr>
          <p:nvPr>
            <p:ph type="ftr" sz="quarter" idx="11"/>
          </p:nvPr>
        </p:nvSpPr>
        <p:spPr/>
        <p:txBody>
          <a:bodyPr/>
          <a:lstStyle/>
          <a:p>
            <a:r>
              <a:rPr lang="en-US" dirty="0"/>
              <a:t>© 2020 American Academy of </a:t>
            </a:r>
            <a:r>
              <a:rPr lang="en-US" dirty="0" err="1"/>
              <a:t>Orthopaedic</a:t>
            </a:r>
            <a:r>
              <a:rPr lang="en-US" dirty="0"/>
              <a:t> Surgeons </a:t>
            </a:r>
          </a:p>
        </p:txBody>
      </p:sp>
      <p:sp>
        <p:nvSpPr>
          <p:cNvPr id="9" name="Slide Number Placeholder 8"/>
          <p:cNvSpPr>
            <a:spLocks noGrp="1"/>
          </p:cNvSpPr>
          <p:nvPr>
            <p:ph type="sldNum" sz="quarter" idx="12"/>
          </p:nvPr>
        </p:nvSpPr>
        <p:spPr/>
        <p:txBody>
          <a:bodyPr/>
          <a:lstStyle/>
          <a:p>
            <a:fld id="{1758ED00-BC3A-412B-ABCC-52E7534B15F3}" type="slidenum">
              <a:rPr lang="en-US" smtClean="0"/>
              <a:t>‹#›</a:t>
            </a:fld>
            <a:endParaRPr lang="en-US"/>
          </a:p>
        </p:txBody>
      </p:sp>
    </p:spTree>
    <p:extLst>
      <p:ext uri="{BB962C8B-B14F-4D97-AF65-F5344CB8AC3E}">
        <p14:creationId xmlns:p14="http://schemas.microsoft.com/office/powerpoint/2010/main" val="309077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3314B0-B57D-4648-A1C4-80A583FB1C13}" type="datetime1">
              <a:rPr lang="en-US" smtClean="0"/>
              <a:t>1/4/2024</a:t>
            </a:fld>
            <a:endParaRPr lang="en-US"/>
          </a:p>
        </p:txBody>
      </p:sp>
      <p:sp>
        <p:nvSpPr>
          <p:cNvPr id="4" name="Footer Placeholder 3"/>
          <p:cNvSpPr>
            <a:spLocks noGrp="1"/>
          </p:cNvSpPr>
          <p:nvPr>
            <p:ph type="ftr" sz="quarter" idx="11"/>
          </p:nvPr>
        </p:nvSpPr>
        <p:spPr/>
        <p:txBody>
          <a:bodyPr/>
          <a:lstStyle/>
          <a:p>
            <a:r>
              <a:rPr lang="en-US"/>
              <a:t>© 2018 American Academy of Orthopaedic Surgeons </a:t>
            </a:r>
          </a:p>
        </p:txBody>
      </p:sp>
      <p:sp>
        <p:nvSpPr>
          <p:cNvPr id="5" name="Slide Number Placeholder 4"/>
          <p:cNvSpPr>
            <a:spLocks noGrp="1"/>
          </p:cNvSpPr>
          <p:nvPr>
            <p:ph type="sldNum" sz="quarter" idx="12"/>
          </p:nvPr>
        </p:nvSpPr>
        <p:spPr/>
        <p:txBody>
          <a:bodyPr/>
          <a:lstStyle/>
          <a:p>
            <a:fld id="{1758ED00-BC3A-412B-ABCC-52E7534B15F3}" type="slidenum">
              <a:rPr lang="en-US" smtClean="0"/>
              <a:t>‹#›</a:t>
            </a:fld>
            <a:endParaRPr lang="en-US"/>
          </a:p>
        </p:txBody>
      </p:sp>
    </p:spTree>
    <p:extLst>
      <p:ext uri="{BB962C8B-B14F-4D97-AF65-F5344CB8AC3E}">
        <p14:creationId xmlns:p14="http://schemas.microsoft.com/office/powerpoint/2010/main" val="2684720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E355253-3CA5-431A-BD89-BF647F6A1F7B}" type="datetime1">
              <a:rPr lang="en-US" smtClean="0"/>
              <a:t>1/4/2024</a:t>
            </a:fld>
            <a:endParaRPr lang="en-US"/>
          </a:p>
        </p:txBody>
      </p:sp>
      <p:sp>
        <p:nvSpPr>
          <p:cNvPr id="5" name="Footer Placeholder 4"/>
          <p:cNvSpPr>
            <a:spLocks noGrp="1"/>
          </p:cNvSpPr>
          <p:nvPr>
            <p:ph type="ftr" sz="quarter" idx="11"/>
          </p:nvPr>
        </p:nvSpPr>
        <p:spPr>
          <a:xfrm>
            <a:off x="7862730" y="6295776"/>
            <a:ext cx="4114800" cy="365125"/>
          </a:xfrm>
        </p:spPr>
        <p:txBody>
          <a:bodyPr/>
          <a:lstStyle>
            <a:lvl1pPr>
              <a:defRPr>
                <a:latin typeface="+mn-lt"/>
              </a:defRPr>
            </a:lvl1pPr>
          </a:lstStyle>
          <a:p>
            <a:pPr algn="r"/>
            <a:r>
              <a:rPr lang="en-US" dirty="0"/>
              <a:t>© 2019 American Academy of </a:t>
            </a:r>
            <a:r>
              <a:rPr lang="en-US" dirty="0" err="1"/>
              <a:t>Orthopaedic</a:t>
            </a:r>
            <a:r>
              <a:rPr lang="en-US" dirty="0"/>
              <a:t> Surgeons </a:t>
            </a:r>
          </a:p>
        </p:txBody>
      </p:sp>
    </p:spTree>
    <p:extLst>
      <p:ext uri="{BB962C8B-B14F-4D97-AF65-F5344CB8AC3E}">
        <p14:creationId xmlns:p14="http://schemas.microsoft.com/office/powerpoint/2010/main" val="803862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B70253-5EE3-4288-B8CF-A0A23CDCE209}" type="datetime1">
              <a:rPr lang="en-US" smtClean="0"/>
              <a:t>1/4/2024</a:t>
            </a:fld>
            <a:endParaRPr lang="en-US"/>
          </a:p>
        </p:txBody>
      </p:sp>
      <p:sp>
        <p:nvSpPr>
          <p:cNvPr id="3" name="Footer Placeholder 2"/>
          <p:cNvSpPr>
            <a:spLocks noGrp="1"/>
          </p:cNvSpPr>
          <p:nvPr>
            <p:ph type="ftr" sz="quarter" idx="11"/>
          </p:nvPr>
        </p:nvSpPr>
        <p:spPr/>
        <p:txBody>
          <a:bodyPr/>
          <a:lstStyle/>
          <a:p>
            <a:r>
              <a:rPr lang="en-US" dirty="0"/>
              <a:t>© 2020 American Academy of </a:t>
            </a:r>
            <a:r>
              <a:rPr lang="en-US" dirty="0" err="1"/>
              <a:t>Orthopaedic</a:t>
            </a:r>
            <a:r>
              <a:rPr lang="en-US" dirty="0"/>
              <a:t> Surgeons </a:t>
            </a:r>
          </a:p>
        </p:txBody>
      </p:sp>
      <p:sp>
        <p:nvSpPr>
          <p:cNvPr id="4" name="Slide Number Placeholder 3"/>
          <p:cNvSpPr>
            <a:spLocks noGrp="1"/>
          </p:cNvSpPr>
          <p:nvPr>
            <p:ph type="sldNum" sz="quarter" idx="12"/>
          </p:nvPr>
        </p:nvSpPr>
        <p:spPr/>
        <p:txBody>
          <a:bodyPr/>
          <a:lstStyle/>
          <a:p>
            <a:fld id="{1758ED00-BC3A-412B-ABCC-52E7534B15F3}" type="slidenum">
              <a:rPr lang="en-US" smtClean="0"/>
              <a:t>‹#›</a:t>
            </a:fld>
            <a:endParaRPr lang="en-US"/>
          </a:p>
        </p:txBody>
      </p:sp>
    </p:spTree>
    <p:extLst>
      <p:ext uri="{BB962C8B-B14F-4D97-AF65-F5344CB8AC3E}">
        <p14:creationId xmlns:p14="http://schemas.microsoft.com/office/powerpoint/2010/main" val="2467422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1097" y="137160"/>
            <a:ext cx="3866683" cy="1600200"/>
          </a:xfrm>
        </p:spPr>
        <p:txBody>
          <a:bodyPr anchor="b">
            <a:norm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284496" y="145098"/>
            <a:ext cx="6069304" cy="540385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41097" y="1737360"/>
            <a:ext cx="3866683"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Click to edit Master text styles</a:t>
            </a:r>
          </a:p>
        </p:txBody>
      </p:sp>
      <p:sp>
        <p:nvSpPr>
          <p:cNvPr id="5" name="Date Placeholder 4"/>
          <p:cNvSpPr>
            <a:spLocks noGrp="1"/>
          </p:cNvSpPr>
          <p:nvPr>
            <p:ph type="dt" sz="half" idx="10"/>
          </p:nvPr>
        </p:nvSpPr>
        <p:spPr/>
        <p:txBody>
          <a:bodyPr/>
          <a:lstStyle/>
          <a:p>
            <a:fld id="{DFB9BFA7-2CC2-4CD4-ACC7-9A3C42541C8C}" type="datetime1">
              <a:rPr lang="en-US" smtClean="0"/>
              <a:t>1/4/2024</a:t>
            </a:fld>
            <a:endParaRPr lang="en-US"/>
          </a:p>
        </p:txBody>
      </p:sp>
      <p:sp>
        <p:nvSpPr>
          <p:cNvPr id="6" name="Footer Placeholder 5"/>
          <p:cNvSpPr>
            <a:spLocks noGrp="1"/>
          </p:cNvSpPr>
          <p:nvPr>
            <p:ph type="ftr" sz="quarter" idx="11"/>
          </p:nvPr>
        </p:nvSpPr>
        <p:spPr/>
        <p:txBody>
          <a:bodyPr/>
          <a:lstStyle/>
          <a:p>
            <a:r>
              <a:rPr lang="en-US" dirty="0"/>
              <a:t>© 2020 American Academy of </a:t>
            </a:r>
            <a:r>
              <a:rPr lang="en-US" dirty="0" err="1"/>
              <a:t>Orthopaedic</a:t>
            </a:r>
            <a:r>
              <a:rPr lang="en-US" dirty="0"/>
              <a:t> Surgeons </a:t>
            </a:r>
          </a:p>
        </p:txBody>
      </p:sp>
      <p:sp>
        <p:nvSpPr>
          <p:cNvPr id="7" name="Slide Number Placeholder 6"/>
          <p:cNvSpPr>
            <a:spLocks noGrp="1"/>
          </p:cNvSpPr>
          <p:nvPr>
            <p:ph type="sldNum" sz="quarter" idx="12"/>
          </p:nvPr>
        </p:nvSpPr>
        <p:spPr/>
        <p:txBody>
          <a:bodyPr/>
          <a:lstStyle/>
          <a:p>
            <a:fld id="{1758ED00-BC3A-412B-ABCC-52E7534B15F3}" type="slidenum">
              <a:rPr lang="en-US" smtClean="0"/>
              <a:t>‹#›</a:t>
            </a:fld>
            <a:endParaRPr lang="en-US"/>
          </a:p>
        </p:txBody>
      </p:sp>
    </p:spTree>
    <p:extLst>
      <p:ext uri="{BB962C8B-B14F-4D97-AF65-F5344CB8AC3E}">
        <p14:creationId xmlns:p14="http://schemas.microsoft.com/office/powerpoint/2010/main" val="4723603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37160"/>
            <a:ext cx="3932237" cy="1600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1600" y="137160"/>
            <a:ext cx="6172200" cy="5411788"/>
          </a:xfrm>
        </p:spPr>
        <p:txBody>
          <a:bodyPr/>
          <a:lstStyle>
            <a:lvl1pPr marL="0" indent="0">
              <a:buNone/>
              <a:defRPr sz="2400"/>
            </a:lvl1pPr>
            <a:lvl2pPr marL="342883"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7" indent="0">
              <a:buNone/>
              <a:defRPr sz="1500"/>
            </a:lvl7pPr>
            <a:lvl8pPr marL="2400180" indent="0">
              <a:buNone/>
              <a:defRPr sz="1500"/>
            </a:lvl8pPr>
            <a:lvl9pPr marL="2743063" indent="0">
              <a:buNone/>
              <a:defRPr sz="1500"/>
            </a:lvl9pPr>
          </a:lstStyle>
          <a:p>
            <a:r>
              <a:rPr lang="en-US"/>
              <a:t>Click icon to add picture</a:t>
            </a:r>
          </a:p>
        </p:txBody>
      </p:sp>
      <p:sp>
        <p:nvSpPr>
          <p:cNvPr id="4" name="Text Placeholder 3"/>
          <p:cNvSpPr>
            <a:spLocks noGrp="1"/>
          </p:cNvSpPr>
          <p:nvPr>
            <p:ph type="body" sz="half" idx="2"/>
          </p:nvPr>
        </p:nvSpPr>
        <p:spPr>
          <a:xfrm>
            <a:off x="838200" y="1737360"/>
            <a:ext cx="3932237"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Click to edit Master text styles</a:t>
            </a:r>
          </a:p>
        </p:txBody>
      </p:sp>
      <p:sp>
        <p:nvSpPr>
          <p:cNvPr id="5" name="Date Placeholder 4"/>
          <p:cNvSpPr>
            <a:spLocks noGrp="1"/>
          </p:cNvSpPr>
          <p:nvPr>
            <p:ph type="dt" sz="half" idx="10"/>
          </p:nvPr>
        </p:nvSpPr>
        <p:spPr/>
        <p:txBody>
          <a:bodyPr/>
          <a:lstStyle/>
          <a:p>
            <a:fld id="{51854FC6-7B87-4927-9D47-1688245873ED}" type="datetime1">
              <a:rPr lang="en-US" smtClean="0"/>
              <a:t>1/4/2024</a:t>
            </a:fld>
            <a:endParaRPr lang="en-US"/>
          </a:p>
        </p:txBody>
      </p:sp>
      <p:sp>
        <p:nvSpPr>
          <p:cNvPr id="6" name="Footer Placeholder 5"/>
          <p:cNvSpPr>
            <a:spLocks noGrp="1"/>
          </p:cNvSpPr>
          <p:nvPr>
            <p:ph type="ftr" sz="quarter" idx="11"/>
          </p:nvPr>
        </p:nvSpPr>
        <p:spPr/>
        <p:txBody>
          <a:bodyPr/>
          <a:lstStyle/>
          <a:p>
            <a:r>
              <a:rPr lang="en-US" dirty="0"/>
              <a:t>© 2020 American Academy of </a:t>
            </a:r>
            <a:r>
              <a:rPr lang="en-US" dirty="0" err="1"/>
              <a:t>Orthopaedic</a:t>
            </a:r>
            <a:r>
              <a:rPr lang="en-US" dirty="0"/>
              <a:t> Surgeons </a:t>
            </a:r>
          </a:p>
        </p:txBody>
      </p:sp>
      <p:sp>
        <p:nvSpPr>
          <p:cNvPr id="7" name="Slide Number Placeholder 6"/>
          <p:cNvSpPr>
            <a:spLocks noGrp="1"/>
          </p:cNvSpPr>
          <p:nvPr>
            <p:ph type="sldNum" sz="quarter" idx="12"/>
          </p:nvPr>
        </p:nvSpPr>
        <p:spPr/>
        <p:txBody>
          <a:bodyPr/>
          <a:lstStyle/>
          <a:p>
            <a:fld id="{1758ED00-BC3A-412B-ABCC-52E7534B15F3}" type="slidenum">
              <a:rPr lang="en-US" smtClean="0"/>
              <a:t>‹#›</a:t>
            </a:fld>
            <a:endParaRPr lang="en-US"/>
          </a:p>
        </p:txBody>
      </p:sp>
    </p:spTree>
    <p:extLst>
      <p:ext uri="{BB962C8B-B14F-4D97-AF65-F5344CB8AC3E}">
        <p14:creationId xmlns:p14="http://schemas.microsoft.com/office/powerpoint/2010/main" val="893010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3A9828-BDB2-4189-B19C-98B96C9BEAA3}" type="datetime1">
              <a:rPr lang="en-US" smtClean="0"/>
              <a:t>1/4/2024</a:t>
            </a:fld>
            <a:endParaRPr lang="en-US"/>
          </a:p>
        </p:txBody>
      </p:sp>
      <p:sp>
        <p:nvSpPr>
          <p:cNvPr id="5" name="Footer Placeholder 4"/>
          <p:cNvSpPr>
            <a:spLocks noGrp="1"/>
          </p:cNvSpPr>
          <p:nvPr>
            <p:ph type="ftr" sz="quarter" idx="11"/>
          </p:nvPr>
        </p:nvSpPr>
        <p:spPr/>
        <p:txBody>
          <a:bodyPr/>
          <a:lstStyle/>
          <a:p>
            <a:r>
              <a:rPr lang="en-US"/>
              <a:t>© 2018 American Academy of Orthopaedic Surgeons </a:t>
            </a:r>
          </a:p>
        </p:txBody>
      </p:sp>
      <p:sp>
        <p:nvSpPr>
          <p:cNvPr id="6" name="Slide Number Placeholder 5"/>
          <p:cNvSpPr>
            <a:spLocks noGrp="1"/>
          </p:cNvSpPr>
          <p:nvPr>
            <p:ph type="sldNum" sz="quarter" idx="12"/>
          </p:nvPr>
        </p:nvSpPr>
        <p:spPr/>
        <p:txBody>
          <a:bodyPr/>
          <a:lstStyle/>
          <a:p>
            <a:fld id="{1758ED00-BC3A-412B-ABCC-52E7534B15F3}" type="slidenum">
              <a:rPr lang="en-US" smtClean="0"/>
              <a:t>‹#›</a:t>
            </a:fld>
            <a:endParaRPr lang="en-US"/>
          </a:p>
        </p:txBody>
      </p:sp>
    </p:spTree>
    <p:extLst>
      <p:ext uri="{BB962C8B-B14F-4D97-AF65-F5344CB8AC3E}">
        <p14:creationId xmlns:p14="http://schemas.microsoft.com/office/powerpoint/2010/main" val="34550268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137170"/>
            <a:ext cx="2628900" cy="53767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137170"/>
            <a:ext cx="7734300" cy="53767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5EAA66-B028-4E6D-8FA9-624135D10A3C}" type="datetime1">
              <a:rPr lang="en-US" smtClean="0"/>
              <a:t>1/4/2024</a:t>
            </a:fld>
            <a:endParaRPr lang="en-US"/>
          </a:p>
        </p:txBody>
      </p:sp>
      <p:sp>
        <p:nvSpPr>
          <p:cNvPr id="5" name="Footer Placeholder 4"/>
          <p:cNvSpPr>
            <a:spLocks noGrp="1"/>
          </p:cNvSpPr>
          <p:nvPr>
            <p:ph type="ftr" sz="quarter" idx="11"/>
          </p:nvPr>
        </p:nvSpPr>
        <p:spPr/>
        <p:txBody>
          <a:bodyPr/>
          <a:lstStyle/>
          <a:p>
            <a:r>
              <a:rPr lang="en-US"/>
              <a:t>© 2018 American Academy of Orthopaedic Surgeons </a:t>
            </a:r>
          </a:p>
        </p:txBody>
      </p:sp>
      <p:sp>
        <p:nvSpPr>
          <p:cNvPr id="6" name="Slide Number Placeholder 5"/>
          <p:cNvSpPr>
            <a:spLocks noGrp="1"/>
          </p:cNvSpPr>
          <p:nvPr>
            <p:ph type="sldNum" sz="quarter" idx="12"/>
          </p:nvPr>
        </p:nvSpPr>
        <p:spPr/>
        <p:txBody>
          <a:bodyPr/>
          <a:lstStyle/>
          <a:p>
            <a:fld id="{1758ED00-BC3A-412B-ABCC-52E7534B15F3}" type="slidenum">
              <a:rPr lang="en-US" smtClean="0"/>
              <a:t>‹#›</a:t>
            </a:fld>
            <a:endParaRPr lang="en-US"/>
          </a:p>
        </p:txBody>
      </p:sp>
    </p:spTree>
    <p:extLst>
      <p:ext uri="{BB962C8B-B14F-4D97-AF65-F5344CB8AC3E}">
        <p14:creationId xmlns:p14="http://schemas.microsoft.com/office/powerpoint/2010/main" val="2758420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1319783"/>
            <a:ext cx="10515600" cy="2852737"/>
          </a:xfrm>
        </p:spPr>
        <p:txBody>
          <a:bodyPr anchor="b"/>
          <a:lstStyle>
            <a:lvl1pPr>
              <a:defRPr sz="4500">
                <a:latin typeface="+mn-lt"/>
              </a:defRPr>
            </a:lvl1pPr>
          </a:lstStyle>
          <a:p>
            <a:r>
              <a:rPr lang="en-US" dirty="0"/>
              <a:t>Click to edit Master title style</a:t>
            </a:r>
          </a:p>
        </p:txBody>
      </p:sp>
      <p:sp>
        <p:nvSpPr>
          <p:cNvPr id="3" name="Text Placeholder 2"/>
          <p:cNvSpPr>
            <a:spLocks noGrp="1"/>
          </p:cNvSpPr>
          <p:nvPr>
            <p:ph type="body" idx="1"/>
          </p:nvPr>
        </p:nvSpPr>
        <p:spPr>
          <a:xfrm>
            <a:off x="838200" y="4199508"/>
            <a:ext cx="10515600" cy="1500187"/>
          </a:xfrm>
        </p:spPr>
        <p:txBody>
          <a:bodyPr/>
          <a:lstStyle>
            <a:lvl1pPr marL="0" indent="0">
              <a:buNone/>
              <a:defRPr sz="1800">
                <a:solidFill>
                  <a:schemeClr val="tx1">
                    <a:tint val="75000"/>
                  </a:schemeClr>
                </a:solidFill>
              </a:defRPr>
            </a:lvl1pPr>
            <a:lvl2pPr marL="342883"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61E090-4449-444F-A3AE-09CA000D97B1}" type="datetime1">
              <a:rPr lang="en-US" smtClean="0"/>
              <a:t>1/4/2024</a:t>
            </a:fld>
            <a:endParaRPr lang="en-US"/>
          </a:p>
        </p:txBody>
      </p:sp>
      <p:sp>
        <p:nvSpPr>
          <p:cNvPr id="5" name="Footer Placeholder 4"/>
          <p:cNvSpPr>
            <a:spLocks noGrp="1"/>
          </p:cNvSpPr>
          <p:nvPr>
            <p:ph type="ftr" sz="quarter" idx="11"/>
          </p:nvPr>
        </p:nvSpPr>
        <p:spPr/>
        <p:txBody>
          <a:bodyPr/>
          <a:lstStyle/>
          <a:p>
            <a:r>
              <a:rPr lang="en-US"/>
              <a:t>© 2018 American Academy of Orthopaedic Surgeons </a:t>
            </a:r>
          </a:p>
        </p:txBody>
      </p:sp>
      <p:sp>
        <p:nvSpPr>
          <p:cNvPr id="6" name="Slide Number Placeholder 5"/>
          <p:cNvSpPr>
            <a:spLocks noGrp="1"/>
          </p:cNvSpPr>
          <p:nvPr>
            <p:ph type="sldNum" sz="quarter" idx="12"/>
          </p:nvPr>
        </p:nvSpPr>
        <p:spPr/>
        <p:txBody>
          <a:bodyPr/>
          <a:lstStyle/>
          <a:p>
            <a:fld id="{1758ED00-BC3A-412B-ABCC-52E7534B15F3}" type="slidenum">
              <a:rPr lang="en-US" smtClean="0"/>
              <a:t>‹#›</a:t>
            </a:fld>
            <a:endParaRPr lang="en-US"/>
          </a:p>
        </p:txBody>
      </p:sp>
    </p:spTree>
    <p:extLst>
      <p:ext uri="{BB962C8B-B14F-4D97-AF65-F5344CB8AC3E}">
        <p14:creationId xmlns:p14="http://schemas.microsoft.com/office/powerpoint/2010/main" val="3349700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914410"/>
            <a:ext cx="5181600" cy="47096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914410"/>
            <a:ext cx="5181600" cy="470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6CA99B-6031-4805-8DD1-06D0E3F83D88}" type="datetime1">
              <a:rPr lang="en-US" smtClean="0"/>
              <a:t>1/4/2024</a:t>
            </a:fld>
            <a:endParaRPr lang="en-US"/>
          </a:p>
        </p:txBody>
      </p:sp>
      <p:sp>
        <p:nvSpPr>
          <p:cNvPr id="6" name="Footer Placeholder 5"/>
          <p:cNvSpPr>
            <a:spLocks noGrp="1"/>
          </p:cNvSpPr>
          <p:nvPr>
            <p:ph type="ftr" sz="quarter" idx="11"/>
          </p:nvPr>
        </p:nvSpPr>
        <p:spPr/>
        <p:txBody>
          <a:bodyPr/>
          <a:lstStyle/>
          <a:p>
            <a:r>
              <a:rPr lang="en-US"/>
              <a:t>© 2018 American Academy of Orthopaedic Surgeons </a:t>
            </a:r>
          </a:p>
        </p:txBody>
      </p:sp>
      <p:sp>
        <p:nvSpPr>
          <p:cNvPr id="7" name="Slide Number Placeholder 6"/>
          <p:cNvSpPr>
            <a:spLocks noGrp="1"/>
          </p:cNvSpPr>
          <p:nvPr>
            <p:ph type="sldNum" sz="quarter" idx="12"/>
          </p:nvPr>
        </p:nvSpPr>
        <p:spPr/>
        <p:txBody>
          <a:bodyPr/>
          <a:lstStyle/>
          <a:p>
            <a:fld id="{1758ED00-BC3A-412B-ABCC-52E7534B15F3}" type="slidenum">
              <a:rPr lang="en-US" smtClean="0"/>
              <a:t>‹#›</a:t>
            </a:fld>
            <a:endParaRPr lang="en-US"/>
          </a:p>
        </p:txBody>
      </p:sp>
    </p:spTree>
    <p:extLst>
      <p:ext uri="{BB962C8B-B14F-4D97-AF65-F5344CB8AC3E}">
        <p14:creationId xmlns:p14="http://schemas.microsoft.com/office/powerpoint/2010/main" val="3092622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
            <a:ext cx="11125200" cy="685800"/>
          </a:xfrm>
        </p:spPr>
        <p:txBody>
          <a:bodyPr/>
          <a:lstStyle/>
          <a:p>
            <a:r>
              <a:rPr lang="en-US"/>
              <a:t>Click to edit Master title style</a:t>
            </a:r>
          </a:p>
        </p:txBody>
      </p:sp>
      <p:sp>
        <p:nvSpPr>
          <p:cNvPr id="3" name="Text Placeholder 2"/>
          <p:cNvSpPr>
            <a:spLocks noGrp="1"/>
          </p:cNvSpPr>
          <p:nvPr>
            <p:ph type="body" idx="1"/>
          </p:nvPr>
        </p:nvSpPr>
        <p:spPr>
          <a:xfrm>
            <a:off x="839789" y="914400"/>
            <a:ext cx="5157787" cy="823912"/>
          </a:xfrm>
        </p:spPr>
        <p:txBody>
          <a:bodyPr anchor="b">
            <a:normAutofit/>
          </a:bodyPr>
          <a:lstStyle>
            <a:lvl1pPr marL="0" indent="0">
              <a:buNone/>
              <a:defRPr sz="2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1751124"/>
            <a:ext cx="5157787" cy="38869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914400"/>
            <a:ext cx="5183188" cy="823912"/>
          </a:xfrm>
        </p:spPr>
        <p:txBody>
          <a:bodyPr anchor="b">
            <a:normAutofit/>
          </a:bodyPr>
          <a:lstStyle>
            <a:lvl1pPr marL="0" indent="0">
              <a:buNone/>
              <a:defRPr sz="2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1751124"/>
            <a:ext cx="5183188" cy="38869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7471914" y="6270096"/>
            <a:ext cx="4114800" cy="365125"/>
          </a:xfrm>
        </p:spPr>
        <p:txBody>
          <a:bodyPr/>
          <a:lstStyle/>
          <a:p>
            <a:r>
              <a:rPr lang="en-US" dirty="0"/>
              <a:t>© 2019 American Academy of </a:t>
            </a:r>
            <a:r>
              <a:rPr lang="en-US" dirty="0" err="1"/>
              <a:t>Orthopaedic</a:t>
            </a:r>
            <a:r>
              <a:rPr lang="en-US" dirty="0"/>
              <a:t> Surgeons </a:t>
            </a:r>
          </a:p>
        </p:txBody>
      </p:sp>
    </p:spTree>
    <p:extLst>
      <p:ext uri="{BB962C8B-B14F-4D97-AF65-F5344CB8AC3E}">
        <p14:creationId xmlns:p14="http://schemas.microsoft.com/office/powerpoint/2010/main" val="1545211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Red">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
            <a:ext cx="11125200" cy="685800"/>
          </a:xfrm>
        </p:spPr>
        <p:txBody>
          <a:bodyPr/>
          <a:lstStyle/>
          <a:p>
            <a:r>
              <a:rPr lang="en-US"/>
              <a:t>Click to edit Master title style</a:t>
            </a:r>
          </a:p>
        </p:txBody>
      </p:sp>
      <p:sp>
        <p:nvSpPr>
          <p:cNvPr id="3" name="Text Placeholder 2"/>
          <p:cNvSpPr>
            <a:spLocks noGrp="1"/>
          </p:cNvSpPr>
          <p:nvPr>
            <p:ph type="body" idx="1"/>
          </p:nvPr>
        </p:nvSpPr>
        <p:spPr>
          <a:xfrm>
            <a:off x="839789" y="914400"/>
            <a:ext cx="5157787" cy="823912"/>
          </a:xfrm>
        </p:spPr>
        <p:txBody>
          <a:bodyPr anchor="b">
            <a:normAutofit/>
          </a:bodyPr>
          <a:lstStyle>
            <a:lvl1pPr marL="0" indent="0">
              <a:buNone/>
              <a:defRPr sz="2800" b="1">
                <a:solidFill>
                  <a:srgbClr val="C00000"/>
                </a:solidFill>
              </a:defRPr>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1751124"/>
            <a:ext cx="5157787" cy="38869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914400"/>
            <a:ext cx="5183188" cy="823912"/>
          </a:xfrm>
        </p:spPr>
        <p:txBody>
          <a:bodyPr anchor="b">
            <a:normAutofit/>
          </a:bodyPr>
          <a:lstStyle>
            <a:lvl1pPr marL="0" indent="0">
              <a:buNone/>
              <a:defRPr sz="2800" b="1">
                <a:solidFill>
                  <a:srgbClr val="C00000"/>
                </a:solidFill>
              </a:defRPr>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1751124"/>
            <a:ext cx="5183188" cy="38869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D85147-2C7B-4332-A523-5ADE25D456D2}" type="datetime1">
              <a:rPr lang="en-US" smtClean="0"/>
              <a:t>1/4/2024</a:t>
            </a:fld>
            <a:endParaRPr lang="en-US"/>
          </a:p>
        </p:txBody>
      </p:sp>
      <p:sp>
        <p:nvSpPr>
          <p:cNvPr id="8" name="Footer Placeholder 7"/>
          <p:cNvSpPr>
            <a:spLocks noGrp="1"/>
          </p:cNvSpPr>
          <p:nvPr>
            <p:ph type="ftr" sz="quarter" idx="11"/>
          </p:nvPr>
        </p:nvSpPr>
        <p:spPr/>
        <p:txBody>
          <a:bodyPr/>
          <a:lstStyle/>
          <a:p>
            <a:r>
              <a:rPr lang="en-US"/>
              <a:t>© 2018 American Academy of Orthopaedic Surgeons </a:t>
            </a:r>
          </a:p>
        </p:txBody>
      </p:sp>
      <p:sp>
        <p:nvSpPr>
          <p:cNvPr id="9" name="Slide Number Placeholder 8"/>
          <p:cNvSpPr>
            <a:spLocks noGrp="1"/>
          </p:cNvSpPr>
          <p:nvPr>
            <p:ph type="sldNum" sz="quarter" idx="12"/>
          </p:nvPr>
        </p:nvSpPr>
        <p:spPr/>
        <p:txBody>
          <a:bodyPr/>
          <a:lstStyle/>
          <a:p>
            <a:fld id="{1758ED00-BC3A-412B-ABCC-52E7534B15F3}" type="slidenum">
              <a:rPr lang="en-US" smtClean="0"/>
              <a:t>‹#›</a:t>
            </a:fld>
            <a:endParaRPr lang="en-US"/>
          </a:p>
        </p:txBody>
      </p:sp>
    </p:spTree>
    <p:extLst>
      <p:ext uri="{BB962C8B-B14F-4D97-AF65-F5344CB8AC3E}">
        <p14:creationId xmlns:p14="http://schemas.microsoft.com/office/powerpoint/2010/main" val="3406254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3314B0-B57D-4648-A1C4-80A583FB1C13}" type="datetime1">
              <a:rPr lang="en-US" smtClean="0"/>
              <a:t>1/4/2024</a:t>
            </a:fld>
            <a:endParaRPr lang="en-US"/>
          </a:p>
        </p:txBody>
      </p:sp>
      <p:sp>
        <p:nvSpPr>
          <p:cNvPr id="4" name="Footer Placeholder 3"/>
          <p:cNvSpPr>
            <a:spLocks noGrp="1"/>
          </p:cNvSpPr>
          <p:nvPr>
            <p:ph type="ftr" sz="quarter" idx="11"/>
          </p:nvPr>
        </p:nvSpPr>
        <p:spPr/>
        <p:txBody>
          <a:bodyPr/>
          <a:lstStyle/>
          <a:p>
            <a:r>
              <a:rPr lang="en-US"/>
              <a:t>© 2018 American Academy of Orthopaedic Surgeons </a:t>
            </a:r>
          </a:p>
        </p:txBody>
      </p:sp>
      <p:sp>
        <p:nvSpPr>
          <p:cNvPr id="5" name="Slide Number Placeholder 4"/>
          <p:cNvSpPr>
            <a:spLocks noGrp="1"/>
          </p:cNvSpPr>
          <p:nvPr>
            <p:ph type="sldNum" sz="quarter" idx="12"/>
          </p:nvPr>
        </p:nvSpPr>
        <p:spPr/>
        <p:txBody>
          <a:bodyPr/>
          <a:lstStyle/>
          <a:p>
            <a:fld id="{1758ED00-BC3A-412B-ABCC-52E7534B15F3}" type="slidenum">
              <a:rPr lang="en-US" smtClean="0"/>
              <a:t>‹#›</a:t>
            </a:fld>
            <a:endParaRPr lang="en-US"/>
          </a:p>
        </p:txBody>
      </p:sp>
    </p:spTree>
    <p:extLst>
      <p:ext uri="{BB962C8B-B14F-4D97-AF65-F5344CB8AC3E}">
        <p14:creationId xmlns:p14="http://schemas.microsoft.com/office/powerpoint/2010/main" val="1926043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7437408" y="6218437"/>
            <a:ext cx="4114800" cy="365125"/>
          </a:xfrm>
        </p:spPr>
        <p:txBody>
          <a:bodyPr/>
          <a:lstStyle/>
          <a:p>
            <a:r>
              <a:rPr lang="en-US" dirty="0"/>
              <a:t>© 2019 American Academy of </a:t>
            </a:r>
            <a:r>
              <a:rPr lang="en-US" dirty="0" err="1"/>
              <a:t>Orthopaedic</a:t>
            </a:r>
            <a:r>
              <a:rPr lang="en-US" dirty="0"/>
              <a:t> Surgeons </a:t>
            </a:r>
          </a:p>
        </p:txBody>
      </p:sp>
    </p:spTree>
    <p:extLst>
      <p:ext uri="{BB962C8B-B14F-4D97-AF65-F5344CB8AC3E}">
        <p14:creationId xmlns:p14="http://schemas.microsoft.com/office/powerpoint/2010/main" val="3456186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1097" y="137160"/>
            <a:ext cx="3866683" cy="1600200"/>
          </a:xfrm>
        </p:spPr>
        <p:txBody>
          <a:bodyPr anchor="b">
            <a:norm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284496" y="145098"/>
            <a:ext cx="6069304" cy="540385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41097" y="1737360"/>
            <a:ext cx="3866683"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Click to edit Master text styles</a:t>
            </a:r>
          </a:p>
        </p:txBody>
      </p:sp>
      <p:sp>
        <p:nvSpPr>
          <p:cNvPr id="6" name="Footer Placeholder 5"/>
          <p:cNvSpPr>
            <a:spLocks noGrp="1"/>
          </p:cNvSpPr>
          <p:nvPr>
            <p:ph type="ftr" sz="quarter" idx="11"/>
          </p:nvPr>
        </p:nvSpPr>
        <p:spPr>
          <a:xfrm>
            <a:off x="7420154" y="6306153"/>
            <a:ext cx="4114800" cy="365125"/>
          </a:xfrm>
        </p:spPr>
        <p:txBody>
          <a:bodyPr/>
          <a:lstStyle/>
          <a:p>
            <a:r>
              <a:rPr lang="en-US" dirty="0"/>
              <a:t>© 2019 American Academy of </a:t>
            </a:r>
            <a:r>
              <a:rPr lang="en-US" dirty="0" err="1"/>
              <a:t>Orthopaedic</a:t>
            </a:r>
            <a:r>
              <a:rPr lang="en-US" dirty="0"/>
              <a:t> Surgeons </a:t>
            </a:r>
          </a:p>
        </p:txBody>
      </p:sp>
    </p:spTree>
    <p:extLst>
      <p:ext uri="{BB962C8B-B14F-4D97-AF65-F5344CB8AC3E}">
        <p14:creationId xmlns:p14="http://schemas.microsoft.com/office/powerpoint/2010/main" val="334712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3347" y="716332"/>
            <a:ext cx="11125200" cy="68579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13347" y="1618937"/>
            <a:ext cx="10515600" cy="4179831"/>
          </a:xfrm>
          <a:prstGeom prst="rect">
            <a:avLst/>
          </a:prstGeom>
          <a:ln>
            <a:noFill/>
          </a:ln>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124636" y="6356360"/>
            <a:ext cx="1456765"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C08F2A7-0DC5-46E7-A7E6-1B74E4B731CA}" type="datetime1">
              <a:rPr lang="en-US" smtClean="0"/>
              <a:t>1/4/2024</a:t>
            </a:fld>
            <a:endParaRPr lang="en-US"/>
          </a:p>
        </p:txBody>
      </p:sp>
      <p:sp>
        <p:nvSpPr>
          <p:cNvPr id="5" name="Footer Placeholder 4"/>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 2018 American Academy of Orthopaedic Surgeons </a:t>
            </a:r>
          </a:p>
        </p:txBody>
      </p:sp>
      <p:sp>
        <p:nvSpPr>
          <p:cNvPr id="6" name="Slide Number Placeholder 5"/>
          <p:cNvSpPr>
            <a:spLocks noGrp="1"/>
          </p:cNvSpPr>
          <p:nvPr>
            <p:ph type="sldNum" sz="quarter" idx="4"/>
          </p:nvPr>
        </p:nvSpPr>
        <p:spPr>
          <a:xfrm>
            <a:off x="8610600" y="635636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758ED00-BC3A-412B-ABCC-52E7534B15F3}" type="slidenum">
              <a:rPr lang="en-US" smtClean="0"/>
              <a:t>‹#›</a:t>
            </a:fld>
            <a:endParaRPr lang="en-US"/>
          </a:p>
        </p:txBody>
      </p:sp>
    </p:spTree>
    <p:extLst>
      <p:ext uri="{BB962C8B-B14F-4D97-AF65-F5344CB8AC3E}">
        <p14:creationId xmlns:p14="http://schemas.microsoft.com/office/powerpoint/2010/main" val="2570434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2" r:id="rId6"/>
    <p:sldLayoutId id="2147483666" r:id="rId7"/>
    <p:sldLayoutId id="2147483667" r:id="rId8"/>
    <p:sldLayoutId id="2147483668" r:id="rId9"/>
    <p:sldLayoutId id="2147483669" r:id="rId10"/>
    <p:sldLayoutId id="2147483670" r:id="rId11"/>
    <p:sldLayoutId id="2147483671" r:id="rId12"/>
  </p:sldLayoutIdLst>
  <p:hf hdr="0" dt="0"/>
  <p:txStyles>
    <p:title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p:titleStyle>
    <p:bodyStyle>
      <a:lvl1pPr marL="171442" indent="-171442" algn="l" defTabSz="685766" rtl="0" eaLnBrk="1" latinLnBrk="0" hangingPunct="1">
        <a:lnSpc>
          <a:spcPct val="90000"/>
        </a:lnSpc>
        <a:spcBef>
          <a:spcPts val="751"/>
        </a:spcBef>
        <a:buFont typeface="Arial"/>
        <a:buChar char="•"/>
        <a:defRPr sz="3200" kern="1200">
          <a:solidFill>
            <a:schemeClr val="tx1">
              <a:lumMod val="65000"/>
              <a:lumOff val="35000"/>
            </a:schemeClr>
          </a:solidFill>
          <a:latin typeface="+mn-lt"/>
          <a:ea typeface="+mn-ea"/>
          <a:cs typeface="+mn-cs"/>
        </a:defRPr>
      </a:lvl1pPr>
      <a:lvl2pPr marL="514324" indent="-171442" algn="l" defTabSz="685766" rtl="0" eaLnBrk="1" latinLnBrk="0" hangingPunct="1">
        <a:lnSpc>
          <a:spcPct val="90000"/>
        </a:lnSpc>
        <a:spcBef>
          <a:spcPts val="375"/>
        </a:spcBef>
        <a:buFont typeface="Arial"/>
        <a:buChar char="•"/>
        <a:defRPr sz="2800" kern="1200">
          <a:solidFill>
            <a:schemeClr val="tx1">
              <a:lumMod val="65000"/>
              <a:lumOff val="35000"/>
            </a:schemeClr>
          </a:solidFill>
          <a:latin typeface="+mn-lt"/>
          <a:ea typeface="+mn-ea"/>
          <a:cs typeface="+mn-cs"/>
        </a:defRPr>
      </a:lvl2pPr>
      <a:lvl3pPr marL="857207" indent="-171442" algn="l" defTabSz="685766" rtl="0" eaLnBrk="1" latinLnBrk="0" hangingPunct="1">
        <a:lnSpc>
          <a:spcPct val="90000"/>
        </a:lnSpc>
        <a:spcBef>
          <a:spcPts val="375"/>
        </a:spcBef>
        <a:buFont typeface="Arial"/>
        <a:buChar char="•"/>
        <a:defRPr sz="2000" kern="1200">
          <a:solidFill>
            <a:schemeClr val="tx1">
              <a:lumMod val="65000"/>
              <a:lumOff val="35000"/>
            </a:schemeClr>
          </a:solidFill>
          <a:latin typeface="+mn-lt"/>
          <a:ea typeface="+mn-ea"/>
          <a:cs typeface="+mn-cs"/>
        </a:defRPr>
      </a:lvl3pPr>
      <a:lvl4pPr marL="1200090"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4pPr>
      <a:lvl5pPr marL="1542973"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3347" y="716332"/>
            <a:ext cx="11125200" cy="68579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13347" y="1618937"/>
            <a:ext cx="10515600" cy="4179831"/>
          </a:xfrm>
          <a:prstGeom prst="rect">
            <a:avLst/>
          </a:prstGeom>
          <a:ln>
            <a:noFill/>
          </a:ln>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124636" y="6356360"/>
            <a:ext cx="1456765"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C08F2A7-0DC5-46E7-A7E6-1B74E4B731CA}" type="datetime1">
              <a:rPr lang="en-US" smtClean="0"/>
              <a:t>1/4/2024</a:t>
            </a:fld>
            <a:endParaRPr lang="en-US"/>
          </a:p>
        </p:txBody>
      </p:sp>
      <p:sp>
        <p:nvSpPr>
          <p:cNvPr id="5" name="Footer Placeholder 4"/>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 2020 American Academy of </a:t>
            </a:r>
            <a:r>
              <a:rPr lang="en-US" dirty="0" err="1"/>
              <a:t>Orthopaedic</a:t>
            </a:r>
            <a:r>
              <a:rPr lang="en-US" dirty="0"/>
              <a:t> Surgeons </a:t>
            </a:r>
          </a:p>
        </p:txBody>
      </p:sp>
      <p:sp>
        <p:nvSpPr>
          <p:cNvPr id="6" name="Slide Number Placeholder 5"/>
          <p:cNvSpPr>
            <a:spLocks noGrp="1"/>
          </p:cNvSpPr>
          <p:nvPr>
            <p:ph type="sldNum" sz="quarter" idx="4"/>
          </p:nvPr>
        </p:nvSpPr>
        <p:spPr>
          <a:xfrm>
            <a:off x="8610600" y="635636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758ED00-BC3A-412B-ABCC-52E7534B15F3}" type="slidenum">
              <a:rPr lang="en-US" smtClean="0"/>
              <a:t>‹#›</a:t>
            </a:fld>
            <a:endParaRPr lang="en-US"/>
          </a:p>
        </p:txBody>
      </p:sp>
    </p:spTree>
    <p:extLst>
      <p:ext uri="{BB962C8B-B14F-4D97-AF65-F5344CB8AC3E}">
        <p14:creationId xmlns:p14="http://schemas.microsoft.com/office/powerpoint/2010/main" val="343661409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dt="0"/>
  <p:txStyles>
    <p:title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p:titleStyle>
    <p:bodyStyle>
      <a:lvl1pPr marL="171442" indent="-171442" algn="l" defTabSz="685766" rtl="0" eaLnBrk="1" latinLnBrk="0" hangingPunct="1">
        <a:lnSpc>
          <a:spcPct val="90000"/>
        </a:lnSpc>
        <a:spcBef>
          <a:spcPts val="751"/>
        </a:spcBef>
        <a:buFont typeface="Arial"/>
        <a:buChar char="•"/>
        <a:defRPr sz="3200" kern="1200">
          <a:solidFill>
            <a:schemeClr val="tx1">
              <a:lumMod val="65000"/>
              <a:lumOff val="35000"/>
            </a:schemeClr>
          </a:solidFill>
          <a:latin typeface="+mn-lt"/>
          <a:ea typeface="+mn-ea"/>
          <a:cs typeface="+mn-cs"/>
        </a:defRPr>
      </a:lvl1pPr>
      <a:lvl2pPr marL="514324" indent="-171442" algn="l" defTabSz="685766" rtl="0" eaLnBrk="1" latinLnBrk="0" hangingPunct="1">
        <a:lnSpc>
          <a:spcPct val="90000"/>
        </a:lnSpc>
        <a:spcBef>
          <a:spcPts val="375"/>
        </a:spcBef>
        <a:buFont typeface="Arial"/>
        <a:buChar char="•"/>
        <a:defRPr sz="2800" kern="1200">
          <a:solidFill>
            <a:schemeClr val="tx1">
              <a:lumMod val="65000"/>
              <a:lumOff val="35000"/>
            </a:schemeClr>
          </a:solidFill>
          <a:latin typeface="+mn-lt"/>
          <a:ea typeface="+mn-ea"/>
          <a:cs typeface="+mn-cs"/>
        </a:defRPr>
      </a:lvl2pPr>
      <a:lvl3pPr marL="857207" indent="-171442" algn="l" defTabSz="685766" rtl="0" eaLnBrk="1" latinLnBrk="0" hangingPunct="1">
        <a:lnSpc>
          <a:spcPct val="90000"/>
        </a:lnSpc>
        <a:spcBef>
          <a:spcPts val="375"/>
        </a:spcBef>
        <a:buFont typeface="Arial"/>
        <a:buChar char="•"/>
        <a:defRPr sz="2000" kern="1200">
          <a:solidFill>
            <a:schemeClr val="tx1">
              <a:lumMod val="65000"/>
              <a:lumOff val="35000"/>
            </a:schemeClr>
          </a:solidFill>
          <a:latin typeface="+mn-lt"/>
          <a:ea typeface="+mn-ea"/>
          <a:cs typeface="+mn-cs"/>
        </a:defRPr>
      </a:lvl3pPr>
      <a:lvl4pPr marL="1200090"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4pPr>
      <a:lvl5pPr marL="1542973"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lilleskvat.blogspot.com/2010/07/soledad-en-la-multitud.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pngall.com/boo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hyperlink" Target="https://pixabay.com/fr/d%C3%A9tective-indices-151275/"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hyperlink" Target="http://www.thebluediamondgallery.com/handwriting/v/vote.htm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hyperlink" Target="https://miblog56.wordpress.com/category/ccnn/la-energi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hyperlink" Target="http://www.pngall.com/feedback-png/download/33092"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pngimg.com/download/11590"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orthoguidelines.org/topic?id=1047"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http://www.pngall.com/goal-png/download/22537"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8.xml"/><Relationship Id="rId4" Type="http://schemas.openxmlformats.org/officeDocument/2006/relationships/hyperlink" Target="http://www.orthoguidelines.or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24.png"/><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hyperlink" Target="http://www.orthoguidelines.org/" TargetMode="External"/><Relationship Id="rId4" Type="http://schemas.openxmlformats.org/officeDocument/2006/relationships/image" Target="../media/image32.jpeg"/></Relationships>
</file>

<file path=ppt/slides/_rels/slide46.xml.rels><?xml version="1.0" encoding="UTF-8" standalone="yes"?>
<Relationships xmlns="http://schemas.openxmlformats.org/package/2006/relationships"><Relationship Id="rId3" Type="http://schemas.openxmlformats.org/officeDocument/2006/relationships/hyperlink" Target="http://www.orthoguidelines.org/"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hyperlink" Target="https://creativecommons.org/licenses/by-nc-nd/3.0/" TargetMode="External"/><Relationship Id="rId4" Type="http://schemas.openxmlformats.org/officeDocument/2006/relationships/hyperlink" Target="http://jowritestheblog.blogspot.com/2012/04/crafty-time-dictionary-art_8.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pixabay.com/en/approved-finance-business-loan-1049259/"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2816" y="3340346"/>
            <a:ext cx="10782300" cy="1326801"/>
          </a:xfrm>
          <a:effectLst>
            <a:outerShdw blurRad="50800" dist="38100" algn="l" rotWithShape="0">
              <a:prstClr val="black">
                <a:alpha val="40000"/>
              </a:prstClr>
            </a:outerShdw>
          </a:effectLst>
        </p:spPr>
        <p:txBody>
          <a:bodyPr>
            <a:normAutofit fontScale="90000"/>
          </a:bodyPr>
          <a:lstStyle/>
          <a:p>
            <a:br>
              <a:rPr lang="en-US" sz="4000" dirty="0"/>
            </a:br>
            <a:r>
              <a:rPr lang="en-US" sz="4900" b="0" dirty="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Management</a:t>
            </a:r>
            <a:r>
              <a:rPr lang="en-US" sz="4900" b="0" dirty="0">
                <a:ln w="0"/>
                <a:solidFill>
                  <a:schemeClr val="tx1"/>
                </a:solidFill>
                <a:effectLst>
                  <a:outerShdw blurRad="38100" dist="19050" dir="2700000" algn="tl" rotWithShape="0">
                    <a:schemeClr val="dk1">
                      <a:alpha val="40000"/>
                    </a:schemeClr>
                  </a:outerShdw>
                </a:effectLst>
                <a:latin typeface="+mn-lt"/>
              </a:rPr>
              <a:t> of Osteoarthritis of the Hip: Evidence-Based Clinical Practice Guideline</a:t>
            </a:r>
            <a:endParaRPr lang="en-US" sz="4900" dirty="0">
              <a:latin typeface="+mn-lt"/>
            </a:endParaRPr>
          </a:p>
        </p:txBody>
      </p:sp>
      <p:sp>
        <p:nvSpPr>
          <p:cNvPr id="3" name="Subtitle 2"/>
          <p:cNvSpPr>
            <a:spLocks noGrp="1"/>
          </p:cNvSpPr>
          <p:nvPr>
            <p:ph type="subTitle" idx="1"/>
          </p:nvPr>
        </p:nvSpPr>
        <p:spPr>
          <a:xfrm>
            <a:off x="437103" y="4880233"/>
            <a:ext cx="11317793" cy="790463"/>
          </a:xfrm>
        </p:spPr>
        <p:txBody>
          <a:bodyPr>
            <a:noAutofit/>
          </a:bodyPr>
          <a:lstStyle/>
          <a:p>
            <a:pPr>
              <a:lnSpc>
                <a:spcPct val="100000"/>
              </a:lnSpc>
            </a:pPr>
            <a:r>
              <a:rPr lang="en-US" dirty="0">
                <a:solidFill>
                  <a:schemeClr val="tx1"/>
                </a:solidFill>
              </a:rPr>
              <a:t>Adopted by the American Academy of </a:t>
            </a:r>
            <a:r>
              <a:rPr lang="en-US" dirty="0" err="1">
                <a:solidFill>
                  <a:schemeClr val="tx1"/>
                </a:solidFill>
              </a:rPr>
              <a:t>Orthopaedic</a:t>
            </a:r>
            <a:r>
              <a:rPr lang="en-US" dirty="0">
                <a:solidFill>
                  <a:schemeClr val="tx1"/>
                </a:solidFill>
              </a:rPr>
              <a:t> Surgeons (AAOS) Board of Directors</a:t>
            </a:r>
          </a:p>
          <a:p>
            <a:r>
              <a:rPr lang="en-US" dirty="0">
                <a:solidFill>
                  <a:schemeClr val="tx1"/>
                </a:solidFill>
              </a:rPr>
              <a:t>December 1, 2023</a:t>
            </a:r>
          </a:p>
        </p:txBody>
      </p:sp>
    </p:spTree>
    <p:extLst>
      <p:ext uri="{BB962C8B-B14F-4D97-AF65-F5344CB8AC3E}">
        <p14:creationId xmlns:p14="http://schemas.microsoft.com/office/powerpoint/2010/main" val="322934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30F8B46-07A0-413F-B185-F0C2954BE033}"/>
              </a:ext>
            </a:extLst>
          </p:cNvPr>
          <p:cNvSpPr>
            <a:spLocks noGrp="1"/>
          </p:cNvSpPr>
          <p:nvPr>
            <p:ph type="ftr" sz="quarter" idx="11"/>
          </p:nvPr>
        </p:nvSpPr>
        <p:spPr/>
        <p:txBody>
          <a:bodyPr/>
          <a:lstStyle/>
          <a:p>
            <a:r>
              <a:rPr lang="en-US" dirty="0"/>
              <a:t>© 2023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16CCA10D-CC44-48A3-94F1-2BFA7FDD0146}"/>
              </a:ext>
            </a:extLst>
          </p:cNvPr>
          <p:cNvSpPr txBox="1">
            <a:spLocks/>
          </p:cNvSpPr>
          <p:nvPr/>
        </p:nvSpPr>
        <p:spPr>
          <a:xfrm>
            <a:off x="513080" y="681973"/>
            <a:ext cx="11125200" cy="685799"/>
          </a:xfrm>
          <a:prstGeom prst="rect">
            <a:avLst/>
          </a:prstGeom>
        </p:spPr>
        <p:txBody>
          <a:bodyPr vert="horz" lIns="91440" tIns="45720" rIns="91440" bIns="45720" rtlCol="0" anchor="ctr">
            <a:no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INCLUSION/EXCLUSION CRITERIA</a:t>
            </a:r>
          </a:p>
        </p:txBody>
      </p:sp>
      <p:sp>
        <p:nvSpPr>
          <p:cNvPr id="2" name="TextBox 1">
            <a:extLst>
              <a:ext uri="{FF2B5EF4-FFF2-40B4-BE49-F238E27FC236}">
                <a16:creationId xmlns:a16="http://schemas.microsoft.com/office/drawing/2014/main" id="{D11685DC-A8AF-4532-A700-A1F25529B6AB}"/>
              </a:ext>
            </a:extLst>
          </p:cNvPr>
          <p:cNvSpPr txBox="1"/>
          <p:nvPr/>
        </p:nvSpPr>
        <p:spPr>
          <a:xfrm>
            <a:off x="533091" y="2137688"/>
            <a:ext cx="4255589" cy="2015936"/>
          </a:xfrm>
          <a:prstGeom prst="rect">
            <a:avLst/>
          </a:prstGeom>
          <a:noFill/>
        </p:spPr>
        <p:txBody>
          <a:bodyPr wrap="none" rtlCol="0">
            <a:spAutoFit/>
          </a:bodyPr>
          <a:lstStyle/>
          <a:p>
            <a:pPr>
              <a:spcAft>
                <a:spcPts val="600"/>
              </a:spcAft>
            </a:pPr>
            <a:r>
              <a:rPr lang="en-US" sz="2200" b="1" dirty="0">
                <a:solidFill>
                  <a:schemeClr val="accent6"/>
                </a:solidFill>
              </a:rPr>
              <a:t>Standard inclusion criteria include</a:t>
            </a:r>
            <a:r>
              <a:rPr lang="en-US" sz="2200" dirty="0">
                <a:solidFill>
                  <a:schemeClr val="accent6"/>
                </a:solidFill>
              </a:rPr>
              <a:t>:</a:t>
            </a:r>
          </a:p>
          <a:p>
            <a:pPr marL="457200" lvl="0" indent="-457200">
              <a:buFont typeface="Wingdings" panose="05000000000000000000" pitchFamily="2" charset="2"/>
              <a:buChar char="§"/>
              <a:defRPr/>
            </a:pPr>
            <a:r>
              <a:rPr lang="en-US" sz="2000" dirty="0"/>
              <a:t>Must study humans</a:t>
            </a:r>
          </a:p>
          <a:p>
            <a:pPr marL="457200" lvl="0" indent="-457200">
              <a:buFont typeface="Wingdings" panose="05000000000000000000" pitchFamily="2" charset="2"/>
              <a:buChar char="§"/>
              <a:defRPr/>
            </a:pPr>
            <a:r>
              <a:rPr lang="en-US" sz="2000" dirty="0"/>
              <a:t>Must be published in English</a:t>
            </a:r>
          </a:p>
          <a:p>
            <a:pPr marL="457200" lvl="0" indent="-457200">
              <a:buFont typeface="Wingdings" panose="05000000000000000000" pitchFamily="2" charset="2"/>
              <a:buChar char="§"/>
              <a:defRPr/>
            </a:pPr>
            <a:r>
              <a:rPr lang="en-US" sz="2000" dirty="0"/>
              <a:t>Must be published in or after 1966</a:t>
            </a:r>
          </a:p>
          <a:p>
            <a:pPr marL="457200" lvl="0" indent="-457200">
              <a:buFont typeface="Wingdings" panose="05000000000000000000" pitchFamily="2" charset="2"/>
              <a:buChar char="§"/>
              <a:defRPr/>
            </a:pPr>
            <a:r>
              <a:rPr lang="en-US" sz="2000" dirty="0"/>
              <a:t>Can not be performed on cadavers</a:t>
            </a:r>
          </a:p>
          <a:p>
            <a:pPr marL="285750" indent="-285750">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3F8D2957-1A08-42A2-AFE2-CC1AD885D321}"/>
              </a:ext>
            </a:extLst>
          </p:cNvPr>
          <p:cNvSpPr txBox="1"/>
          <p:nvPr/>
        </p:nvSpPr>
        <p:spPr>
          <a:xfrm>
            <a:off x="533091" y="4047683"/>
            <a:ext cx="4440850" cy="707886"/>
          </a:xfrm>
          <a:prstGeom prst="rect">
            <a:avLst/>
          </a:prstGeom>
          <a:noFill/>
        </p:spPr>
        <p:txBody>
          <a:bodyPr wrap="square" rtlCol="0">
            <a:spAutoFit/>
          </a:bodyPr>
          <a:lstStyle/>
          <a:p>
            <a:r>
              <a:rPr lang="en-US" sz="2000" dirty="0"/>
              <a:t>Work group members define additional exclusion criteria based on PICO question</a:t>
            </a:r>
          </a:p>
        </p:txBody>
      </p:sp>
      <p:sp>
        <p:nvSpPr>
          <p:cNvPr id="6" name="Rectangle 5">
            <a:extLst>
              <a:ext uri="{FF2B5EF4-FFF2-40B4-BE49-F238E27FC236}">
                <a16:creationId xmlns:a16="http://schemas.microsoft.com/office/drawing/2014/main" id="{5CB17533-6673-4FE9-8C10-EFA10F779E3C}"/>
              </a:ext>
            </a:extLst>
          </p:cNvPr>
          <p:cNvSpPr/>
          <p:nvPr/>
        </p:nvSpPr>
        <p:spPr>
          <a:xfrm>
            <a:off x="26033951" y="3622159"/>
            <a:ext cx="1792798" cy="369332"/>
          </a:xfrm>
          <a:prstGeom prst="rect">
            <a:avLst/>
          </a:prstGeom>
        </p:spPr>
        <p:txBody>
          <a:bodyPr wrap="none">
            <a:spAutoFit/>
          </a:bodyPr>
          <a:lstStyle/>
          <a:p>
            <a:r>
              <a:rPr lang="en-US" dirty="0"/>
              <a:t>Exclusion Criteria</a:t>
            </a:r>
          </a:p>
        </p:txBody>
      </p:sp>
      <p:pic>
        <p:nvPicPr>
          <p:cNvPr id="8" name="Picture 7">
            <a:extLst>
              <a:ext uri="{FF2B5EF4-FFF2-40B4-BE49-F238E27FC236}">
                <a16:creationId xmlns:a16="http://schemas.microsoft.com/office/drawing/2014/main" id="{515CEBD1-76B7-4993-A0E5-59A6028822E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668192" y="1327150"/>
            <a:ext cx="5715000" cy="4279900"/>
          </a:xfrm>
          <a:prstGeom prst="rect">
            <a:avLst/>
          </a:prstGeom>
          <a:ln>
            <a:noFill/>
          </a:ln>
          <a:effectLst>
            <a:softEdge rad="112500"/>
          </a:effectLst>
        </p:spPr>
      </p:pic>
    </p:spTree>
    <p:extLst>
      <p:ext uri="{BB962C8B-B14F-4D97-AF65-F5344CB8AC3E}">
        <p14:creationId xmlns:p14="http://schemas.microsoft.com/office/powerpoint/2010/main" val="126751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F9DDECA-5C46-4B03-B3BA-51777004627C}"/>
              </a:ext>
            </a:extLst>
          </p:cNvPr>
          <p:cNvSpPr>
            <a:spLocks noGrp="1"/>
          </p:cNvSpPr>
          <p:nvPr>
            <p:ph type="ftr" sz="quarter" idx="11"/>
          </p:nvPr>
        </p:nvSpPr>
        <p:spPr/>
        <p:txBody>
          <a:bodyPr/>
          <a:lstStyle/>
          <a:p>
            <a:r>
              <a:rPr lang="en-US" dirty="0"/>
              <a:t>© 2023 American Academy of </a:t>
            </a:r>
            <a:r>
              <a:rPr lang="en-US" dirty="0" err="1"/>
              <a:t>Orthopaedic</a:t>
            </a:r>
            <a:r>
              <a:rPr lang="en-US" dirty="0"/>
              <a:t> Surgeons </a:t>
            </a:r>
          </a:p>
        </p:txBody>
      </p:sp>
      <p:sp>
        <p:nvSpPr>
          <p:cNvPr id="6" name="Title 1">
            <a:extLst>
              <a:ext uri="{FF2B5EF4-FFF2-40B4-BE49-F238E27FC236}">
                <a16:creationId xmlns:a16="http://schemas.microsoft.com/office/drawing/2014/main" id="{DB8C976E-CF33-4D9E-8B90-A4C768357700}"/>
              </a:ext>
            </a:extLst>
          </p:cNvPr>
          <p:cNvSpPr txBox="1">
            <a:spLocks/>
          </p:cNvSpPr>
          <p:nvPr/>
        </p:nvSpPr>
        <p:spPr>
          <a:xfrm>
            <a:off x="524182" y="695574"/>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LITERATURE SEARCHES  </a:t>
            </a:r>
          </a:p>
        </p:txBody>
      </p:sp>
      <p:sp>
        <p:nvSpPr>
          <p:cNvPr id="8" name="Content Placeholder 2">
            <a:extLst>
              <a:ext uri="{FF2B5EF4-FFF2-40B4-BE49-F238E27FC236}">
                <a16:creationId xmlns:a16="http://schemas.microsoft.com/office/drawing/2014/main" id="{B750538F-81F7-43B6-AAD2-4226B50E8B79}"/>
              </a:ext>
            </a:extLst>
          </p:cNvPr>
          <p:cNvSpPr>
            <a:spLocks noGrp="1"/>
          </p:cNvSpPr>
          <p:nvPr>
            <p:ph idx="1"/>
          </p:nvPr>
        </p:nvSpPr>
        <p:spPr>
          <a:xfrm>
            <a:off x="476250" y="1460438"/>
            <a:ext cx="6930390" cy="4854388"/>
          </a:xfrm>
        </p:spPr>
        <p:txBody>
          <a:bodyPr>
            <a:normAutofit fontScale="92500" lnSpcReduction="10000"/>
          </a:bodyPr>
          <a:lstStyle/>
          <a:p>
            <a:pPr marL="457200" indent="-457200">
              <a:lnSpc>
                <a:spcPct val="100000"/>
              </a:lnSpc>
              <a:spcBef>
                <a:spcPts val="0"/>
              </a:spcBef>
              <a:spcAft>
                <a:spcPts val="600"/>
              </a:spcAft>
              <a:buFont typeface="Wingdings" panose="05000000000000000000" pitchFamily="2" charset="2"/>
              <a:buChar char="§"/>
            </a:pPr>
            <a:r>
              <a:rPr lang="en-US" sz="2400" dirty="0"/>
              <a:t>Databases used:</a:t>
            </a:r>
          </a:p>
          <a:p>
            <a:pPr marL="937260" lvl="1" indent="-342900">
              <a:lnSpc>
                <a:spcPct val="100000"/>
              </a:lnSpc>
              <a:spcBef>
                <a:spcPts val="0"/>
              </a:spcBef>
              <a:spcAft>
                <a:spcPts val="600"/>
              </a:spcAft>
              <a:buFont typeface="Wingdings" panose="05000000000000000000" pitchFamily="2" charset="2"/>
              <a:buChar char="§"/>
            </a:pPr>
            <a:r>
              <a:rPr lang="en-US" sz="2000" dirty="0"/>
              <a:t>PubMed</a:t>
            </a:r>
          </a:p>
          <a:p>
            <a:pPr marL="937260" lvl="1" indent="-342900">
              <a:lnSpc>
                <a:spcPct val="100000"/>
              </a:lnSpc>
              <a:spcBef>
                <a:spcPts val="0"/>
              </a:spcBef>
              <a:spcAft>
                <a:spcPts val="600"/>
              </a:spcAft>
              <a:buFont typeface="Wingdings" panose="05000000000000000000" pitchFamily="2" charset="2"/>
              <a:buChar char="§"/>
            </a:pPr>
            <a:r>
              <a:rPr lang="en-US" sz="2000" dirty="0"/>
              <a:t>EMBASE (</a:t>
            </a:r>
            <a:r>
              <a:rPr lang="en-US" sz="2000" dirty="0" err="1"/>
              <a:t>Excerpta</a:t>
            </a:r>
            <a:r>
              <a:rPr lang="en-US" sz="2000" dirty="0"/>
              <a:t> </a:t>
            </a:r>
            <a:r>
              <a:rPr lang="en-US" sz="2000" dirty="0" err="1"/>
              <a:t>Medica</a:t>
            </a:r>
            <a:r>
              <a:rPr lang="en-US" sz="2000" dirty="0"/>
              <a:t> </a:t>
            </a:r>
            <a:r>
              <a:rPr lang="en-US" sz="2000" dirty="0" err="1"/>
              <a:t>dataBASE</a:t>
            </a:r>
            <a:r>
              <a:rPr lang="en-US" sz="2000" dirty="0"/>
              <a:t>) </a:t>
            </a:r>
          </a:p>
          <a:p>
            <a:pPr marL="937260" lvl="1" indent="-342900">
              <a:lnSpc>
                <a:spcPct val="100000"/>
              </a:lnSpc>
              <a:spcBef>
                <a:spcPts val="0"/>
              </a:spcBef>
              <a:spcAft>
                <a:spcPts val="600"/>
              </a:spcAft>
              <a:buFont typeface="Wingdings" panose="05000000000000000000" pitchFamily="2" charset="2"/>
              <a:buChar char="§"/>
            </a:pPr>
            <a:r>
              <a:rPr lang="en-US" sz="2000" dirty="0"/>
              <a:t>CINAHL (Cumulative Index of Nursing and Allies Health Literature) </a:t>
            </a:r>
          </a:p>
          <a:p>
            <a:pPr marL="937260" lvl="1" indent="-342900">
              <a:lnSpc>
                <a:spcPct val="100000"/>
              </a:lnSpc>
              <a:spcBef>
                <a:spcPts val="0"/>
              </a:spcBef>
              <a:spcAft>
                <a:spcPts val="1800"/>
              </a:spcAft>
              <a:buFont typeface="Wingdings" panose="05000000000000000000" pitchFamily="2" charset="2"/>
              <a:buChar char="§"/>
            </a:pPr>
            <a:r>
              <a:rPr lang="en-US" sz="2000" dirty="0"/>
              <a:t>Cochrane Central Register of Controlled Trials </a:t>
            </a:r>
          </a:p>
          <a:p>
            <a:pPr marL="457200" indent="-457200">
              <a:lnSpc>
                <a:spcPct val="100000"/>
              </a:lnSpc>
              <a:spcBef>
                <a:spcPts val="0"/>
              </a:spcBef>
              <a:spcAft>
                <a:spcPts val="1800"/>
              </a:spcAft>
              <a:buFont typeface="Wingdings" panose="05000000000000000000" pitchFamily="2" charset="2"/>
              <a:buChar char="§"/>
            </a:pPr>
            <a:r>
              <a:rPr lang="en-US" sz="2400" dirty="0"/>
              <a:t>Search using key terms from work group’s PICO questions and inclusion criteria</a:t>
            </a:r>
          </a:p>
          <a:p>
            <a:pPr marL="457200" indent="-457200">
              <a:lnSpc>
                <a:spcPct val="100000"/>
              </a:lnSpc>
              <a:spcBef>
                <a:spcPts val="0"/>
              </a:spcBef>
              <a:spcAft>
                <a:spcPts val="1800"/>
              </a:spcAft>
              <a:buFont typeface="Wingdings" panose="05000000000000000000" pitchFamily="2" charset="2"/>
              <a:buChar char="§"/>
            </a:pPr>
            <a:r>
              <a:rPr lang="en-US" sz="2400" dirty="0"/>
              <a:t>Secondary manual search of the bibliographies of all retrieved publications for relevant citations</a:t>
            </a:r>
          </a:p>
          <a:p>
            <a:pPr marL="457200" indent="-457200">
              <a:lnSpc>
                <a:spcPct val="100000"/>
              </a:lnSpc>
              <a:spcBef>
                <a:spcPts val="0"/>
              </a:spcBef>
              <a:spcAft>
                <a:spcPts val="1800"/>
              </a:spcAft>
              <a:buFont typeface="Wingdings" panose="05000000000000000000" pitchFamily="2" charset="2"/>
              <a:buChar char="§"/>
            </a:pPr>
            <a:r>
              <a:rPr lang="en-US" sz="2400" dirty="0"/>
              <a:t>Recalled articles evaluated for inclusion based on the study selection criteria</a:t>
            </a:r>
          </a:p>
          <a:p>
            <a:pPr marL="0" indent="0">
              <a:buNone/>
            </a:pPr>
            <a:endParaRPr lang="en-US" sz="2400" dirty="0">
              <a:latin typeface="Open Sans" panose="020B0606030504020204" pitchFamily="34" charset="0"/>
            </a:endParaRPr>
          </a:p>
          <a:p>
            <a:pPr>
              <a:buFont typeface="Wingdings" panose="05000000000000000000" pitchFamily="2" charset="2"/>
              <a:buChar char="Ø"/>
            </a:pPr>
            <a:endParaRPr lang="en-US" sz="2400" dirty="0">
              <a:latin typeface="Open Sans" panose="020B0606030504020204" pitchFamily="34" charset="0"/>
            </a:endParaRPr>
          </a:p>
        </p:txBody>
      </p:sp>
      <p:pic>
        <p:nvPicPr>
          <p:cNvPr id="3" name="Picture 2" descr="A picture containing sitting&#10;&#10;Description generated with high confidence">
            <a:extLst>
              <a:ext uri="{FF2B5EF4-FFF2-40B4-BE49-F238E27FC236}">
                <a16:creationId xmlns:a16="http://schemas.microsoft.com/office/drawing/2014/main" id="{831364EB-FE97-4EF5-8DF8-F0F8709316B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03558" y="1720085"/>
            <a:ext cx="5089488" cy="3486916"/>
          </a:xfrm>
          <a:prstGeom prst="rect">
            <a:avLst/>
          </a:prstGeom>
        </p:spPr>
      </p:pic>
    </p:spTree>
    <p:extLst>
      <p:ext uri="{BB962C8B-B14F-4D97-AF65-F5344CB8AC3E}">
        <p14:creationId xmlns:p14="http://schemas.microsoft.com/office/powerpoint/2010/main" val="3306750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6FF04BF-D7ED-41E5-8CCB-1C058E1FB418}"/>
              </a:ext>
            </a:extLst>
          </p:cNvPr>
          <p:cNvSpPr>
            <a:spLocks noGrp="1"/>
          </p:cNvSpPr>
          <p:nvPr>
            <p:ph type="ftr" sz="quarter" idx="11"/>
          </p:nvPr>
        </p:nvSpPr>
        <p:spPr/>
        <p:txBody>
          <a:bodyPr/>
          <a:lstStyle/>
          <a:p>
            <a:r>
              <a:rPr lang="en-US" dirty="0"/>
              <a:t>© 2023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9D1B4227-C1CE-484D-B6F5-4773D84987A5}"/>
              </a:ext>
            </a:extLst>
          </p:cNvPr>
          <p:cNvSpPr txBox="1">
            <a:spLocks/>
          </p:cNvSpPr>
          <p:nvPr/>
        </p:nvSpPr>
        <p:spPr>
          <a:xfrm>
            <a:off x="507051" y="679472"/>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BEST EVIDENCE SYNTHESIS </a:t>
            </a:r>
          </a:p>
        </p:txBody>
      </p:sp>
      <p:sp>
        <p:nvSpPr>
          <p:cNvPr id="9" name="Content Placeholder 2">
            <a:extLst>
              <a:ext uri="{FF2B5EF4-FFF2-40B4-BE49-F238E27FC236}">
                <a16:creationId xmlns:a16="http://schemas.microsoft.com/office/drawing/2014/main" id="{4DB02657-18B0-4C98-98DF-4476CFD1BDBE}"/>
              </a:ext>
            </a:extLst>
          </p:cNvPr>
          <p:cNvSpPr>
            <a:spLocks noGrp="1"/>
          </p:cNvSpPr>
          <p:nvPr>
            <p:ph idx="1"/>
          </p:nvPr>
        </p:nvSpPr>
        <p:spPr>
          <a:xfrm>
            <a:off x="546379" y="1428750"/>
            <a:ext cx="5451298" cy="3910965"/>
          </a:xfrm>
        </p:spPr>
        <p:txBody>
          <a:bodyPr>
            <a:normAutofit/>
          </a:bodyPr>
          <a:lstStyle/>
          <a:p>
            <a:pPr marL="457200" indent="-457200">
              <a:lnSpc>
                <a:spcPct val="100000"/>
              </a:lnSpc>
              <a:spcBef>
                <a:spcPts val="0"/>
              </a:spcBef>
              <a:spcAft>
                <a:spcPts val="1800"/>
              </a:spcAft>
              <a:buFont typeface="Wingdings" panose="05000000000000000000" pitchFamily="2" charset="2"/>
              <a:buChar char="§"/>
            </a:pPr>
            <a:r>
              <a:rPr lang="en-US" sz="2400" dirty="0"/>
              <a:t>Include only highest quality evidence for any given outcome if available </a:t>
            </a:r>
          </a:p>
          <a:p>
            <a:pPr marL="457200" indent="-457200">
              <a:lnSpc>
                <a:spcPct val="100000"/>
              </a:lnSpc>
              <a:spcBef>
                <a:spcPts val="0"/>
              </a:spcBef>
              <a:buFont typeface="Wingdings" panose="05000000000000000000" pitchFamily="2" charset="2"/>
              <a:buChar char="§"/>
            </a:pPr>
            <a:r>
              <a:rPr lang="en-US" sz="2400" dirty="0"/>
              <a:t>If there are fewer than two occurrences of an outcome of this quality, the next lowest quality is considered until at least two occurrences have been acquired. </a:t>
            </a:r>
          </a:p>
          <a:p>
            <a:endParaRPr lang="en-US" sz="2400" dirty="0"/>
          </a:p>
        </p:txBody>
      </p:sp>
      <p:pic>
        <p:nvPicPr>
          <p:cNvPr id="6" name="Picture 5" descr="A picture containing indoor, large&#10;&#10;Description generated with high confidence">
            <a:extLst>
              <a:ext uri="{FF2B5EF4-FFF2-40B4-BE49-F238E27FC236}">
                <a16:creationId xmlns:a16="http://schemas.microsoft.com/office/drawing/2014/main" id="{2D795DE3-C3CC-4CD0-B6BA-235E31D62D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902917" y="1189037"/>
            <a:ext cx="5417569" cy="4199714"/>
          </a:xfrm>
          <a:prstGeom prst="rect">
            <a:avLst/>
          </a:prstGeom>
          <a:effectLst>
            <a:softEdge rad="152400"/>
          </a:effectLst>
        </p:spPr>
      </p:pic>
      <p:pic>
        <p:nvPicPr>
          <p:cNvPr id="3" name="Graphic 2">
            <a:extLst>
              <a:ext uri="{FF2B5EF4-FFF2-40B4-BE49-F238E27FC236}">
                <a16:creationId xmlns:a16="http://schemas.microsoft.com/office/drawing/2014/main" id="{7097B322-74F4-4CA6-94C9-79E436997D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6705784">
            <a:off x="5369561" y="2591955"/>
            <a:ext cx="4019550" cy="2559819"/>
          </a:xfrm>
          <a:prstGeom prst="rect">
            <a:avLst/>
          </a:prstGeom>
        </p:spPr>
      </p:pic>
    </p:spTree>
    <p:extLst>
      <p:ext uri="{BB962C8B-B14F-4D97-AF65-F5344CB8AC3E}">
        <p14:creationId xmlns:p14="http://schemas.microsoft.com/office/powerpoint/2010/main" val="969672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4CF930A-C7A2-4DAB-9642-504E142A1EB8}"/>
              </a:ext>
            </a:extLst>
          </p:cNvPr>
          <p:cNvSpPr>
            <a:spLocks noGrp="1"/>
          </p:cNvSpPr>
          <p:nvPr>
            <p:ph type="ftr" sz="quarter" idx="11"/>
          </p:nvPr>
        </p:nvSpPr>
        <p:spPr>
          <a:xfrm>
            <a:off x="7881780" y="6311418"/>
            <a:ext cx="4114800" cy="365125"/>
          </a:xfrm>
        </p:spPr>
        <p:txBody>
          <a:bodyPr/>
          <a:lstStyle/>
          <a:p>
            <a:r>
              <a:rPr lang="en-US" dirty="0"/>
              <a:t>© 2023 American Academy of </a:t>
            </a:r>
            <a:r>
              <a:rPr lang="en-US" dirty="0" err="1"/>
              <a:t>Orthopaedic</a:t>
            </a:r>
            <a:r>
              <a:rPr lang="en-US" dirty="0"/>
              <a:t> Surgeons </a:t>
            </a:r>
          </a:p>
        </p:txBody>
      </p:sp>
      <p:sp>
        <p:nvSpPr>
          <p:cNvPr id="6" name="Title 1">
            <a:extLst>
              <a:ext uri="{FF2B5EF4-FFF2-40B4-BE49-F238E27FC236}">
                <a16:creationId xmlns:a16="http://schemas.microsoft.com/office/drawing/2014/main" id="{EC6465C7-6077-4BDF-8E94-F9C959A9C7F9}"/>
              </a:ext>
            </a:extLst>
          </p:cNvPr>
          <p:cNvSpPr txBox="1">
            <a:spLocks/>
          </p:cNvSpPr>
          <p:nvPr/>
        </p:nvSpPr>
        <p:spPr>
          <a:xfrm>
            <a:off x="533400" y="418046"/>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STRENGTH AND QUALITY DESCRIPTIONS</a:t>
            </a:r>
          </a:p>
        </p:txBody>
      </p:sp>
      <p:graphicFrame>
        <p:nvGraphicFramePr>
          <p:cNvPr id="10" name="Table 9">
            <a:extLst>
              <a:ext uri="{FF2B5EF4-FFF2-40B4-BE49-F238E27FC236}">
                <a16:creationId xmlns:a16="http://schemas.microsoft.com/office/drawing/2014/main" id="{A5197B58-B45F-4947-B953-D589673F4D6A}"/>
              </a:ext>
            </a:extLst>
          </p:cNvPr>
          <p:cNvGraphicFramePr>
            <a:graphicFrameLocks noGrp="1"/>
          </p:cNvGraphicFramePr>
          <p:nvPr>
            <p:extLst>
              <p:ext uri="{D42A27DB-BD31-4B8C-83A1-F6EECF244321}">
                <p14:modId xmlns:p14="http://schemas.microsoft.com/office/powerpoint/2010/main" val="4291003805"/>
              </p:ext>
            </p:extLst>
          </p:nvPr>
        </p:nvGraphicFramePr>
        <p:xfrm>
          <a:off x="1952626" y="1064222"/>
          <a:ext cx="9198594" cy="4696726"/>
        </p:xfrm>
        <a:graphic>
          <a:graphicData uri="http://schemas.openxmlformats.org/drawingml/2006/table">
            <a:tbl>
              <a:tblPr firstRow="1" bandRow="1">
                <a:tableStyleId>{616DA210-FB5B-4158-B5E0-FEB733F419BA}</a:tableStyleId>
              </a:tblPr>
              <a:tblGrid>
                <a:gridCol w="1946417">
                  <a:extLst>
                    <a:ext uri="{9D8B030D-6E8A-4147-A177-3AD203B41FA5}">
                      <a16:colId xmlns:a16="http://schemas.microsoft.com/office/drawing/2014/main" val="265715639"/>
                    </a:ext>
                  </a:extLst>
                </a:gridCol>
                <a:gridCol w="1946417">
                  <a:extLst>
                    <a:ext uri="{9D8B030D-6E8A-4147-A177-3AD203B41FA5}">
                      <a16:colId xmlns:a16="http://schemas.microsoft.com/office/drawing/2014/main" val="2302442295"/>
                    </a:ext>
                  </a:extLst>
                </a:gridCol>
                <a:gridCol w="3259313">
                  <a:extLst>
                    <a:ext uri="{9D8B030D-6E8A-4147-A177-3AD203B41FA5}">
                      <a16:colId xmlns:a16="http://schemas.microsoft.com/office/drawing/2014/main" val="1286103178"/>
                    </a:ext>
                  </a:extLst>
                </a:gridCol>
                <a:gridCol w="2046447">
                  <a:extLst>
                    <a:ext uri="{9D8B030D-6E8A-4147-A177-3AD203B41FA5}">
                      <a16:colId xmlns:a16="http://schemas.microsoft.com/office/drawing/2014/main" val="3783032047"/>
                    </a:ext>
                  </a:extLst>
                </a:gridCol>
              </a:tblGrid>
              <a:tr h="803115">
                <a:tc>
                  <a:txBody>
                    <a:bodyPr/>
                    <a:lstStyle/>
                    <a:p>
                      <a:pPr algn="ctr"/>
                      <a:endParaRPr lang="en-US" sz="1600" dirty="0"/>
                    </a:p>
                    <a:p>
                      <a:pPr algn="ctr"/>
                      <a:r>
                        <a:rPr lang="en-US" sz="1600" dirty="0"/>
                        <a:t>STATEMENT STRENGTH</a:t>
                      </a:r>
                      <a:endParaRPr lang="en-US" sz="1600" dirty="0">
                        <a:solidFill>
                          <a:schemeClr val="bg1"/>
                        </a:solidFill>
                      </a:endParaRPr>
                    </a:p>
                  </a:txBody>
                  <a:tcPr anchor="ctr"/>
                </a:tc>
                <a:tc>
                  <a:txBody>
                    <a:bodyPr/>
                    <a:lstStyle/>
                    <a:p>
                      <a:pPr algn="ctr"/>
                      <a:r>
                        <a:rPr lang="en-US" sz="1600" dirty="0">
                          <a:solidFill>
                            <a:schemeClr val="tx1"/>
                          </a:solidFill>
                        </a:rPr>
                        <a:t>EVIDENCE QUALITY</a:t>
                      </a:r>
                    </a:p>
                  </a:txBody>
                  <a:tcPr anchor="ctr"/>
                </a:tc>
                <a:tc>
                  <a:txBody>
                    <a:bodyPr/>
                    <a:lstStyle/>
                    <a:p>
                      <a:pPr algn="ctr"/>
                      <a:r>
                        <a:rPr lang="en-US" sz="1600" dirty="0"/>
                        <a:t>STATEMENT DESCRIPTION</a:t>
                      </a:r>
                    </a:p>
                  </a:txBody>
                  <a:tcPr anchor="ctr"/>
                </a:tc>
                <a:tc>
                  <a:txBody>
                    <a:bodyPr/>
                    <a:lstStyle/>
                    <a:p>
                      <a:pPr algn="ctr"/>
                      <a:r>
                        <a:rPr lang="en-US" sz="1600" dirty="0"/>
                        <a:t>STRENGTH VISUAL</a:t>
                      </a:r>
                    </a:p>
                  </a:txBody>
                  <a:tcPr anchor="ctr"/>
                </a:tc>
                <a:extLst>
                  <a:ext uri="{0D108BD9-81ED-4DB2-BD59-A6C34878D82A}">
                    <a16:rowId xmlns:a16="http://schemas.microsoft.com/office/drawing/2014/main" val="722527480"/>
                  </a:ext>
                </a:extLst>
              </a:tr>
              <a:tr h="1020656">
                <a:tc>
                  <a:txBody>
                    <a:bodyPr/>
                    <a:lstStyle/>
                    <a:p>
                      <a:pPr algn="ctr"/>
                      <a:r>
                        <a:rPr lang="en-US" sz="1400" b="0" dirty="0"/>
                        <a:t>STRONG</a:t>
                      </a:r>
                      <a:endParaRPr lang="en-US" sz="1400" b="0" dirty="0">
                        <a:latin typeface="+mn-lt"/>
                      </a:endParaRPr>
                    </a:p>
                  </a:txBody>
                  <a:tcPr marL="45720" marR="45720" anchor="ctr"/>
                </a:tc>
                <a:tc>
                  <a:txBody>
                    <a:bodyPr/>
                    <a:lstStyle/>
                    <a:p>
                      <a:pPr algn="ctr"/>
                      <a:r>
                        <a:rPr lang="en-US" sz="1400" b="0" dirty="0">
                          <a:latin typeface="+mn-lt"/>
                        </a:rPr>
                        <a:t>High*</a:t>
                      </a:r>
                    </a:p>
                  </a:txBody>
                  <a:tcPr marL="45720" marR="45720" anchor="ct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US" sz="1050" dirty="0"/>
                        <a:t>Evidence from two or more “High” quality studies with consistent findings recommending for or against the intervention. Or Rec is upgraded using the </a:t>
                      </a:r>
                      <a:r>
                        <a:rPr lang="en-US" sz="1050" dirty="0" err="1"/>
                        <a:t>EtD</a:t>
                      </a:r>
                      <a:r>
                        <a:rPr lang="en-US" sz="1050" dirty="0"/>
                        <a:t> framework.</a:t>
                      </a:r>
                      <a:endParaRPr lang="en-US" sz="1050" dirty="0">
                        <a:latin typeface="+mn-lt"/>
                      </a:endParaRPr>
                    </a:p>
                  </a:txBody>
                  <a:tcPr marL="45720" marR="45720" anchor="ctr"/>
                </a:tc>
                <a:tc>
                  <a:txBody>
                    <a:bodyPr/>
                    <a:lstStyle/>
                    <a:p>
                      <a:endParaRPr lang="en-US" dirty="0"/>
                    </a:p>
                  </a:txBody>
                  <a:tcPr anchor="ctr"/>
                </a:tc>
                <a:extLst>
                  <a:ext uri="{0D108BD9-81ED-4DB2-BD59-A6C34878D82A}">
                    <a16:rowId xmlns:a16="http://schemas.microsoft.com/office/drawing/2014/main" val="3654522633"/>
                  </a:ext>
                </a:extLst>
              </a:tr>
              <a:tr h="904850">
                <a:tc>
                  <a:txBody>
                    <a:bodyPr/>
                    <a:lstStyle/>
                    <a:p>
                      <a:pPr algn="ctr"/>
                      <a:r>
                        <a:rPr lang="en-US" sz="1400" b="0" dirty="0">
                          <a:latin typeface="+mn-lt"/>
                        </a:rPr>
                        <a:t>MODERATE</a:t>
                      </a:r>
                    </a:p>
                  </a:txBody>
                  <a:tcPr marL="45720" marR="45720" anchor="ctr"/>
                </a:tc>
                <a:tc>
                  <a:txBody>
                    <a:bodyPr/>
                    <a:lstStyle/>
                    <a:p>
                      <a:pPr algn="ctr"/>
                      <a:r>
                        <a:rPr lang="en-US" sz="1400" b="0" dirty="0">
                          <a:latin typeface="+mn-lt"/>
                        </a:rPr>
                        <a:t>Moderate*</a:t>
                      </a:r>
                    </a:p>
                  </a:txBody>
                  <a:tcPr marL="45720" marR="45720" anchor="ctr"/>
                </a:tc>
                <a:tc>
                  <a:txBody>
                    <a:bodyPr/>
                    <a:lstStyle/>
                    <a:p>
                      <a:pPr algn="ctr"/>
                      <a:r>
                        <a:rPr lang="en-US" sz="1050" dirty="0"/>
                        <a:t>Evidence from two or more “Moderate” quality studies with consistent findings or evidence from a single “High” quality study recommending for or against the intervention. Or Rec is upgraded or downgraded using the </a:t>
                      </a:r>
                      <a:r>
                        <a:rPr lang="en-US" sz="1050" dirty="0" err="1"/>
                        <a:t>EtD</a:t>
                      </a:r>
                      <a:r>
                        <a:rPr lang="en-US" sz="1050" dirty="0"/>
                        <a:t> framework.</a:t>
                      </a:r>
                      <a:endParaRPr lang="en-US" sz="1050" dirty="0">
                        <a:latin typeface="+mn-lt"/>
                      </a:endParaRPr>
                    </a:p>
                  </a:txBody>
                  <a:tcPr marL="45720" marR="45720" anchor="ctr"/>
                </a:tc>
                <a:tc>
                  <a:txBody>
                    <a:bodyPr/>
                    <a:lstStyle/>
                    <a:p>
                      <a:endParaRPr lang="en-US" dirty="0"/>
                    </a:p>
                  </a:txBody>
                  <a:tcPr anchor="ctr"/>
                </a:tc>
                <a:extLst>
                  <a:ext uri="{0D108BD9-81ED-4DB2-BD59-A6C34878D82A}">
                    <a16:rowId xmlns:a16="http://schemas.microsoft.com/office/drawing/2014/main" val="2119967458"/>
                  </a:ext>
                </a:extLst>
              </a:tr>
              <a:tr h="911903">
                <a:tc>
                  <a:txBody>
                    <a:bodyPr/>
                    <a:lstStyle/>
                    <a:p>
                      <a:pPr algn="ctr"/>
                      <a:r>
                        <a:rPr lang="en-US" sz="1400" b="0" dirty="0"/>
                        <a:t>LIMITED</a:t>
                      </a:r>
                      <a:endParaRPr lang="en-US" sz="1400" b="0" dirty="0">
                        <a:latin typeface="+mn-lt"/>
                      </a:endParaRPr>
                    </a:p>
                  </a:txBody>
                  <a:tcPr marL="45720" marR="45720" anchor="ctr"/>
                </a:tc>
                <a:tc>
                  <a:txBody>
                    <a:bodyPr/>
                    <a:lstStyle/>
                    <a:p>
                      <a:pPr algn="ctr"/>
                      <a:r>
                        <a:rPr lang="en-US" sz="1400" b="0" dirty="0">
                          <a:latin typeface="+mn-lt"/>
                        </a:rPr>
                        <a:t>Low*</a:t>
                      </a:r>
                    </a:p>
                  </a:txBody>
                  <a:tcPr marL="45720" marR="45720" anchor="ctr"/>
                </a:tc>
                <a:tc>
                  <a:txBody>
                    <a:bodyPr/>
                    <a:lstStyle/>
                    <a:p>
                      <a:pPr marR="0" indent="0" algn="ctr" rtl="0">
                        <a:lnSpc>
                          <a:spcPct val="100000"/>
                        </a:lnSpc>
                        <a:spcBef>
                          <a:spcPts val="0"/>
                        </a:spcBef>
                        <a:spcAft>
                          <a:spcPts val="0"/>
                        </a:spcAft>
                      </a:pPr>
                      <a:r>
                        <a:rPr lang="en-US" sz="1050" dirty="0"/>
                        <a:t>Evidence from two or more “Low” quality studies with consistent findings or evidence from a single “Moderate” quality study recommending for or against the intervention. Or Rec is downgraded using the </a:t>
                      </a:r>
                      <a:r>
                        <a:rPr lang="en-US" sz="1050" dirty="0" err="1"/>
                        <a:t>EtD</a:t>
                      </a:r>
                      <a:r>
                        <a:rPr lang="en-US" sz="1050" dirty="0"/>
                        <a:t> framework.</a:t>
                      </a:r>
                      <a:endParaRPr lang="en-US" sz="1050" b="0" kern="1400" cap="none" baseline="0" dirty="0">
                        <a:ln>
                          <a:noFill/>
                        </a:ln>
                        <a:solidFill>
                          <a:srgbClr val="000000"/>
                        </a:solidFill>
                        <a:effectLst/>
                        <a:latin typeface="+mn-lt"/>
                      </a:endParaRPr>
                    </a:p>
                  </a:txBody>
                  <a:tcPr marL="45720" marR="45720" anchor="ctr"/>
                </a:tc>
                <a:tc>
                  <a:txBody>
                    <a:bodyPr/>
                    <a:lstStyle/>
                    <a:p>
                      <a:endParaRPr lang="en-US" dirty="0"/>
                    </a:p>
                  </a:txBody>
                  <a:tcPr anchor="ctr"/>
                </a:tc>
                <a:extLst>
                  <a:ext uri="{0D108BD9-81ED-4DB2-BD59-A6C34878D82A}">
                    <a16:rowId xmlns:a16="http://schemas.microsoft.com/office/drawing/2014/main" val="3797991612"/>
                  </a:ext>
                </a:extLst>
              </a:tr>
              <a:tr h="1036357">
                <a:tc>
                  <a:txBody>
                    <a:bodyPr/>
                    <a:lstStyle/>
                    <a:p>
                      <a:pPr algn="ctr"/>
                      <a:r>
                        <a:rPr lang="en-US" sz="1400" b="0" dirty="0"/>
                        <a:t>CONSENSUS</a:t>
                      </a:r>
                      <a:endParaRPr lang="en-US" sz="1400" b="0" dirty="0">
                        <a:latin typeface="+mn-lt"/>
                      </a:endParaRPr>
                    </a:p>
                  </a:txBody>
                  <a:tcPr marL="45720" marR="45720" anchor="ctr"/>
                </a:tc>
                <a:tc>
                  <a:txBody>
                    <a:bodyPr/>
                    <a:lstStyle/>
                    <a:p>
                      <a:pPr algn="ctr"/>
                      <a:r>
                        <a:rPr lang="en-US" sz="1400" b="0" dirty="0">
                          <a:latin typeface="+mn-lt"/>
                        </a:rPr>
                        <a:t>Very Low or Consensus*</a:t>
                      </a:r>
                    </a:p>
                  </a:txBody>
                  <a:tcPr marL="45720" marR="45720" anchor="ct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US" sz="1050" dirty="0"/>
                        <a:t>Evidence from one “Low” quality study, no supporting evidence, or Rec is downgraded using the </a:t>
                      </a:r>
                      <a:r>
                        <a:rPr lang="en-US" sz="1050" dirty="0" err="1"/>
                        <a:t>EtD</a:t>
                      </a:r>
                      <a:r>
                        <a:rPr lang="en-US" sz="1050" dirty="0"/>
                        <a:t> framework. In the absence of sufficient evidence, the guideline work group is making a statement based on their clinical opinion. </a:t>
                      </a:r>
                      <a:endParaRPr lang="en-US" sz="1050" dirty="0">
                        <a:latin typeface="+mn-lt"/>
                      </a:endParaRPr>
                    </a:p>
                  </a:txBody>
                  <a:tcPr marL="45720" marR="45720" anchor="ctr"/>
                </a:tc>
                <a:tc>
                  <a:txBody>
                    <a:bodyPr/>
                    <a:lstStyle/>
                    <a:p>
                      <a:endParaRPr lang="en-US" dirty="0"/>
                    </a:p>
                  </a:txBody>
                  <a:tcPr anchor="ctr"/>
                </a:tc>
                <a:extLst>
                  <a:ext uri="{0D108BD9-81ED-4DB2-BD59-A6C34878D82A}">
                    <a16:rowId xmlns:a16="http://schemas.microsoft.com/office/drawing/2014/main" val="17596458"/>
                  </a:ext>
                </a:extLst>
              </a:tr>
            </a:tbl>
          </a:graphicData>
        </a:graphic>
      </p:graphicFrame>
      <p:pic>
        <p:nvPicPr>
          <p:cNvPr id="14" name="Picture 13">
            <a:extLst>
              <a:ext uri="{FF2B5EF4-FFF2-40B4-BE49-F238E27FC236}">
                <a16:creationId xmlns:a16="http://schemas.microsoft.com/office/drawing/2014/main" id="{329E882A-0804-4C87-B58A-97F27CEA9F8D}"/>
              </a:ext>
            </a:extLst>
          </p:cNvPr>
          <p:cNvPicPr>
            <a:picLocks noChangeAspect="1"/>
          </p:cNvPicPr>
          <p:nvPr/>
        </p:nvPicPr>
        <p:blipFill>
          <a:blip r:embed="rId3"/>
          <a:stretch>
            <a:fillRect/>
          </a:stretch>
        </p:blipFill>
        <p:spPr>
          <a:xfrm>
            <a:off x="9218205" y="2176198"/>
            <a:ext cx="1847248" cy="445047"/>
          </a:xfrm>
          <a:prstGeom prst="rect">
            <a:avLst/>
          </a:prstGeom>
        </p:spPr>
      </p:pic>
      <p:pic>
        <p:nvPicPr>
          <p:cNvPr id="39" name="Picture 38">
            <a:extLst>
              <a:ext uri="{FF2B5EF4-FFF2-40B4-BE49-F238E27FC236}">
                <a16:creationId xmlns:a16="http://schemas.microsoft.com/office/drawing/2014/main" id="{5E89DEDA-E75A-4F25-A542-7CDE2D23C0D5}"/>
              </a:ext>
            </a:extLst>
          </p:cNvPr>
          <p:cNvPicPr>
            <a:picLocks noChangeAspect="1"/>
          </p:cNvPicPr>
          <p:nvPr/>
        </p:nvPicPr>
        <p:blipFill>
          <a:blip r:embed="rId4"/>
          <a:stretch>
            <a:fillRect/>
          </a:stretch>
        </p:blipFill>
        <p:spPr>
          <a:xfrm>
            <a:off x="9218205" y="3137881"/>
            <a:ext cx="1847248" cy="451143"/>
          </a:xfrm>
          <a:prstGeom prst="rect">
            <a:avLst/>
          </a:prstGeom>
        </p:spPr>
      </p:pic>
      <p:pic>
        <p:nvPicPr>
          <p:cNvPr id="46" name="Picture 45">
            <a:extLst>
              <a:ext uri="{FF2B5EF4-FFF2-40B4-BE49-F238E27FC236}">
                <a16:creationId xmlns:a16="http://schemas.microsoft.com/office/drawing/2014/main" id="{A0640FD7-C219-4059-9C2F-F236684E1D03}"/>
              </a:ext>
            </a:extLst>
          </p:cNvPr>
          <p:cNvPicPr>
            <a:picLocks noChangeAspect="1"/>
          </p:cNvPicPr>
          <p:nvPr/>
        </p:nvPicPr>
        <p:blipFill>
          <a:blip r:embed="rId5"/>
          <a:stretch>
            <a:fillRect/>
          </a:stretch>
        </p:blipFill>
        <p:spPr>
          <a:xfrm>
            <a:off x="9152671" y="4064228"/>
            <a:ext cx="1847248" cy="451143"/>
          </a:xfrm>
          <a:prstGeom prst="rect">
            <a:avLst/>
          </a:prstGeom>
        </p:spPr>
      </p:pic>
      <p:grpSp>
        <p:nvGrpSpPr>
          <p:cNvPr id="48" name="Group 47">
            <a:extLst>
              <a:ext uri="{FF2B5EF4-FFF2-40B4-BE49-F238E27FC236}">
                <a16:creationId xmlns:a16="http://schemas.microsoft.com/office/drawing/2014/main" id="{CDBDBB48-0016-474A-BA60-7AAFB15905FD}"/>
              </a:ext>
            </a:extLst>
          </p:cNvPr>
          <p:cNvGrpSpPr/>
          <p:nvPr/>
        </p:nvGrpSpPr>
        <p:grpSpPr>
          <a:xfrm>
            <a:off x="9217603" y="5024028"/>
            <a:ext cx="1847850" cy="447675"/>
            <a:chOff x="9010951" y="2245890"/>
            <a:chExt cx="1847850" cy="447675"/>
          </a:xfrm>
        </p:grpSpPr>
        <p:sp>
          <p:nvSpPr>
            <p:cNvPr id="49" name="Star: 5 Points 48">
              <a:extLst>
                <a:ext uri="{FF2B5EF4-FFF2-40B4-BE49-F238E27FC236}">
                  <a16:creationId xmlns:a16="http://schemas.microsoft.com/office/drawing/2014/main" id="{5B9FB44B-D737-4F3E-9B06-39F8611BDE90}"/>
                </a:ext>
              </a:extLst>
            </p:cNvPr>
            <p:cNvSpPr/>
            <p:nvPr/>
          </p:nvSpPr>
          <p:spPr>
            <a:xfrm>
              <a:off x="9010951" y="2255415"/>
              <a:ext cx="485775" cy="438150"/>
            </a:xfrm>
            <a:prstGeom prst="star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tar: 5 Points 49">
              <a:extLst>
                <a:ext uri="{FF2B5EF4-FFF2-40B4-BE49-F238E27FC236}">
                  <a16:creationId xmlns:a16="http://schemas.microsoft.com/office/drawing/2014/main" id="{5D8BC07F-512B-4B7D-B3E8-C13265F70D9C}"/>
                </a:ext>
              </a:extLst>
            </p:cNvPr>
            <p:cNvSpPr/>
            <p:nvPr/>
          </p:nvSpPr>
          <p:spPr>
            <a:xfrm>
              <a:off x="9506251" y="2245890"/>
              <a:ext cx="485775" cy="4381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Star: 5 Points 50">
              <a:extLst>
                <a:ext uri="{FF2B5EF4-FFF2-40B4-BE49-F238E27FC236}">
                  <a16:creationId xmlns:a16="http://schemas.microsoft.com/office/drawing/2014/main" id="{63F770C8-E444-434C-8E58-7D5072AC7EE3}"/>
                </a:ext>
              </a:extLst>
            </p:cNvPr>
            <p:cNvSpPr/>
            <p:nvPr/>
          </p:nvSpPr>
          <p:spPr>
            <a:xfrm>
              <a:off x="9944401" y="2245890"/>
              <a:ext cx="485775" cy="4381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Star: 5 Points 51">
              <a:extLst>
                <a:ext uri="{FF2B5EF4-FFF2-40B4-BE49-F238E27FC236}">
                  <a16:creationId xmlns:a16="http://schemas.microsoft.com/office/drawing/2014/main" id="{A795E3FC-D4E5-4019-A568-2BF6842B33AC}"/>
                </a:ext>
              </a:extLst>
            </p:cNvPr>
            <p:cNvSpPr/>
            <p:nvPr/>
          </p:nvSpPr>
          <p:spPr>
            <a:xfrm>
              <a:off x="10373026" y="2245890"/>
              <a:ext cx="485775" cy="4381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755CCDF2-7BC9-8E8A-C3F7-575C66AB5356}"/>
              </a:ext>
            </a:extLst>
          </p:cNvPr>
          <p:cNvSpPr txBox="1"/>
          <p:nvPr/>
        </p:nvSpPr>
        <p:spPr>
          <a:xfrm>
            <a:off x="6345044" y="5958354"/>
            <a:ext cx="5542156" cy="261610"/>
          </a:xfrm>
          <a:prstGeom prst="rect">
            <a:avLst/>
          </a:prstGeom>
          <a:noFill/>
        </p:spPr>
        <p:txBody>
          <a:bodyPr wrap="square" rtlCol="0">
            <a:spAutoFit/>
          </a:bodyPr>
          <a:lstStyle/>
          <a:p>
            <a:r>
              <a:rPr lang="en-US" sz="1100" dirty="0"/>
              <a:t>Unless statement was upgraded or downgraded in strength, using the </a:t>
            </a:r>
            <a:r>
              <a:rPr lang="en-US" sz="1100" dirty="0" err="1"/>
              <a:t>EtD</a:t>
            </a:r>
            <a:r>
              <a:rPr lang="en-US" sz="1100" dirty="0"/>
              <a:t> Framework</a:t>
            </a:r>
          </a:p>
        </p:txBody>
      </p:sp>
    </p:spTree>
    <p:extLst>
      <p:ext uri="{BB962C8B-B14F-4D97-AF65-F5344CB8AC3E}">
        <p14:creationId xmlns:p14="http://schemas.microsoft.com/office/powerpoint/2010/main" val="564927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4CF930A-C7A2-4DAB-9642-504E142A1EB8}"/>
              </a:ext>
            </a:extLst>
          </p:cNvPr>
          <p:cNvSpPr>
            <a:spLocks noGrp="1"/>
          </p:cNvSpPr>
          <p:nvPr>
            <p:ph type="ftr" sz="quarter" idx="11"/>
          </p:nvPr>
        </p:nvSpPr>
        <p:spPr/>
        <p:txBody>
          <a:bodyPr/>
          <a:lstStyle/>
          <a:p>
            <a:r>
              <a:rPr lang="en-US" dirty="0"/>
              <a:t>© 2023 American Academy of </a:t>
            </a:r>
            <a:r>
              <a:rPr lang="en-US" dirty="0" err="1"/>
              <a:t>Orthopaedic</a:t>
            </a:r>
            <a:r>
              <a:rPr lang="en-US" dirty="0"/>
              <a:t> Surgeons </a:t>
            </a:r>
          </a:p>
        </p:txBody>
      </p:sp>
      <p:sp>
        <p:nvSpPr>
          <p:cNvPr id="6" name="Title 1">
            <a:extLst>
              <a:ext uri="{FF2B5EF4-FFF2-40B4-BE49-F238E27FC236}">
                <a16:creationId xmlns:a16="http://schemas.microsoft.com/office/drawing/2014/main" id="{EC6465C7-6077-4BDF-8E94-F9C959A9C7F9}"/>
              </a:ext>
            </a:extLst>
          </p:cNvPr>
          <p:cNvSpPr txBox="1">
            <a:spLocks/>
          </p:cNvSpPr>
          <p:nvPr/>
        </p:nvSpPr>
        <p:spPr>
          <a:xfrm>
            <a:off x="533400" y="497576"/>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TRANSLATING RECOMMENDATIONS IN A CPG</a:t>
            </a:r>
          </a:p>
        </p:txBody>
      </p:sp>
      <p:graphicFrame>
        <p:nvGraphicFramePr>
          <p:cNvPr id="10" name="Table 9">
            <a:extLst>
              <a:ext uri="{FF2B5EF4-FFF2-40B4-BE49-F238E27FC236}">
                <a16:creationId xmlns:a16="http://schemas.microsoft.com/office/drawing/2014/main" id="{A5197B58-B45F-4947-B953-D589673F4D6A}"/>
              </a:ext>
            </a:extLst>
          </p:cNvPr>
          <p:cNvGraphicFramePr>
            <a:graphicFrameLocks noGrp="1"/>
          </p:cNvGraphicFramePr>
          <p:nvPr>
            <p:extLst>
              <p:ext uri="{D42A27DB-BD31-4B8C-83A1-F6EECF244321}">
                <p14:modId xmlns:p14="http://schemas.microsoft.com/office/powerpoint/2010/main" val="2170774964"/>
              </p:ext>
            </p:extLst>
          </p:nvPr>
        </p:nvGraphicFramePr>
        <p:xfrm>
          <a:off x="1019175" y="1352551"/>
          <a:ext cx="10134600" cy="4590741"/>
        </p:xfrm>
        <a:graphic>
          <a:graphicData uri="http://schemas.openxmlformats.org/drawingml/2006/table">
            <a:tbl>
              <a:tblPr firstRow="1" bandRow="1">
                <a:tableStyleId>{E8034E78-7F5D-4C2E-B375-FC64B27BC917}</a:tableStyleId>
              </a:tblPr>
              <a:tblGrid>
                <a:gridCol w="2121406">
                  <a:extLst>
                    <a:ext uri="{9D8B030D-6E8A-4147-A177-3AD203B41FA5}">
                      <a16:colId xmlns:a16="http://schemas.microsoft.com/office/drawing/2014/main" val="265715639"/>
                    </a:ext>
                  </a:extLst>
                </a:gridCol>
                <a:gridCol w="3552334">
                  <a:extLst>
                    <a:ext uri="{9D8B030D-6E8A-4147-A177-3AD203B41FA5}">
                      <a16:colId xmlns:a16="http://schemas.microsoft.com/office/drawing/2014/main" val="1286103178"/>
                    </a:ext>
                  </a:extLst>
                </a:gridCol>
                <a:gridCol w="2230430">
                  <a:extLst>
                    <a:ext uri="{9D8B030D-6E8A-4147-A177-3AD203B41FA5}">
                      <a16:colId xmlns:a16="http://schemas.microsoft.com/office/drawing/2014/main" val="3783032047"/>
                    </a:ext>
                  </a:extLst>
                </a:gridCol>
                <a:gridCol w="2230430">
                  <a:extLst>
                    <a:ext uri="{9D8B030D-6E8A-4147-A177-3AD203B41FA5}">
                      <a16:colId xmlns:a16="http://schemas.microsoft.com/office/drawing/2014/main" val="1071123621"/>
                    </a:ext>
                  </a:extLst>
                </a:gridCol>
              </a:tblGrid>
              <a:tr h="786291">
                <a:tc>
                  <a:txBody>
                    <a:bodyPr/>
                    <a:lstStyle/>
                    <a:p>
                      <a:pPr algn="ctr"/>
                      <a:r>
                        <a:rPr lang="en-US" sz="1800" dirty="0"/>
                        <a:t>STRENGTH OF RECOMMENDATION</a:t>
                      </a:r>
                      <a:endParaRPr lang="en-US" sz="1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PATIENT COUNSELING 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DECISION AIDS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IMPACT OF FUTURE RESEARCH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2527480"/>
                  </a:ext>
                </a:extLst>
              </a:tr>
              <a:tr h="1018015">
                <a:tc>
                  <a:txBody>
                    <a:bodyPr/>
                    <a:lstStyle/>
                    <a:p>
                      <a:pPr algn="ctr"/>
                      <a:r>
                        <a:rPr lang="en-US" sz="1800" dirty="0">
                          <a:solidFill>
                            <a:schemeClr val="tx1"/>
                          </a:solidFill>
                        </a:rPr>
                        <a:t>Strong</a:t>
                      </a:r>
                      <a:endParaRPr lang="en-US" sz="1800" b="1"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US" sz="1800" dirty="0">
                          <a:solidFill>
                            <a:schemeClr val="tx1"/>
                          </a:solidFill>
                        </a:rPr>
                        <a:t>Least</a:t>
                      </a:r>
                      <a:endParaRPr lang="en-US" sz="1800" b="1"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tx1"/>
                          </a:solidFill>
                        </a:rPr>
                        <a:t>Least important, unless the evidence supports no difference between two alternative interventions</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rPr>
                        <a:t>Not likely to change</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4522633"/>
                  </a:ext>
                </a:extLst>
              </a:tr>
              <a:tr h="885894">
                <a:tc>
                  <a:txBody>
                    <a:bodyPr/>
                    <a:lstStyle/>
                    <a:p>
                      <a:pPr algn="ctr"/>
                      <a:r>
                        <a:rPr lang="en-US" sz="1800" dirty="0">
                          <a:solidFill>
                            <a:schemeClr val="tx1"/>
                          </a:solidFill>
                        </a:rPr>
                        <a:t>Moderate</a:t>
                      </a:r>
                      <a:endParaRPr lang="en-US" sz="1800" b="1"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kern="1200" cap="none" baseline="0" dirty="0">
                          <a:solidFill>
                            <a:schemeClr val="tx1"/>
                          </a:solidFill>
                          <a:effectLst/>
                        </a:rPr>
                        <a:t>Less</a:t>
                      </a:r>
                      <a:endParaRPr lang="en-US" sz="1800" b="1"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rPr>
                        <a:t>Less important</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rPr>
                        <a:t>Less likely to change</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9967458"/>
                  </a:ext>
                </a:extLst>
              </a:tr>
              <a:tr h="885894">
                <a:tc>
                  <a:txBody>
                    <a:bodyPr/>
                    <a:lstStyle/>
                    <a:p>
                      <a:pPr algn="ctr"/>
                      <a:r>
                        <a:rPr lang="en-US" sz="1800" dirty="0">
                          <a:solidFill>
                            <a:schemeClr val="tx1"/>
                          </a:solidFill>
                        </a:rPr>
                        <a:t>Limited</a:t>
                      </a:r>
                      <a:endParaRPr lang="en-US" sz="1800" b="1"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00000"/>
                        </a:lnSpc>
                        <a:spcBef>
                          <a:spcPts val="0"/>
                        </a:spcBef>
                        <a:spcAft>
                          <a:spcPts val="0"/>
                        </a:spcAft>
                      </a:pPr>
                      <a:r>
                        <a:rPr lang="en-US" sz="1800" kern="1200" cap="none" baseline="0" dirty="0">
                          <a:ln>
                            <a:noFill/>
                          </a:ln>
                          <a:solidFill>
                            <a:schemeClr val="tx1"/>
                          </a:solidFill>
                          <a:effectLst/>
                        </a:rPr>
                        <a:t>More</a:t>
                      </a:r>
                      <a:endParaRPr lang="en-US" sz="1800" b="1" kern="1400" cap="none" baseline="0" dirty="0">
                        <a:ln>
                          <a:noFill/>
                        </a:ln>
                        <a:solidFill>
                          <a:schemeClr val="tx1"/>
                        </a:solidFill>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rPr>
                        <a:t>More</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rPr>
                        <a:t>Possible / </a:t>
                      </a:r>
                      <a:r>
                        <a:rPr lang="en-US" sz="1800" dirty="0" err="1">
                          <a:solidFill>
                            <a:schemeClr val="tx1"/>
                          </a:solidFill>
                        </a:rPr>
                        <a:t>AnticipateD</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7991612"/>
                  </a:ext>
                </a:extLst>
              </a:tr>
              <a:tr h="1014647">
                <a:tc>
                  <a:txBody>
                    <a:bodyPr/>
                    <a:lstStyle/>
                    <a:p>
                      <a:pPr algn="ctr"/>
                      <a:r>
                        <a:rPr lang="en-US" sz="1800" dirty="0">
                          <a:solidFill>
                            <a:schemeClr val="tx1"/>
                          </a:solidFill>
                        </a:rPr>
                        <a:t>Consensus</a:t>
                      </a:r>
                      <a:endParaRPr lang="en-US" sz="1800" b="1"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US" sz="1800" dirty="0">
                          <a:solidFill>
                            <a:schemeClr val="tx1"/>
                          </a:solidFill>
                        </a:rPr>
                        <a:t>Most</a:t>
                      </a:r>
                      <a:endParaRPr lang="en-US" sz="1800" b="1"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rPr>
                        <a:t>Most Important</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rPr>
                        <a:t>Impact unknown</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96458"/>
                  </a:ext>
                </a:extLst>
              </a:tr>
            </a:tbl>
          </a:graphicData>
        </a:graphic>
      </p:graphicFrame>
    </p:spTree>
    <p:extLst>
      <p:ext uri="{BB962C8B-B14F-4D97-AF65-F5344CB8AC3E}">
        <p14:creationId xmlns:p14="http://schemas.microsoft.com/office/powerpoint/2010/main" val="4230758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AF68A0E-652D-427E-A51A-9894CB41D70D}"/>
              </a:ext>
            </a:extLst>
          </p:cNvPr>
          <p:cNvSpPr txBox="1">
            <a:spLocks/>
          </p:cNvSpPr>
          <p:nvPr/>
        </p:nvSpPr>
        <p:spPr>
          <a:xfrm>
            <a:off x="941097" y="656492"/>
            <a:ext cx="3866683" cy="1080868"/>
          </a:xfrm>
          <a:prstGeom prst="rect">
            <a:avLst/>
          </a:prstGeom>
        </p:spPr>
        <p:txBody>
          <a:bodyPr vert="horz" lIns="91440" tIns="45720" rIns="91440" bIns="45720" rtlCol="0" anchor="b">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pPr>
              <a:spcAft>
                <a:spcPts val="600"/>
              </a:spcAft>
            </a:pPr>
            <a:r>
              <a:rPr lang="en-US" b="1" kern="1200" dirty="0">
                <a:ln>
                  <a:noFill/>
                </a:ln>
                <a:effectLst>
                  <a:outerShdw blurRad="38100" dist="38100" dir="2700000" algn="tl">
                    <a:srgbClr val="000000">
                      <a:alpha val="43137"/>
                    </a:srgbClr>
                  </a:outerShdw>
                </a:effectLst>
                <a:latin typeface="+mj-lt"/>
                <a:ea typeface="+mj-ea"/>
                <a:cs typeface="+mj-cs"/>
              </a:rPr>
              <a:t>ASSESSING QUALITY OF EVIDENCE</a:t>
            </a:r>
          </a:p>
        </p:txBody>
      </p:sp>
      <p:pic>
        <p:nvPicPr>
          <p:cNvPr id="7" name="Picture 6">
            <a:extLst>
              <a:ext uri="{FF2B5EF4-FFF2-40B4-BE49-F238E27FC236}">
                <a16:creationId xmlns:a16="http://schemas.microsoft.com/office/drawing/2014/main" id="{4214F174-C67E-4361-8850-032CB09B1AA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21600000">
            <a:off x="5705036" y="145098"/>
            <a:ext cx="5228223" cy="5403850"/>
          </a:xfrm>
          <a:prstGeom prst="rect">
            <a:avLst/>
          </a:prstGeom>
          <a:noFill/>
        </p:spPr>
      </p:pic>
      <p:sp>
        <p:nvSpPr>
          <p:cNvPr id="6" name="Content Placeholder 2">
            <a:extLst>
              <a:ext uri="{FF2B5EF4-FFF2-40B4-BE49-F238E27FC236}">
                <a16:creationId xmlns:a16="http://schemas.microsoft.com/office/drawing/2014/main" id="{5616520E-28D9-41FD-81E2-47EAE1BC2C46}"/>
              </a:ext>
            </a:extLst>
          </p:cNvPr>
          <p:cNvSpPr>
            <a:spLocks noGrp="1"/>
          </p:cNvSpPr>
          <p:nvPr>
            <p:ph type="body" sz="half" idx="2"/>
          </p:nvPr>
        </p:nvSpPr>
        <p:spPr>
          <a:xfrm>
            <a:off x="941097" y="1960097"/>
            <a:ext cx="3866683" cy="3811588"/>
          </a:xfrm>
          <a:prstGeom prst="rect">
            <a:avLst/>
          </a:prstGeom>
          <a:ln>
            <a:noFill/>
          </a:ln>
        </p:spPr>
        <p:txBody>
          <a:bodyPr vert="horz" lIns="91440" tIns="45720" rIns="91440" bIns="45720" rtlCol="0">
            <a:normAutofit/>
          </a:bodyPr>
          <a:lstStyle/>
          <a:p>
            <a:pPr>
              <a:spcAft>
                <a:spcPts val="1800"/>
              </a:spcAft>
            </a:pPr>
            <a:r>
              <a:rPr lang="en-US" sz="2000" kern="1200" dirty="0">
                <a:latin typeface="+mn-lt"/>
                <a:ea typeface="+mn-ea"/>
                <a:cs typeface="+mn-cs"/>
              </a:rPr>
              <a:t>All included studies undergo a quality assessment</a:t>
            </a:r>
          </a:p>
          <a:p>
            <a:pPr>
              <a:spcAft>
                <a:spcPts val="1800"/>
              </a:spcAft>
            </a:pPr>
            <a:r>
              <a:rPr lang="en-US" sz="2000" kern="1200" dirty="0">
                <a:latin typeface="+mn-lt"/>
                <a:ea typeface="+mn-ea"/>
                <a:cs typeface="+mn-cs"/>
              </a:rPr>
              <a:t>Each study’s design is evaluated for risk of bias and receives a final quality grade, depending on the number of study design flaws </a:t>
            </a:r>
          </a:p>
          <a:p>
            <a:pPr>
              <a:spcAft>
                <a:spcPts val="1800"/>
              </a:spcAft>
            </a:pPr>
            <a:r>
              <a:rPr lang="en-US" sz="2000" kern="1200" dirty="0">
                <a:latin typeface="+mn-lt"/>
                <a:ea typeface="+mn-ea"/>
                <a:cs typeface="+mn-cs"/>
              </a:rPr>
              <a:t>Study quality tables are made available to the work group in the final data report and the final publication of the guideline</a:t>
            </a:r>
            <a:r>
              <a:rPr lang="en-US" sz="2000" dirty="0"/>
              <a:t>/systematic review</a:t>
            </a:r>
            <a:endParaRPr lang="en-US" sz="2000" kern="1200" dirty="0">
              <a:latin typeface="+mn-lt"/>
              <a:ea typeface="+mn-ea"/>
              <a:cs typeface="+mn-cs"/>
            </a:endParaRPr>
          </a:p>
        </p:txBody>
      </p:sp>
      <p:sp>
        <p:nvSpPr>
          <p:cNvPr id="4" name="Footer Placeholder 3">
            <a:extLst>
              <a:ext uri="{FF2B5EF4-FFF2-40B4-BE49-F238E27FC236}">
                <a16:creationId xmlns:a16="http://schemas.microsoft.com/office/drawing/2014/main" id="{3EDC7404-D574-4DE4-84FE-E193C974C836}"/>
              </a:ext>
            </a:extLst>
          </p:cNvPr>
          <p:cNvSpPr>
            <a:spLocks noGrp="1"/>
          </p:cNvSpPr>
          <p:nvPr>
            <p:ph type="ftr" sz="quarter" idx="11"/>
          </p:nvPr>
        </p:nvSpPr>
        <p:spPr>
          <a:xfrm>
            <a:off x="7523939" y="6347778"/>
            <a:ext cx="4114800" cy="365125"/>
          </a:xfrm>
          <a:prstGeom prst="rect">
            <a:avLst/>
          </a:prstGeom>
        </p:spPr>
        <p:txBody>
          <a:bodyPr vert="horz" lIns="91440" tIns="45720" rIns="91440" bIns="45720" rtlCol="0" anchor="ctr">
            <a:normAutofit/>
          </a:bodyPr>
          <a:lstStyle/>
          <a:p>
            <a:pPr>
              <a:spcAft>
                <a:spcPts val="600"/>
              </a:spcAft>
            </a:pPr>
            <a:r>
              <a:rPr lang="en-US" kern="1200" dirty="0">
                <a:latin typeface="+mn-lt"/>
                <a:ea typeface="+mn-ea"/>
                <a:cs typeface="+mn-cs"/>
              </a:rPr>
              <a:t>© 2023 American Academy of </a:t>
            </a:r>
            <a:r>
              <a:rPr lang="en-US" kern="1200" dirty="0" err="1">
                <a:latin typeface="+mn-lt"/>
                <a:ea typeface="+mn-ea"/>
                <a:cs typeface="+mn-cs"/>
              </a:rPr>
              <a:t>Orthopaedic</a:t>
            </a:r>
            <a:r>
              <a:rPr lang="en-US" kern="1200" dirty="0">
                <a:latin typeface="+mn-lt"/>
                <a:ea typeface="+mn-ea"/>
                <a:cs typeface="+mn-cs"/>
              </a:rPr>
              <a:t> Surgeons </a:t>
            </a:r>
          </a:p>
        </p:txBody>
      </p:sp>
    </p:spTree>
    <p:extLst>
      <p:ext uri="{BB962C8B-B14F-4D97-AF65-F5344CB8AC3E}">
        <p14:creationId xmlns:p14="http://schemas.microsoft.com/office/powerpoint/2010/main" val="1358746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CD1CE12-FA97-4547-858A-8ACD9FE90FA9}"/>
              </a:ext>
            </a:extLst>
          </p:cNvPr>
          <p:cNvSpPr>
            <a:spLocks noGrp="1"/>
          </p:cNvSpPr>
          <p:nvPr>
            <p:ph type="ftr" sz="quarter" idx="11"/>
          </p:nvPr>
        </p:nvSpPr>
        <p:spPr/>
        <p:txBody>
          <a:bodyPr/>
          <a:lstStyle/>
          <a:p>
            <a:r>
              <a:rPr lang="en-US" dirty="0"/>
              <a:t>© 2023 American Academy of </a:t>
            </a:r>
            <a:r>
              <a:rPr lang="en-US" dirty="0" err="1"/>
              <a:t>Orthopaedic</a:t>
            </a:r>
            <a:r>
              <a:rPr lang="en-US" dirty="0"/>
              <a:t> Surgeons </a:t>
            </a:r>
          </a:p>
        </p:txBody>
      </p:sp>
      <p:sp>
        <p:nvSpPr>
          <p:cNvPr id="17" name="Title 1">
            <a:extLst>
              <a:ext uri="{FF2B5EF4-FFF2-40B4-BE49-F238E27FC236}">
                <a16:creationId xmlns:a16="http://schemas.microsoft.com/office/drawing/2014/main" id="{F44F8323-2AFB-4CC3-AFA6-EBDDB80892A5}"/>
              </a:ext>
            </a:extLst>
          </p:cNvPr>
          <p:cNvSpPr txBox="1">
            <a:spLocks/>
          </p:cNvSpPr>
          <p:nvPr/>
        </p:nvSpPr>
        <p:spPr>
          <a:xfrm>
            <a:off x="517521" y="535133"/>
            <a:ext cx="5877017" cy="1250383"/>
          </a:xfrm>
          <a:prstGeom prst="rect">
            <a:avLst/>
          </a:prstGeom>
        </p:spPr>
        <p:txBody>
          <a:bodyPr vert="horz" lIns="91440" tIns="45720" rIns="91440" bIns="45720" rtlCol="0" anchor="ctr">
            <a:normAutofit fontScale="92500"/>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RESULTS OF QUALITY ASSESSMENT:</a:t>
            </a:r>
          </a:p>
          <a:p>
            <a:r>
              <a:rPr lang="en-US" b="0" dirty="0">
                <a:effectLst>
                  <a:outerShdw blurRad="38100" dist="38100" dir="2700000" algn="tl">
                    <a:srgbClr val="000000">
                      <a:alpha val="43137"/>
                    </a:srgbClr>
                  </a:outerShdw>
                </a:effectLst>
              </a:rPr>
              <a:t>STUDY ATTRITION FLOWCHART </a:t>
            </a:r>
          </a:p>
        </p:txBody>
      </p:sp>
      <p:grpSp>
        <p:nvGrpSpPr>
          <p:cNvPr id="6" name="Group 5">
            <a:extLst>
              <a:ext uri="{FF2B5EF4-FFF2-40B4-BE49-F238E27FC236}">
                <a16:creationId xmlns:a16="http://schemas.microsoft.com/office/drawing/2014/main" id="{EA4306FA-58A2-4B28-99E1-334C66C8EA23}"/>
              </a:ext>
            </a:extLst>
          </p:cNvPr>
          <p:cNvGrpSpPr/>
          <p:nvPr/>
        </p:nvGrpSpPr>
        <p:grpSpPr>
          <a:xfrm>
            <a:off x="3799888" y="1757856"/>
            <a:ext cx="4625632" cy="4183606"/>
            <a:chOff x="4908598" y="1316636"/>
            <a:chExt cx="4625632" cy="4183606"/>
          </a:xfrm>
        </p:grpSpPr>
        <p:cxnSp>
          <p:nvCxnSpPr>
            <p:cNvPr id="10" name="Straight Arrow Connector 9">
              <a:extLst>
                <a:ext uri="{FF2B5EF4-FFF2-40B4-BE49-F238E27FC236}">
                  <a16:creationId xmlns:a16="http://schemas.microsoft.com/office/drawing/2014/main" id="{9BFF3EBD-18F8-487D-9F4D-0BBB1FE4DC2D}"/>
                </a:ext>
              </a:extLst>
            </p:cNvPr>
            <p:cNvCxnSpPr/>
            <p:nvPr/>
          </p:nvCxnSpPr>
          <p:spPr>
            <a:xfrm>
              <a:off x="5857329" y="3021979"/>
              <a:ext cx="164592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28B553A-7288-4B3B-A98E-76B36FF400CF}"/>
                </a:ext>
              </a:extLst>
            </p:cNvPr>
            <p:cNvCxnSpPr/>
            <p:nvPr/>
          </p:nvCxnSpPr>
          <p:spPr>
            <a:xfrm>
              <a:off x="5849954" y="3557316"/>
              <a:ext cx="0" cy="10295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87D2D0B-B6E8-44C9-8159-EC17D9FF9312}"/>
                </a:ext>
              </a:extLst>
            </p:cNvPr>
            <p:cNvCxnSpPr/>
            <p:nvPr/>
          </p:nvCxnSpPr>
          <p:spPr>
            <a:xfrm>
              <a:off x="5919633" y="4288207"/>
              <a:ext cx="165735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A40E530-FB0E-4CCB-B928-E4A64CE936A3}"/>
                </a:ext>
              </a:extLst>
            </p:cNvPr>
            <p:cNvCxnSpPr/>
            <p:nvPr/>
          </p:nvCxnSpPr>
          <p:spPr>
            <a:xfrm>
              <a:off x="5840429" y="2242866"/>
              <a:ext cx="0" cy="10295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671D475E-B169-45BB-9F08-04460814B77C}"/>
                </a:ext>
              </a:extLst>
            </p:cNvPr>
            <p:cNvSpPr/>
            <p:nvPr/>
          </p:nvSpPr>
          <p:spPr>
            <a:xfrm>
              <a:off x="7636314" y="2521665"/>
              <a:ext cx="1853606" cy="1011467"/>
            </a:xfrm>
            <a:prstGeom prst="roundRect">
              <a:avLst/>
            </a:prstGeom>
            <a:solidFill>
              <a:schemeClr val="tx2"/>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solidFill>
                    <a:schemeClr val="bg1"/>
                  </a:solidFill>
                </a:rPr>
                <a:t>4,933 articles excluded from title and abstract review</a:t>
              </a:r>
            </a:p>
          </p:txBody>
        </p:sp>
        <p:sp>
          <p:nvSpPr>
            <p:cNvPr id="2" name="Rectangle: Rounded Corners 1">
              <a:extLst>
                <a:ext uri="{FF2B5EF4-FFF2-40B4-BE49-F238E27FC236}">
                  <a16:creationId xmlns:a16="http://schemas.microsoft.com/office/drawing/2014/main" id="{A8C20A3B-7B1F-4EF5-8AB0-2306FB49D8E7}"/>
                </a:ext>
              </a:extLst>
            </p:cNvPr>
            <p:cNvSpPr/>
            <p:nvPr/>
          </p:nvSpPr>
          <p:spPr>
            <a:xfrm>
              <a:off x="4908598" y="1316636"/>
              <a:ext cx="1853606" cy="1011467"/>
            </a:xfrm>
            <a:prstGeom prst="roundRect">
              <a:avLst/>
            </a:prstGeom>
            <a:solidFill>
              <a:schemeClr val="accent4"/>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solidFill>
                    <a:schemeClr val="bg1"/>
                  </a:solidFill>
                </a:rPr>
                <a:t>5,699  abstracts reviewed. Search performed on 10/4/22 and 5/2/23</a:t>
              </a:r>
            </a:p>
          </p:txBody>
        </p:sp>
        <p:sp>
          <p:nvSpPr>
            <p:cNvPr id="24" name="Rectangle: Rounded Corners 23">
              <a:extLst>
                <a:ext uri="{FF2B5EF4-FFF2-40B4-BE49-F238E27FC236}">
                  <a16:creationId xmlns:a16="http://schemas.microsoft.com/office/drawing/2014/main" id="{CEE951A0-88F8-47A3-807E-ABD2BE57996B}"/>
                </a:ext>
              </a:extLst>
            </p:cNvPr>
            <p:cNvSpPr/>
            <p:nvPr/>
          </p:nvSpPr>
          <p:spPr>
            <a:xfrm>
              <a:off x="4931214" y="3312240"/>
              <a:ext cx="1853606" cy="598305"/>
            </a:xfrm>
            <a:prstGeom prst="roundRect">
              <a:avLst/>
            </a:prstGeom>
            <a:solidFill>
              <a:schemeClr val="accent3"/>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solidFill>
                    <a:schemeClr val="bg1"/>
                  </a:solidFill>
                </a:rPr>
                <a:t>766 articles recalled from abstract review</a:t>
              </a:r>
            </a:p>
          </p:txBody>
        </p:sp>
        <p:sp>
          <p:nvSpPr>
            <p:cNvPr id="31" name="Rectangle: Rounded Corners 30">
              <a:extLst>
                <a:ext uri="{FF2B5EF4-FFF2-40B4-BE49-F238E27FC236}">
                  <a16:creationId xmlns:a16="http://schemas.microsoft.com/office/drawing/2014/main" id="{B5EAF791-C37F-4A06-8BC2-95D9FA14A5E1}"/>
                </a:ext>
              </a:extLst>
            </p:cNvPr>
            <p:cNvSpPr/>
            <p:nvPr/>
          </p:nvSpPr>
          <p:spPr>
            <a:xfrm>
              <a:off x="7680624" y="3679045"/>
              <a:ext cx="1853606" cy="1666875"/>
            </a:xfrm>
            <a:prstGeom prst="roundRect">
              <a:avLst/>
            </a:prstGeom>
            <a:solidFill>
              <a:srgbClr val="660066"/>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solidFill>
                    <a:schemeClr val="bg1"/>
                  </a:solidFill>
                </a:rPr>
                <a:t>587 articles excluded after full text review for not meeting the priori inclusion criteria or not best evidence available</a:t>
              </a:r>
            </a:p>
          </p:txBody>
        </p:sp>
        <p:sp>
          <p:nvSpPr>
            <p:cNvPr id="32" name="Rectangle: Rounded Corners 31">
              <a:extLst>
                <a:ext uri="{FF2B5EF4-FFF2-40B4-BE49-F238E27FC236}">
                  <a16:creationId xmlns:a16="http://schemas.microsoft.com/office/drawing/2014/main" id="{2972ADF9-E85E-4211-A841-A8E6C66A5BDD}"/>
                </a:ext>
              </a:extLst>
            </p:cNvPr>
            <p:cNvSpPr/>
            <p:nvPr/>
          </p:nvSpPr>
          <p:spPr>
            <a:xfrm>
              <a:off x="4932594" y="4687426"/>
              <a:ext cx="1853606" cy="812816"/>
            </a:xfrm>
            <a:prstGeom prst="roundRect">
              <a:avLst/>
            </a:prstGeom>
            <a:solidFill>
              <a:srgbClr val="990033"/>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solidFill>
                    <a:schemeClr val="bg1"/>
                  </a:solidFill>
                </a:rPr>
                <a:t>179 articles included after full text review and quality analysis </a:t>
              </a:r>
            </a:p>
          </p:txBody>
        </p:sp>
      </p:grpSp>
    </p:spTree>
    <p:extLst>
      <p:ext uri="{BB962C8B-B14F-4D97-AF65-F5344CB8AC3E}">
        <p14:creationId xmlns:p14="http://schemas.microsoft.com/office/powerpoint/2010/main" val="446982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E76CF00-8E39-463B-9DEB-648B4EE39F6A}"/>
              </a:ext>
            </a:extLst>
          </p:cNvPr>
          <p:cNvSpPr txBox="1">
            <a:spLocks/>
          </p:cNvSpPr>
          <p:nvPr/>
        </p:nvSpPr>
        <p:spPr>
          <a:xfrm>
            <a:off x="941097" y="679938"/>
            <a:ext cx="3866683" cy="1057422"/>
          </a:xfrm>
          <a:prstGeom prst="rect">
            <a:avLst/>
          </a:prstGeom>
        </p:spPr>
        <p:txBody>
          <a:bodyPr vert="horz" lIns="91440" tIns="45720" rIns="91440" bIns="45720" rtlCol="0" anchor="b">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pPr>
              <a:spcAft>
                <a:spcPts val="600"/>
              </a:spcAft>
            </a:pPr>
            <a:r>
              <a:rPr lang="en-US" b="0" kern="1200" dirty="0">
                <a:ln>
                  <a:noFill/>
                </a:ln>
                <a:effectLst>
                  <a:outerShdw blurRad="38100" dist="38100" dir="2700000" algn="tl">
                    <a:srgbClr val="000000">
                      <a:alpha val="43137"/>
                    </a:srgbClr>
                  </a:outerShdw>
                </a:effectLst>
                <a:latin typeface="+mj-lt"/>
                <a:ea typeface="+mj-ea"/>
                <a:cs typeface="+mj-cs"/>
              </a:rPr>
              <a:t>VOTING ON THE RECOMMENDATIONS </a:t>
            </a:r>
          </a:p>
        </p:txBody>
      </p:sp>
      <p:pic>
        <p:nvPicPr>
          <p:cNvPr id="10" name="Picture 9">
            <a:extLst>
              <a:ext uri="{FF2B5EF4-FFF2-40B4-BE49-F238E27FC236}">
                <a16:creationId xmlns:a16="http://schemas.microsoft.com/office/drawing/2014/main" id="{77C34367-473B-4C84-972F-A74BC6A724D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284496" y="821393"/>
            <a:ext cx="6069304" cy="4051260"/>
          </a:xfrm>
          <a:prstGeom prst="rect">
            <a:avLst/>
          </a:prstGeom>
          <a:noFill/>
          <a:ln>
            <a:noFill/>
          </a:ln>
          <a:effectLst>
            <a:outerShdw blurRad="190500" algn="tl" rotWithShape="0">
              <a:srgbClr val="000000">
                <a:alpha val="70000"/>
              </a:srgbClr>
            </a:outerShdw>
            <a:softEdge rad="63500"/>
          </a:effectLst>
        </p:spPr>
      </p:pic>
      <p:sp>
        <p:nvSpPr>
          <p:cNvPr id="6" name="Content Placeholder 2">
            <a:extLst>
              <a:ext uri="{FF2B5EF4-FFF2-40B4-BE49-F238E27FC236}">
                <a16:creationId xmlns:a16="http://schemas.microsoft.com/office/drawing/2014/main" id="{B37BDF7B-F559-4C93-A03D-9F57263E4CE0}"/>
              </a:ext>
            </a:extLst>
          </p:cNvPr>
          <p:cNvSpPr txBox="1">
            <a:spLocks/>
          </p:cNvSpPr>
          <p:nvPr/>
        </p:nvSpPr>
        <p:spPr>
          <a:xfrm>
            <a:off x="941097" y="1924928"/>
            <a:ext cx="3866683" cy="3811588"/>
          </a:xfrm>
          <a:prstGeom prst="rect">
            <a:avLst/>
          </a:prstGeom>
          <a:ln>
            <a:noFill/>
          </a:ln>
        </p:spPr>
        <p:txBody>
          <a:bodyPr vert="horz" lIns="91440" tIns="45720" rIns="91440" bIns="45720" rtlCol="0">
            <a:normAutofit/>
          </a:bodyPr>
          <a:lstStyle>
            <a:lvl1pPr marL="171442" indent="-171442" algn="l" defTabSz="685766" rtl="0" eaLnBrk="1" latinLnBrk="0" hangingPunct="1">
              <a:lnSpc>
                <a:spcPct val="90000"/>
              </a:lnSpc>
              <a:spcBef>
                <a:spcPts val="751"/>
              </a:spcBef>
              <a:buFont typeface="Arial"/>
              <a:buChar char="•"/>
              <a:defRPr sz="3200" kern="1200">
                <a:solidFill>
                  <a:schemeClr val="tx1">
                    <a:lumMod val="65000"/>
                    <a:lumOff val="35000"/>
                  </a:schemeClr>
                </a:solidFill>
                <a:latin typeface="+mn-lt"/>
                <a:ea typeface="+mn-ea"/>
                <a:cs typeface="+mn-cs"/>
              </a:defRPr>
            </a:lvl1pPr>
            <a:lvl2pPr marL="514324" indent="-171442" algn="l" defTabSz="685766" rtl="0" eaLnBrk="1" latinLnBrk="0" hangingPunct="1">
              <a:lnSpc>
                <a:spcPct val="90000"/>
              </a:lnSpc>
              <a:spcBef>
                <a:spcPts val="375"/>
              </a:spcBef>
              <a:buFont typeface="Arial"/>
              <a:buChar char="•"/>
              <a:defRPr sz="2800" kern="1200">
                <a:solidFill>
                  <a:schemeClr val="tx1">
                    <a:lumMod val="65000"/>
                    <a:lumOff val="35000"/>
                  </a:schemeClr>
                </a:solidFill>
                <a:latin typeface="+mn-lt"/>
                <a:ea typeface="+mn-ea"/>
                <a:cs typeface="+mn-cs"/>
              </a:defRPr>
            </a:lvl2pPr>
            <a:lvl3pPr marL="857207" indent="-171442" algn="l" defTabSz="685766" rtl="0" eaLnBrk="1" latinLnBrk="0" hangingPunct="1">
              <a:lnSpc>
                <a:spcPct val="90000"/>
              </a:lnSpc>
              <a:spcBef>
                <a:spcPts val="375"/>
              </a:spcBef>
              <a:buFont typeface="Arial"/>
              <a:buChar char="•"/>
              <a:defRPr sz="2000" kern="1200">
                <a:solidFill>
                  <a:schemeClr val="tx1">
                    <a:lumMod val="65000"/>
                    <a:lumOff val="35000"/>
                  </a:schemeClr>
                </a:solidFill>
                <a:latin typeface="+mn-lt"/>
                <a:ea typeface="+mn-ea"/>
                <a:cs typeface="+mn-cs"/>
              </a:defRPr>
            </a:lvl3pPr>
            <a:lvl4pPr marL="1200090"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4pPr>
            <a:lvl5pPr marL="1542973"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marL="0" indent="0">
              <a:spcAft>
                <a:spcPts val="1800"/>
              </a:spcAft>
              <a:buNone/>
            </a:pPr>
            <a:r>
              <a:rPr lang="en-US" sz="1800" kern="1200" dirty="0">
                <a:latin typeface="+mn-lt"/>
                <a:ea typeface="+mn-ea"/>
                <a:cs typeface="+mn-cs"/>
              </a:rPr>
              <a:t>Recommendations and recommendation strengths voted on by work group during final meeting </a:t>
            </a:r>
          </a:p>
          <a:p>
            <a:pPr marL="0" indent="0">
              <a:spcAft>
                <a:spcPts val="1800"/>
              </a:spcAft>
              <a:buNone/>
            </a:pPr>
            <a:r>
              <a:rPr lang="en-US" sz="1800" kern="1200" dirty="0">
                <a:latin typeface="+mn-lt"/>
                <a:ea typeface="+mn-ea"/>
                <a:cs typeface="+mn-cs"/>
              </a:rPr>
              <a:t>Approved and adopted by simple majority (60%) when voting on every recommendation </a:t>
            </a:r>
          </a:p>
          <a:p>
            <a:pPr marL="0" indent="0">
              <a:spcAft>
                <a:spcPts val="1800"/>
              </a:spcAft>
              <a:buNone/>
            </a:pPr>
            <a:r>
              <a:rPr lang="en-US" sz="1800" kern="1200" dirty="0">
                <a:latin typeface="+mn-lt"/>
                <a:ea typeface="+mn-ea"/>
                <a:cs typeface="+mn-cs"/>
              </a:rPr>
              <a:t>If disagreement, further discussion to whether the disagreement could be resolved </a:t>
            </a:r>
          </a:p>
        </p:txBody>
      </p:sp>
      <p:sp>
        <p:nvSpPr>
          <p:cNvPr id="4" name="Footer Placeholder 3">
            <a:extLst>
              <a:ext uri="{FF2B5EF4-FFF2-40B4-BE49-F238E27FC236}">
                <a16:creationId xmlns:a16="http://schemas.microsoft.com/office/drawing/2014/main" id="{A3C8287B-3933-4305-A891-D333CACEAC2C}"/>
              </a:ext>
            </a:extLst>
          </p:cNvPr>
          <p:cNvSpPr>
            <a:spLocks noGrp="1"/>
          </p:cNvSpPr>
          <p:nvPr>
            <p:ph type="ftr" sz="quarter" idx="11"/>
          </p:nvPr>
        </p:nvSpPr>
        <p:spPr>
          <a:xfrm>
            <a:off x="7477047" y="6311018"/>
            <a:ext cx="4114800" cy="365125"/>
          </a:xfrm>
          <a:prstGeom prst="rect">
            <a:avLst/>
          </a:prstGeom>
        </p:spPr>
        <p:txBody>
          <a:bodyPr vert="horz" lIns="91440" tIns="45720" rIns="91440" bIns="45720" rtlCol="0" anchor="ctr">
            <a:normAutofit/>
          </a:bodyPr>
          <a:lstStyle/>
          <a:p>
            <a:pPr>
              <a:spcAft>
                <a:spcPts val="600"/>
              </a:spcAft>
            </a:pPr>
            <a:r>
              <a:rPr lang="en-US" kern="1200" dirty="0">
                <a:latin typeface="+mn-lt"/>
                <a:ea typeface="+mn-ea"/>
                <a:cs typeface="+mn-cs"/>
              </a:rPr>
              <a:t>© 2023 American Academy of </a:t>
            </a:r>
            <a:r>
              <a:rPr lang="en-US" kern="1200" dirty="0" err="1">
                <a:latin typeface="+mn-lt"/>
                <a:ea typeface="+mn-ea"/>
                <a:cs typeface="+mn-cs"/>
              </a:rPr>
              <a:t>Orthopaedic</a:t>
            </a:r>
            <a:r>
              <a:rPr lang="en-US" kern="1200" dirty="0">
                <a:latin typeface="+mn-lt"/>
                <a:ea typeface="+mn-ea"/>
                <a:cs typeface="+mn-cs"/>
              </a:rPr>
              <a:t> Surgeons </a:t>
            </a:r>
          </a:p>
        </p:txBody>
      </p:sp>
    </p:spTree>
    <p:extLst>
      <p:ext uri="{BB962C8B-B14F-4D97-AF65-F5344CB8AC3E}">
        <p14:creationId xmlns:p14="http://schemas.microsoft.com/office/powerpoint/2010/main" val="1627943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825C1AD-0A80-497A-8525-95F98DF0D20E}"/>
              </a:ext>
            </a:extLst>
          </p:cNvPr>
          <p:cNvSpPr>
            <a:spLocks noGrp="1"/>
          </p:cNvSpPr>
          <p:nvPr>
            <p:ph type="ftr" sz="quarter" idx="11"/>
          </p:nvPr>
        </p:nvSpPr>
        <p:spPr/>
        <p:txBody>
          <a:bodyPr/>
          <a:lstStyle/>
          <a:p>
            <a:r>
              <a:rPr lang="en-US" dirty="0"/>
              <a:t>© 2023 American Academy of </a:t>
            </a:r>
            <a:r>
              <a:rPr lang="en-US" dirty="0" err="1"/>
              <a:t>Orthopaedic</a:t>
            </a:r>
            <a:r>
              <a:rPr lang="en-US" dirty="0"/>
              <a:t> Surgeons </a:t>
            </a:r>
          </a:p>
        </p:txBody>
      </p:sp>
      <p:sp>
        <p:nvSpPr>
          <p:cNvPr id="6" name="Title 1">
            <a:extLst>
              <a:ext uri="{FF2B5EF4-FFF2-40B4-BE49-F238E27FC236}">
                <a16:creationId xmlns:a16="http://schemas.microsoft.com/office/drawing/2014/main" id="{C07580EC-F8D4-427E-B330-3FEBB4D7B218}"/>
              </a:ext>
            </a:extLst>
          </p:cNvPr>
          <p:cNvSpPr txBox="1">
            <a:spLocks/>
          </p:cNvSpPr>
          <p:nvPr/>
        </p:nvSpPr>
        <p:spPr>
          <a:xfrm>
            <a:off x="523875" y="507715"/>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GUIDELINE LANGUAGE STEMS  </a:t>
            </a:r>
          </a:p>
        </p:txBody>
      </p:sp>
      <p:graphicFrame>
        <p:nvGraphicFramePr>
          <p:cNvPr id="5" name="Table 4">
            <a:extLst>
              <a:ext uri="{FF2B5EF4-FFF2-40B4-BE49-F238E27FC236}">
                <a16:creationId xmlns:a16="http://schemas.microsoft.com/office/drawing/2014/main" id="{38501645-DE09-4F28-B498-2F980E70C63F}"/>
              </a:ext>
            </a:extLst>
          </p:cNvPr>
          <p:cNvGraphicFramePr>
            <a:graphicFrameLocks noGrp="1"/>
          </p:cNvGraphicFramePr>
          <p:nvPr>
            <p:extLst>
              <p:ext uri="{D42A27DB-BD31-4B8C-83A1-F6EECF244321}">
                <p14:modId xmlns:p14="http://schemas.microsoft.com/office/powerpoint/2010/main" val="4286334615"/>
              </p:ext>
            </p:extLst>
          </p:nvPr>
        </p:nvGraphicFramePr>
        <p:xfrm>
          <a:off x="1597819" y="1471612"/>
          <a:ext cx="8977311" cy="3990975"/>
        </p:xfrm>
        <a:graphic>
          <a:graphicData uri="http://schemas.openxmlformats.org/drawingml/2006/table">
            <a:tbl>
              <a:tblPr firstRow="1" bandRow="1">
                <a:tableStyleId>{E8034E78-7F5D-4C2E-B375-FC64B27BC917}</a:tableStyleId>
              </a:tblPr>
              <a:tblGrid>
                <a:gridCol w="4538661">
                  <a:extLst>
                    <a:ext uri="{9D8B030D-6E8A-4147-A177-3AD203B41FA5}">
                      <a16:colId xmlns:a16="http://schemas.microsoft.com/office/drawing/2014/main" val="265715639"/>
                    </a:ext>
                  </a:extLst>
                </a:gridCol>
                <a:gridCol w="4438650">
                  <a:extLst>
                    <a:ext uri="{9D8B030D-6E8A-4147-A177-3AD203B41FA5}">
                      <a16:colId xmlns:a16="http://schemas.microsoft.com/office/drawing/2014/main" val="1286103178"/>
                    </a:ext>
                  </a:extLst>
                </a:gridCol>
              </a:tblGrid>
              <a:tr h="252550">
                <a:tc>
                  <a:txBody>
                    <a:bodyPr/>
                    <a:lstStyle/>
                    <a:p>
                      <a:pPr algn="ctr"/>
                      <a:r>
                        <a:rPr lang="en-US" sz="1800" dirty="0"/>
                        <a:t>GUIDELINE LANGUAGE STEMS</a:t>
                      </a:r>
                      <a:endParaRPr 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STRENGTH OF RECOMMENDATION</a:t>
                      </a:r>
                      <a:endParaRPr 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2527480"/>
                  </a:ext>
                </a:extLst>
              </a:tr>
              <a:tr h="990600">
                <a:tc>
                  <a:txBody>
                    <a:bodyPr/>
                    <a:lstStyle/>
                    <a:p>
                      <a:pPr algn="ctr"/>
                      <a:r>
                        <a:rPr lang="en-US" sz="1600" dirty="0">
                          <a:solidFill>
                            <a:schemeClr val="tx1"/>
                          </a:solidFill>
                        </a:rPr>
                        <a:t>Strong evidence supports that the practitioner should/should not do X, because…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US" sz="1600" dirty="0">
                          <a:solidFill>
                            <a:schemeClr val="tx1"/>
                          </a:solidFill>
                        </a:rPr>
                        <a:t>STRONG</a:t>
                      </a:r>
                      <a:endParaRPr lang="en-US" sz="1600"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4522633"/>
                  </a:ext>
                </a:extLst>
              </a:tr>
              <a:tr h="878205">
                <a:tc>
                  <a:txBody>
                    <a:bodyPr/>
                    <a:lstStyle/>
                    <a:p>
                      <a:pPr algn="ctr"/>
                      <a:r>
                        <a:rPr lang="en-US" sz="1600" dirty="0">
                          <a:solidFill>
                            <a:schemeClr val="tx1"/>
                          </a:solidFill>
                        </a:rPr>
                        <a:t>Moderate evidence supports that the practitioner could/could not do X, because…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kern="1200" cap="all" baseline="0" dirty="0">
                          <a:solidFill>
                            <a:schemeClr val="tx1"/>
                          </a:solidFill>
                          <a:effectLst/>
                        </a:rPr>
                        <a:t>MODERATE</a:t>
                      </a:r>
                      <a:endParaRPr lang="en-US" sz="1600"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9967458"/>
                  </a:ext>
                </a:extLst>
              </a:tr>
              <a:tr h="878205">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US" sz="1600" dirty="0">
                          <a:solidFill>
                            <a:schemeClr val="tx1"/>
                          </a:solidFill>
                        </a:rPr>
                        <a:t>Limited evidence supports that the practitioner might/might not do X, because…</a:t>
                      </a:r>
                      <a:endParaRPr lang="en-US" sz="1600"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00000"/>
                        </a:lnSpc>
                        <a:spcBef>
                          <a:spcPts val="0"/>
                        </a:spcBef>
                        <a:spcAft>
                          <a:spcPts val="0"/>
                        </a:spcAft>
                      </a:pPr>
                      <a:r>
                        <a:rPr lang="en-US" sz="1600" kern="1400" cap="all" baseline="0" dirty="0">
                          <a:ln>
                            <a:noFill/>
                          </a:ln>
                          <a:solidFill>
                            <a:schemeClr val="tx1"/>
                          </a:solidFill>
                          <a:effectLst/>
                        </a:rPr>
                        <a:t>LIMITED</a:t>
                      </a:r>
                      <a:endParaRPr lang="en-US" sz="1600" b="0" kern="1400" cap="all" baseline="0" dirty="0">
                        <a:ln>
                          <a:noFill/>
                        </a:ln>
                        <a:solidFill>
                          <a:schemeClr val="tx1"/>
                        </a:solidFill>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0524990"/>
                  </a:ext>
                </a:extLst>
              </a:tr>
              <a:tr h="878205">
                <a:tc>
                  <a:txBody>
                    <a:bodyPr/>
                    <a:lstStyle/>
                    <a:p>
                      <a:pPr algn="ctr"/>
                      <a:r>
                        <a:rPr lang="en-US" sz="1600" dirty="0">
                          <a:solidFill>
                            <a:schemeClr val="tx1"/>
                          </a:solidFill>
                        </a:rPr>
                        <a:t>In the absence of reliable evidence, it is in the opinion of this guideline work group that…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00000"/>
                        </a:lnSpc>
                        <a:spcBef>
                          <a:spcPts val="0"/>
                        </a:spcBef>
                        <a:spcAft>
                          <a:spcPts val="0"/>
                        </a:spcAft>
                      </a:pPr>
                      <a:r>
                        <a:rPr lang="en-US" sz="1600" kern="1200" cap="all" baseline="0" dirty="0">
                          <a:ln>
                            <a:noFill/>
                          </a:ln>
                          <a:solidFill>
                            <a:schemeClr val="tx1"/>
                          </a:solidFill>
                          <a:effectLst/>
                        </a:rPr>
                        <a:t>CONSENSUS</a:t>
                      </a:r>
                      <a:endParaRPr lang="en-US" sz="1600" b="0" kern="1400" cap="all" baseline="0" dirty="0">
                        <a:ln>
                          <a:noFill/>
                        </a:ln>
                        <a:solidFill>
                          <a:schemeClr val="tx1"/>
                        </a:solidFill>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7991612"/>
                  </a:ext>
                </a:extLst>
              </a:tr>
            </a:tbl>
          </a:graphicData>
        </a:graphic>
      </p:graphicFrame>
    </p:spTree>
    <p:extLst>
      <p:ext uri="{BB962C8B-B14F-4D97-AF65-F5344CB8AC3E}">
        <p14:creationId xmlns:p14="http://schemas.microsoft.com/office/powerpoint/2010/main" val="4221164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ED8E4EE-BFAB-45CE-8629-DDE86A93B69A}"/>
              </a:ext>
            </a:extLst>
          </p:cNvPr>
          <p:cNvSpPr>
            <a:spLocks noGrp="1"/>
          </p:cNvSpPr>
          <p:nvPr>
            <p:ph type="ftr" sz="quarter" idx="11"/>
          </p:nvPr>
        </p:nvSpPr>
        <p:spPr>
          <a:xfrm>
            <a:off x="7529056" y="6356360"/>
            <a:ext cx="4114800" cy="365125"/>
          </a:xfrm>
        </p:spPr>
        <p:txBody>
          <a:bodyPr/>
          <a:lstStyle/>
          <a:p>
            <a:pPr algn="r"/>
            <a:r>
              <a:rPr lang="en-US" dirty="0"/>
              <a:t>© 2019 American Academy of </a:t>
            </a:r>
            <a:r>
              <a:rPr lang="en-US" dirty="0" err="1"/>
              <a:t>Orthopaedic</a:t>
            </a:r>
            <a:r>
              <a:rPr lang="en-US" dirty="0"/>
              <a:t> Surgeons </a:t>
            </a:r>
          </a:p>
        </p:txBody>
      </p:sp>
      <p:sp>
        <p:nvSpPr>
          <p:cNvPr id="5" name="TextBox 4">
            <a:extLst>
              <a:ext uri="{FF2B5EF4-FFF2-40B4-BE49-F238E27FC236}">
                <a16:creationId xmlns:a16="http://schemas.microsoft.com/office/drawing/2014/main" id="{A4996B32-37E7-4E45-A3AE-2F40342FE5E8}"/>
              </a:ext>
            </a:extLst>
          </p:cNvPr>
          <p:cNvSpPr txBox="1"/>
          <p:nvPr/>
        </p:nvSpPr>
        <p:spPr>
          <a:xfrm>
            <a:off x="521212" y="703634"/>
            <a:ext cx="6208734" cy="584775"/>
          </a:xfrm>
          <a:prstGeom prst="rect">
            <a:avLst/>
          </a:prstGeom>
          <a:noFill/>
        </p:spPr>
        <p:txBody>
          <a:bodyPr wrap="square" rtlCol="0">
            <a:spAutoFit/>
          </a:bodyPr>
          <a:lstStyle/>
          <a:p>
            <a:r>
              <a:rPr lang="en-US" sz="3200" dirty="0">
                <a:solidFill>
                  <a:schemeClr val="tx1">
                    <a:lumMod val="65000"/>
                    <a:lumOff val="35000"/>
                  </a:schemeClr>
                </a:solidFill>
                <a:effectLst>
                  <a:outerShdw blurRad="38100" dist="38100" dir="2700000" algn="tl">
                    <a:srgbClr val="000000">
                      <a:alpha val="43137"/>
                    </a:srgbClr>
                  </a:outerShdw>
                </a:effectLst>
                <a:latin typeface="+mj-lt"/>
                <a:cs typeface="Times New Roman" panose="02020603050405020304" pitchFamily="18" charset="0"/>
              </a:rPr>
              <a:t>FINAL MEETING</a:t>
            </a:r>
            <a:endParaRPr lang="en-US" sz="3200" dirty="0">
              <a:solidFill>
                <a:schemeClr val="tx1">
                  <a:lumMod val="65000"/>
                  <a:lumOff val="35000"/>
                </a:schemeClr>
              </a:solidFill>
              <a:effectLst>
                <a:outerShdw blurRad="38100" dist="38100" dir="2700000" algn="tl">
                  <a:srgbClr val="000000">
                    <a:alpha val="43137"/>
                  </a:srgbClr>
                </a:outerShdw>
              </a:effectLst>
              <a:latin typeface="+mj-lt"/>
            </a:endParaRPr>
          </a:p>
        </p:txBody>
      </p:sp>
      <p:sp>
        <p:nvSpPr>
          <p:cNvPr id="4" name="TextBox 3">
            <a:extLst>
              <a:ext uri="{FF2B5EF4-FFF2-40B4-BE49-F238E27FC236}">
                <a16:creationId xmlns:a16="http://schemas.microsoft.com/office/drawing/2014/main" id="{7BD87616-CCCA-4A10-9949-6981B6F372C1}"/>
              </a:ext>
            </a:extLst>
          </p:cNvPr>
          <p:cNvSpPr txBox="1"/>
          <p:nvPr/>
        </p:nvSpPr>
        <p:spPr>
          <a:xfrm>
            <a:off x="648586" y="1628328"/>
            <a:ext cx="4508205" cy="1846659"/>
          </a:xfrm>
          <a:prstGeom prst="rect">
            <a:avLst/>
          </a:prstGeom>
          <a:noFill/>
        </p:spPr>
        <p:txBody>
          <a:bodyPr wrap="square" rtlCol="0">
            <a:spAutoFit/>
          </a:bodyPr>
          <a:lstStyle/>
          <a:p>
            <a:pPr>
              <a:spcAft>
                <a:spcPts val="1200"/>
              </a:spcAft>
            </a:pPr>
            <a:r>
              <a:rPr lang="en-US" sz="2400" b="1" dirty="0">
                <a:solidFill>
                  <a:schemeClr val="tx1">
                    <a:lumMod val="65000"/>
                    <a:lumOff val="35000"/>
                  </a:schemeClr>
                </a:solidFill>
              </a:rPr>
              <a:t>The work group is charged with:</a:t>
            </a:r>
            <a:endParaRPr lang="en-US" b="1" dirty="0">
              <a:solidFill>
                <a:schemeClr val="tx1">
                  <a:lumMod val="65000"/>
                  <a:lumOff val="35000"/>
                </a:schemeClr>
              </a:solidFill>
            </a:endParaRPr>
          </a:p>
          <a:p>
            <a:pPr marL="342900" indent="-342900">
              <a:buFont typeface="Wingdings" panose="05000000000000000000" pitchFamily="2" charset="2"/>
              <a:buChar char="§"/>
            </a:pPr>
            <a:r>
              <a:rPr lang="en-US" sz="2000" dirty="0">
                <a:solidFill>
                  <a:schemeClr val="tx1">
                    <a:lumMod val="65000"/>
                    <a:lumOff val="35000"/>
                  </a:schemeClr>
                </a:solidFill>
              </a:rPr>
              <a:t>Review of data summaries</a:t>
            </a:r>
          </a:p>
          <a:p>
            <a:pPr marL="342900" indent="-342900">
              <a:buFont typeface="Wingdings" panose="05000000000000000000" pitchFamily="2" charset="2"/>
              <a:buChar char="§"/>
            </a:pPr>
            <a:r>
              <a:rPr lang="en-US" sz="2000" dirty="0">
                <a:solidFill>
                  <a:schemeClr val="tx1">
                    <a:lumMod val="65000"/>
                    <a:lumOff val="35000"/>
                  </a:schemeClr>
                </a:solidFill>
              </a:rPr>
              <a:t>Final recommendation language</a:t>
            </a:r>
          </a:p>
          <a:p>
            <a:pPr marL="342900" indent="-342900">
              <a:buFont typeface="Wingdings" panose="05000000000000000000" pitchFamily="2" charset="2"/>
              <a:buChar char="§"/>
            </a:pPr>
            <a:r>
              <a:rPr lang="en-US" sz="2000" dirty="0">
                <a:solidFill>
                  <a:schemeClr val="tx1">
                    <a:lumMod val="65000"/>
                    <a:lumOff val="35000"/>
                  </a:schemeClr>
                </a:solidFill>
              </a:rPr>
              <a:t>Rationale and risk/harm construction</a:t>
            </a:r>
          </a:p>
          <a:p>
            <a:pPr marL="342900" indent="-342900">
              <a:buFont typeface="Wingdings" panose="05000000000000000000" pitchFamily="2" charset="2"/>
              <a:buChar char="§"/>
            </a:pPr>
            <a:r>
              <a:rPr lang="en-US" sz="2000" dirty="0">
                <a:solidFill>
                  <a:schemeClr val="tx1">
                    <a:lumMod val="65000"/>
                    <a:lumOff val="35000"/>
                  </a:schemeClr>
                </a:solidFill>
              </a:rPr>
              <a:t>Future research </a:t>
            </a:r>
          </a:p>
        </p:txBody>
      </p:sp>
      <p:pic>
        <p:nvPicPr>
          <p:cNvPr id="10" name="Picture 9" descr="A picture containing LEGO, toy, indoor&#10;&#10;Description generated with very high confidence">
            <a:extLst>
              <a:ext uri="{FF2B5EF4-FFF2-40B4-BE49-F238E27FC236}">
                <a16:creationId xmlns:a16="http://schemas.microsoft.com/office/drawing/2014/main" id="{C7487B98-CD29-49F8-86A5-DF94ACA190A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09444" y="1124333"/>
            <a:ext cx="5500880" cy="4827638"/>
          </a:xfrm>
          <a:prstGeom prst="rect">
            <a:avLst/>
          </a:prstGeom>
          <a:effectLst>
            <a:softEdge rad="317500"/>
          </a:effectLst>
        </p:spPr>
      </p:pic>
    </p:spTree>
    <p:extLst>
      <p:ext uri="{BB962C8B-B14F-4D97-AF65-F5344CB8AC3E}">
        <p14:creationId xmlns:p14="http://schemas.microsoft.com/office/powerpoint/2010/main" val="825203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D913AC-A300-4590-B363-59AEC264D5AE}"/>
              </a:ext>
            </a:extLst>
          </p:cNvPr>
          <p:cNvSpPr>
            <a:spLocks noGrp="1"/>
          </p:cNvSpPr>
          <p:nvPr>
            <p:ph sz="quarter" idx="4"/>
          </p:nvPr>
        </p:nvSpPr>
        <p:spPr>
          <a:xfrm>
            <a:off x="6096000" y="1561735"/>
            <a:ext cx="5183188" cy="3886930"/>
          </a:xfrm>
          <a:prstGeom prst="rect">
            <a:avLst/>
          </a:prstGeom>
          <a:ln>
            <a:noFill/>
          </a:ln>
        </p:spPr>
        <p:txBody>
          <a:bodyPr lIns="0" tIns="0" rIns="0" bIns="0">
            <a:normAutofit/>
          </a:bodyPr>
          <a:lstStyle/>
          <a:p>
            <a:pPr marL="0" indent="0">
              <a:lnSpc>
                <a:spcPct val="100000"/>
              </a:lnSpc>
              <a:spcBef>
                <a:spcPts val="0"/>
              </a:spcBef>
              <a:buNone/>
            </a:pPr>
            <a:r>
              <a:rPr lang="en-US" sz="1800" b="1" dirty="0"/>
              <a:t>The American Academy of </a:t>
            </a:r>
            <a:r>
              <a:rPr lang="en-US" sz="1800" b="1" dirty="0" err="1"/>
              <a:t>Orthopaedic</a:t>
            </a:r>
            <a:r>
              <a:rPr lang="en-US" sz="1800" b="1" dirty="0"/>
              <a:t> Surgeons</a:t>
            </a:r>
          </a:p>
          <a:p>
            <a:pPr marL="0" indent="0">
              <a:lnSpc>
                <a:spcPct val="100000"/>
              </a:lnSpc>
              <a:spcBef>
                <a:spcPts val="0"/>
              </a:spcBef>
              <a:buNone/>
            </a:pPr>
            <a:r>
              <a:rPr lang="en-US" sz="1800" b="1" dirty="0"/>
              <a:t>2017 Clinical Practice Guideline </a:t>
            </a:r>
          </a:p>
          <a:p>
            <a:pPr marL="0" indent="0">
              <a:lnSpc>
                <a:spcPct val="100000"/>
              </a:lnSpc>
              <a:spcBef>
                <a:spcPts val="0"/>
              </a:spcBef>
              <a:buNone/>
            </a:pPr>
            <a:r>
              <a:rPr lang="en-US" sz="1800" b="1" dirty="0"/>
              <a:t>on the Management of Osteoarthritis of the Hip</a:t>
            </a:r>
          </a:p>
          <a:p>
            <a:pPr marL="0" indent="0">
              <a:lnSpc>
                <a:spcPct val="100000"/>
              </a:lnSpc>
              <a:spcBef>
                <a:spcPts val="0"/>
              </a:spcBef>
              <a:buNone/>
            </a:pPr>
            <a:endParaRPr lang="en-US" sz="1800" dirty="0"/>
          </a:p>
          <a:p>
            <a:pPr marL="0" indent="0">
              <a:lnSpc>
                <a:spcPct val="100000"/>
              </a:lnSpc>
              <a:spcBef>
                <a:spcPts val="0"/>
              </a:spcBef>
              <a:buNone/>
            </a:pPr>
            <a:endParaRPr lang="en-US" sz="1800" dirty="0"/>
          </a:p>
          <a:p>
            <a:pPr marL="0" indent="0">
              <a:lnSpc>
                <a:spcPct val="100000"/>
              </a:lnSpc>
              <a:spcBef>
                <a:spcPts val="0"/>
              </a:spcBef>
              <a:buNone/>
            </a:pPr>
            <a:endParaRPr lang="en-US" sz="1800" dirty="0"/>
          </a:p>
          <a:p>
            <a:pPr marL="0" indent="0">
              <a:lnSpc>
                <a:spcPct val="100000"/>
              </a:lnSpc>
              <a:spcBef>
                <a:spcPts val="0"/>
              </a:spcBef>
              <a:buNone/>
            </a:pPr>
            <a:r>
              <a:rPr lang="en-US" sz="1400" dirty="0"/>
              <a:t>Charles Hannon, MD, MBA; Ronald </a:t>
            </a:r>
            <a:r>
              <a:rPr lang="en-US" sz="1400" dirty="0" err="1"/>
              <a:t>Delanois</a:t>
            </a:r>
            <a:r>
              <a:rPr lang="en-US" sz="1400" dirty="0"/>
              <a:t>, MD, FAAOS; Nicholas Brown, MD, FAAOS; Michael </a:t>
            </a:r>
            <a:r>
              <a:rPr lang="en-US" sz="1400" dirty="0" err="1"/>
              <a:t>Cibulka</a:t>
            </a:r>
            <a:r>
              <a:rPr lang="en-US" sz="1400" dirty="0"/>
              <a:t>, DPT; Michele </a:t>
            </a:r>
            <a:r>
              <a:rPr lang="en-US" sz="1400" dirty="0" err="1"/>
              <a:t>D’Apruzzo</a:t>
            </a:r>
            <a:r>
              <a:rPr lang="en-US" sz="1400" dirty="0"/>
              <a:t>, MD, FAAOS; Charles Davis, MD, PhD, FAAOS; Stuart Fischer, MD, FAAOS; </a:t>
            </a:r>
            <a:r>
              <a:rPr lang="en-US" sz="1400" dirty="0" err="1"/>
              <a:t>Sumon</a:t>
            </a:r>
            <a:r>
              <a:rPr lang="en-US" sz="1400" dirty="0"/>
              <a:t> Nandi, MD, FAAOS; Jennifer Pierce, MD; Luis Pulido, MD, FAAOS; Ajay Srivastava, MD, FAAOS; Creighton Tubb, MD, FAAOS; Eric Walker, MD, FAAOS; Joseph </a:t>
            </a:r>
            <a:r>
              <a:rPr lang="en-US" sz="1400" dirty="0" err="1"/>
              <a:t>Zeni</a:t>
            </a:r>
            <a:r>
              <a:rPr lang="en-US" sz="1400" dirty="0"/>
              <a:t>, PT. </a:t>
            </a:r>
            <a:r>
              <a:rPr lang="en-US" sz="1400" b="1" dirty="0"/>
              <a:t>Non-Voting Member</a:t>
            </a:r>
            <a:r>
              <a:rPr lang="en-US" sz="1400" dirty="0"/>
              <a:t>: Yale Fillingham, MD, FAAOS. </a:t>
            </a:r>
            <a:r>
              <a:rPr lang="en-US" sz="1400" b="1" dirty="0"/>
              <a:t>AAOS Staff: </a:t>
            </a:r>
            <a:r>
              <a:rPr lang="en-US" sz="1400" dirty="0"/>
              <a:t>Jayson Murray, MA; Kaitlyn Sevarino, MD, CAE; Frank Casambre, MPH; Jennifer Rodriguez, MBA; Kevin Jebamony, MPH; Anne McGivney, MPH; Tyler Verity.</a:t>
            </a:r>
          </a:p>
        </p:txBody>
      </p:sp>
      <p:sp>
        <p:nvSpPr>
          <p:cNvPr id="5" name="Footer Placeholder 4">
            <a:extLst>
              <a:ext uri="{FF2B5EF4-FFF2-40B4-BE49-F238E27FC236}">
                <a16:creationId xmlns:a16="http://schemas.microsoft.com/office/drawing/2014/main" id="{EAF870C7-DAE6-481F-803F-953D15F82791}"/>
              </a:ext>
            </a:extLst>
          </p:cNvPr>
          <p:cNvSpPr>
            <a:spLocks noGrp="1"/>
          </p:cNvSpPr>
          <p:nvPr>
            <p:ph type="ftr" sz="quarter" idx="11"/>
          </p:nvPr>
        </p:nvSpPr>
        <p:spPr>
          <a:xfrm>
            <a:off x="7479890" y="6287534"/>
            <a:ext cx="4114800" cy="365125"/>
          </a:xfrm>
          <a:prstGeom prst="rect">
            <a:avLst/>
          </a:prstGeom>
        </p:spPr>
        <p:txBody>
          <a:bodyPr anchor="ctr">
            <a:normAutofit/>
          </a:bodyPr>
          <a:lstStyle/>
          <a:p>
            <a:pPr>
              <a:spcAft>
                <a:spcPts val="600"/>
              </a:spcAft>
            </a:pPr>
            <a:r>
              <a:rPr lang="en-US" dirty="0"/>
              <a:t>© 2023 American Academy of </a:t>
            </a:r>
            <a:r>
              <a:rPr lang="en-US" dirty="0" err="1"/>
              <a:t>Orthopaedic</a:t>
            </a:r>
            <a:r>
              <a:rPr lang="en-US" dirty="0"/>
              <a:t> Surgeons </a:t>
            </a:r>
          </a:p>
        </p:txBody>
      </p:sp>
      <p:pic>
        <p:nvPicPr>
          <p:cNvPr id="8" name="Picture 7">
            <a:extLst>
              <a:ext uri="{FF2B5EF4-FFF2-40B4-BE49-F238E27FC236}">
                <a16:creationId xmlns:a16="http://schemas.microsoft.com/office/drawing/2014/main" id="{FC5F478D-AB38-4FF8-A8E9-2E185833BFD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86508" y="806927"/>
            <a:ext cx="3919971" cy="5072903"/>
          </a:xfrm>
          <a:prstGeom prst="rect">
            <a:avLst/>
          </a:prstGeom>
          <a:noFill/>
          <a:scene3d>
            <a:camera prst="orthographicFront"/>
            <a:lightRig rig="threePt" dir="t"/>
          </a:scene3d>
          <a:sp3d>
            <a:bevelT/>
            <a:bevelB/>
          </a:sp3d>
        </p:spPr>
      </p:pic>
    </p:spTree>
    <p:extLst>
      <p:ext uri="{BB962C8B-B14F-4D97-AF65-F5344CB8AC3E}">
        <p14:creationId xmlns:p14="http://schemas.microsoft.com/office/powerpoint/2010/main" val="225791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A71230F-7332-457A-B2B6-8C49A75B606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2023 American Academy of </a:t>
            </a:r>
            <a:r>
              <a:rPr kumimoji="0" lang="en-US" sz="9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Orthopaedic</a:t>
            </a:r>
            <a:r>
              <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Surgeons </a:t>
            </a:r>
          </a:p>
        </p:txBody>
      </p:sp>
      <p:sp>
        <p:nvSpPr>
          <p:cNvPr id="6" name="Title 1">
            <a:extLst>
              <a:ext uri="{FF2B5EF4-FFF2-40B4-BE49-F238E27FC236}">
                <a16:creationId xmlns:a16="http://schemas.microsoft.com/office/drawing/2014/main" id="{E42B493E-F245-431B-9840-DC9E84B3B95E}"/>
              </a:ext>
            </a:extLst>
          </p:cNvPr>
          <p:cNvSpPr txBox="1">
            <a:spLocks/>
          </p:cNvSpPr>
          <p:nvPr/>
        </p:nvSpPr>
        <p:spPr>
          <a:xfrm>
            <a:off x="523875" y="685006"/>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pPr marL="0" marR="0" lvl="0" indent="0" algn="l" defTabSz="685766"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lumMod val="65000"/>
                    <a:lumOff val="35000"/>
                  </a:prstClr>
                </a:solidFill>
                <a:effectLst>
                  <a:outerShdw blurRad="38100" dist="38100" dir="2700000" algn="tl">
                    <a:srgbClr val="000000">
                      <a:alpha val="43137"/>
                    </a:srgbClr>
                  </a:outerShdw>
                </a:effectLst>
                <a:uLnTx/>
                <a:uFillTx/>
                <a:latin typeface="Calibri" panose="020F0502020204030204"/>
                <a:ea typeface="+mj-ea"/>
                <a:cs typeface="+mj-cs"/>
              </a:rPr>
              <a:t>REVIEW PERIOD</a:t>
            </a:r>
          </a:p>
        </p:txBody>
      </p:sp>
      <p:sp>
        <p:nvSpPr>
          <p:cNvPr id="8" name="Content Placeholder 2">
            <a:extLst>
              <a:ext uri="{FF2B5EF4-FFF2-40B4-BE49-F238E27FC236}">
                <a16:creationId xmlns:a16="http://schemas.microsoft.com/office/drawing/2014/main" id="{37A4041F-EE2F-46FB-BE58-A808A5595740}"/>
              </a:ext>
            </a:extLst>
          </p:cNvPr>
          <p:cNvSpPr>
            <a:spLocks noGrp="1"/>
          </p:cNvSpPr>
          <p:nvPr>
            <p:ph idx="1"/>
          </p:nvPr>
        </p:nvSpPr>
        <p:spPr>
          <a:xfrm>
            <a:off x="6086475" y="1039906"/>
            <a:ext cx="4931816" cy="4854388"/>
          </a:xfrm>
        </p:spPr>
        <p:txBody>
          <a:bodyPr>
            <a:noAutofit/>
          </a:bodyPr>
          <a:lstStyle/>
          <a:p>
            <a:pPr marL="457200" indent="-457200">
              <a:lnSpc>
                <a:spcPct val="100000"/>
              </a:lnSpc>
              <a:spcBef>
                <a:spcPts val="0"/>
              </a:spcBef>
              <a:spcAft>
                <a:spcPts val="1200"/>
              </a:spcAft>
              <a:buFont typeface="Wingdings" panose="05000000000000000000" pitchFamily="2" charset="2"/>
              <a:buChar char="§"/>
            </a:pPr>
            <a:r>
              <a:rPr lang="en-US" sz="1800" dirty="0"/>
              <a:t>Specialty societies are solicited for nominations of reviewers approximately six weeks prior to final meeting</a:t>
            </a:r>
          </a:p>
          <a:p>
            <a:pPr marL="457200" indent="-457200">
              <a:lnSpc>
                <a:spcPct val="100000"/>
              </a:lnSpc>
              <a:spcBef>
                <a:spcPts val="0"/>
              </a:spcBef>
              <a:spcAft>
                <a:spcPts val="600"/>
              </a:spcAft>
              <a:buFont typeface="Wingdings" panose="05000000000000000000" pitchFamily="2" charset="2"/>
              <a:buChar char="§"/>
            </a:pPr>
            <a:r>
              <a:rPr lang="en-US" sz="1800" dirty="0"/>
              <a:t>CPG is also provided to</a:t>
            </a:r>
            <a:r>
              <a:rPr lang="en-US" sz="1600" dirty="0"/>
              <a:t>:</a:t>
            </a:r>
          </a:p>
          <a:p>
            <a:pPr lvl="2">
              <a:spcBef>
                <a:spcPts val="0"/>
              </a:spcBef>
              <a:spcAft>
                <a:spcPts val="600"/>
              </a:spcAft>
            </a:pPr>
            <a:r>
              <a:rPr lang="en-US" sz="1600" b="1" dirty="0"/>
              <a:t>AAOS Board of Directors</a:t>
            </a:r>
          </a:p>
          <a:p>
            <a:pPr lvl="2">
              <a:spcBef>
                <a:spcPts val="0"/>
              </a:spcBef>
              <a:spcAft>
                <a:spcPts val="600"/>
              </a:spcAft>
            </a:pPr>
            <a:r>
              <a:rPr lang="en-US" sz="1600" b="1" dirty="0"/>
              <a:t>AAOS Council on Research and Quality</a:t>
            </a:r>
          </a:p>
          <a:p>
            <a:pPr lvl="2">
              <a:spcBef>
                <a:spcPts val="0"/>
              </a:spcBef>
              <a:spcAft>
                <a:spcPts val="600"/>
              </a:spcAft>
            </a:pPr>
            <a:r>
              <a:rPr lang="en-US" sz="1600" b="1" dirty="0"/>
              <a:t>AAOS Committee on Evidence-Based Quality and Value</a:t>
            </a:r>
          </a:p>
          <a:p>
            <a:pPr lvl="2">
              <a:spcBef>
                <a:spcPts val="0"/>
              </a:spcBef>
              <a:spcAft>
                <a:spcPts val="600"/>
              </a:spcAft>
            </a:pPr>
            <a:r>
              <a:rPr lang="en-US" sz="1600" b="1" dirty="0"/>
              <a:t>AAOS Board of Councilors</a:t>
            </a:r>
          </a:p>
          <a:p>
            <a:pPr lvl="2">
              <a:spcBef>
                <a:spcPts val="0"/>
              </a:spcBef>
              <a:spcAft>
                <a:spcPts val="600"/>
              </a:spcAft>
            </a:pPr>
            <a:r>
              <a:rPr lang="en-US" sz="1600" b="1" dirty="0"/>
              <a:t>AAOS Board of Specialty Societies</a:t>
            </a:r>
          </a:p>
          <a:p>
            <a:pPr lvl="2">
              <a:spcBef>
                <a:spcPts val="0"/>
              </a:spcBef>
              <a:spcAft>
                <a:spcPts val="1200"/>
              </a:spcAft>
            </a:pPr>
            <a:r>
              <a:rPr lang="en-US" sz="1600" b="1" dirty="0"/>
              <a:t>200 commentators have the opportunity to provide input into each CPG.</a:t>
            </a:r>
          </a:p>
          <a:p>
            <a:pPr marL="457200" indent="-457200">
              <a:lnSpc>
                <a:spcPct val="100000"/>
              </a:lnSpc>
              <a:spcBef>
                <a:spcPts val="0"/>
              </a:spcBef>
              <a:spcAft>
                <a:spcPts val="1200"/>
              </a:spcAft>
              <a:buFont typeface="Wingdings" panose="05000000000000000000" pitchFamily="2" charset="2"/>
              <a:buChar char="§"/>
            </a:pPr>
            <a:r>
              <a:rPr lang="en-US" sz="1800" dirty="0"/>
              <a:t>Recommendation changes required a majority vote by work group</a:t>
            </a:r>
          </a:p>
          <a:p>
            <a:pPr marL="457200" indent="-457200">
              <a:lnSpc>
                <a:spcPct val="100000"/>
              </a:lnSpc>
              <a:spcBef>
                <a:spcPts val="0"/>
              </a:spcBef>
              <a:spcAft>
                <a:spcPts val="600"/>
              </a:spcAft>
              <a:buFont typeface="Wingdings" panose="05000000000000000000" pitchFamily="2" charset="2"/>
              <a:buChar char="§"/>
            </a:pPr>
            <a:r>
              <a:rPr lang="en-US" sz="1800" dirty="0"/>
              <a:t>A detailed report of all resulting revisions is published with the guideline document </a:t>
            </a:r>
          </a:p>
        </p:txBody>
      </p:sp>
      <p:pic>
        <p:nvPicPr>
          <p:cNvPr id="3" name="Picture 2">
            <a:extLst>
              <a:ext uri="{FF2B5EF4-FFF2-40B4-BE49-F238E27FC236}">
                <a16:creationId xmlns:a16="http://schemas.microsoft.com/office/drawing/2014/main" id="{BADA6048-D97E-422B-ADAF-10F78C73906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71475" y="1722787"/>
            <a:ext cx="5715000" cy="3519064"/>
          </a:xfrm>
          <a:prstGeom prst="rect">
            <a:avLst/>
          </a:prstGeom>
        </p:spPr>
      </p:pic>
    </p:spTree>
    <p:extLst>
      <p:ext uri="{BB962C8B-B14F-4D97-AF65-F5344CB8AC3E}">
        <p14:creationId xmlns:p14="http://schemas.microsoft.com/office/powerpoint/2010/main" val="475689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AC4E8-975A-48FC-A051-A067168C3D88}"/>
              </a:ext>
            </a:extLst>
          </p:cNvPr>
          <p:cNvSpPr>
            <a:spLocks noGrp="1"/>
          </p:cNvSpPr>
          <p:nvPr>
            <p:ph type="title"/>
          </p:nvPr>
        </p:nvSpPr>
        <p:spPr>
          <a:xfrm>
            <a:off x="515915" y="787160"/>
            <a:ext cx="11125200" cy="685799"/>
          </a:xfrm>
        </p:spPr>
        <p:txBody>
          <a:bodyPr>
            <a:noAutofit/>
          </a:bodyPr>
          <a:lstStyle/>
          <a:p>
            <a:r>
              <a:rPr lang="en-US" b="0" dirty="0">
                <a:effectLst>
                  <a:outerShdw blurRad="38100" dist="38100" dir="2700000" algn="tl">
                    <a:srgbClr val="000000">
                      <a:alpha val="43137"/>
                    </a:srgbClr>
                  </a:outerShdw>
                </a:effectLst>
                <a:latin typeface="+mj-lt"/>
              </a:rPr>
              <a:t>MANAGEMENT OF OSTEOARTHRITIS OF THE HIP</a:t>
            </a:r>
            <a:br>
              <a:rPr lang="en-US" b="0" dirty="0">
                <a:effectLst>
                  <a:outerShdw blurRad="38100" dist="38100" dir="2700000" algn="tl">
                    <a:srgbClr val="000000">
                      <a:alpha val="43137"/>
                    </a:srgbClr>
                  </a:outerShdw>
                </a:effectLst>
                <a:latin typeface="+mj-lt"/>
              </a:rPr>
            </a:br>
            <a:r>
              <a:rPr lang="en-US" b="0" dirty="0">
                <a:effectLst>
                  <a:outerShdw blurRad="38100" dist="38100" dir="2700000" algn="tl">
                    <a:srgbClr val="000000">
                      <a:alpha val="43137"/>
                    </a:srgbClr>
                  </a:outerShdw>
                </a:effectLst>
                <a:latin typeface="+mj-lt"/>
              </a:rPr>
              <a:t>CLINICAL PRACTICE GUIDELINE OVERVIEW </a:t>
            </a:r>
          </a:p>
        </p:txBody>
      </p:sp>
      <p:sp>
        <p:nvSpPr>
          <p:cNvPr id="3" name="Content Placeholder 2">
            <a:extLst>
              <a:ext uri="{FF2B5EF4-FFF2-40B4-BE49-F238E27FC236}">
                <a16:creationId xmlns:a16="http://schemas.microsoft.com/office/drawing/2014/main" id="{A56E0061-6A41-40A7-A087-42DC3DB0FC08}"/>
              </a:ext>
            </a:extLst>
          </p:cNvPr>
          <p:cNvSpPr>
            <a:spLocks noGrp="1"/>
          </p:cNvSpPr>
          <p:nvPr>
            <p:ph idx="1"/>
          </p:nvPr>
        </p:nvSpPr>
        <p:spPr>
          <a:xfrm>
            <a:off x="515915" y="1747783"/>
            <a:ext cx="6307579" cy="4414550"/>
          </a:xfrm>
        </p:spPr>
        <p:txBody>
          <a:bodyPr>
            <a:normAutofit/>
          </a:bodyPr>
          <a:lstStyle/>
          <a:p>
            <a:pPr marL="457200" indent="-457200">
              <a:lnSpc>
                <a:spcPct val="100000"/>
              </a:lnSpc>
              <a:spcBef>
                <a:spcPts val="0"/>
              </a:spcBef>
              <a:spcAft>
                <a:spcPts val="1800"/>
              </a:spcAft>
              <a:buFont typeface="Wingdings" panose="05000000000000000000" pitchFamily="2" charset="2"/>
              <a:buChar char="§"/>
            </a:pPr>
            <a:r>
              <a:rPr lang="en-US" sz="2400" dirty="0">
                <a:ea typeface="Open Sans" panose="020B0606030504020204" pitchFamily="34" charset="0"/>
                <a:cs typeface="Open Sans" panose="020B0606030504020204" pitchFamily="34" charset="0"/>
              </a:rPr>
              <a:t>Based on a systematic review of published studies </a:t>
            </a:r>
          </a:p>
          <a:p>
            <a:pPr marL="457200" indent="-457200">
              <a:lnSpc>
                <a:spcPct val="100000"/>
              </a:lnSpc>
              <a:spcBef>
                <a:spcPts val="0"/>
              </a:spcBef>
              <a:spcAft>
                <a:spcPts val="1800"/>
              </a:spcAft>
              <a:buFont typeface="Wingdings" panose="05000000000000000000" pitchFamily="2" charset="2"/>
              <a:buChar char="§"/>
            </a:pPr>
            <a:r>
              <a:rPr lang="en-US" sz="2400" dirty="0">
                <a:ea typeface="Open Sans" panose="020B0606030504020204" pitchFamily="34" charset="0"/>
                <a:cs typeface="Open Sans" panose="020B0606030504020204" pitchFamily="34" charset="0"/>
              </a:rPr>
              <a:t>Addresses the management of Osteoarthritis of the Hip in adult patients 18 years of age and older.</a:t>
            </a:r>
          </a:p>
          <a:p>
            <a:pPr marL="457200" indent="-457200">
              <a:lnSpc>
                <a:spcPct val="100000"/>
              </a:lnSpc>
              <a:spcBef>
                <a:spcPts val="0"/>
              </a:spcBef>
              <a:spcAft>
                <a:spcPts val="1800"/>
              </a:spcAft>
              <a:buFont typeface="Wingdings" panose="05000000000000000000" pitchFamily="2" charset="2"/>
              <a:buChar char="§"/>
            </a:pPr>
            <a:r>
              <a:rPr lang="en-US" sz="2400" dirty="0">
                <a:ea typeface="Open Sans" panose="020B0606030504020204" pitchFamily="34" charset="0"/>
                <a:cs typeface="Open Sans" panose="020B0606030504020204" pitchFamily="34" charset="0"/>
              </a:rPr>
              <a:t>Highlights limitations in literature and areas requiring future research </a:t>
            </a:r>
          </a:p>
          <a:p>
            <a:pPr marL="457200" indent="-457200">
              <a:lnSpc>
                <a:spcPct val="100000"/>
              </a:lnSpc>
              <a:spcBef>
                <a:spcPts val="0"/>
              </a:spcBef>
              <a:spcAft>
                <a:spcPts val="1800"/>
              </a:spcAft>
              <a:buFont typeface="Wingdings" panose="05000000000000000000" pitchFamily="2" charset="2"/>
              <a:buChar char="§"/>
            </a:pPr>
            <a:r>
              <a:rPr lang="en-US" sz="2400" dirty="0">
                <a:ea typeface="Open Sans" panose="020B0606030504020204" pitchFamily="34" charset="0"/>
                <a:cs typeface="Open Sans" panose="020B0606030504020204" pitchFamily="34" charset="0"/>
              </a:rPr>
              <a:t>Trained physicians and surgeons are intended users</a:t>
            </a:r>
          </a:p>
          <a:p>
            <a:pPr marL="0" indent="0">
              <a:buFont typeface="Wingdings" panose="05000000000000000000" pitchFamily="2" charset="2"/>
              <a:buNone/>
            </a:pPr>
            <a:endParaRPr lang="en-US" sz="2400" dirty="0"/>
          </a:p>
        </p:txBody>
      </p:sp>
      <p:sp>
        <p:nvSpPr>
          <p:cNvPr id="4" name="Footer Placeholder 3">
            <a:extLst>
              <a:ext uri="{FF2B5EF4-FFF2-40B4-BE49-F238E27FC236}">
                <a16:creationId xmlns:a16="http://schemas.microsoft.com/office/drawing/2014/main" id="{29B79F12-EA34-4245-8687-0BA3179A3C41}"/>
              </a:ext>
            </a:extLst>
          </p:cNvPr>
          <p:cNvSpPr>
            <a:spLocks noGrp="1"/>
          </p:cNvSpPr>
          <p:nvPr>
            <p:ph type="ftr" sz="quarter" idx="11"/>
          </p:nvPr>
        </p:nvSpPr>
        <p:spPr/>
        <p:txBody>
          <a:bodyPr/>
          <a:lstStyle/>
          <a:p>
            <a:r>
              <a:rPr lang="en-US" dirty="0"/>
              <a:t>© 2023 American Academy of </a:t>
            </a:r>
            <a:r>
              <a:rPr lang="en-US" dirty="0" err="1"/>
              <a:t>Orthopaedic</a:t>
            </a:r>
            <a:r>
              <a:rPr lang="en-US" dirty="0"/>
              <a:t> Surgeons </a:t>
            </a:r>
          </a:p>
        </p:txBody>
      </p:sp>
      <p:sp>
        <p:nvSpPr>
          <p:cNvPr id="7" name="TextBox 6">
            <a:extLst>
              <a:ext uri="{FF2B5EF4-FFF2-40B4-BE49-F238E27FC236}">
                <a16:creationId xmlns:a16="http://schemas.microsoft.com/office/drawing/2014/main" id="{E55EC98C-0601-48E6-BCEB-E07623713905}"/>
              </a:ext>
            </a:extLst>
          </p:cNvPr>
          <p:cNvSpPr txBox="1"/>
          <p:nvPr/>
        </p:nvSpPr>
        <p:spPr>
          <a:xfrm>
            <a:off x="10575985" y="5262113"/>
            <a:ext cx="457200" cy="465827"/>
          </a:xfrm>
          <a:prstGeom prst="rect">
            <a:avLst/>
          </a:prstGeom>
          <a:solidFill>
            <a:schemeClr val="bg1"/>
          </a:solidFill>
        </p:spPr>
        <p:txBody>
          <a:bodyPr wrap="square" rtlCol="0">
            <a:spAutoFit/>
          </a:bodyPr>
          <a:lstStyle/>
          <a:p>
            <a:endParaRPr lang="en-US" dirty="0"/>
          </a:p>
        </p:txBody>
      </p:sp>
      <p:pic>
        <p:nvPicPr>
          <p:cNvPr id="5" name="Picture 4">
            <a:extLst>
              <a:ext uri="{FF2B5EF4-FFF2-40B4-BE49-F238E27FC236}">
                <a16:creationId xmlns:a16="http://schemas.microsoft.com/office/drawing/2014/main" id="{7800AFF6-0AE8-F7CC-64EF-3868EF52AEE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704312" y="1581860"/>
            <a:ext cx="3558420" cy="4605014"/>
          </a:xfrm>
          <a:prstGeom prst="rect">
            <a:avLst/>
          </a:prstGeom>
          <a:noFill/>
          <a:scene3d>
            <a:camera prst="orthographicFront"/>
            <a:lightRig rig="threePt" dir="t"/>
          </a:scene3d>
          <a:sp3d>
            <a:bevelT/>
            <a:bevelB/>
          </a:sp3d>
        </p:spPr>
      </p:pic>
    </p:spTree>
    <p:extLst>
      <p:ext uri="{BB962C8B-B14F-4D97-AF65-F5344CB8AC3E}">
        <p14:creationId xmlns:p14="http://schemas.microsoft.com/office/powerpoint/2010/main" val="2789682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5109233-0212-4D26-9F91-F7DDD27538EF}"/>
              </a:ext>
            </a:extLst>
          </p:cNvPr>
          <p:cNvSpPr>
            <a:spLocks noGrp="1"/>
          </p:cNvSpPr>
          <p:nvPr>
            <p:ph type="ftr" sz="quarter" idx="11"/>
          </p:nvPr>
        </p:nvSpPr>
        <p:spPr>
          <a:xfrm>
            <a:off x="7843680" y="6337645"/>
            <a:ext cx="4114800" cy="365125"/>
          </a:xfrm>
        </p:spPr>
        <p:txBody>
          <a:bodyPr/>
          <a:lstStyle/>
          <a:p>
            <a:r>
              <a:rPr lang="en-US" dirty="0"/>
              <a:t>© 2023 American Academy of </a:t>
            </a:r>
            <a:r>
              <a:rPr lang="en-US" dirty="0" err="1"/>
              <a:t>Orthopaedic</a:t>
            </a:r>
            <a:r>
              <a:rPr lang="en-US" dirty="0"/>
              <a:t> Surgeons </a:t>
            </a:r>
          </a:p>
        </p:txBody>
      </p:sp>
      <p:sp>
        <p:nvSpPr>
          <p:cNvPr id="16" name="Title 1">
            <a:extLst>
              <a:ext uri="{FF2B5EF4-FFF2-40B4-BE49-F238E27FC236}">
                <a16:creationId xmlns:a16="http://schemas.microsoft.com/office/drawing/2014/main" id="{4EEAF63B-A236-4F60-AC31-1ED8B1FC7364}"/>
              </a:ext>
            </a:extLst>
          </p:cNvPr>
          <p:cNvSpPr txBox="1">
            <a:spLocks/>
          </p:cNvSpPr>
          <p:nvPr/>
        </p:nvSpPr>
        <p:spPr>
          <a:xfrm>
            <a:off x="570886" y="710855"/>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TRANEXAMIC ACID</a:t>
            </a:r>
          </a:p>
        </p:txBody>
      </p:sp>
      <p:sp>
        <p:nvSpPr>
          <p:cNvPr id="18" name="Content Placeholder 2">
            <a:extLst>
              <a:ext uri="{FF2B5EF4-FFF2-40B4-BE49-F238E27FC236}">
                <a16:creationId xmlns:a16="http://schemas.microsoft.com/office/drawing/2014/main" id="{AFABE88C-63CF-43B8-BAC9-5299D32EE470}"/>
              </a:ext>
            </a:extLst>
          </p:cNvPr>
          <p:cNvSpPr>
            <a:spLocks noGrp="1"/>
          </p:cNvSpPr>
          <p:nvPr>
            <p:ph idx="1"/>
          </p:nvPr>
        </p:nvSpPr>
        <p:spPr>
          <a:xfrm>
            <a:off x="533400" y="1459419"/>
            <a:ext cx="10515600" cy="558651"/>
          </a:xfrm>
        </p:spPr>
        <p:txBody>
          <a:bodyPr>
            <a:noAutofit/>
          </a:bodyPr>
          <a:lstStyle/>
          <a:p>
            <a:pPr marL="457200" indent="-457200">
              <a:lnSpc>
                <a:spcPct val="100000"/>
              </a:lnSpc>
              <a:spcBef>
                <a:spcPts val="0"/>
              </a:spcBef>
              <a:spcAft>
                <a:spcPts val="1200"/>
              </a:spcAft>
              <a:buFont typeface="Wingdings" panose="05000000000000000000" pitchFamily="2" charset="2"/>
              <a:buChar char="§"/>
            </a:pPr>
            <a:r>
              <a:rPr lang="en-US" sz="2400" dirty="0">
                <a:solidFill>
                  <a:srgbClr val="000000"/>
                </a:solidFill>
              </a:rPr>
              <a:t>High quality evidence supports that tranexamic acid (TXA) should be considered for patients with symptomatic osteoarthritis of the hip who are undergoing total hip arthroplasty (THA) to reduce blood loss and the need for transfusions.</a:t>
            </a:r>
            <a:endParaRPr lang="en-US" sz="2400" dirty="0"/>
          </a:p>
        </p:txBody>
      </p:sp>
      <p:grpSp>
        <p:nvGrpSpPr>
          <p:cNvPr id="2" name="Group 1">
            <a:extLst>
              <a:ext uri="{FF2B5EF4-FFF2-40B4-BE49-F238E27FC236}">
                <a16:creationId xmlns:a16="http://schemas.microsoft.com/office/drawing/2014/main" id="{8C46B632-A293-87F3-9B42-B565975B8F84}"/>
              </a:ext>
            </a:extLst>
          </p:cNvPr>
          <p:cNvGrpSpPr/>
          <p:nvPr/>
        </p:nvGrpSpPr>
        <p:grpSpPr>
          <a:xfrm>
            <a:off x="886366" y="3594934"/>
            <a:ext cx="7073423" cy="517354"/>
            <a:chOff x="1044137" y="2640278"/>
            <a:chExt cx="7073423" cy="517354"/>
          </a:xfrm>
        </p:grpSpPr>
        <p:sp>
          <p:nvSpPr>
            <p:cNvPr id="3" name="TextBox 2">
              <a:extLst>
                <a:ext uri="{FF2B5EF4-FFF2-40B4-BE49-F238E27FC236}">
                  <a16:creationId xmlns:a16="http://schemas.microsoft.com/office/drawing/2014/main" id="{BF9C3204-966E-E56E-D927-90D64D053BC7}"/>
                </a:ext>
              </a:extLst>
            </p:cNvPr>
            <p:cNvSpPr txBox="1"/>
            <p:nvPr/>
          </p:nvSpPr>
          <p:spPr>
            <a:xfrm>
              <a:off x="1044137" y="2640278"/>
              <a:ext cx="6076950" cy="461665"/>
            </a:xfrm>
            <a:prstGeom prst="rect">
              <a:avLst/>
            </a:prstGeom>
            <a:noFill/>
          </p:spPr>
          <p:txBody>
            <a:bodyPr wrap="square" rtlCol="0">
              <a:spAutoFit/>
            </a:bodyPr>
            <a:lstStyle/>
            <a:p>
              <a:r>
                <a:rPr lang="en-US" sz="2400" b="1" dirty="0">
                  <a:solidFill>
                    <a:schemeClr val="tx1">
                      <a:lumMod val="50000"/>
                      <a:lumOff val="50000"/>
                    </a:schemeClr>
                  </a:solidFill>
                </a:rPr>
                <a:t>Strength of Recommendation: Strong  </a:t>
              </a:r>
            </a:p>
          </p:txBody>
        </p:sp>
        <p:pic>
          <p:nvPicPr>
            <p:cNvPr id="4" name="Picture 3">
              <a:extLst>
                <a:ext uri="{FF2B5EF4-FFF2-40B4-BE49-F238E27FC236}">
                  <a16:creationId xmlns:a16="http://schemas.microsoft.com/office/drawing/2014/main" id="{8368B7D1-165C-2701-8B96-0D34659850E6}"/>
                </a:ext>
              </a:extLst>
            </p:cNvPr>
            <p:cNvPicPr>
              <a:picLocks noChangeAspect="1"/>
            </p:cNvPicPr>
            <p:nvPr/>
          </p:nvPicPr>
          <p:blipFill>
            <a:blip r:embed="rId3">
              <a:duotone>
                <a:prstClr val="black"/>
                <a:schemeClr val="accent3">
                  <a:tint val="45000"/>
                  <a:satMod val="400000"/>
                </a:schemeClr>
              </a:duotone>
            </a:blip>
            <a:stretch>
              <a:fillRect/>
            </a:stretch>
          </p:blipFill>
          <p:spPr>
            <a:xfrm>
              <a:off x="6270312" y="2712585"/>
              <a:ext cx="1847248" cy="445047"/>
            </a:xfrm>
            <a:prstGeom prst="rect">
              <a:avLst/>
            </a:prstGeom>
          </p:spPr>
        </p:pic>
      </p:grpSp>
    </p:spTree>
    <p:extLst>
      <p:ext uri="{BB962C8B-B14F-4D97-AF65-F5344CB8AC3E}">
        <p14:creationId xmlns:p14="http://schemas.microsoft.com/office/powerpoint/2010/main" val="3227324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8B911D5-8C2B-4680-A118-5C1BFC23306E}"/>
              </a:ext>
            </a:extLst>
          </p:cNvPr>
          <p:cNvSpPr>
            <a:spLocks noGrp="1"/>
          </p:cNvSpPr>
          <p:nvPr>
            <p:ph type="ftr" sz="quarter" idx="11"/>
          </p:nvPr>
        </p:nvSpPr>
        <p:spPr/>
        <p:txBody>
          <a:bodyPr/>
          <a:lstStyle/>
          <a:p>
            <a:r>
              <a:rPr lang="en-US" dirty="0"/>
              <a:t>© 2023 American Academy of </a:t>
            </a:r>
            <a:r>
              <a:rPr lang="en-US" dirty="0" err="1"/>
              <a:t>Orthopaedic</a:t>
            </a:r>
            <a:r>
              <a:rPr lang="en-US" dirty="0"/>
              <a:t> Surgeons </a:t>
            </a:r>
          </a:p>
        </p:txBody>
      </p:sp>
      <p:sp>
        <p:nvSpPr>
          <p:cNvPr id="15" name="Title 1">
            <a:extLst>
              <a:ext uri="{FF2B5EF4-FFF2-40B4-BE49-F238E27FC236}">
                <a16:creationId xmlns:a16="http://schemas.microsoft.com/office/drawing/2014/main" id="{EDF59B7E-6E2A-4ED7-B101-DE2FDD1CC1DD}"/>
              </a:ext>
            </a:extLst>
          </p:cNvPr>
          <p:cNvSpPr txBox="1">
            <a:spLocks/>
          </p:cNvSpPr>
          <p:nvPr/>
        </p:nvSpPr>
        <p:spPr>
          <a:xfrm>
            <a:off x="533400" y="701564"/>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POSTOPERATIVE PHYSICAL THERAPY</a:t>
            </a:r>
          </a:p>
        </p:txBody>
      </p:sp>
      <p:sp>
        <p:nvSpPr>
          <p:cNvPr id="16" name="Content Placeholder 2">
            <a:extLst>
              <a:ext uri="{FF2B5EF4-FFF2-40B4-BE49-F238E27FC236}">
                <a16:creationId xmlns:a16="http://schemas.microsoft.com/office/drawing/2014/main" id="{CEBDD05B-6FFF-405A-AE57-46AC345241EA}"/>
              </a:ext>
            </a:extLst>
          </p:cNvPr>
          <p:cNvSpPr>
            <a:spLocks noGrp="1"/>
          </p:cNvSpPr>
          <p:nvPr>
            <p:ph idx="1"/>
          </p:nvPr>
        </p:nvSpPr>
        <p:spPr>
          <a:xfrm>
            <a:off x="533400" y="1445053"/>
            <a:ext cx="10515600" cy="870928"/>
          </a:xfrm>
        </p:spPr>
        <p:txBody>
          <a:bodyPr>
            <a:noAutofit/>
          </a:bodyPr>
          <a:lstStyle/>
          <a:p>
            <a:pPr marL="457200" indent="-457200">
              <a:lnSpc>
                <a:spcPct val="100000"/>
              </a:lnSpc>
              <a:buFont typeface="Wingdings" panose="05000000000000000000" pitchFamily="2" charset="2"/>
              <a:buChar char="§"/>
            </a:pPr>
            <a:r>
              <a:rPr lang="en-US" sz="2400" dirty="0"/>
              <a:t>High quality evidence supports either formal physical therapy or unsupervised home exercise after total hip arthroplasty for symptomatic osteoarthritis of the hip.</a:t>
            </a:r>
          </a:p>
        </p:txBody>
      </p:sp>
      <p:grpSp>
        <p:nvGrpSpPr>
          <p:cNvPr id="8" name="Group 7">
            <a:extLst>
              <a:ext uri="{FF2B5EF4-FFF2-40B4-BE49-F238E27FC236}">
                <a16:creationId xmlns:a16="http://schemas.microsoft.com/office/drawing/2014/main" id="{4E2B51FE-7880-4B3F-AA4A-918B765E6A1D}"/>
              </a:ext>
            </a:extLst>
          </p:cNvPr>
          <p:cNvGrpSpPr/>
          <p:nvPr/>
        </p:nvGrpSpPr>
        <p:grpSpPr>
          <a:xfrm>
            <a:off x="1032596" y="3589964"/>
            <a:ext cx="7406139" cy="513940"/>
            <a:chOff x="965154" y="2815885"/>
            <a:chExt cx="7406139" cy="513940"/>
          </a:xfrm>
        </p:grpSpPr>
        <p:sp>
          <p:nvSpPr>
            <p:cNvPr id="9" name="TextBox 8">
              <a:extLst>
                <a:ext uri="{FF2B5EF4-FFF2-40B4-BE49-F238E27FC236}">
                  <a16:creationId xmlns:a16="http://schemas.microsoft.com/office/drawing/2014/main" id="{01674F18-32F1-46F1-A13B-1D01FDE533AF}"/>
                </a:ext>
              </a:extLst>
            </p:cNvPr>
            <p:cNvSpPr txBox="1"/>
            <p:nvPr/>
          </p:nvSpPr>
          <p:spPr>
            <a:xfrm>
              <a:off x="965154" y="2868160"/>
              <a:ext cx="5428152" cy="461665"/>
            </a:xfrm>
            <a:prstGeom prst="rect">
              <a:avLst/>
            </a:prstGeom>
            <a:noFill/>
          </p:spPr>
          <p:txBody>
            <a:bodyPr wrap="square" rtlCol="0">
              <a:spAutoFit/>
            </a:bodyPr>
            <a:lstStyle/>
            <a:p>
              <a:r>
                <a:rPr lang="en-US" sz="2400" b="1" dirty="0">
                  <a:solidFill>
                    <a:schemeClr val="tx1">
                      <a:lumMod val="50000"/>
                      <a:lumOff val="50000"/>
                    </a:schemeClr>
                  </a:solidFill>
                </a:rPr>
                <a:t>Strength of Recommendation: Moderate  </a:t>
              </a:r>
            </a:p>
          </p:txBody>
        </p:sp>
        <p:pic>
          <p:nvPicPr>
            <p:cNvPr id="10" name="Picture 9">
              <a:extLst>
                <a:ext uri="{FF2B5EF4-FFF2-40B4-BE49-F238E27FC236}">
                  <a16:creationId xmlns:a16="http://schemas.microsoft.com/office/drawing/2014/main" id="{A9C88595-7017-4DA3-8411-1CC6A00DC263}"/>
                </a:ext>
              </a:extLst>
            </p:cNvPr>
            <p:cNvPicPr>
              <a:picLocks noChangeAspect="1"/>
            </p:cNvPicPr>
            <p:nvPr/>
          </p:nvPicPr>
          <p:blipFill>
            <a:blip r:embed="rId3">
              <a:duotone>
                <a:prstClr val="black"/>
                <a:schemeClr val="accent3">
                  <a:tint val="45000"/>
                  <a:satMod val="400000"/>
                </a:schemeClr>
              </a:duotone>
            </a:blip>
            <a:stretch>
              <a:fillRect/>
            </a:stretch>
          </p:blipFill>
          <p:spPr>
            <a:xfrm>
              <a:off x="6524045" y="2815885"/>
              <a:ext cx="1847248" cy="451143"/>
            </a:xfrm>
            <a:prstGeom prst="rect">
              <a:avLst/>
            </a:prstGeom>
          </p:spPr>
        </p:pic>
      </p:grpSp>
    </p:spTree>
    <p:extLst>
      <p:ext uri="{BB962C8B-B14F-4D97-AF65-F5344CB8AC3E}">
        <p14:creationId xmlns:p14="http://schemas.microsoft.com/office/powerpoint/2010/main" val="471318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8B911D5-8C2B-4680-A118-5C1BFC23306E}"/>
              </a:ext>
            </a:extLst>
          </p:cNvPr>
          <p:cNvSpPr>
            <a:spLocks noGrp="1"/>
          </p:cNvSpPr>
          <p:nvPr>
            <p:ph type="ftr" sz="quarter" idx="11"/>
          </p:nvPr>
        </p:nvSpPr>
        <p:spPr/>
        <p:txBody>
          <a:bodyPr/>
          <a:lstStyle/>
          <a:p>
            <a:r>
              <a:rPr lang="en-US" dirty="0"/>
              <a:t>© 2023 American Academy of </a:t>
            </a:r>
            <a:r>
              <a:rPr lang="en-US" dirty="0" err="1"/>
              <a:t>Orthopaedic</a:t>
            </a:r>
            <a:r>
              <a:rPr lang="en-US" dirty="0"/>
              <a:t> Surgeons </a:t>
            </a:r>
          </a:p>
        </p:txBody>
      </p:sp>
      <p:sp>
        <p:nvSpPr>
          <p:cNvPr id="15" name="Title 1">
            <a:extLst>
              <a:ext uri="{FF2B5EF4-FFF2-40B4-BE49-F238E27FC236}">
                <a16:creationId xmlns:a16="http://schemas.microsoft.com/office/drawing/2014/main" id="{EDF59B7E-6E2A-4ED7-B101-DE2FDD1CC1DD}"/>
              </a:ext>
            </a:extLst>
          </p:cNvPr>
          <p:cNvSpPr txBox="1">
            <a:spLocks/>
          </p:cNvSpPr>
          <p:nvPr/>
        </p:nvSpPr>
        <p:spPr>
          <a:xfrm>
            <a:off x="533400" y="663464"/>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PHYSICAL THERAPY AS CONSERVATIVE TREATMENT</a:t>
            </a:r>
          </a:p>
        </p:txBody>
      </p:sp>
      <p:sp>
        <p:nvSpPr>
          <p:cNvPr id="16" name="Content Placeholder 2">
            <a:extLst>
              <a:ext uri="{FF2B5EF4-FFF2-40B4-BE49-F238E27FC236}">
                <a16:creationId xmlns:a16="http://schemas.microsoft.com/office/drawing/2014/main" id="{CEBDD05B-6FFF-405A-AE57-46AC345241EA}"/>
              </a:ext>
            </a:extLst>
          </p:cNvPr>
          <p:cNvSpPr>
            <a:spLocks noGrp="1"/>
          </p:cNvSpPr>
          <p:nvPr>
            <p:ph idx="1"/>
          </p:nvPr>
        </p:nvSpPr>
        <p:spPr>
          <a:xfrm>
            <a:off x="533400" y="1445053"/>
            <a:ext cx="10515600" cy="870928"/>
          </a:xfrm>
        </p:spPr>
        <p:txBody>
          <a:bodyPr>
            <a:noAutofit/>
          </a:bodyPr>
          <a:lstStyle/>
          <a:p>
            <a:pPr marL="457200" indent="-457200">
              <a:lnSpc>
                <a:spcPct val="100000"/>
              </a:lnSpc>
              <a:buFont typeface="Wingdings" panose="05000000000000000000" pitchFamily="2" charset="2"/>
              <a:buChar char="§"/>
            </a:pPr>
            <a:r>
              <a:rPr lang="en-US" sz="2400" dirty="0"/>
              <a:t>Physical therapy could be considered as a treatment for patients with mild to moderate symptomatic osteoarthritis of the hip to improve function and reduce pain.</a:t>
            </a:r>
          </a:p>
        </p:txBody>
      </p:sp>
      <p:grpSp>
        <p:nvGrpSpPr>
          <p:cNvPr id="2" name="Group 1">
            <a:extLst>
              <a:ext uri="{FF2B5EF4-FFF2-40B4-BE49-F238E27FC236}">
                <a16:creationId xmlns:a16="http://schemas.microsoft.com/office/drawing/2014/main" id="{2DB9BAFF-C595-EFFA-5E3A-23A0EA455E25}"/>
              </a:ext>
            </a:extLst>
          </p:cNvPr>
          <p:cNvGrpSpPr/>
          <p:nvPr/>
        </p:nvGrpSpPr>
        <p:grpSpPr>
          <a:xfrm>
            <a:off x="1032596" y="3589964"/>
            <a:ext cx="7406139" cy="513940"/>
            <a:chOff x="965154" y="2815885"/>
            <a:chExt cx="7406139" cy="513940"/>
          </a:xfrm>
        </p:grpSpPr>
        <p:sp>
          <p:nvSpPr>
            <p:cNvPr id="3" name="TextBox 2">
              <a:extLst>
                <a:ext uri="{FF2B5EF4-FFF2-40B4-BE49-F238E27FC236}">
                  <a16:creationId xmlns:a16="http://schemas.microsoft.com/office/drawing/2014/main" id="{9164BF7A-8ABB-4DB9-EFD2-DF4E89A18DB3}"/>
                </a:ext>
              </a:extLst>
            </p:cNvPr>
            <p:cNvSpPr txBox="1"/>
            <p:nvPr/>
          </p:nvSpPr>
          <p:spPr>
            <a:xfrm>
              <a:off x="965154" y="2868160"/>
              <a:ext cx="5428152" cy="461665"/>
            </a:xfrm>
            <a:prstGeom prst="rect">
              <a:avLst/>
            </a:prstGeom>
            <a:noFill/>
          </p:spPr>
          <p:txBody>
            <a:bodyPr wrap="square" rtlCol="0">
              <a:spAutoFit/>
            </a:bodyPr>
            <a:lstStyle/>
            <a:p>
              <a:r>
                <a:rPr lang="en-US" sz="2400" b="1" dirty="0">
                  <a:solidFill>
                    <a:schemeClr val="tx1">
                      <a:lumMod val="50000"/>
                      <a:lumOff val="50000"/>
                    </a:schemeClr>
                  </a:solidFill>
                </a:rPr>
                <a:t>Strength of Recommendation: Moderate  </a:t>
              </a:r>
            </a:p>
          </p:txBody>
        </p:sp>
        <p:pic>
          <p:nvPicPr>
            <p:cNvPr id="4" name="Picture 3">
              <a:extLst>
                <a:ext uri="{FF2B5EF4-FFF2-40B4-BE49-F238E27FC236}">
                  <a16:creationId xmlns:a16="http://schemas.microsoft.com/office/drawing/2014/main" id="{44676428-EBCB-5D60-267C-183050139365}"/>
                </a:ext>
              </a:extLst>
            </p:cNvPr>
            <p:cNvPicPr>
              <a:picLocks noChangeAspect="1"/>
            </p:cNvPicPr>
            <p:nvPr/>
          </p:nvPicPr>
          <p:blipFill>
            <a:blip r:embed="rId3">
              <a:duotone>
                <a:prstClr val="black"/>
                <a:schemeClr val="accent3">
                  <a:tint val="45000"/>
                  <a:satMod val="400000"/>
                </a:schemeClr>
              </a:duotone>
            </a:blip>
            <a:stretch>
              <a:fillRect/>
            </a:stretch>
          </p:blipFill>
          <p:spPr>
            <a:xfrm>
              <a:off x="6524045" y="2815885"/>
              <a:ext cx="1847248" cy="451143"/>
            </a:xfrm>
            <a:prstGeom prst="rect">
              <a:avLst/>
            </a:prstGeom>
          </p:spPr>
        </p:pic>
      </p:grpSp>
    </p:spTree>
    <p:extLst>
      <p:ext uri="{BB962C8B-B14F-4D97-AF65-F5344CB8AC3E}">
        <p14:creationId xmlns:p14="http://schemas.microsoft.com/office/powerpoint/2010/main" val="2584554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C41075F-8728-4051-A26B-BD113412DBA6}"/>
              </a:ext>
            </a:extLst>
          </p:cNvPr>
          <p:cNvSpPr>
            <a:spLocks noGrp="1"/>
          </p:cNvSpPr>
          <p:nvPr>
            <p:ph type="ftr" sz="quarter" idx="11"/>
          </p:nvPr>
        </p:nvSpPr>
        <p:spPr/>
        <p:txBody>
          <a:bodyPr/>
          <a:lstStyle/>
          <a:p>
            <a:r>
              <a:rPr lang="en-US" dirty="0"/>
              <a:t>© 2023 American Academy of </a:t>
            </a:r>
            <a:r>
              <a:rPr lang="en-US" dirty="0" err="1"/>
              <a:t>Orthopaedic</a:t>
            </a:r>
            <a:r>
              <a:rPr lang="en-US" dirty="0"/>
              <a:t> Surgeons </a:t>
            </a:r>
          </a:p>
        </p:txBody>
      </p:sp>
      <p:sp>
        <p:nvSpPr>
          <p:cNvPr id="15" name="Title 1">
            <a:extLst>
              <a:ext uri="{FF2B5EF4-FFF2-40B4-BE49-F238E27FC236}">
                <a16:creationId xmlns:a16="http://schemas.microsoft.com/office/drawing/2014/main" id="{77FDD930-BA1A-4AF2-BFFB-228CFE709C3A}"/>
              </a:ext>
            </a:extLst>
          </p:cNvPr>
          <p:cNvSpPr txBox="1">
            <a:spLocks/>
          </p:cNvSpPr>
          <p:nvPr/>
        </p:nvSpPr>
        <p:spPr>
          <a:xfrm>
            <a:off x="523568" y="700077"/>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INTRAARTICULAR CORTICOSTEROID INJECTION</a:t>
            </a:r>
          </a:p>
        </p:txBody>
      </p:sp>
      <p:sp>
        <p:nvSpPr>
          <p:cNvPr id="16" name="Content Placeholder 2">
            <a:extLst>
              <a:ext uri="{FF2B5EF4-FFF2-40B4-BE49-F238E27FC236}">
                <a16:creationId xmlns:a16="http://schemas.microsoft.com/office/drawing/2014/main" id="{FDF4EBA8-3371-49EE-8E96-0BC528F1AC0F}"/>
              </a:ext>
            </a:extLst>
          </p:cNvPr>
          <p:cNvSpPr>
            <a:spLocks noGrp="1"/>
          </p:cNvSpPr>
          <p:nvPr>
            <p:ph idx="1"/>
          </p:nvPr>
        </p:nvSpPr>
        <p:spPr>
          <a:xfrm>
            <a:off x="533400" y="1505013"/>
            <a:ext cx="10515600" cy="1118266"/>
          </a:xfrm>
        </p:spPr>
        <p:txBody>
          <a:bodyPr>
            <a:normAutofit lnSpcReduction="10000"/>
          </a:bodyPr>
          <a:lstStyle/>
          <a:p>
            <a:pPr marL="457200" indent="-457200">
              <a:lnSpc>
                <a:spcPct val="100000"/>
              </a:lnSpc>
            </a:pPr>
            <a:r>
              <a:rPr lang="en-US" sz="2400" dirty="0"/>
              <a:t>Intraarticular corticosteroids could be considered to improve function and reduce pain in the short-term for patients with symptomatic osteoarthritis of the hip.</a:t>
            </a:r>
          </a:p>
        </p:txBody>
      </p:sp>
      <p:grpSp>
        <p:nvGrpSpPr>
          <p:cNvPr id="11" name="Group 10">
            <a:extLst>
              <a:ext uri="{FF2B5EF4-FFF2-40B4-BE49-F238E27FC236}">
                <a16:creationId xmlns:a16="http://schemas.microsoft.com/office/drawing/2014/main" id="{58A1C6AD-327E-4C9C-ADFF-983864C64DA0}"/>
              </a:ext>
            </a:extLst>
          </p:cNvPr>
          <p:cNvGrpSpPr/>
          <p:nvPr/>
        </p:nvGrpSpPr>
        <p:grpSpPr>
          <a:xfrm>
            <a:off x="1042480" y="3553558"/>
            <a:ext cx="7406139" cy="513940"/>
            <a:chOff x="965154" y="2815885"/>
            <a:chExt cx="7406139" cy="513940"/>
          </a:xfrm>
        </p:grpSpPr>
        <p:sp>
          <p:nvSpPr>
            <p:cNvPr id="12" name="TextBox 11">
              <a:extLst>
                <a:ext uri="{FF2B5EF4-FFF2-40B4-BE49-F238E27FC236}">
                  <a16:creationId xmlns:a16="http://schemas.microsoft.com/office/drawing/2014/main" id="{E663C91B-9C41-49BA-8CB0-6D70393C0C65}"/>
                </a:ext>
              </a:extLst>
            </p:cNvPr>
            <p:cNvSpPr txBox="1"/>
            <p:nvPr/>
          </p:nvSpPr>
          <p:spPr>
            <a:xfrm>
              <a:off x="965154" y="2868160"/>
              <a:ext cx="5428152" cy="461665"/>
            </a:xfrm>
            <a:prstGeom prst="rect">
              <a:avLst/>
            </a:prstGeom>
            <a:noFill/>
          </p:spPr>
          <p:txBody>
            <a:bodyPr wrap="square" rtlCol="0">
              <a:spAutoFit/>
            </a:bodyPr>
            <a:lstStyle/>
            <a:p>
              <a:r>
                <a:rPr lang="en-US" sz="2400" b="1" dirty="0">
                  <a:solidFill>
                    <a:schemeClr val="tx1">
                      <a:lumMod val="50000"/>
                      <a:lumOff val="50000"/>
                    </a:schemeClr>
                  </a:solidFill>
                </a:rPr>
                <a:t>Strength of Recommendation: Moderate  </a:t>
              </a:r>
            </a:p>
          </p:txBody>
        </p:sp>
        <p:pic>
          <p:nvPicPr>
            <p:cNvPr id="13" name="Picture 12">
              <a:extLst>
                <a:ext uri="{FF2B5EF4-FFF2-40B4-BE49-F238E27FC236}">
                  <a16:creationId xmlns:a16="http://schemas.microsoft.com/office/drawing/2014/main" id="{E76E038A-A718-4C1C-9922-F2650577F7CB}"/>
                </a:ext>
              </a:extLst>
            </p:cNvPr>
            <p:cNvPicPr>
              <a:picLocks noChangeAspect="1"/>
            </p:cNvPicPr>
            <p:nvPr/>
          </p:nvPicPr>
          <p:blipFill>
            <a:blip r:embed="rId3">
              <a:duotone>
                <a:prstClr val="black"/>
                <a:schemeClr val="accent3">
                  <a:tint val="45000"/>
                  <a:satMod val="400000"/>
                </a:schemeClr>
              </a:duotone>
            </a:blip>
            <a:stretch>
              <a:fillRect/>
            </a:stretch>
          </p:blipFill>
          <p:spPr>
            <a:xfrm>
              <a:off x="6524045" y="2815885"/>
              <a:ext cx="1847248" cy="451143"/>
            </a:xfrm>
            <a:prstGeom prst="rect">
              <a:avLst/>
            </a:prstGeom>
          </p:spPr>
        </p:pic>
      </p:grpSp>
    </p:spTree>
    <p:extLst>
      <p:ext uri="{BB962C8B-B14F-4D97-AF65-F5344CB8AC3E}">
        <p14:creationId xmlns:p14="http://schemas.microsoft.com/office/powerpoint/2010/main" val="3895811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5109233-0212-4D26-9F91-F7DDD27538EF}"/>
              </a:ext>
            </a:extLst>
          </p:cNvPr>
          <p:cNvSpPr>
            <a:spLocks noGrp="1"/>
          </p:cNvSpPr>
          <p:nvPr>
            <p:ph type="ftr" sz="quarter" idx="11"/>
          </p:nvPr>
        </p:nvSpPr>
        <p:spPr>
          <a:xfrm>
            <a:off x="7843680" y="6337645"/>
            <a:ext cx="4114800" cy="365125"/>
          </a:xfrm>
        </p:spPr>
        <p:txBody>
          <a:bodyPr/>
          <a:lstStyle/>
          <a:p>
            <a:r>
              <a:rPr lang="en-US" dirty="0"/>
              <a:t>© 2023 American Academy of </a:t>
            </a:r>
            <a:r>
              <a:rPr lang="en-US" dirty="0" err="1"/>
              <a:t>Orthopaedic</a:t>
            </a:r>
            <a:r>
              <a:rPr lang="en-US" dirty="0"/>
              <a:t> Surgeons </a:t>
            </a:r>
          </a:p>
        </p:txBody>
      </p:sp>
      <p:sp>
        <p:nvSpPr>
          <p:cNvPr id="16" name="Title 1">
            <a:extLst>
              <a:ext uri="{FF2B5EF4-FFF2-40B4-BE49-F238E27FC236}">
                <a16:creationId xmlns:a16="http://schemas.microsoft.com/office/drawing/2014/main" id="{4EEAF63B-A236-4F60-AC31-1ED8B1FC7364}"/>
              </a:ext>
            </a:extLst>
          </p:cNvPr>
          <p:cNvSpPr txBox="1">
            <a:spLocks/>
          </p:cNvSpPr>
          <p:nvPr/>
        </p:nvSpPr>
        <p:spPr>
          <a:xfrm>
            <a:off x="570886" y="710855"/>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INTRAARTICULAR HYALURONIC ACID</a:t>
            </a:r>
          </a:p>
        </p:txBody>
      </p:sp>
      <p:sp>
        <p:nvSpPr>
          <p:cNvPr id="18" name="Content Placeholder 2">
            <a:extLst>
              <a:ext uri="{FF2B5EF4-FFF2-40B4-BE49-F238E27FC236}">
                <a16:creationId xmlns:a16="http://schemas.microsoft.com/office/drawing/2014/main" id="{AFABE88C-63CF-43B8-BAC9-5299D32EE470}"/>
              </a:ext>
            </a:extLst>
          </p:cNvPr>
          <p:cNvSpPr>
            <a:spLocks noGrp="1"/>
          </p:cNvSpPr>
          <p:nvPr>
            <p:ph idx="1"/>
          </p:nvPr>
        </p:nvSpPr>
        <p:spPr>
          <a:xfrm>
            <a:off x="533400" y="1459419"/>
            <a:ext cx="10515600" cy="558651"/>
          </a:xfrm>
        </p:spPr>
        <p:txBody>
          <a:bodyPr>
            <a:noAutofit/>
          </a:bodyPr>
          <a:lstStyle/>
          <a:p>
            <a:pPr marL="457200" indent="-457200">
              <a:lnSpc>
                <a:spcPct val="100000"/>
              </a:lnSpc>
              <a:spcBef>
                <a:spcPts val="0"/>
              </a:spcBef>
              <a:spcAft>
                <a:spcPts val="1200"/>
              </a:spcAft>
              <a:buFont typeface="Wingdings" panose="05000000000000000000" pitchFamily="2" charset="2"/>
              <a:buChar char="§"/>
            </a:pPr>
            <a:r>
              <a:rPr lang="en-US" sz="2400" dirty="0" err="1">
                <a:solidFill>
                  <a:srgbClr val="000000"/>
                </a:solidFill>
              </a:rPr>
              <a:t>Intraacticular</a:t>
            </a:r>
            <a:r>
              <a:rPr lang="en-US" sz="2400" dirty="0">
                <a:solidFill>
                  <a:srgbClr val="000000"/>
                </a:solidFill>
              </a:rPr>
              <a:t> </a:t>
            </a:r>
            <a:r>
              <a:rPr lang="en-US" sz="2400" dirty="0" err="1">
                <a:solidFill>
                  <a:srgbClr val="000000"/>
                </a:solidFill>
              </a:rPr>
              <a:t>hyaluaronic</a:t>
            </a:r>
            <a:r>
              <a:rPr lang="en-US" sz="2400" dirty="0">
                <a:solidFill>
                  <a:srgbClr val="000000"/>
                </a:solidFill>
              </a:rPr>
              <a:t> acid should not be considered for treatment of symptomatic osteoarthritis of the hip as it does not improve function or reduce pain better than placebo.</a:t>
            </a:r>
            <a:endParaRPr lang="en-US" sz="2400" dirty="0"/>
          </a:p>
        </p:txBody>
      </p:sp>
      <p:grpSp>
        <p:nvGrpSpPr>
          <p:cNvPr id="2" name="Group 1">
            <a:extLst>
              <a:ext uri="{FF2B5EF4-FFF2-40B4-BE49-F238E27FC236}">
                <a16:creationId xmlns:a16="http://schemas.microsoft.com/office/drawing/2014/main" id="{8C46B632-A293-87F3-9B42-B565975B8F84}"/>
              </a:ext>
            </a:extLst>
          </p:cNvPr>
          <p:cNvGrpSpPr/>
          <p:nvPr/>
        </p:nvGrpSpPr>
        <p:grpSpPr>
          <a:xfrm>
            <a:off x="886366" y="3594934"/>
            <a:ext cx="7073423" cy="517354"/>
            <a:chOff x="1044137" y="2640278"/>
            <a:chExt cx="7073423" cy="517354"/>
          </a:xfrm>
        </p:grpSpPr>
        <p:sp>
          <p:nvSpPr>
            <p:cNvPr id="3" name="TextBox 2">
              <a:extLst>
                <a:ext uri="{FF2B5EF4-FFF2-40B4-BE49-F238E27FC236}">
                  <a16:creationId xmlns:a16="http://schemas.microsoft.com/office/drawing/2014/main" id="{BF9C3204-966E-E56E-D927-90D64D053BC7}"/>
                </a:ext>
              </a:extLst>
            </p:cNvPr>
            <p:cNvSpPr txBox="1"/>
            <p:nvPr/>
          </p:nvSpPr>
          <p:spPr>
            <a:xfrm>
              <a:off x="1044137" y="2640278"/>
              <a:ext cx="6076950" cy="461665"/>
            </a:xfrm>
            <a:prstGeom prst="rect">
              <a:avLst/>
            </a:prstGeom>
            <a:noFill/>
          </p:spPr>
          <p:txBody>
            <a:bodyPr wrap="square" rtlCol="0">
              <a:spAutoFit/>
            </a:bodyPr>
            <a:lstStyle/>
            <a:p>
              <a:r>
                <a:rPr lang="en-US" sz="2400" b="1" dirty="0">
                  <a:solidFill>
                    <a:schemeClr val="tx1">
                      <a:lumMod val="50000"/>
                      <a:lumOff val="50000"/>
                    </a:schemeClr>
                  </a:solidFill>
                </a:rPr>
                <a:t>Strength of Recommendation: Strong  </a:t>
              </a:r>
            </a:p>
          </p:txBody>
        </p:sp>
        <p:pic>
          <p:nvPicPr>
            <p:cNvPr id="4" name="Picture 3">
              <a:extLst>
                <a:ext uri="{FF2B5EF4-FFF2-40B4-BE49-F238E27FC236}">
                  <a16:creationId xmlns:a16="http://schemas.microsoft.com/office/drawing/2014/main" id="{8368B7D1-165C-2701-8B96-0D34659850E6}"/>
                </a:ext>
              </a:extLst>
            </p:cNvPr>
            <p:cNvPicPr>
              <a:picLocks noChangeAspect="1"/>
            </p:cNvPicPr>
            <p:nvPr/>
          </p:nvPicPr>
          <p:blipFill>
            <a:blip r:embed="rId3">
              <a:duotone>
                <a:prstClr val="black"/>
                <a:schemeClr val="accent3">
                  <a:tint val="45000"/>
                  <a:satMod val="400000"/>
                </a:schemeClr>
              </a:duotone>
            </a:blip>
            <a:stretch>
              <a:fillRect/>
            </a:stretch>
          </p:blipFill>
          <p:spPr>
            <a:xfrm>
              <a:off x="6270312" y="2712585"/>
              <a:ext cx="1847248" cy="445047"/>
            </a:xfrm>
            <a:prstGeom prst="rect">
              <a:avLst/>
            </a:prstGeom>
          </p:spPr>
        </p:pic>
      </p:grpSp>
    </p:spTree>
    <p:extLst>
      <p:ext uri="{BB962C8B-B14F-4D97-AF65-F5344CB8AC3E}">
        <p14:creationId xmlns:p14="http://schemas.microsoft.com/office/powerpoint/2010/main" val="3912069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5109233-0212-4D26-9F91-F7DDD27538EF}"/>
              </a:ext>
            </a:extLst>
          </p:cNvPr>
          <p:cNvSpPr>
            <a:spLocks noGrp="1"/>
          </p:cNvSpPr>
          <p:nvPr>
            <p:ph type="ftr" sz="quarter" idx="11"/>
          </p:nvPr>
        </p:nvSpPr>
        <p:spPr>
          <a:xfrm>
            <a:off x="7843680" y="6337645"/>
            <a:ext cx="4114800" cy="365125"/>
          </a:xfrm>
        </p:spPr>
        <p:txBody>
          <a:bodyPr/>
          <a:lstStyle/>
          <a:p>
            <a:r>
              <a:rPr lang="en-US" dirty="0"/>
              <a:t>© 2023 American Academy of </a:t>
            </a:r>
            <a:r>
              <a:rPr lang="en-US" dirty="0" err="1"/>
              <a:t>Orthopaedic</a:t>
            </a:r>
            <a:r>
              <a:rPr lang="en-US" dirty="0"/>
              <a:t> Surgeons </a:t>
            </a:r>
          </a:p>
        </p:txBody>
      </p:sp>
      <p:sp>
        <p:nvSpPr>
          <p:cNvPr id="16" name="Title 1">
            <a:extLst>
              <a:ext uri="{FF2B5EF4-FFF2-40B4-BE49-F238E27FC236}">
                <a16:creationId xmlns:a16="http://schemas.microsoft.com/office/drawing/2014/main" id="{4EEAF63B-A236-4F60-AC31-1ED8B1FC7364}"/>
              </a:ext>
            </a:extLst>
          </p:cNvPr>
          <p:cNvSpPr txBox="1">
            <a:spLocks/>
          </p:cNvSpPr>
          <p:nvPr/>
        </p:nvSpPr>
        <p:spPr>
          <a:xfrm>
            <a:off x="570886" y="710855"/>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PHARMACOLOGICAL MANAGEMENT: NSAIDs</a:t>
            </a:r>
          </a:p>
        </p:txBody>
      </p:sp>
      <p:sp>
        <p:nvSpPr>
          <p:cNvPr id="18" name="Content Placeholder 2">
            <a:extLst>
              <a:ext uri="{FF2B5EF4-FFF2-40B4-BE49-F238E27FC236}">
                <a16:creationId xmlns:a16="http://schemas.microsoft.com/office/drawing/2014/main" id="{AFABE88C-63CF-43B8-BAC9-5299D32EE470}"/>
              </a:ext>
            </a:extLst>
          </p:cNvPr>
          <p:cNvSpPr>
            <a:spLocks noGrp="1"/>
          </p:cNvSpPr>
          <p:nvPr>
            <p:ph idx="1"/>
          </p:nvPr>
        </p:nvSpPr>
        <p:spPr>
          <a:xfrm>
            <a:off x="533400" y="1459419"/>
            <a:ext cx="10515600" cy="558651"/>
          </a:xfrm>
        </p:spPr>
        <p:txBody>
          <a:bodyPr>
            <a:noAutofit/>
          </a:bodyPr>
          <a:lstStyle/>
          <a:p>
            <a:pPr marL="457200" indent="-457200">
              <a:lnSpc>
                <a:spcPct val="100000"/>
              </a:lnSpc>
              <a:spcBef>
                <a:spcPts val="0"/>
              </a:spcBef>
              <a:spcAft>
                <a:spcPts val="1200"/>
              </a:spcAft>
              <a:buFont typeface="Wingdings" panose="05000000000000000000" pitchFamily="2" charset="2"/>
              <a:buChar char="§"/>
            </a:pPr>
            <a:r>
              <a:rPr lang="en-US" sz="2400" dirty="0">
                <a:solidFill>
                  <a:srgbClr val="000000"/>
                </a:solidFill>
              </a:rPr>
              <a:t>When not contraindicated, oral nonsteroidal anti-inflammatories (NSAIDs) should be used to reduce pain and improve function in the treatment of symptomatic hip osteoarthritis.</a:t>
            </a:r>
            <a:endParaRPr lang="en-US" sz="2400" dirty="0"/>
          </a:p>
        </p:txBody>
      </p:sp>
      <p:grpSp>
        <p:nvGrpSpPr>
          <p:cNvPr id="2" name="Group 1">
            <a:extLst>
              <a:ext uri="{FF2B5EF4-FFF2-40B4-BE49-F238E27FC236}">
                <a16:creationId xmlns:a16="http://schemas.microsoft.com/office/drawing/2014/main" id="{8C46B632-A293-87F3-9B42-B565975B8F84}"/>
              </a:ext>
            </a:extLst>
          </p:cNvPr>
          <p:cNvGrpSpPr/>
          <p:nvPr/>
        </p:nvGrpSpPr>
        <p:grpSpPr>
          <a:xfrm>
            <a:off x="886366" y="3594934"/>
            <a:ext cx="7073423" cy="517354"/>
            <a:chOff x="1044137" y="2640278"/>
            <a:chExt cx="7073423" cy="517354"/>
          </a:xfrm>
        </p:grpSpPr>
        <p:sp>
          <p:nvSpPr>
            <p:cNvPr id="3" name="TextBox 2">
              <a:extLst>
                <a:ext uri="{FF2B5EF4-FFF2-40B4-BE49-F238E27FC236}">
                  <a16:creationId xmlns:a16="http://schemas.microsoft.com/office/drawing/2014/main" id="{BF9C3204-966E-E56E-D927-90D64D053BC7}"/>
                </a:ext>
              </a:extLst>
            </p:cNvPr>
            <p:cNvSpPr txBox="1"/>
            <p:nvPr/>
          </p:nvSpPr>
          <p:spPr>
            <a:xfrm>
              <a:off x="1044137" y="2640278"/>
              <a:ext cx="6076950" cy="461665"/>
            </a:xfrm>
            <a:prstGeom prst="rect">
              <a:avLst/>
            </a:prstGeom>
            <a:noFill/>
          </p:spPr>
          <p:txBody>
            <a:bodyPr wrap="square" rtlCol="0">
              <a:spAutoFit/>
            </a:bodyPr>
            <a:lstStyle/>
            <a:p>
              <a:r>
                <a:rPr lang="en-US" sz="2400" b="1" dirty="0">
                  <a:solidFill>
                    <a:schemeClr val="tx1">
                      <a:lumMod val="50000"/>
                      <a:lumOff val="50000"/>
                    </a:schemeClr>
                  </a:solidFill>
                </a:rPr>
                <a:t>Strength of Recommendation: Strong  </a:t>
              </a:r>
            </a:p>
          </p:txBody>
        </p:sp>
        <p:pic>
          <p:nvPicPr>
            <p:cNvPr id="4" name="Picture 3">
              <a:extLst>
                <a:ext uri="{FF2B5EF4-FFF2-40B4-BE49-F238E27FC236}">
                  <a16:creationId xmlns:a16="http://schemas.microsoft.com/office/drawing/2014/main" id="{8368B7D1-165C-2701-8B96-0D34659850E6}"/>
                </a:ext>
              </a:extLst>
            </p:cNvPr>
            <p:cNvPicPr>
              <a:picLocks noChangeAspect="1"/>
            </p:cNvPicPr>
            <p:nvPr/>
          </p:nvPicPr>
          <p:blipFill>
            <a:blip r:embed="rId3">
              <a:duotone>
                <a:prstClr val="black"/>
                <a:schemeClr val="accent3">
                  <a:tint val="45000"/>
                  <a:satMod val="400000"/>
                </a:schemeClr>
              </a:duotone>
            </a:blip>
            <a:stretch>
              <a:fillRect/>
            </a:stretch>
          </p:blipFill>
          <p:spPr>
            <a:xfrm>
              <a:off x="6270312" y="2712585"/>
              <a:ext cx="1847248" cy="445047"/>
            </a:xfrm>
            <a:prstGeom prst="rect">
              <a:avLst/>
            </a:prstGeom>
          </p:spPr>
        </p:pic>
      </p:grpSp>
    </p:spTree>
    <p:extLst>
      <p:ext uri="{BB962C8B-B14F-4D97-AF65-F5344CB8AC3E}">
        <p14:creationId xmlns:p14="http://schemas.microsoft.com/office/powerpoint/2010/main" val="2728349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C41075F-8728-4051-A26B-BD113412DBA6}"/>
              </a:ext>
            </a:extLst>
          </p:cNvPr>
          <p:cNvSpPr>
            <a:spLocks noGrp="1"/>
          </p:cNvSpPr>
          <p:nvPr>
            <p:ph type="ftr" sz="quarter" idx="11"/>
          </p:nvPr>
        </p:nvSpPr>
        <p:spPr/>
        <p:txBody>
          <a:bodyPr/>
          <a:lstStyle/>
          <a:p>
            <a:r>
              <a:rPr lang="en-US" dirty="0"/>
              <a:t>© 2023 American Academy of </a:t>
            </a:r>
            <a:r>
              <a:rPr lang="en-US" dirty="0" err="1"/>
              <a:t>Orthopaedic</a:t>
            </a:r>
            <a:r>
              <a:rPr lang="en-US" dirty="0"/>
              <a:t> Surgeons </a:t>
            </a:r>
          </a:p>
        </p:txBody>
      </p:sp>
      <p:sp>
        <p:nvSpPr>
          <p:cNvPr id="15" name="Title 1">
            <a:extLst>
              <a:ext uri="{FF2B5EF4-FFF2-40B4-BE49-F238E27FC236}">
                <a16:creationId xmlns:a16="http://schemas.microsoft.com/office/drawing/2014/main" id="{77FDD930-BA1A-4AF2-BFFB-228CFE709C3A}"/>
              </a:ext>
            </a:extLst>
          </p:cNvPr>
          <p:cNvSpPr txBox="1">
            <a:spLocks/>
          </p:cNvSpPr>
          <p:nvPr/>
        </p:nvSpPr>
        <p:spPr>
          <a:xfrm>
            <a:off x="523568" y="700077"/>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CEMENTED vs. CEMENTLESS FEMORAL FIXATION</a:t>
            </a:r>
          </a:p>
        </p:txBody>
      </p:sp>
      <p:sp>
        <p:nvSpPr>
          <p:cNvPr id="16" name="Content Placeholder 2">
            <a:extLst>
              <a:ext uri="{FF2B5EF4-FFF2-40B4-BE49-F238E27FC236}">
                <a16:creationId xmlns:a16="http://schemas.microsoft.com/office/drawing/2014/main" id="{FDF4EBA8-3371-49EE-8E96-0BC528F1AC0F}"/>
              </a:ext>
            </a:extLst>
          </p:cNvPr>
          <p:cNvSpPr>
            <a:spLocks noGrp="1"/>
          </p:cNvSpPr>
          <p:nvPr>
            <p:ph idx="1"/>
          </p:nvPr>
        </p:nvSpPr>
        <p:spPr>
          <a:xfrm>
            <a:off x="533400" y="1505013"/>
            <a:ext cx="10515600" cy="1118266"/>
          </a:xfrm>
        </p:spPr>
        <p:txBody>
          <a:bodyPr>
            <a:normAutofit lnSpcReduction="10000"/>
          </a:bodyPr>
          <a:lstStyle/>
          <a:p>
            <a:pPr marL="457200" indent="-457200">
              <a:lnSpc>
                <a:spcPct val="100000"/>
              </a:lnSpc>
            </a:pPr>
            <a:r>
              <a:rPr lang="en-US" sz="2400" dirty="0"/>
              <a:t>Low quality evidence suggests in older adult patients undergoing total hip arthroplasty for symptomatic osteoarthritis, cemented femoral stems could be considered as they are associated with a lower risk of periprosthetic fracture. </a:t>
            </a:r>
          </a:p>
        </p:txBody>
      </p:sp>
      <p:grpSp>
        <p:nvGrpSpPr>
          <p:cNvPr id="11" name="Group 10">
            <a:extLst>
              <a:ext uri="{FF2B5EF4-FFF2-40B4-BE49-F238E27FC236}">
                <a16:creationId xmlns:a16="http://schemas.microsoft.com/office/drawing/2014/main" id="{58A1C6AD-327E-4C9C-ADFF-983864C64DA0}"/>
              </a:ext>
            </a:extLst>
          </p:cNvPr>
          <p:cNvGrpSpPr/>
          <p:nvPr/>
        </p:nvGrpSpPr>
        <p:grpSpPr>
          <a:xfrm>
            <a:off x="1042480" y="3553558"/>
            <a:ext cx="7406139" cy="513940"/>
            <a:chOff x="965154" y="2815885"/>
            <a:chExt cx="7406139" cy="513940"/>
          </a:xfrm>
        </p:grpSpPr>
        <p:sp>
          <p:nvSpPr>
            <p:cNvPr id="12" name="TextBox 11">
              <a:extLst>
                <a:ext uri="{FF2B5EF4-FFF2-40B4-BE49-F238E27FC236}">
                  <a16:creationId xmlns:a16="http://schemas.microsoft.com/office/drawing/2014/main" id="{E663C91B-9C41-49BA-8CB0-6D70393C0C65}"/>
                </a:ext>
              </a:extLst>
            </p:cNvPr>
            <p:cNvSpPr txBox="1"/>
            <p:nvPr/>
          </p:nvSpPr>
          <p:spPr>
            <a:xfrm>
              <a:off x="965154" y="2868160"/>
              <a:ext cx="5428152" cy="461665"/>
            </a:xfrm>
            <a:prstGeom prst="rect">
              <a:avLst/>
            </a:prstGeom>
            <a:noFill/>
          </p:spPr>
          <p:txBody>
            <a:bodyPr wrap="square" rtlCol="0">
              <a:spAutoFit/>
            </a:bodyPr>
            <a:lstStyle/>
            <a:p>
              <a:r>
                <a:rPr lang="en-US" sz="2400" b="1" dirty="0">
                  <a:solidFill>
                    <a:schemeClr val="tx1">
                      <a:lumMod val="50000"/>
                      <a:lumOff val="50000"/>
                    </a:schemeClr>
                  </a:solidFill>
                </a:rPr>
                <a:t>Strength of Recommendation: Moderate  </a:t>
              </a:r>
            </a:p>
          </p:txBody>
        </p:sp>
        <p:pic>
          <p:nvPicPr>
            <p:cNvPr id="13" name="Picture 12">
              <a:extLst>
                <a:ext uri="{FF2B5EF4-FFF2-40B4-BE49-F238E27FC236}">
                  <a16:creationId xmlns:a16="http://schemas.microsoft.com/office/drawing/2014/main" id="{E76E038A-A718-4C1C-9922-F2650577F7CB}"/>
                </a:ext>
              </a:extLst>
            </p:cNvPr>
            <p:cNvPicPr>
              <a:picLocks noChangeAspect="1"/>
            </p:cNvPicPr>
            <p:nvPr/>
          </p:nvPicPr>
          <p:blipFill>
            <a:blip r:embed="rId3">
              <a:duotone>
                <a:prstClr val="black"/>
                <a:schemeClr val="accent3">
                  <a:tint val="45000"/>
                  <a:satMod val="400000"/>
                </a:schemeClr>
              </a:duotone>
            </a:blip>
            <a:stretch>
              <a:fillRect/>
            </a:stretch>
          </p:blipFill>
          <p:spPr>
            <a:xfrm>
              <a:off x="6524045" y="2815885"/>
              <a:ext cx="1847248" cy="451143"/>
            </a:xfrm>
            <a:prstGeom prst="rect">
              <a:avLst/>
            </a:prstGeom>
          </p:spPr>
        </p:pic>
      </p:grpSp>
    </p:spTree>
    <p:extLst>
      <p:ext uri="{BB962C8B-B14F-4D97-AF65-F5344CB8AC3E}">
        <p14:creationId xmlns:p14="http://schemas.microsoft.com/office/powerpoint/2010/main" val="3736064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C41075F-8728-4051-A26B-BD113412DBA6}"/>
              </a:ext>
            </a:extLst>
          </p:cNvPr>
          <p:cNvSpPr>
            <a:spLocks noGrp="1"/>
          </p:cNvSpPr>
          <p:nvPr>
            <p:ph type="ftr" sz="quarter" idx="11"/>
          </p:nvPr>
        </p:nvSpPr>
        <p:spPr/>
        <p:txBody>
          <a:bodyPr/>
          <a:lstStyle/>
          <a:p>
            <a:r>
              <a:rPr lang="en-US" dirty="0"/>
              <a:t>© 2023 American Academy of </a:t>
            </a:r>
            <a:r>
              <a:rPr lang="en-US" dirty="0" err="1"/>
              <a:t>Orthopaedic</a:t>
            </a:r>
            <a:r>
              <a:rPr lang="en-US" dirty="0"/>
              <a:t> Surgeons </a:t>
            </a:r>
          </a:p>
        </p:txBody>
      </p:sp>
      <p:sp>
        <p:nvSpPr>
          <p:cNvPr id="15" name="Title 1">
            <a:extLst>
              <a:ext uri="{FF2B5EF4-FFF2-40B4-BE49-F238E27FC236}">
                <a16:creationId xmlns:a16="http://schemas.microsoft.com/office/drawing/2014/main" id="{77FDD930-BA1A-4AF2-BFFB-228CFE709C3A}"/>
              </a:ext>
            </a:extLst>
          </p:cNvPr>
          <p:cNvSpPr txBox="1">
            <a:spLocks/>
          </p:cNvSpPr>
          <p:nvPr/>
        </p:nvSpPr>
        <p:spPr>
          <a:xfrm>
            <a:off x="523568" y="700077"/>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EXPOSURE APPROACH</a:t>
            </a:r>
          </a:p>
        </p:txBody>
      </p:sp>
      <p:sp>
        <p:nvSpPr>
          <p:cNvPr id="16" name="Content Placeholder 2">
            <a:extLst>
              <a:ext uri="{FF2B5EF4-FFF2-40B4-BE49-F238E27FC236}">
                <a16:creationId xmlns:a16="http://schemas.microsoft.com/office/drawing/2014/main" id="{FDF4EBA8-3371-49EE-8E96-0BC528F1AC0F}"/>
              </a:ext>
            </a:extLst>
          </p:cNvPr>
          <p:cNvSpPr>
            <a:spLocks noGrp="1"/>
          </p:cNvSpPr>
          <p:nvPr>
            <p:ph idx="1"/>
          </p:nvPr>
        </p:nvSpPr>
        <p:spPr>
          <a:xfrm>
            <a:off x="533400" y="1505013"/>
            <a:ext cx="10515600" cy="1118266"/>
          </a:xfrm>
        </p:spPr>
        <p:txBody>
          <a:bodyPr>
            <a:normAutofit lnSpcReduction="10000"/>
          </a:bodyPr>
          <a:lstStyle/>
          <a:p>
            <a:pPr marL="457200" indent="-457200">
              <a:lnSpc>
                <a:spcPct val="100000"/>
              </a:lnSpc>
            </a:pPr>
            <a:r>
              <a:rPr lang="en-US" sz="2400" dirty="0"/>
              <a:t>High quality evidence supports that there are specific risks and benefits to each surgical approach and that there is not preferred surgical approach for patients with symptomatic osteoarthritis of the hip undergoing total hip arthroplasty.</a:t>
            </a:r>
          </a:p>
        </p:txBody>
      </p:sp>
      <p:grpSp>
        <p:nvGrpSpPr>
          <p:cNvPr id="11" name="Group 10">
            <a:extLst>
              <a:ext uri="{FF2B5EF4-FFF2-40B4-BE49-F238E27FC236}">
                <a16:creationId xmlns:a16="http://schemas.microsoft.com/office/drawing/2014/main" id="{58A1C6AD-327E-4C9C-ADFF-983864C64DA0}"/>
              </a:ext>
            </a:extLst>
          </p:cNvPr>
          <p:cNvGrpSpPr/>
          <p:nvPr/>
        </p:nvGrpSpPr>
        <p:grpSpPr>
          <a:xfrm>
            <a:off x="1042480" y="3553558"/>
            <a:ext cx="7406139" cy="513940"/>
            <a:chOff x="965154" y="2815885"/>
            <a:chExt cx="7406139" cy="513940"/>
          </a:xfrm>
        </p:grpSpPr>
        <p:sp>
          <p:nvSpPr>
            <p:cNvPr id="12" name="TextBox 11">
              <a:extLst>
                <a:ext uri="{FF2B5EF4-FFF2-40B4-BE49-F238E27FC236}">
                  <a16:creationId xmlns:a16="http://schemas.microsoft.com/office/drawing/2014/main" id="{E663C91B-9C41-49BA-8CB0-6D70393C0C65}"/>
                </a:ext>
              </a:extLst>
            </p:cNvPr>
            <p:cNvSpPr txBox="1"/>
            <p:nvPr/>
          </p:nvSpPr>
          <p:spPr>
            <a:xfrm>
              <a:off x="965154" y="2868160"/>
              <a:ext cx="5428152" cy="461665"/>
            </a:xfrm>
            <a:prstGeom prst="rect">
              <a:avLst/>
            </a:prstGeom>
            <a:noFill/>
          </p:spPr>
          <p:txBody>
            <a:bodyPr wrap="square" rtlCol="0">
              <a:spAutoFit/>
            </a:bodyPr>
            <a:lstStyle/>
            <a:p>
              <a:r>
                <a:rPr lang="en-US" sz="2400" b="1" dirty="0">
                  <a:solidFill>
                    <a:schemeClr val="tx1">
                      <a:lumMod val="50000"/>
                      <a:lumOff val="50000"/>
                    </a:schemeClr>
                  </a:solidFill>
                </a:rPr>
                <a:t>Strength of Recommendation: Moderate  </a:t>
              </a:r>
            </a:p>
          </p:txBody>
        </p:sp>
        <p:pic>
          <p:nvPicPr>
            <p:cNvPr id="13" name="Picture 12">
              <a:extLst>
                <a:ext uri="{FF2B5EF4-FFF2-40B4-BE49-F238E27FC236}">
                  <a16:creationId xmlns:a16="http://schemas.microsoft.com/office/drawing/2014/main" id="{E76E038A-A718-4C1C-9922-F2650577F7CB}"/>
                </a:ext>
              </a:extLst>
            </p:cNvPr>
            <p:cNvPicPr>
              <a:picLocks noChangeAspect="1"/>
            </p:cNvPicPr>
            <p:nvPr/>
          </p:nvPicPr>
          <p:blipFill>
            <a:blip r:embed="rId3">
              <a:duotone>
                <a:prstClr val="black"/>
                <a:schemeClr val="accent3">
                  <a:tint val="45000"/>
                  <a:satMod val="400000"/>
                </a:schemeClr>
              </a:duotone>
            </a:blip>
            <a:stretch>
              <a:fillRect/>
            </a:stretch>
          </p:blipFill>
          <p:spPr>
            <a:xfrm>
              <a:off x="6524045" y="2815885"/>
              <a:ext cx="1847248" cy="451143"/>
            </a:xfrm>
            <a:prstGeom prst="rect">
              <a:avLst/>
            </a:prstGeom>
          </p:spPr>
        </p:pic>
      </p:grpSp>
    </p:spTree>
    <p:extLst>
      <p:ext uri="{BB962C8B-B14F-4D97-AF65-F5344CB8AC3E}">
        <p14:creationId xmlns:p14="http://schemas.microsoft.com/office/powerpoint/2010/main" val="1465864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5FAEC9-4D2C-48E0-AD9C-FCDF90884163}"/>
              </a:ext>
            </a:extLst>
          </p:cNvPr>
          <p:cNvSpPr txBox="1"/>
          <p:nvPr/>
        </p:nvSpPr>
        <p:spPr>
          <a:xfrm>
            <a:off x="533398" y="699864"/>
            <a:ext cx="11125200" cy="685800"/>
          </a:xfrm>
          <a:prstGeom prst="rect">
            <a:avLst/>
          </a:prstGeom>
        </p:spPr>
        <p:txBody>
          <a:bodyPr vert="horz" lIns="91440" tIns="45720" rIns="91440" bIns="45720" rtlCol="0" anchor="ctr">
            <a:normAutofit/>
          </a:bodyPr>
          <a:lstStyle/>
          <a:p>
            <a:pPr defTabSz="685766">
              <a:lnSpc>
                <a:spcPct val="90000"/>
              </a:lnSpc>
              <a:spcBef>
                <a:spcPct val="0"/>
              </a:spcBef>
              <a:spcAft>
                <a:spcPts val="600"/>
              </a:spcAft>
            </a:pPr>
            <a:r>
              <a:rPr lang="en-US" sz="3200" b="1" kern="1200" dirty="0">
                <a:ln>
                  <a:noFill/>
                </a:ln>
                <a:solidFill>
                  <a:schemeClr val="tx1">
                    <a:lumMod val="65000"/>
                    <a:lumOff val="35000"/>
                  </a:schemeClr>
                </a:solidFill>
                <a:effectLst>
                  <a:outerShdw blurRad="38100" dist="38100" dir="2700000" algn="tl">
                    <a:srgbClr val="000000">
                      <a:alpha val="43137"/>
                    </a:srgbClr>
                  </a:outerShdw>
                </a:effectLst>
                <a:latin typeface="+mj-lt"/>
                <a:ea typeface="+mj-ea"/>
                <a:cs typeface="+mj-cs"/>
              </a:rPr>
              <a:t>WHAT IS A CLINICAL PRACTICE GUIDELINE?</a:t>
            </a:r>
          </a:p>
        </p:txBody>
      </p:sp>
      <p:sp>
        <p:nvSpPr>
          <p:cNvPr id="6" name="TextBox 5">
            <a:extLst>
              <a:ext uri="{FF2B5EF4-FFF2-40B4-BE49-F238E27FC236}">
                <a16:creationId xmlns:a16="http://schemas.microsoft.com/office/drawing/2014/main" id="{F462D523-7622-4CB3-A6B3-60BCDC2EEA5C}"/>
              </a:ext>
            </a:extLst>
          </p:cNvPr>
          <p:cNvSpPr txBox="1"/>
          <p:nvPr/>
        </p:nvSpPr>
        <p:spPr>
          <a:xfrm>
            <a:off x="839789" y="1751124"/>
            <a:ext cx="5157787" cy="3886930"/>
          </a:xfrm>
          <a:prstGeom prst="rect">
            <a:avLst/>
          </a:prstGeom>
          <a:ln>
            <a:noFill/>
          </a:ln>
        </p:spPr>
        <p:txBody>
          <a:bodyPr vert="horz" lIns="91440" tIns="45720" rIns="91440" bIns="45720" rtlCol="0">
            <a:normAutofit/>
          </a:bodyPr>
          <a:lstStyle/>
          <a:p>
            <a:pPr defTabSz="685766">
              <a:lnSpc>
                <a:spcPct val="90000"/>
              </a:lnSpc>
              <a:spcAft>
                <a:spcPts val="600"/>
              </a:spcAft>
            </a:pPr>
            <a:r>
              <a:rPr lang="en-US" sz="3200" u="sng" dirty="0">
                <a:ln w="0"/>
                <a:solidFill>
                  <a:schemeClr val="accent6"/>
                </a:solidFill>
                <a:effectLst>
                  <a:outerShdw blurRad="38100" dist="19050" dir="2700000" algn="tl" rotWithShape="0">
                    <a:schemeClr val="dk1">
                      <a:alpha val="40000"/>
                    </a:schemeClr>
                  </a:outerShdw>
                </a:effectLst>
              </a:rPr>
              <a:t>Clinical Practice Guideline</a:t>
            </a:r>
          </a:p>
          <a:p>
            <a:pPr defTabSz="685766">
              <a:lnSpc>
                <a:spcPct val="90000"/>
              </a:lnSpc>
            </a:pPr>
            <a:r>
              <a:rPr lang="en-US" sz="3200" i="1" dirty="0">
                <a:solidFill>
                  <a:schemeClr val="tx1">
                    <a:lumMod val="65000"/>
                    <a:lumOff val="35000"/>
                  </a:schemeClr>
                </a:solidFill>
              </a:rPr>
              <a:t>A clinical practice guideline is a series of recommendations created to inform clinicians of best practices, based on best available evidence</a:t>
            </a:r>
          </a:p>
        </p:txBody>
      </p:sp>
      <p:pic>
        <p:nvPicPr>
          <p:cNvPr id="5" name="Picture 4" descr="A person wearing a suit and tie&#10;&#10;Description generated with very high confidence">
            <a:extLst>
              <a:ext uri="{FF2B5EF4-FFF2-40B4-BE49-F238E27FC236}">
                <a16:creationId xmlns:a16="http://schemas.microsoft.com/office/drawing/2014/main" id="{E41A0E39-11EC-48C8-80C1-FD6B3396639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flipH="1">
            <a:off x="6623616" y="554702"/>
            <a:ext cx="3212045" cy="5348430"/>
          </a:xfrm>
          <a:prstGeom prst="rect">
            <a:avLst/>
          </a:prstGeom>
          <a:noFill/>
        </p:spPr>
      </p:pic>
      <p:sp>
        <p:nvSpPr>
          <p:cNvPr id="2" name="Footer Placeholder 1">
            <a:extLst>
              <a:ext uri="{FF2B5EF4-FFF2-40B4-BE49-F238E27FC236}">
                <a16:creationId xmlns:a16="http://schemas.microsoft.com/office/drawing/2014/main" id="{9A882556-9919-45D7-982F-FA591F47D8D2}"/>
              </a:ext>
            </a:extLst>
          </p:cNvPr>
          <p:cNvSpPr>
            <a:spLocks noGrp="1"/>
          </p:cNvSpPr>
          <p:nvPr>
            <p:ph type="ftr" sz="quarter" idx="11"/>
          </p:nvPr>
        </p:nvSpPr>
        <p:spPr>
          <a:xfrm>
            <a:off x="7543798" y="6303298"/>
            <a:ext cx="4114800" cy="365125"/>
          </a:xfrm>
          <a:prstGeom prst="rect">
            <a:avLst/>
          </a:prstGeom>
        </p:spPr>
        <p:txBody>
          <a:bodyPr vert="horz" lIns="91440" tIns="45720" rIns="91440" bIns="45720" rtlCol="0" anchor="ctr">
            <a:normAutofit/>
          </a:bodyPr>
          <a:lstStyle/>
          <a:p>
            <a:pPr>
              <a:spcAft>
                <a:spcPts val="600"/>
              </a:spcAft>
            </a:pPr>
            <a:r>
              <a:rPr lang="en-US" kern="1200" dirty="0">
                <a:latin typeface="+mn-lt"/>
                <a:ea typeface="+mn-ea"/>
                <a:cs typeface="+mn-cs"/>
              </a:rPr>
              <a:t>© 2023 American Academy of </a:t>
            </a:r>
            <a:r>
              <a:rPr lang="en-US" kern="1200" dirty="0" err="1">
                <a:latin typeface="+mn-lt"/>
                <a:ea typeface="+mn-ea"/>
                <a:cs typeface="+mn-cs"/>
              </a:rPr>
              <a:t>Orthopaedic</a:t>
            </a:r>
            <a:r>
              <a:rPr lang="en-US" kern="1200" dirty="0">
                <a:latin typeface="+mn-lt"/>
                <a:ea typeface="+mn-ea"/>
                <a:cs typeface="+mn-cs"/>
              </a:rPr>
              <a:t> Surgeons </a:t>
            </a:r>
          </a:p>
        </p:txBody>
      </p:sp>
    </p:spTree>
    <p:extLst>
      <p:ext uri="{BB962C8B-B14F-4D97-AF65-F5344CB8AC3E}">
        <p14:creationId xmlns:p14="http://schemas.microsoft.com/office/powerpoint/2010/main" val="559469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C41075F-8728-4051-A26B-BD113412DBA6}"/>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5" name="Title 1">
            <a:extLst>
              <a:ext uri="{FF2B5EF4-FFF2-40B4-BE49-F238E27FC236}">
                <a16:creationId xmlns:a16="http://schemas.microsoft.com/office/drawing/2014/main" id="{77FDD930-BA1A-4AF2-BFFB-228CFE709C3A}"/>
              </a:ext>
            </a:extLst>
          </p:cNvPr>
          <p:cNvSpPr txBox="1">
            <a:spLocks/>
          </p:cNvSpPr>
          <p:nvPr/>
        </p:nvSpPr>
        <p:spPr>
          <a:xfrm>
            <a:off x="580718" y="700077"/>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BMI: ADVERSE EVENTS</a:t>
            </a:r>
          </a:p>
        </p:txBody>
      </p:sp>
      <p:sp>
        <p:nvSpPr>
          <p:cNvPr id="16" name="Content Placeholder 2">
            <a:extLst>
              <a:ext uri="{FF2B5EF4-FFF2-40B4-BE49-F238E27FC236}">
                <a16:creationId xmlns:a16="http://schemas.microsoft.com/office/drawing/2014/main" id="{FDF4EBA8-3371-49EE-8E96-0BC528F1AC0F}"/>
              </a:ext>
            </a:extLst>
          </p:cNvPr>
          <p:cNvSpPr>
            <a:spLocks noGrp="1"/>
          </p:cNvSpPr>
          <p:nvPr>
            <p:ph idx="1"/>
          </p:nvPr>
        </p:nvSpPr>
        <p:spPr>
          <a:xfrm>
            <a:off x="533400" y="1505013"/>
            <a:ext cx="10515600" cy="1118266"/>
          </a:xfrm>
        </p:spPr>
        <p:txBody>
          <a:bodyPr>
            <a:normAutofit lnSpcReduction="10000"/>
          </a:bodyPr>
          <a:lstStyle/>
          <a:p>
            <a:pPr marL="457200" indent="-457200">
              <a:lnSpc>
                <a:spcPct val="100000"/>
              </a:lnSpc>
            </a:pPr>
            <a:r>
              <a:rPr lang="en-US" sz="2400" dirty="0"/>
              <a:t>Limited evidence suggests that elevated BMI may increase the risk of adverse events in patients undergoing total hip arthroplasty for symptomatic hip osteoarthritis.</a:t>
            </a:r>
          </a:p>
        </p:txBody>
      </p:sp>
      <p:grpSp>
        <p:nvGrpSpPr>
          <p:cNvPr id="8" name="Group 7">
            <a:extLst>
              <a:ext uri="{FF2B5EF4-FFF2-40B4-BE49-F238E27FC236}">
                <a16:creationId xmlns:a16="http://schemas.microsoft.com/office/drawing/2014/main" id="{AC30CD55-E671-480B-9E59-AAB907827B48}"/>
              </a:ext>
            </a:extLst>
          </p:cNvPr>
          <p:cNvGrpSpPr/>
          <p:nvPr/>
        </p:nvGrpSpPr>
        <p:grpSpPr>
          <a:xfrm>
            <a:off x="1014088" y="3553623"/>
            <a:ext cx="6966076" cy="637188"/>
            <a:chOff x="1187032" y="3296637"/>
            <a:chExt cx="6966076" cy="637188"/>
          </a:xfrm>
        </p:grpSpPr>
        <p:sp>
          <p:nvSpPr>
            <p:cNvPr id="9" name="Content Placeholder 2">
              <a:extLst>
                <a:ext uri="{FF2B5EF4-FFF2-40B4-BE49-F238E27FC236}">
                  <a16:creationId xmlns:a16="http://schemas.microsoft.com/office/drawing/2014/main" id="{E9213517-DAC2-4C48-824B-59AC4F223739}"/>
                </a:ext>
              </a:extLst>
            </p:cNvPr>
            <p:cNvSpPr txBox="1">
              <a:spLocks/>
            </p:cNvSpPr>
            <p:nvPr/>
          </p:nvSpPr>
          <p:spPr>
            <a:xfrm>
              <a:off x="1187032" y="3429000"/>
              <a:ext cx="5667375" cy="504825"/>
            </a:xfrm>
            <a:prstGeom prst="rect">
              <a:avLst/>
            </a:prstGeom>
            <a:ln>
              <a:noFill/>
            </a:ln>
          </p:spPr>
          <p:txBody>
            <a:bodyPr vert="horz" lIns="91440" tIns="45720" rIns="91440" bIns="45720" rtlCol="0">
              <a:normAutofit/>
            </a:bodyPr>
            <a:lstStyle>
              <a:lvl1pPr marL="171442" indent="-171442" algn="l" defTabSz="685766" rtl="0" eaLnBrk="1" latinLnBrk="0" hangingPunct="1">
                <a:lnSpc>
                  <a:spcPct val="90000"/>
                </a:lnSpc>
                <a:spcBef>
                  <a:spcPts val="751"/>
                </a:spcBef>
                <a:buFont typeface="Arial"/>
                <a:buChar char="•"/>
                <a:defRPr sz="3200" kern="1200">
                  <a:solidFill>
                    <a:schemeClr val="tx1">
                      <a:lumMod val="65000"/>
                      <a:lumOff val="35000"/>
                    </a:schemeClr>
                  </a:solidFill>
                  <a:latin typeface="+mn-lt"/>
                  <a:ea typeface="+mn-ea"/>
                  <a:cs typeface="+mn-cs"/>
                </a:defRPr>
              </a:lvl1pPr>
              <a:lvl2pPr marL="514324" indent="-171442" algn="l" defTabSz="685766" rtl="0" eaLnBrk="1" latinLnBrk="0" hangingPunct="1">
                <a:lnSpc>
                  <a:spcPct val="90000"/>
                </a:lnSpc>
                <a:spcBef>
                  <a:spcPts val="375"/>
                </a:spcBef>
                <a:buFont typeface="Arial"/>
                <a:buChar char="•"/>
                <a:defRPr sz="2800" kern="1200">
                  <a:solidFill>
                    <a:schemeClr val="tx1">
                      <a:lumMod val="65000"/>
                      <a:lumOff val="35000"/>
                    </a:schemeClr>
                  </a:solidFill>
                  <a:latin typeface="+mn-lt"/>
                  <a:ea typeface="+mn-ea"/>
                  <a:cs typeface="+mn-cs"/>
                </a:defRPr>
              </a:lvl2pPr>
              <a:lvl3pPr marL="857207" indent="-171442" algn="l" defTabSz="685766" rtl="0" eaLnBrk="1" latinLnBrk="0" hangingPunct="1">
                <a:lnSpc>
                  <a:spcPct val="90000"/>
                </a:lnSpc>
                <a:spcBef>
                  <a:spcPts val="375"/>
                </a:spcBef>
                <a:buFont typeface="Arial"/>
                <a:buChar char="•"/>
                <a:defRPr sz="2000" kern="1200">
                  <a:solidFill>
                    <a:schemeClr val="tx1">
                      <a:lumMod val="65000"/>
                      <a:lumOff val="35000"/>
                    </a:schemeClr>
                  </a:solidFill>
                  <a:latin typeface="+mn-lt"/>
                  <a:ea typeface="+mn-ea"/>
                  <a:cs typeface="+mn-cs"/>
                </a:defRPr>
              </a:lvl3pPr>
              <a:lvl4pPr marL="1200090"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4pPr>
              <a:lvl5pPr marL="1542973"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marL="0" indent="0">
                <a:buFont typeface="Arial"/>
                <a:buNone/>
              </a:pPr>
              <a:r>
                <a:rPr lang="en-US" sz="2400" b="1" dirty="0"/>
                <a:t>Strength of Recommendation: Limited </a:t>
              </a:r>
            </a:p>
          </p:txBody>
        </p:sp>
        <p:pic>
          <p:nvPicPr>
            <p:cNvPr id="10" name="Picture 9">
              <a:extLst>
                <a:ext uri="{FF2B5EF4-FFF2-40B4-BE49-F238E27FC236}">
                  <a16:creationId xmlns:a16="http://schemas.microsoft.com/office/drawing/2014/main" id="{863120CA-B0B4-40A7-95B1-B07A62EDFE7A}"/>
                </a:ext>
              </a:extLst>
            </p:cNvPr>
            <p:cNvPicPr>
              <a:picLocks noChangeAspect="1"/>
            </p:cNvPicPr>
            <p:nvPr/>
          </p:nvPicPr>
          <p:blipFill>
            <a:blip r:embed="rId3">
              <a:duotone>
                <a:prstClr val="black"/>
                <a:schemeClr val="accent3">
                  <a:tint val="45000"/>
                  <a:satMod val="400000"/>
                </a:schemeClr>
              </a:duotone>
            </a:blip>
            <a:stretch>
              <a:fillRect/>
            </a:stretch>
          </p:blipFill>
          <p:spPr>
            <a:xfrm>
              <a:off x="6305860" y="3296637"/>
              <a:ext cx="1847248" cy="451143"/>
            </a:xfrm>
            <a:prstGeom prst="rect">
              <a:avLst/>
            </a:prstGeom>
          </p:spPr>
        </p:pic>
      </p:grpSp>
    </p:spTree>
    <p:extLst>
      <p:ext uri="{BB962C8B-B14F-4D97-AF65-F5344CB8AC3E}">
        <p14:creationId xmlns:p14="http://schemas.microsoft.com/office/powerpoint/2010/main" val="421099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C41075F-8728-4051-A26B-BD113412DBA6}"/>
              </a:ext>
            </a:extLst>
          </p:cNvPr>
          <p:cNvSpPr>
            <a:spLocks noGrp="1"/>
          </p:cNvSpPr>
          <p:nvPr>
            <p:ph type="ftr" sz="quarter" idx="11"/>
          </p:nvPr>
        </p:nvSpPr>
        <p:spPr/>
        <p:txBody>
          <a:bodyPr/>
          <a:lstStyle/>
          <a:p>
            <a:r>
              <a:rPr lang="en-US" dirty="0"/>
              <a:t>© 2023 American Academy of </a:t>
            </a:r>
            <a:r>
              <a:rPr lang="en-US" dirty="0" err="1"/>
              <a:t>Orthopaedic</a:t>
            </a:r>
            <a:r>
              <a:rPr lang="en-US" dirty="0"/>
              <a:t> Surgeons </a:t>
            </a:r>
          </a:p>
        </p:txBody>
      </p:sp>
      <p:sp>
        <p:nvSpPr>
          <p:cNvPr id="15" name="Title 1">
            <a:extLst>
              <a:ext uri="{FF2B5EF4-FFF2-40B4-BE49-F238E27FC236}">
                <a16:creationId xmlns:a16="http://schemas.microsoft.com/office/drawing/2014/main" id="{77FDD930-BA1A-4AF2-BFFB-228CFE709C3A}"/>
              </a:ext>
            </a:extLst>
          </p:cNvPr>
          <p:cNvSpPr txBox="1">
            <a:spLocks/>
          </p:cNvSpPr>
          <p:nvPr/>
        </p:nvSpPr>
        <p:spPr>
          <a:xfrm>
            <a:off x="523568" y="700077"/>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BMI: CLINICAL OUTCOMES</a:t>
            </a:r>
          </a:p>
        </p:txBody>
      </p:sp>
      <p:sp>
        <p:nvSpPr>
          <p:cNvPr id="16" name="Content Placeholder 2">
            <a:extLst>
              <a:ext uri="{FF2B5EF4-FFF2-40B4-BE49-F238E27FC236}">
                <a16:creationId xmlns:a16="http://schemas.microsoft.com/office/drawing/2014/main" id="{FDF4EBA8-3371-49EE-8E96-0BC528F1AC0F}"/>
              </a:ext>
            </a:extLst>
          </p:cNvPr>
          <p:cNvSpPr>
            <a:spLocks noGrp="1"/>
          </p:cNvSpPr>
          <p:nvPr>
            <p:ph idx="1"/>
          </p:nvPr>
        </p:nvSpPr>
        <p:spPr>
          <a:xfrm>
            <a:off x="533400" y="1505013"/>
            <a:ext cx="10515600" cy="1394304"/>
          </a:xfrm>
        </p:spPr>
        <p:txBody>
          <a:bodyPr>
            <a:normAutofit fontScale="92500" lnSpcReduction="10000"/>
          </a:bodyPr>
          <a:lstStyle/>
          <a:p>
            <a:pPr marL="457200" indent="-457200">
              <a:lnSpc>
                <a:spcPct val="100000"/>
              </a:lnSpc>
            </a:pPr>
            <a:r>
              <a:rPr lang="en-US" sz="2400" dirty="0"/>
              <a:t>Limited evidence supports that patients with elevated BMI and symptomatic osteoarthritis of the hip may achieve lower absolute patient reported outcome scores but a similar degree of improvement in patient satisfaction, pain, function, and quality of life after total hip arthroplasty.</a:t>
            </a:r>
          </a:p>
        </p:txBody>
      </p:sp>
      <p:grpSp>
        <p:nvGrpSpPr>
          <p:cNvPr id="8" name="Group 7">
            <a:extLst>
              <a:ext uri="{FF2B5EF4-FFF2-40B4-BE49-F238E27FC236}">
                <a16:creationId xmlns:a16="http://schemas.microsoft.com/office/drawing/2014/main" id="{AC30CD55-E671-480B-9E59-AAB907827B48}"/>
              </a:ext>
            </a:extLst>
          </p:cNvPr>
          <p:cNvGrpSpPr/>
          <p:nvPr/>
        </p:nvGrpSpPr>
        <p:grpSpPr>
          <a:xfrm>
            <a:off x="1052188" y="3572673"/>
            <a:ext cx="6966076" cy="637188"/>
            <a:chOff x="1187032" y="3296637"/>
            <a:chExt cx="6966076" cy="637188"/>
          </a:xfrm>
        </p:grpSpPr>
        <p:sp>
          <p:nvSpPr>
            <p:cNvPr id="9" name="Content Placeholder 2">
              <a:extLst>
                <a:ext uri="{FF2B5EF4-FFF2-40B4-BE49-F238E27FC236}">
                  <a16:creationId xmlns:a16="http://schemas.microsoft.com/office/drawing/2014/main" id="{E9213517-DAC2-4C48-824B-59AC4F223739}"/>
                </a:ext>
              </a:extLst>
            </p:cNvPr>
            <p:cNvSpPr txBox="1">
              <a:spLocks/>
            </p:cNvSpPr>
            <p:nvPr/>
          </p:nvSpPr>
          <p:spPr>
            <a:xfrm>
              <a:off x="1187032" y="3429000"/>
              <a:ext cx="5667375" cy="504825"/>
            </a:xfrm>
            <a:prstGeom prst="rect">
              <a:avLst/>
            </a:prstGeom>
            <a:ln>
              <a:noFill/>
            </a:ln>
          </p:spPr>
          <p:txBody>
            <a:bodyPr vert="horz" lIns="91440" tIns="45720" rIns="91440" bIns="45720" rtlCol="0">
              <a:normAutofit/>
            </a:bodyPr>
            <a:lstStyle>
              <a:lvl1pPr marL="171442" indent="-171442" algn="l" defTabSz="685766" rtl="0" eaLnBrk="1" latinLnBrk="0" hangingPunct="1">
                <a:lnSpc>
                  <a:spcPct val="90000"/>
                </a:lnSpc>
                <a:spcBef>
                  <a:spcPts val="751"/>
                </a:spcBef>
                <a:buFont typeface="Arial"/>
                <a:buChar char="•"/>
                <a:defRPr sz="3200" kern="1200">
                  <a:solidFill>
                    <a:schemeClr val="tx1">
                      <a:lumMod val="65000"/>
                      <a:lumOff val="35000"/>
                    </a:schemeClr>
                  </a:solidFill>
                  <a:latin typeface="+mn-lt"/>
                  <a:ea typeface="+mn-ea"/>
                  <a:cs typeface="+mn-cs"/>
                </a:defRPr>
              </a:lvl1pPr>
              <a:lvl2pPr marL="514324" indent="-171442" algn="l" defTabSz="685766" rtl="0" eaLnBrk="1" latinLnBrk="0" hangingPunct="1">
                <a:lnSpc>
                  <a:spcPct val="90000"/>
                </a:lnSpc>
                <a:spcBef>
                  <a:spcPts val="375"/>
                </a:spcBef>
                <a:buFont typeface="Arial"/>
                <a:buChar char="•"/>
                <a:defRPr sz="2800" kern="1200">
                  <a:solidFill>
                    <a:schemeClr val="tx1">
                      <a:lumMod val="65000"/>
                      <a:lumOff val="35000"/>
                    </a:schemeClr>
                  </a:solidFill>
                  <a:latin typeface="+mn-lt"/>
                  <a:ea typeface="+mn-ea"/>
                  <a:cs typeface="+mn-cs"/>
                </a:defRPr>
              </a:lvl2pPr>
              <a:lvl3pPr marL="857207" indent="-171442" algn="l" defTabSz="685766" rtl="0" eaLnBrk="1" latinLnBrk="0" hangingPunct="1">
                <a:lnSpc>
                  <a:spcPct val="90000"/>
                </a:lnSpc>
                <a:spcBef>
                  <a:spcPts val="375"/>
                </a:spcBef>
                <a:buFont typeface="Arial"/>
                <a:buChar char="•"/>
                <a:defRPr sz="2000" kern="1200">
                  <a:solidFill>
                    <a:schemeClr val="tx1">
                      <a:lumMod val="65000"/>
                      <a:lumOff val="35000"/>
                    </a:schemeClr>
                  </a:solidFill>
                  <a:latin typeface="+mn-lt"/>
                  <a:ea typeface="+mn-ea"/>
                  <a:cs typeface="+mn-cs"/>
                </a:defRPr>
              </a:lvl3pPr>
              <a:lvl4pPr marL="1200090"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4pPr>
              <a:lvl5pPr marL="1542973"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marL="0" indent="0">
                <a:buFont typeface="Arial"/>
                <a:buNone/>
              </a:pPr>
              <a:r>
                <a:rPr lang="en-US" sz="2400" b="1" dirty="0"/>
                <a:t>Strength of Recommendation: Limited </a:t>
              </a:r>
            </a:p>
          </p:txBody>
        </p:sp>
        <p:pic>
          <p:nvPicPr>
            <p:cNvPr id="10" name="Picture 9">
              <a:extLst>
                <a:ext uri="{FF2B5EF4-FFF2-40B4-BE49-F238E27FC236}">
                  <a16:creationId xmlns:a16="http://schemas.microsoft.com/office/drawing/2014/main" id="{863120CA-B0B4-40A7-95B1-B07A62EDFE7A}"/>
                </a:ext>
              </a:extLst>
            </p:cNvPr>
            <p:cNvPicPr>
              <a:picLocks noChangeAspect="1"/>
            </p:cNvPicPr>
            <p:nvPr/>
          </p:nvPicPr>
          <p:blipFill>
            <a:blip r:embed="rId3">
              <a:duotone>
                <a:prstClr val="black"/>
                <a:schemeClr val="accent3">
                  <a:tint val="45000"/>
                  <a:satMod val="400000"/>
                </a:schemeClr>
              </a:duotone>
            </a:blip>
            <a:stretch>
              <a:fillRect/>
            </a:stretch>
          </p:blipFill>
          <p:spPr>
            <a:xfrm>
              <a:off x="6305860" y="3296637"/>
              <a:ext cx="1847248" cy="451143"/>
            </a:xfrm>
            <a:prstGeom prst="rect">
              <a:avLst/>
            </a:prstGeom>
          </p:spPr>
        </p:pic>
      </p:grpSp>
    </p:spTree>
    <p:extLst>
      <p:ext uri="{BB962C8B-B14F-4D97-AF65-F5344CB8AC3E}">
        <p14:creationId xmlns:p14="http://schemas.microsoft.com/office/powerpoint/2010/main" val="3125410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693F70-E881-41F6-9A7C-1BB17884D637}"/>
              </a:ext>
            </a:extLst>
          </p:cNvPr>
          <p:cNvSpPr>
            <a:spLocks noGrp="1"/>
          </p:cNvSpPr>
          <p:nvPr>
            <p:ph type="ftr" sz="quarter" idx="11"/>
          </p:nvPr>
        </p:nvSpPr>
        <p:spPr/>
        <p:txBody>
          <a:bodyPr/>
          <a:lstStyle/>
          <a:p>
            <a:r>
              <a:rPr lang="en-US" dirty="0"/>
              <a:t>© 2023 American Academy of </a:t>
            </a:r>
            <a:r>
              <a:rPr lang="en-US" dirty="0" err="1"/>
              <a:t>Orthopaedic</a:t>
            </a:r>
            <a:r>
              <a:rPr lang="en-US" dirty="0"/>
              <a:t> Surgeons </a:t>
            </a:r>
          </a:p>
        </p:txBody>
      </p:sp>
      <p:sp>
        <p:nvSpPr>
          <p:cNvPr id="18" name="Title 1">
            <a:extLst>
              <a:ext uri="{FF2B5EF4-FFF2-40B4-BE49-F238E27FC236}">
                <a16:creationId xmlns:a16="http://schemas.microsoft.com/office/drawing/2014/main" id="{E6D92C1B-3C31-4EAB-9541-C053775A7000}"/>
              </a:ext>
            </a:extLst>
          </p:cNvPr>
          <p:cNvSpPr txBox="1">
            <a:spLocks/>
          </p:cNvSpPr>
          <p:nvPr/>
        </p:nvSpPr>
        <p:spPr>
          <a:xfrm>
            <a:off x="512551" y="693345"/>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PRESCRIPTION OPIOID AS CONSERVATIVE TREATMENT</a:t>
            </a:r>
          </a:p>
        </p:txBody>
      </p:sp>
      <p:sp>
        <p:nvSpPr>
          <p:cNvPr id="19" name="Content Placeholder 2">
            <a:extLst>
              <a:ext uri="{FF2B5EF4-FFF2-40B4-BE49-F238E27FC236}">
                <a16:creationId xmlns:a16="http://schemas.microsoft.com/office/drawing/2014/main" id="{C80F6B8C-35D0-4855-ACDF-6B90CAEA3C44}"/>
              </a:ext>
            </a:extLst>
          </p:cNvPr>
          <p:cNvSpPr>
            <a:spLocks noGrp="1"/>
          </p:cNvSpPr>
          <p:nvPr>
            <p:ph idx="1"/>
          </p:nvPr>
        </p:nvSpPr>
        <p:spPr>
          <a:xfrm>
            <a:off x="533400" y="1490023"/>
            <a:ext cx="10515600" cy="840948"/>
          </a:xfrm>
        </p:spPr>
        <p:txBody>
          <a:bodyPr>
            <a:noAutofit/>
          </a:bodyPr>
          <a:lstStyle/>
          <a:p>
            <a:pPr marL="457200" indent="-457200">
              <a:lnSpc>
                <a:spcPct val="100000"/>
              </a:lnSpc>
              <a:buFont typeface="Wingdings" panose="05000000000000000000" pitchFamily="2" charset="2"/>
              <a:buChar char="§"/>
            </a:pPr>
            <a:r>
              <a:rPr lang="en-US" sz="2400" dirty="0"/>
              <a:t>In the absence of sufficient evidence, it is the opinion of the workgroup that oral opioids not be utilized for nonoperative treatment of symptomatic osteoarthritis of the hip.</a:t>
            </a:r>
          </a:p>
        </p:txBody>
      </p:sp>
      <p:pic>
        <p:nvPicPr>
          <p:cNvPr id="6" name="Picture 5">
            <a:extLst>
              <a:ext uri="{FF2B5EF4-FFF2-40B4-BE49-F238E27FC236}">
                <a16:creationId xmlns:a16="http://schemas.microsoft.com/office/drawing/2014/main" id="{E3440ED9-D93B-4431-BD71-2054E988E18B}"/>
              </a:ext>
            </a:extLst>
          </p:cNvPr>
          <p:cNvPicPr>
            <a:picLocks noChangeAspect="1"/>
          </p:cNvPicPr>
          <p:nvPr/>
        </p:nvPicPr>
        <p:blipFill>
          <a:blip r:embed="rId3"/>
          <a:stretch>
            <a:fillRect/>
          </a:stretch>
        </p:blipFill>
        <p:spPr>
          <a:xfrm>
            <a:off x="899066" y="3508652"/>
            <a:ext cx="7669433" cy="810838"/>
          </a:xfrm>
          <a:prstGeom prst="rect">
            <a:avLst/>
          </a:prstGeom>
        </p:spPr>
      </p:pic>
    </p:spTree>
    <p:extLst>
      <p:ext uri="{BB962C8B-B14F-4D97-AF65-F5344CB8AC3E}">
        <p14:creationId xmlns:p14="http://schemas.microsoft.com/office/powerpoint/2010/main" val="7318408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6CE6F67-6514-4FB6-8E0D-328BD288C3D4}"/>
              </a:ext>
            </a:extLst>
          </p:cNvPr>
          <p:cNvSpPr>
            <a:spLocks noGrp="1"/>
          </p:cNvSpPr>
          <p:nvPr>
            <p:ph type="ftr" sz="quarter" idx="11"/>
          </p:nvPr>
        </p:nvSpPr>
        <p:spPr/>
        <p:txBody>
          <a:bodyPr/>
          <a:lstStyle/>
          <a:p>
            <a:r>
              <a:rPr lang="en-US" dirty="0"/>
              <a:t>© 2023 American Academy of </a:t>
            </a:r>
            <a:r>
              <a:rPr lang="en-US" dirty="0" err="1"/>
              <a:t>Orthopaedic</a:t>
            </a:r>
            <a:r>
              <a:rPr lang="en-US" dirty="0"/>
              <a:t> Surgeons </a:t>
            </a:r>
          </a:p>
        </p:txBody>
      </p:sp>
      <p:sp>
        <p:nvSpPr>
          <p:cNvPr id="14" name="Title 1">
            <a:extLst>
              <a:ext uri="{FF2B5EF4-FFF2-40B4-BE49-F238E27FC236}">
                <a16:creationId xmlns:a16="http://schemas.microsoft.com/office/drawing/2014/main" id="{F4235DBF-9344-4A19-8775-941F4319B4FC}"/>
              </a:ext>
            </a:extLst>
          </p:cNvPr>
          <p:cNvSpPr txBox="1">
            <a:spLocks/>
          </p:cNvSpPr>
          <p:nvPr/>
        </p:nvSpPr>
        <p:spPr>
          <a:xfrm>
            <a:off x="561054" y="703170"/>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DIABETES: ADVERSE EVENTS</a:t>
            </a:r>
          </a:p>
        </p:txBody>
      </p:sp>
      <p:sp>
        <p:nvSpPr>
          <p:cNvPr id="15" name="Content Placeholder 2">
            <a:extLst>
              <a:ext uri="{FF2B5EF4-FFF2-40B4-BE49-F238E27FC236}">
                <a16:creationId xmlns:a16="http://schemas.microsoft.com/office/drawing/2014/main" id="{87109229-BDB2-4EDD-8CB0-0D3C55848AA9}"/>
              </a:ext>
            </a:extLst>
          </p:cNvPr>
          <p:cNvSpPr>
            <a:spLocks noGrp="1"/>
          </p:cNvSpPr>
          <p:nvPr>
            <p:ph idx="1"/>
          </p:nvPr>
        </p:nvSpPr>
        <p:spPr>
          <a:xfrm>
            <a:off x="533400" y="1489700"/>
            <a:ext cx="10515600" cy="899093"/>
          </a:xfrm>
        </p:spPr>
        <p:txBody>
          <a:bodyPr>
            <a:noAutofit/>
          </a:bodyPr>
          <a:lstStyle/>
          <a:p>
            <a:pPr marL="457200" indent="-457200">
              <a:lnSpc>
                <a:spcPct val="100000"/>
              </a:lnSpc>
              <a:spcBef>
                <a:spcPts val="0"/>
              </a:spcBef>
              <a:spcAft>
                <a:spcPts val="600"/>
              </a:spcAft>
              <a:buFont typeface="Wingdings" panose="05000000000000000000" pitchFamily="2" charset="2"/>
              <a:buChar char="§"/>
            </a:pPr>
            <a:r>
              <a:rPr lang="en-US" sz="2400" dirty="0"/>
              <a:t>Limited evidence suggests that patients with symptomatic osteoarthritis of the hip and poorly controlled diabetes may be at a higher risk for adverse events after total hip arthroplasty.</a:t>
            </a:r>
          </a:p>
        </p:txBody>
      </p:sp>
      <p:grpSp>
        <p:nvGrpSpPr>
          <p:cNvPr id="9" name="Group 8">
            <a:extLst>
              <a:ext uri="{FF2B5EF4-FFF2-40B4-BE49-F238E27FC236}">
                <a16:creationId xmlns:a16="http://schemas.microsoft.com/office/drawing/2014/main" id="{CC8B7EAE-3F1D-49F6-BB2A-5CC9393C985F}"/>
              </a:ext>
            </a:extLst>
          </p:cNvPr>
          <p:cNvGrpSpPr/>
          <p:nvPr/>
        </p:nvGrpSpPr>
        <p:grpSpPr>
          <a:xfrm>
            <a:off x="972854" y="3558682"/>
            <a:ext cx="6966076" cy="637188"/>
            <a:chOff x="1187032" y="3296637"/>
            <a:chExt cx="6966076" cy="637188"/>
          </a:xfrm>
        </p:grpSpPr>
        <p:sp>
          <p:nvSpPr>
            <p:cNvPr id="10" name="Content Placeholder 2">
              <a:extLst>
                <a:ext uri="{FF2B5EF4-FFF2-40B4-BE49-F238E27FC236}">
                  <a16:creationId xmlns:a16="http://schemas.microsoft.com/office/drawing/2014/main" id="{0958A665-94D7-4D23-ADDE-95661EA2F4A1}"/>
                </a:ext>
              </a:extLst>
            </p:cNvPr>
            <p:cNvSpPr txBox="1">
              <a:spLocks/>
            </p:cNvSpPr>
            <p:nvPr/>
          </p:nvSpPr>
          <p:spPr>
            <a:xfrm>
              <a:off x="1187032" y="3429000"/>
              <a:ext cx="5667375" cy="504825"/>
            </a:xfrm>
            <a:prstGeom prst="rect">
              <a:avLst/>
            </a:prstGeom>
            <a:ln>
              <a:noFill/>
            </a:ln>
          </p:spPr>
          <p:txBody>
            <a:bodyPr vert="horz" lIns="91440" tIns="45720" rIns="91440" bIns="45720" rtlCol="0">
              <a:normAutofit/>
            </a:bodyPr>
            <a:lstStyle>
              <a:lvl1pPr marL="171442" indent="-171442" algn="l" defTabSz="685766" rtl="0" eaLnBrk="1" latinLnBrk="0" hangingPunct="1">
                <a:lnSpc>
                  <a:spcPct val="90000"/>
                </a:lnSpc>
                <a:spcBef>
                  <a:spcPts val="751"/>
                </a:spcBef>
                <a:buFont typeface="Arial"/>
                <a:buChar char="•"/>
                <a:defRPr sz="3200" kern="1200">
                  <a:solidFill>
                    <a:schemeClr val="tx1">
                      <a:lumMod val="65000"/>
                      <a:lumOff val="35000"/>
                    </a:schemeClr>
                  </a:solidFill>
                  <a:latin typeface="+mn-lt"/>
                  <a:ea typeface="+mn-ea"/>
                  <a:cs typeface="+mn-cs"/>
                </a:defRPr>
              </a:lvl1pPr>
              <a:lvl2pPr marL="514324" indent="-171442" algn="l" defTabSz="685766" rtl="0" eaLnBrk="1" latinLnBrk="0" hangingPunct="1">
                <a:lnSpc>
                  <a:spcPct val="90000"/>
                </a:lnSpc>
                <a:spcBef>
                  <a:spcPts val="375"/>
                </a:spcBef>
                <a:buFont typeface="Arial"/>
                <a:buChar char="•"/>
                <a:defRPr sz="2800" kern="1200">
                  <a:solidFill>
                    <a:schemeClr val="tx1">
                      <a:lumMod val="65000"/>
                      <a:lumOff val="35000"/>
                    </a:schemeClr>
                  </a:solidFill>
                  <a:latin typeface="+mn-lt"/>
                  <a:ea typeface="+mn-ea"/>
                  <a:cs typeface="+mn-cs"/>
                </a:defRPr>
              </a:lvl2pPr>
              <a:lvl3pPr marL="857207" indent="-171442" algn="l" defTabSz="685766" rtl="0" eaLnBrk="1" latinLnBrk="0" hangingPunct="1">
                <a:lnSpc>
                  <a:spcPct val="90000"/>
                </a:lnSpc>
                <a:spcBef>
                  <a:spcPts val="375"/>
                </a:spcBef>
                <a:buFont typeface="Arial"/>
                <a:buChar char="•"/>
                <a:defRPr sz="2000" kern="1200">
                  <a:solidFill>
                    <a:schemeClr val="tx1">
                      <a:lumMod val="65000"/>
                      <a:lumOff val="35000"/>
                    </a:schemeClr>
                  </a:solidFill>
                  <a:latin typeface="+mn-lt"/>
                  <a:ea typeface="+mn-ea"/>
                  <a:cs typeface="+mn-cs"/>
                </a:defRPr>
              </a:lvl3pPr>
              <a:lvl4pPr marL="1200090"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4pPr>
              <a:lvl5pPr marL="1542973"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marL="0" indent="0">
                <a:buFont typeface="Arial"/>
                <a:buNone/>
              </a:pPr>
              <a:r>
                <a:rPr lang="en-US" sz="2400" b="1" dirty="0"/>
                <a:t>Strength of Recommendation: Limited </a:t>
              </a:r>
            </a:p>
          </p:txBody>
        </p:sp>
        <p:pic>
          <p:nvPicPr>
            <p:cNvPr id="11" name="Picture 10">
              <a:extLst>
                <a:ext uri="{FF2B5EF4-FFF2-40B4-BE49-F238E27FC236}">
                  <a16:creationId xmlns:a16="http://schemas.microsoft.com/office/drawing/2014/main" id="{D9D96F5B-336F-4136-BA90-2220FC89B9F8}"/>
                </a:ext>
              </a:extLst>
            </p:cNvPr>
            <p:cNvPicPr>
              <a:picLocks noChangeAspect="1"/>
            </p:cNvPicPr>
            <p:nvPr/>
          </p:nvPicPr>
          <p:blipFill>
            <a:blip r:embed="rId3">
              <a:duotone>
                <a:prstClr val="black"/>
                <a:schemeClr val="accent3">
                  <a:tint val="45000"/>
                  <a:satMod val="400000"/>
                </a:schemeClr>
              </a:duotone>
            </a:blip>
            <a:stretch>
              <a:fillRect/>
            </a:stretch>
          </p:blipFill>
          <p:spPr>
            <a:xfrm>
              <a:off x="6305860" y="3296637"/>
              <a:ext cx="1847248" cy="451143"/>
            </a:xfrm>
            <a:prstGeom prst="rect">
              <a:avLst/>
            </a:prstGeom>
          </p:spPr>
        </p:pic>
      </p:grpSp>
    </p:spTree>
    <p:extLst>
      <p:ext uri="{BB962C8B-B14F-4D97-AF65-F5344CB8AC3E}">
        <p14:creationId xmlns:p14="http://schemas.microsoft.com/office/powerpoint/2010/main" val="1731908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C79BCBC-6EC6-429D-8290-A363AD30C1D2}"/>
              </a:ext>
            </a:extLst>
          </p:cNvPr>
          <p:cNvSpPr>
            <a:spLocks noGrp="1"/>
          </p:cNvSpPr>
          <p:nvPr>
            <p:ph type="ftr" sz="quarter" idx="11"/>
          </p:nvPr>
        </p:nvSpPr>
        <p:spPr/>
        <p:txBody>
          <a:bodyPr/>
          <a:lstStyle/>
          <a:p>
            <a:r>
              <a:rPr lang="en-US" dirty="0"/>
              <a:t>© 2023 American Academy of </a:t>
            </a:r>
            <a:r>
              <a:rPr lang="en-US" dirty="0" err="1"/>
              <a:t>Orthopaedic</a:t>
            </a:r>
            <a:r>
              <a:rPr lang="en-US" dirty="0"/>
              <a:t> Surgeons </a:t>
            </a:r>
          </a:p>
        </p:txBody>
      </p:sp>
      <p:sp>
        <p:nvSpPr>
          <p:cNvPr id="14" name="Title 1">
            <a:extLst>
              <a:ext uri="{FF2B5EF4-FFF2-40B4-BE49-F238E27FC236}">
                <a16:creationId xmlns:a16="http://schemas.microsoft.com/office/drawing/2014/main" id="{09A70EEE-84A7-4FBC-A989-6879DA16C199}"/>
              </a:ext>
            </a:extLst>
          </p:cNvPr>
          <p:cNvSpPr txBox="1">
            <a:spLocks/>
          </p:cNvSpPr>
          <p:nvPr/>
        </p:nvSpPr>
        <p:spPr>
          <a:xfrm>
            <a:off x="529052" y="724096"/>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SOCIAL DETERMINANTS OF HEALTH</a:t>
            </a:r>
          </a:p>
        </p:txBody>
      </p:sp>
      <p:sp>
        <p:nvSpPr>
          <p:cNvPr id="15" name="Content Placeholder 2">
            <a:extLst>
              <a:ext uri="{FF2B5EF4-FFF2-40B4-BE49-F238E27FC236}">
                <a16:creationId xmlns:a16="http://schemas.microsoft.com/office/drawing/2014/main" id="{1A5C7ACB-8CAC-4FC6-89AF-418DAC818454}"/>
              </a:ext>
            </a:extLst>
          </p:cNvPr>
          <p:cNvSpPr>
            <a:spLocks noGrp="1"/>
          </p:cNvSpPr>
          <p:nvPr>
            <p:ph idx="1"/>
          </p:nvPr>
        </p:nvSpPr>
        <p:spPr>
          <a:xfrm>
            <a:off x="529374" y="1539351"/>
            <a:ext cx="10515600" cy="799254"/>
          </a:xfrm>
        </p:spPr>
        <p:txBody>
          <a:bodyPr>
            <a:noAutofit/>
          </a:bodyPr>
          <a:lstStyle/>
          <a:p>
            <a:pPr marL="457200" indent="-457200">
              <a:lnSpc>
                <a:spcPct val="100000"/>
              </a:lnSpc>
              <a:spcBef>
                <a:spcPts val="0"/>
              </a:spcBef>
              <a:spcAft>
                <a:spcPts val="600"/>
              </a:spcAft>
              <a:buFont typeface="Wingdings" panose="05000000000000000000" pitchFamily="2" charset="2"/>
              <a:buChar char="§"/>
            </a:pPr>
            <a:r>
              <a:rPr lang="en-US" sz="2400" dirty="0"/>
              <a:t>Limited evidence suggests that social determinants of health (e.g., education, income level, food desert, insurance type) may negatively impact length of stay, total cost of care, and mortality after total hip arthroplasty.</a:t>
            </a:r>
          </a:p>
        </p:txBody>
      </p:sp>
      <p:grpSp>
        <p:nvGrpSpPr>
          <p:cNvPr id="11" name="Group 10">
            <a:extLst>
              <a:ext uri="{FF2B5EF4-FFF2-40B4-BE49-F238E27FC236}">
                <a16:creationId xmlns:a16="http://schemas.microsoft.com/office/drawing/2014/main" id="{EECB742C-927F-4816-940A-B7B2D617AF84}"/>
              </a:ext>
            </a:extLst>
          </p:cNvPr>
          <p:cNvGrpSpPr/>
          <p:nvPr/>
        </p:nvGrpSpPr>
        <p:grpSpPr>
          <a:xfrm>
            <a:off x="969806" y="3593541"/>
            <a:ext cx="6966076" cy="637188"/>
            <a:chOff x="1187032" y="3296637"/>
            <a:chExt cx="6966076" cy="637188"/>
          </a:xfrm>
        </p:grpSpPr>
        <p:sp>
          <p:nvSpPr>
            <p:cNvPr id="12" name="Content Placeholder 2">
              <a:extLst>
                <a:ext uri="{FF2B5EF4-FFF2-40B4-BE49-F238E27FC236}">
                  <a16:creationId xmlns:a16="http://schemas.microsoft.com/office/drawing/2014/main" id="{30113D84-C048-4BA4-94ED-CC698317FBB3}"/>
                </a:ext>
              </a:extLst>
            </p:cNvPr>
            <p:cNvSpPr txBox="1">
              <a:spLocks/>
            </p:cNvSpPr>
            <p:nvPr/>
          </p:nvSpPr>
          <p:spPr>
            <a:xfrm>
              <a:off x="1187032" y="3429000"/>
              <a:ext cx="5667375" cy="504825"/>
            </a:xfrm>
            <a:prstGeom prst="rect">
              <a:avLst/>
            </a:prstGeom>
            <a:ln>
              <a:noFill/>
            </a:ln>
          </p:spPr>
          <p:txBody>
            <a:bodyPr vert="horz" lIns="91440" tIns="45720" rIns="91440" bIns="45720" rtlCol="0">
              <a:normAutofit/>
            </a:bodyPr>
            <a:lstStyle>
              <a:lvl1pPr marL="171442" indent="-171442" algn="l" defTabSz="685766" rtl="0" eaLnBrk="1" latinLnBrk="0" hangingPunct="1">
                <a:lnSpc>
                  <a:spcPct val="90000"/>
                </a:lnSpc>
                <a:spcBef>
                  <a:spcPts val="751"/>
                </a:spcBef>
                <a:buFont typeface="Arial"/>
                <a:buChar char="•"/>
                <a:defRPr sz="3200" kern="1200">
                  <a:solidFill>
                    <a:schemeClr val="tx1">
                      <a:lumMod val="65000"/>
                      <a:lumOff val="35000"/>
                    </a:schemeClr>
                  </a:solidFill>
                  <a:latin typeface="+mn-lt"/>
                  <a:ea typeface="+mn-ea"/>
                  <a:cs typeface="+mn-cs"/>
                </a:defRPr>
              </a:lvl1pPr>
              <a:lvl2pPr marL="514324" indent="-171442" algn="l" defTabSz="685766" rtl="0" eaLnBrk="1" latinLnBrk="0" hangingPunct="1">
                <a:lnSpc>
                  <a:spcPct val="90000"/>
                </a:lnSpc>
                <a:spcBef>
                  <a:spcPts val="375"/>
                </a:spcBef>
                <a:buFont typeface="Arial"/>
                <a:buChar char="•"/>
                <a:defRPr sz="2800" kern="1200">
                  <a:solidFill>
                    <a:schemeClr val="tx1">
                      <a:lumMod val="65000"/>
                      <a:lumOff val="35000"/>
                    </a:schemeClr>
                  </a:solidFill>
                  <a:latin typeface="+mn-lt"/>
                  <a:ea typeface="+mn-ea"/>
                  <a:cs typeface="+mn-cs"/>
                </a:defRPr>
              </a:lvl2pPr>
              <a:lvl3pPr marL="857207" indent="-171442" algn="l" defTabSz="685766" rtl="0" eaLnBrk="1" latinLnBrk="0" hangingPunct="1">
                <a:lnSpc>
                  <a:spcPct val="90000"/>
                </a:lnSpc>
                <a:spcBef>
                  <a:spcPts val="375"/>
                </a:spcBef>
                <a:buFont typeface="Arial"/>
                <a:buChar char="•"/>
                <a:defRPr sz="2000" kern="1200">
                  <a:solidFill>
                    <a:schemeClr val="tx1">
                      <a:lumMod val="65000"/>
                      <a:lumOff val="35000"/>
                    </a:schemeClr>
                  </a:solidFill>
                  <a:latin typeface="+mn-lt"/>
                  <a:ea typeface="+mn-ea"/>
                  <a:cs typeface="+mn-cs"/>
                </a:defRPr>
              </a:lvl3pPr>
              <a:lvl4pPr marL="1200090"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4pPr>
              <a:lvl5pPr marL="1542973"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marL="0" indent="0">
                <a:buFont typeface="Arial"/>
                <a:buNone/>
              </a:pPr>
              <a:r>
                <a:rPr lang="en-US" sz="2400" b="1" dirty="0"/>
                <a:t>Strength of Recommendation: Limited </a:t>
              </a:r>
            </a:p>
          </p:txBody>
        </p:sp>
        <p:pic>
          <p:nvPicPr>
            <p:cNvPr id="13" name="Picture 12">
              <a:extLst>
                <a:ext uri="{FF2B5EF4-FFF2-40B4-BE49-F238E27FC236}">
                  <a16:creationId xmlns:a16="http://schemas.microsoft.com/office/drawing/2014/main" id="{585B8EA5-E4B5-48F6-B882-A5A7FB28069C}"/>
                </a:ext>
              </a:extLst>
            </p:cNvPr>
            <p:cNvPicPr>
              <a:picLocks noChangeAspect="1"/>
            </p:cNvPicPr>
            <p:nvPr/>
          </p:nvPicPr>
          <p:blipFill>
            <a:blip r:embed="rId3">
              <a:duotone>
                <a:prstClr val="black"/>
                <a:schemeClr val="accent3">
                  <a:tint val="45000"/>
                  <a:satMod val="400000"/>
                </a:schemeClr>
              </a:duotone>
            </a:blip>
            <a:stretch>
              <a:fillRect/>
            </a:stretch>
          </p:blipFill>
          <p:spPr>
            <a:xfrm>
              <a:off x="6305860" y="3296637"/>
              <a:ext cx="1847248" cy="451143"/>
            </a:xfrm>
            <a:prstGeom prst="rect">
              <a:avLst/>
            </a:prstGeom>
          </p:spPr>
        </p:pic>
      </p:grpSp>
    </p:spTree>
    <p:extLst>
      <p:ext uri="{BB962C8B-B14F-4D97-AF65-F5344CB8AC3E}">
        <p14:creationId xmlns:p14="http://schemas.microsoft.com/office/powerpoint/2010/main" val="1472044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693F70-E881-41F6-9A7C-1BB17884D637}"/>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8" name="Title 1">
            <a:extLst>
              <a:ext uri="{FF2B5EF4-FFF2-40B4-BE49-F238E27FC236}">
                <a16:creationId xmlns:a16="http://schemas.microsoft.com/office/drawing/2014/main" id="{E6D92C1B-3C31-4EAB-9541-C053775A7000}"/>
              </a:ext>
            </a:extLst>
          </p:cNvPr>
          <p:cNvSpPr txBox="1">
            <a:spLocks/>
          </p:cNvSpPr>
          <p:nvPr/>
        </p:nvSpPr>
        <p:spPr>
          <a:xfrm>
            <a:off x="512551" y="693345"/>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HIP-SPINE RELATIONSHIP</a:t>
            </a:r>
          </a:p>
        </p:txBody>
      </p:sp>
      <p:sp>
        <p:nvSpPr>
          <p:cNvPr id="19" name="Content Placeholder 2">
            <a:extLst>
              <a:ext uri="{FF2B5EF4-FFF2-40B4-BE49-F238E27FC236}">
                <a16:creationId xmlns:a16="http://schemas.microsoft.com/office/drawing/2014/main" id="{C80F6B8C-35D0-4855-ACDF-6B90CAEA3C44}"/>
              </a:ext>
            </a:extLst>
          </p:cNvPr>
          <p:cNvSpPr>
            <a:spLocks noGrp="1"/>
          </p:cNvSpPr>
          <p:nvPr>
            <p:ph idx="1"/>
          </p:nvPr>
        </p:nvSpPr>
        <p:spPr>
          <a:xfrm>
            <a:off x="533400" y="1490023"/>
            <a:ext cx="10515600" cy="840948"/>
          </a:xfrm>
        </p:spPr>
        <p:txBody>
          <a:bodyPr>
            <a:noAutofit/>
          </a:bodyPr>
          <a:lstStyle/>
          <a:p>
            <a:pPr marL="457200" indent="-457200">
              <a:lnSpc>
                <a:spcPct val="100000"/>
              </a:lnSpc>
              <a:buFont typeface="Wingdings" panose="05000000000000000000" pitchFamily="2" charset="2"/>
              <a:buChar char="§"/>
            </a:pPr>
            <a:r>
              <a:rPr lang="en-US" sz="2400" dirty="0"/>
              <a:t>In the absence of sufficient evidence, it is the opinion of the workgroup that patients with osteoarthritis of the hip and stiff spine syndrome may be at increased risk of dislocation after total hip arthroplasty compared to patients without stiff spine syndrome.</a:t>
            </a:r>
          </a:p>
        </p:txBody>
      </p:sp>
      <p:pic>
        <p:nvPicPr>
          <p:cNvPr id="6" name="Picture 5">
            <a:extLst>
              <a:ext uri="{FF2B5EF4-FFF2-40B4-BE49-F238E27FC236}">
                <a16:creationId xmlns:a16="http://schemas.microsoft.com/office/drawing/2014/main" id="{E3440ED9-D93B-4431-BD71-2054E988E18B}"/>
              </a:ext>
            </a:extLst>
          </p:cNvPr>
          <p:cNvPicPr>
            <a:picLocks noChangeAspect="1"/>
          </p:cNvPicPr>
          <p:nvPr/>
        </p:nvPicPr>
        <p:blipFill>
          <a:blip r:embed="rId3"/>
          <a:stretch>
            <a:fillRect/>
          </a:stretch>
        </p:blipFill>
        <p:spPr>
          <a:xfrm>
            <a:off x="899066" y="3508652"/>
            <a:ext cx="7669433" cy="810838"/>
          </a:xfrm>
          <a:prstGeom prst="rect">
            <a:avLst/>
          </a:prstGeom>
        </p:spPr>
      </p:pic>
    </p:spTree>
    <p:extLst>
      <p:ext uri="{BB962C8B-B14F-4D97-AF65-F5344CB8AC3E}">
        <p14:creationId xmlns:p14="http://schemas.microsoft.com/office/powerpoint/2010/main" val="18383518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C79BCBC-6EC6-429D-8290-A363AD30C1D2}"/>
              </a:ext>
            </a:extLst>
          </p:cNvPr>
          <p:cNvSpPr>
            <a:spLocks noGrp="1"/>
          </p:cNvSpPr>
          <p:nvPr>
            <p:ph type="ftr" sz="quarter" idx="11"/>
          </p:nvPr>
        </p:nvSpPr>
        <p:spPr/>
        <p:txBody>
          <a:bodyPr/>
          <a:lstStyle/>
          <a:p>
            <a:r>
              <a:rPr lang="en-US" dirty="0"/>
              <a:t>© 2023 American Academy of </a:t>
            </a:r>
            <a:r>
              <a:rPr lang="en-US" dirty="0" err="1"/>
              <a:t>Orthopaedic</a:t>
            </a:r>
            <a:r>
              <a:rPr lang="en-US" dirty="0"/>
              <a:t> Surgeons </a:t>
            </a:r>
          </a:p>
        </p:txBody>
      </p:sp>
      <p:sp>
        <p:nvSpPr>
          <p:cNvPr id="14" name="Title 1">
            <a:extLst>
              <a:ext uri="{FF2B5EF4-FFF2-40B4-BE49-F238E27FC236}">
                <a16:creationId xmlns:a16="http://schemas.microsoft.com/office/drawing/2014/main" id="{09A70EEE-84A7-4FBC-A989-6879DA16C199}"/>
              </a:ext>
            </a:extLst>
          </p:cNvPr>
          <p:cNvSpPr txBox="1">
            <a:spLocks/>
          </p:cNvSpPr>
          <p:nvPr/>
        </p:nvSpPr>
        <p:spPr>
          <a:xfrm>
            <a:off x="529052" y="724096"/>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NEURAXIAL VS. GENERAL ANESTHESIA</a:t>
            </a:r>
          </a:p>
        </p:txBody>
      </p:sp>
      <p:sp>
        <p:nvSpPr>
          <p:cNvPr id="15" name="Content Placeholder 2">
            <a:extLst>
              <a:ext uri="{FF2B5EF4-FFF2-40B4-BE49-F238E27FC236}">
                <a16:creationId xmlns:a16="http://schemas.microsoft.com/office/drawing/2014/main" id="{1A5C7ACB-8CAC-4FC6-89AF-418DAC818454}"/>
              </a:ext>
            </a:extLst>
          </p:cNvPr>
          <p:cNvSpPr>
            <a:spLocks noGrp="1"/>
          </p:cNvSpPr>
          <p:nvPr>
            <p:ph idx="1"/>
          </p:nvPr>
        </p:nvSpPr>
        <p:spPr>
          <a:xfrm>
            <a:off x="529374" y="1539351"/>
            <a:ext cx="10515600" cy="799254"/>
          </a:xfrm>
        </p:spPr>
        <p:txBody>
          <a:bodyPr>
            <a:noAutofit/>
          </a:bodyPr>
          <a:lstStyle/>
          <a:p>
            <a:pPr marL="457200" indent="-457200">
              <a:lnSpc>
                <a:spcPct val="100000"/>
              </a:lnSpc>
              <a:spcBef>
                <a:spcPts val="0"/>
              </a:spcBef>
              <a:spcAft>
                <a:spcPts val="600"/>
              </a:spcAft>
              <a:buFont typeface="Wingdings" panose="05000000000000000000" pitchFamily="2" charset="2"/>
              <a:buChar char="§"/>
            </a:pPr>
            <a:r>
              <a:rPr lang="en-US" sz="2400" dirty="0"/>
              <a:t>Limited evidence supports the use of neuraxial anesthesia compared to general anesthesia to reduce complications in patients with symptomatic osteoarthritis of the hip undergoing total hip arthroplasty.</a:t>
            </a:r>
          </a:p>
        </p:txBody>
      </p:sp>
      <p:grpSp>
        <p:nvGrpSpPr>
          <p:cNvPr id="11" name="Group 10">
            <a:extLst>
              <a:ext uri="{FF2B5EF4-FFF2-40B4-BE49-F238E27FC236}">
                <a16:creationId xmlns:a16="http://schemas.microsoft.com/office/drawing/2014/main" id="{EECB742C-927F-4816-940A-B7B2D617AF84}"/>
              </a:ext>
            </a:extLst>
          </p:cNvPr>
          <p:cNvGrpSpPr/>
          <p:nvPr/>
        </p:nvGrpSpPr>
        <p:grpSpPr>
          <a:xfrm>
            <a:off x="969806" y="3507281"/>
            <a:ext cx="6966076" cy="637188"/>
            <a:chOff x="1187032" y="3296637"/>
            <a:chExt cx="6966076" cy="637188"/>
          </a:xfrm>
        </p:grpSpPr>
        <p:sp>
          <p:nvSpPr>
            <p:cNvPr id="12" name="Content Placeholder 2">
              <a:extLst>
                <a:ext uri="{FF2B5EF4-FFF2-40B4-BE49-F238E27FC236}">
                  <a16:creationId xmlns:a16="http://schemas.microsoft.com/office/drawing/2014/main" id="{30113D84-C048-4BA4-94ED-CC698317FBB3}"/>
                </a:ext>
              </a:extLst>
            </p:cNvPr>
            <p:cNvSpPr txBox="1">
              <a:spLocks/>
            </p:cNvSpPr>
            <p:nvPr/>
          </p:nvSpPr>
          <p:spPr>
            <a:xfrm>
              <a:off x="1187032" y="3429000"/>
              <a:ext cx="5667375" cy="504825"/>
            </a:xfrm>
            <a:prstGeom prst="rect">
              <a:avLst/>
            </a:prstGeom>
            <a:ln>
              <a:noFill/>
            </a:ln>
          </p:spPr>
          <p:txBody>
            <a:bodyPr vert="horz" lIns="91440" tIns="45720" rIns="91440" bIns="45720" rtlCol="0">
              <a:normAutofit/>
            </a:bodyPr>
            <a:lstStyle>
              <a:lvl1pPr marL="171442" indent="-171442" algn="l" defTabSz="685766" rtl="0" eaLnBrk="1" latinLnBrk="0" hangingPunct="1">
                <a:lnSpc>
                  <a:spcPct val="90000"/>
                </a:lnSpc>
                <a:spcBef>
                  <a:spcPts val="751"/>
                </a:spcBef>
                <a:buFont typeface="Arial"/>
                <a:buChar char="•"/>
                <a:defRPr sz="3200" kern="1200">
                  <a:solidFill>
                    <a:schemeClr val="tx1">
                      <a:lumMod val="65000"/>
                      <a:lumOff val="35000"/>
                    </a:schemeClr>
                  </a:solidFill>
                  <a:latin typeface="+mn-lt"/>
                  <a:ea typeface="+mn-ea"/>
                  <a:cs typeface="+mn-cs"/>
                </a:defRPr>
              </a:lvl1pPr>
              <a:lvl2pPr marL="514324" indent="-171442" algn="l" defTabSz="685766" rtl="0" eaLnBrk="1" latinLnBrk="0" hangingPunct="1">
                <a:lnSpc>
                  <a:spcPct val="90000"/>
                </a:lnSpc>
                <a:spcBef>
                  <a:spcPts val="375"/>
                </a:spcBef>
                <a:buFont typeface="Arial"/>
                <a:buChar char="•"/>
                <a:defRPr sz="2800" kern="1200">
                  <a:solidFill>
                    <a:schemeClr val="tx1">
                      <a:lumMod val="65000"/>
                      <a:lumOff val="35000"/>
                    </a:schemeClr>
                  </a:solidFill>
                  <a:latin typeface="+mn-lt"/>
                  <a:ea typeface="+mn-ea"/>
                  <a:cs typeface="+mn-cs"/>
                </a:defRPr>
              </a:lvl2pPr>
              <a:lvl3pPr marL="857207" indent="-171442" algn="l" defTabSz="685766" rtl="0" eaLnBrk="1" latinLnBrk="0" hangingPunct="1">
                <a:lnSpc>
                  <a:spcPct val="90000"/>
                </a:lnSpc>
                <a:spcBef>
                  <a:spcPts val="375"/>
                </a:spcBef>
                <a:buFont typeface="Arial"/>
                <a:buChar char="•"/>
                <a:defRPr sz="2000" kern="1200">
                  <a:solidFill>
                    <a:schemeClr val="tx1">
                      <a:lumMod val="65000"/>
                      <a:lumOff val="35000"/>
                    </a:schemeClr>
                  </a:solidFill>
                  <a:latin typeface="+mn-lt"/>
                  <a:ea typeface="+mn-ea"/>
                  <a:cs typeface="+mn-cs"/>
                </a:defRPr>
              </a:lvl3pPr>
              <a:lvl4pPr marL="1200090"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4pPr>
              <a:lvl5pPr marL="1542973"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marL="0" indent="0">
                <a:buFont typeface="Arial"/>
                <a:buNone/>
              </a:pPr>
              <a:r>
                <a:rPr lang="en-US" sz="2400" b="1" dirty="0"/>
                <a:t>Strength of Recommendation: Limited </a:t>
              </a:r>
            </a:p>
          </p:txBody>
        </p:sp>
        <p:pic>
          <p:nvPicPr>
            <p:cNvPr id="13" name="Picture 12">
              <a:extLst>
                <a:ext uri="{FF2B5EF4-FFF2-40B4-BE49-F238E27FC236}">
                  <a16:creationId xmlns:a16="http://schemas.microsoft.com/office/drawing/2014/main" id="{585B8EA5-E4B5-48F6-B882-A5A7FB28069C}"/>
                </a:ext>
              </a:extLst>
            </p:cNvPr>
            <p:cNvPicPr>
              <a:picLocks noChangeAspect="1"/>
            </p:cNvPicPr>
            <p:nvPr/>
          </p:nvPicPr>
          <p:blipFill>
            <a:blip r:embed="rId3">
              <a:duotone>
                <a:prstClr val="black"/>
                <a:schemeClr val="accent3">
                  <a:tint val="45000"/>
                  <a:satMod val="400000"/>
                </a:schemeClr>
              </a:duotone>
            </a:blip>
            <a:stretch>
              <a:fillRect/>
            </a:stretch>
          </p:blipFill>
          <p:spPr>
            <a:xfrm>
              <a:off x="6305860" y="3296637"/>
              <a:ext cx="1847248" cy="451143"/>
            </a:xfrm>
            <a:prstGeom prst="rect">
              <a:avLst/>
            </a:prstGeom>
          </p:spPr>
        </p:pic>
      </p:grpSp>
    </p:spTree>
    <p:extLst>
      <p:ext uri="{BB962C8B-B14F-4D97-AF65-F5344CB8AC3E}">
        <p14:creationId xmlns:p14="http://schemas.microsoft.com/office/powerpoint/2010/main" val="41204663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C79BCBC-6EC6-429D-8290-A363AD30C1D2}"/>
              </a:ext>
            </a:extLst>
          </p:cNvPr>
          <p:cNvSpPr>
            <a:spLocks noGrp="1"/>
          </p:cNvSpPr>
          <p:nvPr>
            <p:ph type="ftr" sz="quarter" idx="11"/>
          </p:nvPr>
        </p:nvSpPr>
        <p:spPr/>
        <p:txBody>
          <a:bodyPr/>
          <a:lstStyle/>
          <a:p>
            <a:r>
              <a:rPr lang="en-US" dirty="0"/>
              <a:t>© 2023 American Academy of </a:t>
            </a:r>
            <a:r>
              <a:rPr lang="en-US" dirty="0" err="1"/>
              <a:t>Orthopaedic</a:t>
            </a:r>
            <a:r>
              <a:rPr lang="en-US" dirty="0"/>
              <a:t> Surgeons </a:t>
            </a:r>
          </a:p>
        </p:txBody>
      </p:sp>
      <p:sp>
        <p:nvSpPr>
          <p:cNvPr id="14" name="Title 1">
            <a:extLst>
              <a:ext uri="{FF2B5EF4-FFF2-40B4-BE49-F238E27FC236}">
                <a16:creationId xmlns:a16="http://schemas.microsoft.com/office/drawing/2014/main" id="{09A70EEE-84A7-4FBC-A989-6879DA16C199}"/>
              </a:ext>
            </a:extLst>
          </p:cNvPr>
          <p:cNvSpPr txBox="1">
            <a:spLocks/>
          </p:cNvSpPr>
          <p:nvPr/>
        </p:nvSpPr>
        <p:spPr>
          <a:xfrm>
            <a:off x="529052" y="724096"/>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TOBACCO</a:t>
            </a:r>
          </a:p>
        </p:txBody>
      </p:sp>
      <p:sp>
        <p:nvSpPr>
          <p:cNvPr id="15" name="Content Placeholder 2">
            <a:extLst>
              <a:ext uri="{FF2B5EF4-FFF2-40B4-BE49-F238E27FC236}">
                <a16:creationId xmlns:a16="http://schemas.microsoft.com/office/drawing/2014/main" id="{1A5C7ACB-8CAC-4FC6-89AF-418DAC818454}"/>
              </a:ext>
            </a:extLst>
          </p:cNvPr>
          <p:cNvSpPr>
            <a:spLocks noGrp="1"/>
          </p:cNvSpPr>
          <p:nvPr>
            <p:ph idx="1"/>
          </p:nvPr>
        </p:nvSpPr>
        <p:spPr>
          <a:xfrm>
            <a:off x="529374" y="1539351"/>
            <a:ext cx="10515600" cy="799254"/>
          </a:xfrm>
        </p:spPr>
        <p:txBody>
          <a:bodyPr>
            <a:noAutofit/>
          </a:bodyPr>
          <a:lstStyle/>
          <a:p>
            <a:pPr marL="457200" indent="-457200">
              <a:lnSpc>
                <a:spcPct val="100000"/>
              </a:lnSpc>
              <a:spcBef>
                <a:spcPts val="0"/>
              </a:spcBef>
              <a:spcAft>
                <a:spcPts val="600"/>
              </a:spcAft>
              <a:buFont typeface="Wingdings" panose="05000000000000000000" pitchFamily="2" charset="2"/>
              <a:buChar char="§"/>
            </a:pPr>
            <a:r>
              <a:rPr lang="en-US" sz="2400" dirty="0"/>
              <a:t>Limited evidence suggests that patients with symptomatic osteoarthritis of the hip who use tobacco products may be at an increased risk for adverse events after total hip arthroplasty.</a:t>
            </a:r>
          </a:p>
        </p:txBody>
      </p:sp>
      <p:grpSp>
        <p:nvGrpSpPr>
          <p:cNvPr id="11" name="Group 10">
            <a:extLst>
              <a:ext uri="{FF2B5EF4-FFF2-40B4-BE49-F238E27FC236}">
                <a16:creationId xmlns:a16="http://schemas.microsoft.com/office/drawing/2014/main" id="{EECB742C-927F-4816-940A-B7B2D617AF84}"/>
              </a:ext>
            </a:extLst>
          </p:cNvPr>
          <p:cNvGrpSpPr/>
          <p:nvPr/>
        </p:nvGrpSpPr>
        <p:grpSpPr>
          <a:xfrm>
            <a:off x="969806" y="3507281"/>
            <a:ext cx="6966076" cy="637188"/>
            <a:chOff x="1187032" y="3296637"/>
            <a:chExt cx="6966076" cy="637188"/>
          </a:xfrm>
        </p:grpSpPr>
        <p:sp>
          <p:nvSpPr>
            <p:cNvPr id="12" name="Content Placeholder 2">
              <a:extLst>
                <a:ext uri="{FF2B5EF4-FFF2-40B4-BE49-F238E27FC236}">
                  <a16:creationId xmlns:a16="http://schemas.microsoft.com/office/drawing/2014/main" id="{30113D84-C048-4BA4-94ED-CC698317FBB3}"/>
                </a:ext>
              </a:extLst>
            </p:cNvPr>
            <p:cNvSpPr txBox="1">
              <a:spLocks/>
            </p:cNvSpPr>
            <p:nvPr/>
          </p:nvSpPr>
          <p:spPr>
            <a:xfrm>
              <a:off x="1187032" y="3429000"/>
              <a:ext cx="5667375" cy="504825"/>
            </a:xfrm>
            <a:prstGeom prst="rect">
              <a:avLst/>
            </a:prstGeom>
            <a:ln>
              <a:noFill/>
            </a:ln>
          </p:spPr>
          <p:txBody>
            <a:bodyPr vert="horz" lIns="91440" tIns="45720" rIns="91440" bIns="45720" rtlCol="0">
              <a:normAutofit/>
            </a:bodyPr>
            <a:lstStyle>
              <a:lvl1pPr marL="171442" indent="-171442" algn="l" defTabSz="685766" rtl="0" eaLnBrk="1" latinLnBrk="0" hangingPunct="1">
                <a:lnSpc>
                  <a:spcPct val="90000"/>
                </a:lnSpc>
                <a:spcBef>
                  <a:spcPts val="751"/>
                </a:spcBef>
                <a:buFont typeface="Arial"/>
                <a:buChar char="•"/>
                <a:defRPr sz="3200" kern="1200">
                  <a:solidFill>
                    <a:schemeClr val="tx1">
                      <a:lumMod val="65000"/>
                      <a:lumOff val="35000"/>
                    </a:schemeClr>
                  </a:solidFill>
                  <a:latin typeface="+mn-lt"/>
                  <a:ea typeface="+mn-ea"/>
                  <a:cs typeface="+mn-cs"/>
                </a:defRPr>
              </a:lvl1pPr>
              <a:lvl2pPr marL="514324" indent="-171442" algn="l" defTabSz="685766" rtl="0" eaLnBrk="1" latinLnBrk="0" hangingPunct="1">
                <a:lnSpc>
                  <a:spcPct val="90000"/>
                </a:lnSpc>
                <a:spcBef>
                  <a:spcPts val="375"/>
                </a:spcBef>
                <a:buFont typeface="Arial"/>
                <a:buChar char="•"/>
                <a:defRPr sz="2800" kern="1200">
                  <a:solidFill>
                    <a:schemeClr val="tx1">
                      <a:lumMod val="65000"/>
                      <a:lumOff val="35000"/>
                    </a:schemeClr>
                  </a:solidFill>
                  <a:latin typeface="+mn-lt"/>
                  <a:ea typeface="+mn-ea"/>
                  <a:cs typeface="+mn-cs"/>
                </a:defRPr>
              </a:lvl2pPr>
              <a:lvl3pPr marL="857207" indent="-171442" algn="l" defTabSz="685766" rtl="0" eaLnBrk="1" latinLnBrk="0" hangingPunct="1">
                <a:lnSpc>
                  <a:spcPct val="90000"/>
                </a:lnSpc>
                <a:spcBef>
                  <a:spcPts val="375"/>
                </a:spcBef>
                <a:buFont typeface="Arial"/>
                <a:buChar char="•"/>
                <a:defRPr sz="2000" kern="1200">
                  <a:solidFill>
                    <a:schemeClr val="tx1">
                      <a:lumMod val="65000"/>
                      <a:lumOff val="35000"/>
                    </a:schemeClr>
                  </a:solidFill>
                  <a:latin typeface="+mn-lt"/>
                  <a:ea typeface="+mn-ea"/>
                  <a:cs typeface="+mn-cs"/>
                </a:defRPr>
              </a:lvl3pPr>
              <a:lvl4pPr marL="1200090"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4pPr>
              <a:lvl5pPr marL="1542973"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marL="0" indent="0">
                <a:buFont typeface="Arial"/>
                <a:buNone/>
              </a:pPr>
              <a:r>
                <a:rPr lang="en-US" sz="2400" b="1" dirty="0"/>
                <a:t>Strength of Recommendation: Limited </a:t>
              </a:r>
            </a:p>
          </p:txBody>
        </p:sp>
        <p:pic>
          <p:nvPicPr>
            <p:cNvPr id="13" name="Picture 12">
              <a:extLst>
                <a:ext uri="{FF2B5EF4-FFF2-40B4-BE49-F238E27FC236}">
                  <a16:creationId xmlns:a16="http://schemas.microsoft.com/office/drawing/2014/main" id="{585B8EA5-E4B5-48F6-B882-A5A7FB28069C}"/>
                </a:ext>
              </a:extLst>
            </p:cNvPr>
            <p:cNvPicPr>
              <a:picLocks noChangeAspect="1"/>
            </p:cNvPicPr>
            <p:nvPr/>
          </p:nvPicPr>
          <p:blipFill>
            <a:blip r:embed="rId3">
              <a:duotone>
                <a:prstClr val="black"/>
                <a:schemeClr val="accent3">
                  <a:tint val="45000"/>
                  <a:satMod val="400000"/>
                </a:schemeClr>
              </a:duotone>
            </a:blip>
            <a:stretch>
              <a:fillRect/>
            </a:stretch>
          </p:blipFill>
          <p:spPr>
            <a:xfrm>
              <a:off x="6305860" y="3296637"/>
              <a:ext cx="1847248" cy="451143"/>
            </a:xfrm>
            <a:prstGeom prst="rect">
              <a:avLst/>
            </a:prstGeom>
          </p:spPr>
        </p:pic>
      </p:grpSp>
    </p:spTree>
    <p:extLst>
      <p:ext uri="{BB962C8B-B14F-4D97-AF65-F5344CB8AC3E}">
        <p14:creationId xmlns:p14="http://schemas.microsoft.com/office/powerpoint/2010/main" val="1762151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2BC48A1-09AF-4D87-B54F-6F25FB21EC7A}"/>
              </a:ext>
            </a:extLst>
          </p:cNvPr>
          <p:cNvSpPr>
            <a:spLocks noGrp="1"/>
          </p:cNvSpPr>
          <p:nvPr>
            <p:ph type="ftr" sz="quarter" idx="11"/>
          </p:nvPr>
        </p:nvSpPr>
        <p:spPr/>
        <p:txBody>
          <a:bodyPr/>
          <a:lstStyle/>
          <a:p>
            <a:pPr algn="r"/>
            <a:r>
              <a:rPr lang="en-US" dirty="0"/>
              <a:t>© 2023 American Academy of Orthopaedic Surgeons </a:t>
            </a:r>
          </a:p>
        </p:txBody>
      </p:sp>
      <p:sp>
        <p:nvSpPr>
          <p:cNvPr id="5" name="Title 1">
            <a:extLst>
              <a:ext uri="{FF2B5EF4-FFF2-40B4-BE49-F238E27FC236}">
                <a16:creationId xmlns:a16="http://schemas.microsoft.com/office/drawing/2014/main" id="{31B5EDBC-5F5F-45F5-8CA1-37C9C2A87872}"/>
              </a:ext>
            </a:extLst>
          </p:cNvPr>
          <p:cNvSpPr txBox="1">
            <a:spLocks/>
          </p:cNvSpPr>
          <p:nvPr/>
        </p:nvSpPr>
        <p:spPr>
          <a:xfrm>
            <a:off x="520409" y="345642"/>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sz="2400" b="0" dirty="0">
                <a:effectLst>
                  <a:outerShdw blurRad="38100" dist="38100" dir="2700000" algn="tl">
                    <a:srgbClr val="000000">
                      <a:alpha val="43137"/>
                    </a:srgbClr>
                  </a:outerShdw>
                </a:effectLst>
              </a:rPr>
              <a:t>ACKNOWLEDGEMENTS</a:t>
            </a:r>
            <a:r>
              <a:rPr lang="en-US" b="0"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 </a:t>
            </a:r>
          </a:p>
        </p:txBody>
      </p:sp>
      <p:sp>
        <p:nvSpPr>
          <p:cNvPr id="10" name="Content Placeholder 2">
            <a:extLst>
              <a:ext uri="{FF2B5EF4-FFF2-40B4-BE49-F238E27FC236}">
                <a16:creationId xmlns:a16="http://schemas.microsoft.com/office/drawing/2014/main" id="{13F323F6-9E87-4244-BBF3-D65D8F330B60}"/>
              </a:ext>
            </a:extLst>
          </p:cNvPr>
          <p:cNvSpPr txBox="1">
            <a:spLocks/>
          </p:cNvSpPr>
          <p:nvPr/>
        </p:nvSpPr>
        <p:spPr>
          <a:xfrm>
            <a:off x="8013246" y="1441388"/>
            <a:ext cx="3813768" cy="4854388"/>
          </a:xfrm>
          <a:prstGeom prst="rect">
            <a:avLst/>
          </a:prstGeom>
          <a:ln>
            <a:noFill/>
          </a:ln>
        </p:spPr>
        <p:txBody>
          <a:bodyPr vert="horz" lIns="91440" tIns="45720" rIns="91440" bIns="45720" rtlCol="0">
            <a:normAutofit/>
          </a:bodyPr>
          <a:lstStyle>
            <a:lvl1pPr marL="171442" indent="-171442" algn="l" defTabSz="685766" rtl="0" eaLnBrk="1" latinLnBrk="0" hangingPunct="1">
              <a:lnSpc>
                <a:spcPct val="90000"/>
              </a:lnSpc>
              <a:spcBef>
                <a:spcPts val="751"/>
              </a:spcBef>
              <a:buFont typeface="Arial"/>
              <a:buChar char="•"/>
              <a:defRPr sz="3200" kern="1200">
                <a:solidFill>
                  <a:schemeClr val="tx1">
                    <a:lumMod val="65000"/>
                    <a:lumOff val="35000"/>
                  </a:schemeClr>
                </a:solidFill>
                <a:latin typeface="+mn-lt"/>
                <a:ea typeface="+mn-ea"/>
                <a:cs typeface="+mn-cs"/>
              </a:defRPr>
            </a:lvl1pPr>
            <a:lvl2pPr marL="514324" indent="-171442" algn="l" defTabSz="685766" rtl="0" eaLnBrk="1" latinLnBrk="0" hangingPunct="1">
              <a:lnSpc>
                <a:spcPct val="90000"/>
              </a:lnSpc>
              <a:spcBef>
                <a:spcPts val="375"/>
              </a:spcBef>
              <a:buFont typeface="Arial"/>
              <a:buChar char="•"/>
              <a:defRPr sz="2800" kern="1200">
                <a:solidFill>
                  <a:schemeClr val="tx1">
                    <a:lumMod val="65000"/>
                    <a:lumOff val="35000"/>
                  </a:schemeClr>
                </a:solidFill>
                <a:latin typeface="+mn-lt"/>
                <a:ea typeface="+mn-ea"/>
                <a:cs typeface="+mn-cs"/>
              </a:defRPr>
            </a:lvl2pPr>
            <a:lvl3pPr marL="857207" indent="-171442" algn="l" defTabSz="685766" rtl="0" eaLnBrk="1" latinLnBrk="0" hangingPunct="1">
              <a:lnSpc>
                <a:spcPct val="90000"/>
              </a:lnSpc>
              <a:spcBef>
                <a:spcPts val="375"/>
              </a:spcBef>
              <a:buFont typeface="Arial"/>
              <a:buChar char="•"/>
              <a:defRPr sz="2000" kern="1200">
                <a:solidFill>
                  <a:schemeClr val="tx1">
                    <a:lumMod val="65000"/>
                    <a:lumOff val="35000"/>
                  </a:schemeClr>
                </a:solidFill>
                <a:latin typeface="+mn-lt"/>
                <a:ea typeface="+mn-ea"/>
                <a:cs typeface="+mn-cs"/>
              </a:defRPr>
            </a:lvl3pPr>
            <a:lvl4pPr marL="1200090"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4pPr>
            <a:lvl5pPr marL="1542973"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marL="0" indent="0">
              <a:buFont typeface="Arial"/>
              <a:buNone/>
            </a:pPr>
            <a:endParaRPr lang="en-US" sz="1800" dirty="0">
              <a:latin typeface="Open Sans" panose="020B0606030504020204" pitchFamily="34" charset="0"/>
            </a:endParaRPr>
          </a:p>
          <a:p>
            <a:pPr marL="0" indent="0">
              <a:buFont typeface="Arial"/>
              <a:buNone/>
            </a:pPr>
            <a:endParaRPr lang="en-US" sz="1800" dirty="0">
              <a:latin typeface="Open Sans" panose="020B0606030504020204" pitchFamily="34" charset="0"/>
            </a:endParaRPr>
          </a:p>
        </p:txBody>
      </p:sp>
      <p:sp>
        <p:nvSpPr>
          <p:cNvPr id="11" name="Content Placeholder 2">
            <a:extLst>
              <a:ext uri="{FF2B5EF4-FFF2-40B4-BE49-F238E27FC236}">
                <a16:creationId xmlns:a16="http://schemas.microsoft.com/office/drawing/2014/main" id="{70C56F93-9534-448C-B1CA-5E6A27BE61E8}"/>
              </a:ext>
            </a:extLst>
          </p:cNvPr>
          <p:cNvSpPr txBox="1">
            <a:spLocks/>
          </p:cNvSpPr>
          <p:nvPr/>
        </p:nvSpPr>
        <p:spPr>
          <a:xfrm>
            <a:off x="8013246" y="1008565"/>
            <a:ext cx="3813768" cy="4854388"/>
          </a:xfrm>
          <a:prstGeom prst="rect">
            <a:avLst/>
          </a:prstGeom>
          <a:ln>
            <a:noFill/>
          </a:ln>
        </p:spPr>
        <p:txBody>
          <a:bodyPr vert="horz" lIns="91440" tIns="45720" rIns="91440" bIns="45720" rtlCol="0">
            <a:normAutofit/>
          </a:bodyPr>
          <a:lstStyle>
            <a:lvl1pPr marL="171442" indent="-171442" algn="l" defTabSz="685766" rtl="0" eaLnBrk="1" latinLnBrk="0" hangingPunct="1">
              <a:lnSpc>
                <a:spcPct val="90000"/>
              </a:lnSpc>
              <a:spcBef>
                <a:spcPts val="751"/>
              </a:spcBef>
              <a:buFont typeface="Arial"/>
              <a:buChar char="•"/>
              <a:defRPr sz="3200" kern="1200">
                <a:solidFill>
                  <a:schemeClr val="tx1">
                    <a:lumMod val="65000"/>
                    <a:lumOff val="35000"/>
                  </a:schemeClr>
                </a:solidFill>
                <a:latin typeface="+mn-lt"/>
                <a:ea typeface="+mn-ea"/>
                <a:cs typeface="+mn-cs"/>
              </a:defRPr>
            </a:lvl1pPr>
            <a:lvl2pPr marL="514324" indent="-171442" algn="l" defTabSz="685766" rtl="0" eaLnBrk="1" latinLnBrk="0" hangingPunct="1">
              <a:lnSpc>
                <a:spcPct val="90000"/>
              </a:lnSpc>
              <a:spcBef>
                <a:spcPts val="375"/>
              </a:spcBef>
              <a:buFont typeface="Arial"/>
              <a:buChar char="•"/>
              <a:defRPr sz="2800" kern="1200">
                <a:solidFill>
                  <a:schemeClr val="tx1">
                    <a:lumMod val="65000"/>
                    <a:lumOff val="35000"/>
                  </a:schemeClr>
                </a:solidFill>
                <a:latin typeface="+mn-lt"/>
                <a:ea typeface="+mn-ea"/>
                <a:cs typeface="+mn-cs"/>
              </a:defRPr>
            </a:lvl2pPr>
            <a:lvl3pPr marL="857207" indent="-171442" algn="l" defTabSz="685766" rtl="0" eaLnBrk="1" latinLnBrk="0" hangingPunct="1">
              <a:lnSpc>
                <a:spcPct val="90000"/>
              </a:lnSpc>
              <a:spcBef>
                <a:spcPts val="375"/>
              </a:spcBef>
              <a:buFont typeface="Arial"/>
              <a:buChar char="•"/>
              <a:defRPr sz="2000" kern="1200">
                <a:solidFill>
                  <a:schemeClr val="tx1">
                    <a:lumMod val="65000"/>
                    <a:lumOff val="35000"/>
                  </a:schemeClr>
                </a:solidFill>
                <a:latin typeface="+mn-lt"/>
                <a:ea typeface="+mn-ea"/>
                <a:cs typeface="+mn-cs"/>
              </a:defRPr>
            </a:lvl3pPr>
            <a:lvl4pPr marL="1200090"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4pPr>
            <a:lvl5pPr marL="1542973"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marL="0" indent="0">
              <a:buFont typeface="Arial"/>
              <a:buNone/>
            </a:pPr>
            <a:endParaRPr lang="en-US" sz="2200" dirty="0">
              <a:latin typeface="Open Sans" panose="020B0606030504020204" pitchFamily="34" charset="0"/>
            </a:endParaRPr>
          </a:p>
          <a:p>
            <a:pPr marL="0" indent="0">
              <a:buFont typeface="Arial"/>
              <a:buNone/>
            </a:pPr>
            <a:endParaRPr lang="en-US" sz="1800" dirty="0">
              <a:latin typeface="Open Sans" panose="020B0606030504020204" pitchFamily="34" charset="0"/>
            </a:endParaRPr>
          </a:p>
        </p:txBody>
      </p:sp>
      <p:sp>
        <p:nvSpPr>
          <p:cNvPr id="2" name="TextBox 1">
            <a:extLst>
              <a:ext uri="{FF2B5EF4-FFF2-40B4-BE49-F238E27FC236}">
                <a16:creationId xmlns:a16="http://schemas.microsoft.com/office/drawing/2014/main" id="{978C598A-3E0F-4AB6-8CA6-17CC37A2C2A6}"/>
              </a:ext>
            </a:extLst>
          </p:cNvPr>
          <p:cNvSpPr txBox="1"/>
          <p:nvPr/>
        </p:nvSpPr>
        <p:spPr>
          <a:xfrm>
            <a:off x="631364" y="880110"/>
            <a:ext cx="11427285" cy="5097159"/>
          </a:xfrm>
          <a:prstGeom prst="rect">
            <a:avLst/>
          </a:prstGeom>
          <a:noFill/>
        </p:spPr>
        <p:txBody>
          <a:bodyPr wrap="square" lIns="0" tIns="0" rIns="0" bIns="0" numCol="3" spcCol="274320" rtlCol="0">
            <a:noAutofit/>
          </a:bodyPr>
          <a:lstStyle/>
          <a:p>
            <a:pPr>
              <a:spcAft>
                <a:spcPts val="200"/>
              </a:spcAft>
            </a:pPr>
            <a:r>
              <a:rPr lang="en-US" b="1" dirty="0"/>
              <a:t>Development Group Roster:</a:t>
            </a:r>
            <a:endParaRPr lang="en-US" sz="800" dirty="0"/>
          </a:p>
          <a:p>
            <a:pPr>
              <a:spcAft>
                <a:spcPts val="100"/>
              </a:spcAft>
            </a:pPr>
            <a:r>
              <a:rPr lang="en-US" dirty="0"/>
              <a:t>Charles Hannon, MD, </a:t>
            </a:r>
            <a:r>
              <a:rPr lang="en-US" i="1" dirty="0"/>
              <a:t>Co</a:t>
            </a:r>
            <a:r>
              <a:rPr lang="en-US" dirty="0"/>
              <a:t>-</a:t>
            </a:r>
            <a:r>
              <a:rPr lang="en-US" i="1" dirty="0"/>
              <a:t>Chair                </a:t>
            </a:r>
          </a:p>
          <a:p>
            <a:pPr>
              <a:spcAft>
                <a:spcPts val="100"/>
              </a:spcAft>
            </a:pPr>
            <a:r>
              <a:rPr lang="en-US" dirty="0"/>
              <a:t>Ronald </a:t>
            </a:r>
            <a:r>
              <a:rPr lang="en-US" dirty="0" err="1"/>
              <a:t>Delanois</a:t>
            </a:r>
            <a:r>
              <a:rPr lang="en-US" dirty="0"/>
              <a:t>, MD, FAAOS, </a:t>
            </a:r>
            <a:r>
              <a:rPr lang="en-US" i="1" dirty="0"/>
              <a:t>Co-Chair</a:t>
            </a:r>
            <a:endParaRPr lang="en-US" dirty="0"/>
          </a:p>
          <a:p>
            <a:pPr>
              <a:spcAft>
                <a:spcPts val="100"/>
              </a:spcAft>
            </a:pPr>
            <a:r>
              <a:rPr lang="en-US" dirty="0"/>
              <a:t>Nicholas Brown, MD, FAAOS                              </a:t>
            </a:r>
          </a:p>
          <a:p>
            <a:pPr>
              <a:spcAft>
                <a:spcPts val="100"/>
              </a:spcAft>
            </a:pPr>
            <a:r>
              <a:rPr lang="en-US" dirty="0"/>
              <a:t>Michael </a:t>
            </a:r>
            <a:r>
              <a:rPr lang="en-US" dirty="0" err="1"/>
              <a:t>Cibulka</a:t>
            </a:r>
            <a:r>
              <a:rPr lang="en-US" dirty="0"/>
              <a:t>, DPT                  </a:t>
            </a:r>
          </a:p>
          <a:p>
            <a:pPr>
              <a:spcAft>
                <a:spcPts val="100"/>
              </a:spcAft>
            </a:pPr>
            <a:r>
              <a:rPr lang="en-US" dirty="0"/>
              <a:t>Michele </a:t>
            </a:r>
            <a:r>
              <a:rPr lang="en-US" dirty="0" err="1"/>
              <a:t>D’Apuzzo</a:t>
            </a:r>
            <a:r>
              <a:rPr lang="en-US" dirty="0"/>
              <a:t>, MD, FAAOS</a:t>
            </a:r>
          </a:p>
          <a:p>
            <a:pPr>
              <a:spcAft>
                <a:spcPts val="100"/>
              </a:spcAft>
            </a:pPr>
            <a:r>
              <a:rPr lang="en-US" dirty="0"/>
              <a:t>Charles Davis, MD, PhD, FAAOS</a:t>
            </a:r>
          </a:p>
          <a:p>
            <a:pPr>
              <a:spcAft>
                <a:spcPts val="100"/>
              </a:spcAft>
            </a:pPr>
            <a:r>
              <a:rPr lang="en-US" dirty="0"/>
              <a:t>Stuart Fischer, MD, FAAOS</a:t>
            </a:r>
          </a:p>
          <a:p>
            <a:pPr>
              <a:spcAft>
                <a:spcPts val="100"/>
              </a:spcAft>
            </a:pPr>
            <a:r>
              <a:rPr lang="en-US" dirty="0" err="1"/>
              <a:t>Sumon</a:t>
            </a:r>
            <a:r>
              <a:rPr lang="en-US" dirty="0"/>
              <a:t> Nandi, MD, MBA, FAAOS</a:t>
            </a:r>
          </a:p>
          <a:p>
            <a:pPr>
              <a:spcAft>
                <a:spcPts val="100"/>
              </a:spcAft>
            </a:pPr>
            <a:r>
              <a:rPr lang="en-US" dirty="0"/>
              <a:t>Jennifer Pierce, MD</a:t>
            </a:r>
          </a:p>
          <a:p>
            <a:pPr>
              <a:spcAft>
                <a:spcPts val="100"/>
              </a:spcAft>
            </a:pPr>
            <a:r>
              <a:rPr lang="en-US" dirty="0"/>
              <a:t>Luis Pulido, MD, FAAOS</a:t>
            </a:r>
          </a:p>
          <a:p>
            <a:pPr>
              <a:spcAft>
                <a:spcPts val="100"/>
              </a:spcAft>
            </a:pPr>
            <a:r>
              <a:rPr lang="en-US" dirty="0"/>
              <a:t>Ajay Srivastava,  MD, FAAOS</a:t>
            </a:r>
          </a:p>
          <a:p>
            <a:pPr>
              <a:spcAft>
                <a:spcPts val="100"/>
              </a:spcAft>
            </a:pPr>
            <a:r>
              <a:rPr lang="en-US" dirty="0"/>
              <a:t>Creighton Tubb, MD, FAAOS</a:t>
            </a:r>
          </a:p>
          <a:p>
            <a:pPr>
              <a:spcAft>
                <a:spcPts val="100"/>
              </a:spcAft>
            </a:pPr>
            <a:r>
              <a:rPr lang="en-US" dirty="0"/>
              <a:t>Eric Walker, MD, MHA</a:t>
            </a:r>
          </a:p>
          <a:p>
            <a:pPr>
              <a:spcAft>
                <a:spcPts val="100"/>
              </a:spcAft>
            </a:pPr>
            <a:r>
              <a:rPr lang="en-US" dirty="0"/>
              <a:t>Joseph </a:t>
            </a:r>
            <a:r>
              <a:rPr lang="en-US" dirty="0" err="1"/>
              <a:t>Zeni</a:t>
            </a:r>
            <a:r>
              <a:rPr lang="en-US" dirty="0"/>
              <a:t>, PT</a:t>
            </a:r>
          </a:p>
          <a:p>
            <a:pPr>
              <a:spcAft>
                <a:spcPts val="100"/>
              </a:spcAft>
            </a:pPr>
            <a:endParaRPr lang="en-US" sz="800" dirty="0"/>
          </a:p>
          <a:p>
            <a:pPr>
              <a:spcAft>
                <a:spcPts val="200"/>
              </a:spcAft>
            </a:pPr>
            <a:r>
              <a:rPr lang="en-US" b="1" dirty="0"/>
              <a:t>Oversight Chair:</a:t>
            </a:r>
          </a:p>
          <a:p>
            <a:pPr>
              <a:spcAft>
                <a:spcPts val="100"/>
              </a:spcAft>
            </a:pPr>
            <a:r>
              <a:rPr lang="en-US" dirty="0"/>
              <a:t>Yale Fillingham, MD, FAAOS</a:t>
            </a:r>
          </a:p>
          <a:p>
            <a:pPr>
              <a:spcAft>
                <a:spcPts val="100"/>
              </a:spcAft>
            </a:pPr>
            <a:endParaRPr lang="en-US" sz="800" b="1" dirty="0"/>
          </a:p>
          <a:p>
            <a:pPr>
              <a:spcAft>
                <a:spcPts val="200"/>
              </a:spcAft>
            </a:pPr>
            <a:r>
              <a:rPr lang="en-US" b="1" dirty="0"/>
              <a:t>AAOS Staff:</a:t>
            </a:r>
          </a:p>
          <a:p>
            <a:pPr>
              <a:spcAft>
                <a:spcPts val="100"/>
              </a:spcAft>
            </a:pPr>
            <a:r>
              <a:rPr lang="en-US" dirty="0"/>
              <a:t>Jayson N. Murray, MA, EMBA</a:t>
            </a:r>
          </a:p>
          <a:p>
            <a:pPr>
              <a:spcAft>
                <a:spcPts val="100"/>
              </a:spcAft>
            </a:pPr>
            <a:r>
              <a:rPr lang="en-US" dirty="0"/>
              <a:t>Kaitlyn Savarino, MBA, CAE</a:t>
            </a:r>
          </a:p>
          <a:p>
            <a:pPr>
              <a:spcAft>
                <a:spcPts val="100"/>
              </a:spcAft>
            </a:pPr>
            <a:r>
              <a:rPr lang="en-US" dirty="0"/>
              <a:t>Frank Casambre, MPH</a:t>
            </a:r>
          </a:p>
          <a:p>
            <a:pPr>
              <a:spcAft>
                <a:spcPts val="100"/>
              </a:spcAft>
            </a:pPr>
            <a:r>
              <a:rPr lang="en-US" dirty="0"/>
              <a:t>Kevin Jebamony, MPH</a:t>
            </a:r>
          </a:p>
          <a:p>
            <a:pPr>
              <a:spcAft>
                <a:spcPts val="100"/>
              </a:spcAft>
            </a:pPr>
            <a:r>
              <a:rPr lang="en-US" dirty="0"/>
              <a:t>Anne McGivney, MPH</a:t>
            </a:r>
          </a:p>
          <a:p>
            <a:pPr>
              <a:spcAft>
                <a:spcPts val="100"/>
              </a:spcAft>
            </a:pPr>
            <a:r>
              <a:rPr lang="en-US" dirty="0"/>
              <a:t>Tyler Verity, MSLIS</a:t>
            </a:r>
          </a:p>
          <a:p>
            <a:pPr>
              <a:spcAft>
                <a:spcPts val="100"/>
              </a:spcAft>
            </a:pPr>
            <a:r>
              <a:rPr lang="en-US" dirty="0"/>
              <a:t>Jennifer Rodriguez, MBA</a:t>
            </a:r>
          </a:p>
          <a:p>
            <a:pPr>
              <a:spcAft>
                <a:spcPts val="100"/>
              </a:spcAft>
            </a:pPr>
            <a:r>
              <a:rPr lang="en-US" dirty="0"/>
              <a:t>Barbara Krause</a:t>
            </a:r>
          </a:p>
          <a:p>
            <a:pPr>
              <a:spcAft>
                <a:spcPts val="100"/>
              </a:spcAft>
            </a:pPr>
            <a:endParaRPr lang="en-US" dirty="0"/>
          </a:p>
          <a:p>
            <a:pPr>
              <a:spcAft>
                <a:spcPts val="600"/>
              </a:spcAft>
            </a:pPr>
            <a:endParaRPr lang="en-US" sz="800" b="1" dirty="0"/>
          </a:p>
          <a:p>
            <a:pPr>
              <a:spcAft>
                <a:spcPts val="100"/>
              </a:spcAft>
            </a:pPr>
            <a:endParaRPr lang="en-US" dirty="0"/>
          </a:p>
          <a:p>
            <a:pPr>
              <a:spcAft>
                <a:spcPts val="100"/>
              </a:spcAft>
            </a:pPr>
            <a:endParaRPr lang="en-US" dirty="0">
              <a:latin typeface="Open Sans" panose="020B0606030504020204" pitchFamily="34" charset="0"/>
            </a:endParaRPr>
          </a:p>
        </p:txBody>
      </p:sp>
    </p:spTree>
    <p:extLst>
      <p:ext uri="{BB962C8B-B14F-4D97-AF65-F5344CB8AC3E}">
        <p14:creationId xmlns:p14="http://schemas.microsoft.com/office/powerpoint/2010/main" val="33019230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8F726CB-A8E8-4761-8E72-74F952B7013F}"/>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6" name="Title 1">
            <a:extLst>
              <a:ext uri="{FF2B5EF4-FFF2-40B4-BE49-F238E27FC236}">
                <a16:creationId xmlns:a16="http://schemas.microsoft.com/office/drawing/2014/main" id="{73F7A40B-64C0-4416-A16A-9FAA2395796D}"/>
              </a:ext>
            </a:extLst>
          </p:cNvPr>
          <p:cNvSpPr txBox="1">
            <a:spLocks/>
          </p:cNvSpPr>
          <p:nvPr/>
        </p:nvSpPr>
        <p:spPr>
          <a:xfrm>
            <a:off x="520198" y="510410"/>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PLEASE CITE CLINICAL PRACTICE GUIDELINE AS:  </a:t>
            </a:r>
          </a:p>
        </p:txBody>
      </p:sp>
      <p:sp>
        <p:nvSpPr>
          <p:cNvPr id="8" name="Content Placeholder 2">
            <a:extLst>
              <a:ext uri="{FF2B5EF4-FFF2-40B4-BE49-F238E27FC236}">
                <a16:creationId xmlns:a16="http://schemas.microsoft.com/office/drawing/2014/main" id="{ADB7A4CB-D1AD-49A0-B9FF-830AEB4814DA}"/>
              </a:ext>
            </a:extLst>
          </p:cNvPr>
          <p:cNvSpPr>
            <a:spLocks noGrp="1"/>
          </p:cNvSpPr>
          <p:nvPr>
            <p:ph idx="1"/>
          </p:nvPr>
        </p:nvSpPr>
        <p:spPr>
          <a:xfrm>
            <a:off x="553464" y="1533101"/>
            <a:ext cx="10515600" cy="4352700"/>
          </a:xfrm>
        </p:spPr>
        <p:txBody>
          <a:bodyPr>
            <a:normAutofit/>
          </a:bodyPr>
          <a:lstStyle/>
          <a:p>
            <a:pPr marL="0" indent="0">
              <a:buNone/>
            </a:pPr>
            <a:r>
              <a:rPr lang="en-US" sz="2400" dirty="0"/>
              <a:t>American Academy of </a:t>
            </a:r>
            <a:r>
              <a:rPr lang="en-US" sz="2400" dirty="0" err="1"/>
              <a:t>Orthopaedic</a:t>
            </a:r>
            <a:r>
              <a:rPr lang="en-US" sz="2400" dirty="0"/>
              <a:t> Surgeons Evidence-Based Clinical Practice Guideline on the Management of Osteoarthritis of the Hip </a:t>
            </a:r>
            <a:r>
              <a:rPr lang="en-US" sz="2400" dirty="0">
                <a:hlinkClick r:id="rId3"/>
              </a:rPr>
              <a:t>https://www.orthoguidelines.org/topic?id=1047</a:t>
            </a:r>
            <a:r>
              <a:rPr lang="en-US" sz="2400" dirty="0"/>
              <a:t>  Published December 1, 2023. </a:t>
            </a:r>
          </a:p>
        </p:txBody>
      </p:sp>
    </p:spTree>
    <p:extLst>
      <p:ext uri="{BB962C8B-B14F-4D97-AF65-F5344CB8AC3E}">
        <p14:creationId xmlns:p14="http://schemas.microsoft.com/office/powerpoint/2010/main" val="552371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BF829-2882-4242-B150-4241C19ABB64}"/>
              </a:ext>
            </a:extLst>
          </p:cNvPr>
          <p:cNvSpPr>
            <a:spLocks noGrp="1"/>
          </p:cNvSpPr>
          <p:nvPr>
            <p:ph type="title"/>
          </p:nvPr>
        </p:nvSpPr>
        <p:spPr>
          <a:xfrm>
            <a:off x="979197" y="187011"/>
            <a:ext cx="3866683" cy="1600200"/>
          </a:xfrm>
          <a:prstGeom prst="rect">
            <a:avLst/>
          </a:prstGeom>
        </p:spPr>
        <p:txBody>
          <a:bodyPr anchor="b">
            <a:normAutofit/>
          </a:bodyPr>
          <a:lstStyle/>
          <a:p>
            <a:r>
              <a:rPr lang="en-US" sz="3000" b="0" dirty="0">
                <a:effectLst>
                  <a:outerShdw blurRad="38100" dist="38100" dir="2700000" algn="tl">
                    <a:srgbClr val="000000">
                      <a:alpha val="43137"/>
                    </a:srgbClr>
                  </a:outerShdw>
                </a:effectLst>
              </a:rPr>
              <a:t>GOALS AND RATIONALE OF A CLINICAL PRACTICE GUIDELINE </a:t>
            </a:r>
          </a:p>
        </p:txBody>
      </p:sp>
      <p:sp>
        <p:nvSpPr>
          <p:cNvPr id="3" name="Content Placeholder 2">
            <a:extLst>
              <a:ext uri="{FF2B5EF4-FFF2-40B4-BE49-F238E27FC236}">
                <a16:creationId xmlns:a16="http://schemas.microsoft.com/office/drawing/2014/main" id="{E29EE0CD-8D97-4ECE-85A6-D1617C2FBD91}"/>
              </a:ext>
            </a:extLst>
          </p:cNvPr>
          <p:cNvSpPr>
            <a:spLocks noGrp="1"/>
          </p:cNvSpPr>
          <p:nvPr>
            <p:ph idx="1"/>
          </p:nvPr>
        </p:nvSpPr>
        <p:spPr>
          <a:xfrm>
            <a:off x="5425173" y="727075"/>
            <a:ext cx="6069304" cy="5403850"/>
          </a:xfrm>
          <a:prstGeom prst="rect">
            <a:avLst/>
          </a:prstGeom>
          <a:ln>
            <a:noFill/>
          </a:ln>
        </p:spPr>
        <p:txBody>
          <a:bodyPr>
            <a:normAutofit/>
          </a:bodyPr>
          <a:lstStyle/>
          <a:p>
            <a:pPr marL="457200" lvl="0" indent="-457200">
              <a:spcBef>
                <a:spcPts val="0"/>
              </a:spcBef>
              <a:spcAft>
                <a:spcPts val="1800"/>
              </a:spcAft>
              <a:buFont typeface="Wingdings" panose="05000000000000000000" pitchFamily="2" charset="2"/>
              <a:buChar char="§"/>
            </a:pPr>
            <a:r>
              <a:rPr lang="en-US" dirty="0"/>
              <a:t>Improve treatment based on current best evidence </a:t>
            </a:r>
          </a:p>
          <a:p>
            <a:pPr marL="457200" indent="-457200">
              <a:spcBef>
                <a:spcPts val="0"/>
              </a:spcBef>
              <a:spcAft>
                <a:spcPts val="1800"/>
              </a:spcAft>
              <a:buFont typeface="Wingdings" panose="05000000000000000000" pitchFamily="2" charset="2"/>
              <a:buChar char="§"/>
            </a:pPr>
            <a:r>
              <a:rPr lang="en-US" dirty="0"/>
              <a:t>Guides qualified physicians through treatment decisions to improve quality and efficiency of care</a:t>
            </a:r>
          </a:p>
          <a:p>
            <a:pPr marL="457200" indent="-457200">
              <a:spcBef>
                <a:spcPts val="0"/>
              </a:spcBef>
              <a:spcAft>
                <a:spcPts val="1800"/>
              </a:spcAft>
              <a:buFont typeface="Wingdings" panose="05000000000000000000" pitchFamily="2" charset="2"/>
              <a:buChar char="§"/>
            </a:pPr>
            <a:r>
              <a:rPr lang="en-US" dirty="0"/>
              <a:t>Identify areas for future research </a:t>
            </a:r>
          </a:p>
          <a:p>
            <a:pPr marL="457200" indent="-457200">
              <a:spcBef>
                <a:spcPts val="0"/>
              </a:spcBef>
              <a:spcAft>
                <a:spcPts val="1800"/>
              </a:spcAft>
              <a:buFont typeface="Wingdings" panose="05000000000000000000" pitchFamily="2" charset="2"/>
              <a:buChar char="§"/>
            </a:pPr>
            <a:endParaRPr lang="en-US" dirty="0"/>
          </a:p>
          <a:p>
            <a:pPr marL="0" indent="0">
              <a:spcBef>
                <a:spcPts val="0"/>
              </a:spcBef>
              <a:spcAft>
                <a:spcPts val="1800"/>
              </a:spcAft>
              <a:buNone/>
            </a:pPr>
            <a:r>
              <a:rPr lang="en-US" i="1" dirty="0"/>
              <a:t>CPG recommendations are not meant to be fixed protocols; patients’ needs, local resources, and clinician independent medical judgement must be considered for any specific procedure or treatment</a:t>
            </a:r>
          </a:p>
        </p:txBody>
      </p:sp>
      <p:sp>
        <p:nvSpPr>
          <p:cNvPr id="4" name="Footer Placeholder 3">
            <a:extLst>
              <a:ext uri="{FF2B5EF4-FFF2-40B4-BE49-F238E27FC236}">
                <a16:creationId xmlns:a16="http://schemas.microsoft.com/office/drawing/2014/main" id="{AFFC037D-6EB8-4028-A943-583948A6D75E}"/>
              </a:ext>
            </a:extLst>
          </p:cNvPr>
          <p:cNvSpPr>
            <a:spLocks noGrp="1"/>
          </p:cNvSpPr>
          <p:nvPr>
            <p:ph type="ftr" sz="quarter" idx="11"/>
          </p:nvPr>
        </p:nvSpPr>
        <p:spPr>
          <a:xfrm>
            <a:off x="7477047" y="6311018"/>
            <a:ext cx="4114800" cy="365125"/>
          </a:xfrm>
          <a:prstGeom prst="rect">
            <a:avLst/>
          </a:prstGeom>
        </p:spPr>
        <p:txBody>
          <a:bodyPr anchor="ctr">
            <a:normAutofit/>
          </a:bodyPr>
          <a:lstStyle/>
          <a:p>
            <a:pPr>
              <a:spcAft>
                <a:spcPts val="600"/>
              </a:spcAft>
            </a:pPr>
            <a:r>
              <a:rPr lang="en-US" dirty="0"/>
              <a:t>© 2023 American Academy of </a:t>
            </a:r>
            <a:r>
              <a:rPr lang="en-US" dirty="0" err="1"/>
              <a:t>Orthopaedic</a:t>
            </a:r>
            <a:r>
              <a:rPr lang="en-US" dirty="0"/>
              <a:t> Surgeons </a:t>
            </a:r>
          </a:p>
        </p:txBody>
      </p:sp>
      <p:pic>
        <p:nvPicPr>
          <p:cNvPr id="10" name="Picture 9" descr="A picture containing vector graphics&#10;&#10;Description automatically generated">
            <a:extLst>
              <a:ext uri="{FF2B5EF4-FFF2-40B4-BE49-F238E27FC236}">
                <a16:creationId xmlns:a16="http://schemas.microsoft.com/office/drawing/2014/main" id="{E6E0EABB-FFE5-4D60-A4B0-283ABE4D726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31547" y="1900017"/>
            <a:ext cx="3970872" cy="3970872"/>
          </a:xfrm>
          <a:prstGeom prst="rect">
            <a:avLst/>
          </a:prstGeom>
        </p:spPr>
      </p:pic>
    </p:spTree>
    <p:extLst>
      <p:ext uri="{BB962C8B-B14F-4D97-AF65-F5344CB8AC3E}">
        <p14:creationId xmlns:p14="http://schemas.microsoft.com/office/powerpoint/2010/main" val="32786469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5CDFE43-0145-43C2-9F6A-B0910AA7BC46}"/>
              </a:ext>
            </a:extLst>
          </p:cNvPr>
          <p:cNvSpPr>
            <a:spLocks noGrp="1"/>
          </p:cNvSpPr>
          <p:nvPr>
            <p:ph type="ftr" sz="quarter" idx="11"/>
          </p:nvPr>
        </p:nvSpPr>
        <p:spPr>
          <a:xfrm>
            <a:off x="7492316" y="6309468"/>
            <a:ext cx="4114800" cy="365125"/>
          </a:xfrm>
        </p:spPr>
        <p:txBody>
          <a:bodyPr/>
          <a:lstStyle/>
          <a:p>
            <a:r>
              <a:rPr lang="en-US" dirty="0"/>
              <a:t>© 2019 American Academy of </a:t>
            </a:r>
            <a:r>
              <a:rPr lang="en-US" dirty="0" err="1"/>
              <a:t>Orthopaedic</a:t>
            </a:r>
            <a:r>
              <a:rPr lang="en-US" dirty="0"/>
              <a:t> Surgeons </a:t>
            </a:r>
          </a:p>
        </p:txBody>
      </p:sp>
      <p:pic>
        <p:nvPicPr>
          <p:cNvPr id="4" name="Picture 3">
            <a:extLst>
              <a:ext uri="{FF2B5EF4-FFF2-40B4-BE49-F238E27FC236}">
                <a16:creationId xmlns:a16="http://schemas.microsoft.com/office/drawing/2014/main" id="{7DD17A11-ADF6-4625-8ADB-EF9B70876DF9}"/>
              </a:ext>
            </a:extLst>
          </p:cNvPr>
          <p:cNvPicPr>
            <a:picLocks noChangeAspect="1"/>
          </p:cNvPicPr>
          <p:nvPr/>
        </p:nvPicPr>
        <p:blipFill>
          <a:blip r:embed="rId3"/>
          <a:stretch>
            <a:fillRect/>
          </a:stretch>
        </p:blipFill>
        <p:spPr>
          <a:xfrm>
            <a:off x="5095416" y="980137"/>
            <a:ext cx="6511700" cy="4897726"/>
          </a:xfrm>
          <a:prstGeom prst="rect">
            <a:avLst/>
          </a:prstGeom>
        </p:spPr>
      </p:pic>
      <p:sp>
        <p:nvSpPr>
          <p:cNvPr id="5" name="TextBox 4">
            <a:extLst>
              <a:ext uri="{FF2B5EF4-FFF2-40B4-BE49-F238E27FC236}">
                <a16:creationId xmlns:a16="http://schemas.microsoft.com/office/drawing/2014/main" id="{F3372AD4-6479-43D0-A157-C9D75755664F}"/>
              </a:ext>
            </a:extLst>
          </p:cNvPr>
          <p:cNvSpPr txBox="1"/>
          <p:nvPr/>
        </p:nvSpPr>
        <p:spPr>
          <a:xfrm>
            <a:off x="523099" y="1128421"/>
            <a:ext cx="4320748" cy="4955203"/>
          </a:xfrm>
          <a:prstGeom prst="rect">
            <a:avLst/>
          </a:prstGeom>
          <a:noFill/>
        </p:spPr>
        <p:txBody>
          <a:bodyPr wrap="square" rtlCol="0">
            <a:spAutoFit/>
          </a:bodyPr>
          <a:lstStyle/>
          <a:p>
            <a:r>
              <a:rPr lang="en-US" sz="2400" b="1" dirty="0">
                <a:solidFill>
                  <a:schemeClr val="accent6"/>
                </a:solidFill>
              </a:rPr>
              <a:t>Free for both iOS and Android</a:t>
            </a:r>
          </a:p>
          <a:p>
            <a:pPr>
              <a:spcAft>
                <a:spcPts val="1200"/>
              </a:spcAft>
            </a:pPr>
            <a:r>
              <a:rPr lang="en-US" sz="2400" b="1" dirty="0">
                <a:solidFill>
                  <a:schemeClr val="accent6"/>
                </a:solidFill>
              </a:rPr>
              <a:t>or at </a:t>
            </a:r>
            <a:r>
              <a:rPr lang="en-US" sz="2400" b="1" dirty="0">
                <a:solidFill>
                  <a:schemeClr val="accent6"/>
                </a:solidFill>
                <a:hlinkClick r:id="rId4">
                  <a:extLst>
                    <a:ext uri="{A12FA001-AC4F-418D-AE19-62706E023703}">
                      <ahyp:hlinkClr xmlns:ahyp="http://schemas.microsoft.com/office/drawing/2018/hyperlinkcolor" val="tx"/>
                    </a:ext>
                  </a:extLst>
                </a:hlinkClick>
              </a:rPr>
              <a:t>www.orthoguidelines.org</a:t>
            </a:r>
            <a:endParaRPr lang="en-US" sz="2400" b="1" dirty="0">
              <a:solidFill>
                <a:schemeClr val="accent6"/>
              </a:solidFill>
            </a:endParaRPr>
          </a:p>
          <a:p>
            <a:pPr>
              <a:spcAft>
                <a:spcPts val="1200"/>
              </a:spcAft>
            </a:pPr>
            <a:r>
              <a:rPr lang="en-US" sz="2400" dirty="0"/>
              <a:t>Provides easy access to all AAOS: </a:t>
            </a:r>
          </a:p>
          <a:p>
            <a:pPr marL="342900" indent="-342900">
              <a:buFont typeface="Arial" panose="020B0604020202020204" pitchFamily="34" charset="0"/>
              <a:buChar char="•"/>
            </a:pPr>
            <a:r>
              <a:rPr lang="en-US" sz="2000" dirty="0"/>
              <a:t>Clinical Practice Guidelines</a:t>
            </a:r>
          </a:p>
          <a:p>
            <a:pPr marL="342900" indent="-342900">
              <a:buFont typeface="Arial" panose="020B0604020202020204" pitchFamily="34" charset="0"/>
              <a:buChar char="•"/>
            </a:pPr>
            <a:r>
              <a:rPr lang="en-US" sz="2000" dirty="0"/>
              <a:t>Full Guideline PDF’s</a:t>
            </a:r>
          </a:p>
          <a:p>
            <a:pPr marL="342900" indent="-342900">
              <a:buFont typeface="Arial" panose="020B0604020202020204" pitchFamily="34" charset="0"/>
              <a:buChar char="•"/>
            </a:pPr>
            <a:r>
              <a:rPr lang="en-US" sz="2000" dirty="0"/>
              <a:t>Appropriate Use Criteria</a:t>
            </a:r>
          </a:p>
          <a:p>
            <a:pPr marL="342900" indent="-342900">
              <a:buFont typeface="Arial" panose="020B0604020202020204" pitchFamily="34" charset="0"/>
              <a:buChar char="•"/>
            </a:pPr>
            <a:r>
              <a:rPr lang="en-US" sz="2000" dirty="0"/>
              <a:t>Case Studies</a:t>
            </a:r>
          </a:p>
          <a:p>
            <a:pPr marL="342900" indent="-342900">
              <a:buFont typeface="Arial" panose="020B0604020202020204" pitchFamily="34" charset="0"/>
              <a:buChar char="•"/>
            </a:pPr>
            <a:r>
              <a:rPr lang="en-US" sz="2000" dirty="0"/>
              <a:t>Clinician Checklists</a:t>
            </a:r>
          </a:p>
          <a:p>
            <a:pPr marL="342900" indent="-342900">
              <a:buFont typeface="Arial" panose="020B0604020202020204" pitchFamily="34" charset="0"/>
              <a:buChar char="•"/>
            </a:pPr>
            <a:r>
              <a:rPr lang="en-US" sz="2000" dirty="0"/>
              <a:t>Impactful Statements</a:t>
            </a:r>
          </a:p>
          <a:p>
            <a:pPr marL="342900" indent="-342900">
              <a:buFont typeface="Arial" panose="020B0604020202020204" pitchFamily="34" charset="0"/>
              <a:buChar char="•"/>
            </a:pPr>
            <a:r>
              <a:rPr lang="en-US" sz="2000" dirty="0"/>
              <a:t>Plain Language Summaries</a:t>
            </a:r>
          </a:p>
          <a:p>
            <a:pPr marL="342900" indent="-342900">
              <a:buFont typeface="Arial" panose="020B0604020202020204" pitchFamily="34" charset="0"/>
              <a:buChar char="•"/>
            </a:pPr>
            <a:r>
              <a:rPr lang="en-US" sz="2000" dirty="0"/>
              <a:t>Evidence-based Databases</a:t>
            </a:r>
          </a:p>
          <a:p>
            <a:pPr marL="342900" indent="-342900">
              <a:buFont typeface="Arial" panose="020B0604020202020204" pitchFamily="34" charset="0"/>
              <a:buChar char="•"/>
            </a:pPr>
            <a:r>
              <a:rPr lang="en-US" sz="2000" dirty="0"/>
              <a:t>Evidence-based Methods, Appraisals and Standards</a:t>
            </a:r>
          </a:p>
          <a:p>
            <a:endParaRPr lang="en-US" sz="2400" dirty="0"/>
          </a:p>
        </p:txBody>
      </p:sp>
    </p:spTree>
    <p:extLst>
      <p:ext uri="{BB962C8B-B14F-4D97-AF65-F5344CB8AC3E}">
        <p14:creationId xmlns:p14="http://schemas.microsoft.com/office/powerpoint/2010/main" val="22833852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391" y="2282371"/>
            <a:ext cx="6261854" cy="3652667"/>
          </a:xfrm>
        </p:spPr>
        <p:txBody>
          <a:bodyPr>
            <a:normAutofit/>
          </a:bodyPr>
          <a:lstStyle/>
          <a:p>
            <a:pPr marL="0" indent="0">
              <a:spcBef>
                <a:spcPts val="0"/>
              </a:spcBef>
              <a:spcAft>
                <a:spcPts val="600"/>
              </a:spcAft>
              <a:buNone/>
            </a:pPr>
            <a:r>
              <a:rPr lang="en-US" sz="1800" b="1" dirty="0">
                <a:solidFill>
                  <a:schemeClr val="accent6"/>
                </a:solidFill>
              </a:rPr>
              <a:t>Easier access to AAOS Guidelines: </a:t>
            </a:r>
          </a:p>
          <a:p>
            <a:pPr marL="342900" indent="-342900">
              <a:spcBef>
                <a:spcPts val="0"/>
              </a:spcBef>
              <a:spcAft>
                <a:spcPts val="600"/>
              </a:spcAft>
              <a:buFont typeface="Wingdings" panose="05000000000000000000" pitchFamily="2" charset="2"/>
              <a:buChar char="§"/>
            </a:pPr>
            <a:r>
              <a:rPr lang="en-US" sz="1800" dirty="0"/>
              <a:t>Sort Alphabetically by Topic</a:t>
            </a:r>
          </a:p>
          <a:p>
            <a:pPr marL="342900" indent="-342900">
              <a:spcBef>
                <a:spcPts val="0"/>
              </a:spcBef>
              <a:spcAft>
                <a:spcPts val="600"/>
              </a:spcAft>
              <a:buFont typeface="Wingdings" panose="05000000000000000000" pitchFamily="2" charset="2"/>
              <a:buChar char="§"/>
            </a:pPr>
            <a:r>
              <a:rPr lang="en-US" sz="1800" dirty="0"/>
              <a:t>Sort Recommendations by Strength </a:t>
            </a:r>
          </a:p>
          <a:p>
            <a:pPr>
              <a:spcBef>
                <a:spcPts val="0"/>
              </a:spcBef>
              <a:spcAft>
                <a:spcPts val="600"/>
              </a:spcAft>
            </a:pPr>
            <a:r>
              <a:rPr lang="en-US" sz="1800" dirty="0"/>
              <a:t>      (</a:t>
            </a:r>
            <a:r>
              <a:rPr lang="en-US" sz="1800" i="1" dirty="0"/>
              <a:t>Strong, Moderate, Limited, Consensus) </a:t>
            </a:r>
          </a:p>
          <a:p>
            <a:pPr marL="342900" indent="-342900">
              <a:spcBef>
                <a:spcPts val="0"/>
              </a:spcBef>
              <a:spcAft>
                <a:spcPts val="600"/>
              </a:spcAft>
              <a:buFont typeface="Wingdings" panose="05000000000000000000" pitchFamily="2" charset="2"/>
              <a:buChar char="§"/>
            </a:pPr>
            <a:r>
              <a:rPr lang="en-US" sz="1800" dirty="0"/>
              <a:t>Sort by Stage of Care</a:t>
            </a:r>
          </a:p>
          <a:p>
            <a:pPr marL="342900" indent="-342900">
              <a:spcBef>
                <a:spcPts val="0"/>
              </a:spcBef>
              <a:spcAft>
                <a:spcPts val="600"/>
              </a:spcAft>
              <a:buFont typeface="Wingdings" panose="05000000000000000000" pitchFamily="2" charset="2"/>
              <a:buChar char="§"/>
            </a:pPr>
            <a:r>
              <a:rPr lang="en-US" sz="1800" dirty="0"/>
              <a:t>Search Across </a:t>
            </a:r>
            <a:r>
              <a:rPr lang="en-US" sz="1800" b="1" i="1" dirty="0"/>
              <a:t>all</a:t>
            </a:r>
            <a:r>
              <a:rPr lang="en-US" sz="1800" dirty="0"/>
              <a:t> CPGs via a Single Keyword Search</a:t>
            </a:r>
          </a:p>
          <a:p>
            <a:pPr marL="342900" indent="-342900">
              <a:spcBef>
                <a:spcPts val="0"/>
              </a:spcBef>
              <a:spcAft>
                <a:spcPts val="600"/>
              </a:spcAft>
              <a:buFont typeface="Wingdings" panose="05000000000000000000" pitchFamily="2" charset="2"/>
              <a:buChar char="§"/>
            </a:pPr>
            <a:endParaRPr lang="en-US" sz="1800" dirty="0">
              <a:solidFill>
                <a:schemeClr val="accent6"/>
              </a:solidFill>
            </a:endParaRPr>
          </a:p>
          <a:p>
            <a:pPr marL="0" indent="0">
              <a:spcBef>
                <a:spcPts val="0"/>
              </a:spcBef>
              <a:spcAft>
                <a:spcPts val="600"/>
              </a:spcAft>
              <a:buNone/>
            </a:pPr>
            <a:r>
              <a:rPr lang="en-US" sz="1800" b="1" dirty="0">
                <a:solidFill>
                  <a:schemeClr val="accent6"/>
                </a:solidFill>
              </a:rPr>
              <a:t>Easier Access to Individual Recommendations:</a:t>
            </a:r>
          </a:p>
          <a:p>
            <a:pPr marL="342900" indent="-342900">
              <a:spcBef>
                <a:spcPts val="0"/>
              </a:spcBef>
              <a:spcAft>
                <a:spcPts val="600"/>
              </a:spcAft>
              <a:buFont typeface="Wingdings" panose="05000000000000000000" pitchFamily="2" charset="2"/>
              <a:buChar char="§"/>
            </a:pPr>
            <a:r>
              <a:rPr lang="en-US" sz="1800" dirty="0"/>
              <a:t>View recommendations via shortened titles</a:t>
            </a:r>
          </a:p>
          <a:p>
            <a:pPr marL="342900" indent="-342900">
              <a:spcBef>
                <a:spcPts val="0"/>
              </a:spcBef>
              <a:spcAft>
                <a:spcPts val="600"/>
              </a:spcAft>
              <a:buFont typeface="Wingdings" panose="05000000000000000000" pitchFamily="2" charset="2"/>
              <a:buChar char="§"/>
            </a:pPr>
            <a:r>
              <a:rPr lang="en-US" sz="1800" dirty="0"/>
              <a:t>Access to full recommendation &amp; rationale</a:t>
            </a:r>
          </a:p>
          <a:p>
            <a:pPr marL="342900" indent="-342900">
              <a:spcBef>
                <a:spcPts val="0"/>
              </a:spcBef>
              <a:spcAft>
                <a:spcPts val="600"/>
              </a:spcAft>
              <a:buFont typeface="Wingdings" panose="05000000000000000000" pitchFamily="2" charset="2"/>
              <a:buChar char="§"/>
            </a:pPr>
            <a:r>
              <a:rPr lang="en-US" sz="1800" dirty="0"/>
              <a:t>Links to references (PubMed)</a:t>
            </a:r>
          </a:p>
          <a:p>
            <a:endParaRPr lang="en-US" sz="1600" dirty="0">
              <a:solidFill>
                <a:srgbClr val="FFFFFF"/>
              </a:solidFill>
            </a:endParaRPr>
          </a:p>
        </p:txBody>
      </p:sp>
      <p:pic>
        <p:nvPicPr>
          <p:cNvPr id="6" name="Picture 3" descr="OrthoGuidelines Logo1">
            <a:extLst>
              <a:ext uri="{FF2B5EF4-FFF2-40B4-BE49-F238E27FC236}">
                <a16:creationId xmlns:a16="http://schemas.microsoft.com/office/drawing/2014/main" id="{1E0B866B-C5EB-49CB-8953-A8A4D7A18B5B}"/>
              </a:ext>
            </a:extLst>
          </p:cNvPr>
          <p:cNvPicPr>
            <a:picLocks noChangeAspect="1" noChangeArrowheads="1"/>
          </p:cNvPicPr>
          <p:nvPr/>
        </p:nvPicPr>
        <p:blipFill>
          <a:blip r:embed="rId3">
            <a:duotone>
              <a:prstClr val="black"/>
              <a:schemeClr val="tx1">
                <a:lumMod val="95000"/>
                <a:lumOff val="5000"/>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00391" y="533400"/>
            <a:ext cx="6185652" cy="1546412"/>
          </a:xfrm>
          <a:prstGeom prst="rect">
            <a:avLst/>
          </a:pr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Box 3">
            <a:extLst>
              <a:ext uri="{FF2B5EF4-FFF2-40B4-BE49-F238E27FC236}">
                <a16:creationId xmlns:a16="http://schemas.microsoft.com/office/drawing/2014/main" id="{9C9F5863-F0B6-4E08-8290-B17705711A53}"/>
              </a:ext>
            </a:extLst>
          </p:cNvPr>
          <p:cNvSpPr txBox="1"/>
          <p:nvPr/>
        </p:nvSpPr>
        <p:spPr>
          <a:xfrm>
            <a:off x="7010400" y="89262"/>
            <a:ext cx="5181600" cy="6766560"/>
          </a:xfrm>
          <a:prstGeom prst="rect">
            <a:avLst/>
          </a:prstGeom>
          <a:solidFill>
            <a:schemeClr val="tx1">
              <a:lumMod val="50000"/>
              <a:lumOff val="50000"/>
            </a:schemeClr>
          </a:solidFill>
        </p:spPr>
        <p:txBody>
          <a:bodyPr wrap="square" rtlCol="0">
            <a:spAutoFit/>
          </a:bodyPr>
          <a:lstStyle/>
          <a:p>
            <a:endParaRPr lang="en-US" dirty="0"/>
          </a:p>
        </p:txBody>
      </p:sp>
      <p:pic>
        <p:nvPicPr>
          <p:cNvPr id="7" name="Picture 7">
            <a:extLst>
              <a:ext uri="{FF2B5EF4-FFF2-40B4-BE49-F238E27FC236}">
                <a16:creationId xmlns:a16="http://schemas.microsoft.com/office/drawing/2014/main" id="{203C21D5-7B02-4BDB-8AFC-4949184509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8749" y="3467100"/>
            <a:ext cx="2865119" cy="3048000"/>
          </a:xfrm>
          <a:prstGeom prst="rect">
            <a:avLst/>
          </a:prstGeom>
          <a:ln>
            <a:noFill/>
          </a:ln>
          <a:effectLst>
            <a:softEdge rad="112500"/>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9" name="TextBox 8">
            <a:extLst>
              <a:ext uri="{FF2B5EF4-FFF2-40B4-BE49-F238E27FC236}">
                <a16:creationId xmlns:a16="http://schemas.microsoft.com/office/drawing/2014/main" id="{014C217E-1396-4396-9E1A-7E7F8E30DCC1}"/>
              </a:ext>
            </a:extLst>
          </p:cNvPr>
          <p:cNvSpPr txBox="1"/>
          <p:nvPr/>
        </p:nvSpPr>
        <p:spPr>
          <a:xfrm>
            <a:off x="7576456" y="517181"/>
            <a:ext cx="4252685" cy="3108960"/>
          </a:xfrm>
          <a:prstGeom prst="rect">
            <a:avLst/>
          </a:prstGeom>
          <a:no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rPr>
              <a:t>Clinical Practice Guidelines Now Available on Your Smartphone</a:t>
            </a:r>
          </a:p>
          <a:p>
            <a:pPr algn="ctr"/>
            <a:endParaRPr lang="en-US" dirty="0">
              <a:solidFill>
                <a:schemeClr val="bg1"/>
              </a:solidFill>
              <a:effectLst>
                <a:outerShdw blurRad="38100" dist="38100" dir="2700000" algn="tl">
                  <a:srgbClr val="000000">
                    <a:alpha val="43137"/>
                  </a:srgbClr>
                </a:outerShdw>
              </a:effectLst>
            </a:endParaRPr>
          </a:p>
          <a:p>
            <a:pPr algn="ctr"/>
            <a:r>
              <a:rPr lang="en-US" dirty="0">
                <a:solidFill>
                  <a:schemeClr val="bg1"/>
                </a:solidFill>
                <a:effectLst>
                  <a:outerShdw blurRad="38100" dist="38100" dir="2700000" algn="tl">
                    <a:srgbClr val="000000">
                      <a:alpha val="43137"/>
                    </a:srgbClr>
                  </a:outerShdw>
                </a:effectLst>
              </a:rPr>
              <a:t>Download on the App Store</a:t>
            </a:r>
          </a:p>
          <a:p>
            <a:pPr algn="ctr"/>
            <a:r>
              <a:rPr lang="en-US" dirty="0">
                <a:solidFill>
                  <a:schemeClr val="bg1"/>
                </a:solidFill>
                <a:effectLst>
                  <a:outerShdw blurRad="38100" dist="38100" dir="2700000" algn="tl">
                    <a:srgbClr val="000000">
                      <a:alpha val="43137"/>
                    </a:srgbClr>
                  </a:outerShdw>
                </a:effectLst>
              </a:rPr>
              <a:t>Get it on Google play</a:t>
            </a:r>
          </a:p>
        </p:txBody>
      </p:sp>
    </p:spTree>
    <p:extLst>
      <p:ext uri="{BB962C8B-B14F-4D97-AF65-F5344CB8AC3E}">
        <p14:creationId xmlns:p14="http://schemas.microsoft.com/office/powerpoint/2010/main" val="26187598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75A7772-C681-4371-BB0F-5276EDE0798F}"/>
              </a:ext>
            </a:extLst>
          </p:cNvPr>
          <p:cNvSpPr>
            <a:spLocks noGrp="1"/>
          </p:cNvSpPr>
          <p:nvPr>
            <p:ph type="ftr" sz="quarter" idx="11"/>
          </p:nvPr>
        </p:nvSpPr>
        <p:spPr/>
        <p:txBody>
          <a:bodyPr/>
          <a:lstStyle/>
          <a:p>
            <a:pPr algn="r"/>
            <a:r>
              <a:rPr lang="en-US" dirty="0"/>
              <a:t>© 2019 American Academy of </a:t>
            </a:r>
            <a:r>
              <a:rPr lang="en-US" dirty="0" err="1"/>
              <a:t>Orthopaedic</a:t>
            </a:r>
            <a:r>
              <a:rPr lang="en-US" dirty="0"/>
              <a:t> Surgeons </a:t>
            </a:r>
          </a:p>
        </p:txBody>
      </p:sp>
      <p:sp>
        <p:nvSpPr>
          <p:cNvPr id="6" name="TextBox 5">
            <a:extLst>
              <a:ext uri="{FF2B5EF4-FFF2-40B4-BE49-F238E27FC236}">
                <a16:creationId xmlns:a16="http://schemas.microsoft.com/office/drawing/2014/main" id="{DF553D92-FD6D-4AFA-B00A-379040042339}"/>
              </a:ext>
            </a:extLst>
          </p:cNvPr>
          <p:cNvSpPr txBox="1"/>
          <p:nvPr/>
        </p:nvSpPr>
        <p:spPr>
          <a:xfrm>
            <a:off x="487464" y="2409576"/>
            <a:ext cx="4326902" cy="892552"/>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r>
              <a:rPr lang="en-US" sz="2600" b="1" dirty="0"/>
              <a:t>Search across </a:t>
            </a:r>
            <a:r>
              <a:rPr lang="en-US" sz="2600" b="1" u="sng" dirty="0"/>
              <a:t>all</a:t>
            </a:r>
            <a:r>
              <a:rPr lang="en-US" sz="2600" b="1" dirty="0"/>
              <a:t> CPG and AUC </a:t>
            </a:r>
          </a:p>
          <a:p>
            <a:r>
              <a:rPr lang="en-US" sz="2600" b="1" dirty="0"/>
              <a:t>Via a Single Keyword Search</a:t>
            </a:r>
          </a:p>
        </p:txBody>
      </p:sp>
      <p:pic>
        <p:nvPicPr>
          <p:cNvPr id="11" name="Picture 3">
            <a:extLst>
              <a:ext uri="{FF2B5EF4-FFF2-40B4-BE49-F238E27FC236}">
                <a16:creationId xmlns:a16="http://schemas.microsoft.com/office/drawing/2014/main" id="{B2AA86A3-F640-43E1-8383-EADAE391BE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4488" y="2210982"/>
            <a:ext cx="4784239" cy="402222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a:extLst>
              <a:ext uri="{FF2B5EF4-FFF2-40B4-BE49-F238E27FC236}">
                <a16:creationId xmlns:a16="http://schemas.microsoft.com/office/drawing/2014/main" id="{105BD157-4670-4014-AC6D-F63E7B7C9ED3}"/>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1667958" y="435405"/>
            <a:ext cx="6500207" cy="1531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a:extLst>
              <a:ext uri="{FF2B5EF4-FFF2-40B4-BE49-F238E27FC236}">
                <a16:creationId xmlns:a16="http://schemas.microsoft.com/office/drawing/2014/main" id="{373657C9-FEF5-48E7-8A1D-F9DDC5D7DF1A}"/>
              </a:ext>
            </a:extLst>
          </p:cNvPr>
          <p:cNvGrpSpPr/>
          <p:nvPr/>
        </p:nvGrpSpPr>
        <p:grpSpPr>
          <a:xfrm rot="20515663">
            <a:off x="6184437" y="135097"/>
            <a:ext cx="2493519" cy="1881789"/>
            <a:chOff x="6629400" y="152400"/>
            <a:chExt cx="1371600" cy="1981200"/>
          </a:xfrm>
        </p:grpSpPr>
        <p:sp>
          <p:nvSpPr>
            <p:cNvPr id="9" name="Oval 8">
              <a:extLst>
                <a:ext uri="{FF2B5EF4-FFF2-40B4-BE49-F238E27FC236}">
                  <a16:creationId xmlns:a16="http://schemas.microsoft.com/office/drawing/2014/main" id="{EF494B84-ABFD-4AE3-8CA3-ACCBAEBBF9D4}"/>
                </a:ext>
              </a:extLst>
            </p:cNvPr>
            <p:cNvSpPr/>
            <p:nvPr/>
          </p:nvSpPr>
          <p:spPr>
            <a:xfrm>
              <a:off x="6629400" y="152400"/>
              <a:ext cx="685800" cy="609600"/>
            </a:xfrm>
            <a:prstGeom prst="ellipse">
              <a:avLst/>
            </a:prstGeom>
            <a:solidFill>
              <a:schemeClr val="accent1">
                <a:alpha val="0"/>
              </a:schemeClr>
            </a:solidFill>
            <a:ln w="381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171F5B1E-3F81-4936-8606-5151E6D7567E}"/>
                </a:ext>
              </a:extLst>
            </p:cNvPr>
            <p:cNvCxnSpPr/>
            <p:nvPr/>
          </p:nvCxnSpPr>
          <p:spPr>
            <a:xfrm>
              <a:off x="7086600" y="762000"/>
              <a:ext cx="914400" cy="1371600"/>
            </a:xfrm>
            <a:prstGeom prst="straightConnector1">
              <a:avLst/>
            </a:prstGeom>
            <a:ln w="38100">
              <a:solidFill>
                <a:srgbClr val="0070C0"/>
              </a:solidFill>
              <a:tailEnd type="arrow"/>
            </a:ln>
          </p:spPr>
          <p:style>
            <a:lnRef idx="2">
              <a:schemeClr val="accent1"/>
            </a:lnRef>
            <a:fillRef idx="0">
              <a:schemeClr val="accent1"/>
            </a:fillRef>
            <a:effectRef idx="1">
              <a:schemeClr val="accent1"/>
            </a:effectRef>
            <a:fontRef idx="minor">
              <a:schemeClr val="tx1"/>
            </a:fontRef>
          </p:style>
        </p:cxnSp>
      </p:grpSp>
      <p:sp>
        <p:nvSpPr>
          <p:cNvPr id="2" name="TextBox 1">
            <a:extLst>
              <a:ext uri="{FF2B5EF4-FFF2-40B4-BE49-F238E27FC236}">
                <a16:creationId xmlns:a16="http://schemas.microsoft.com/office/drawing/2014/main" id="{0A57221D-637D-41B6-BE17-FFA2294D9A97}"/>
              </a:ext>
            </a:extLst>
          </p:cNvPr>
          <p:cNvSpPr txBox="1"/>
          <p:nvPr/>
        </p:nvSpPr>
        <p:spPr>
          <a:xfrm>
            <a:off x="8908330" y="1278857"/>
            <a:ext cx="1943682" cy="584775"/>
          </a:xfrm>
          <a:prstGeom prst="rect">
            <a:avLst/>
          </a:prstGeom>
          <a:noFill/>
        </p:spPr>
        <p:txBody>
          <a:bodyPr wrap="square" rtlCol="0">
            <a:spAutoFit/>
          </a:bodyPr>
          <a:lstStyle/>
          <a:p>
            <a:r>
              <a:rPr lang="en-US" sz="3200" dirty="0">
                <a:ln w="0"/>
                <a:effectLst>
                  <a:outerShdw blurRad="38100" dist="19050" dir="2700000" algn="tl" rotWithShape="0">
                    <a:schemeClr val="dk1">
                      <a:alpha val="40000"/>
                    </a:schemeClr>
                  </a:outerShdw>
                </a:effectLst>
              </a:rPr>
              <a:t>Imaging</a:t>
            </a:r>
          </a:p>
        </p:txBody>
      </p:sp>
    </p:spTree>
    <p:extLst>
      <p:ext uri="{BB962C8B-B14F-4D97-AF65-F5344CB8AC3E}">
        <p14:creationId xmlns:p14="http://schemas.microsoft.com/office/powerpoint/2010/main" val="23574961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6">
            <a:extLst>
              <a:ext uri="{FF2B5EF4-FFF2-40B4-BE49-F238E27FC236}">
                <a16:creationId xmlns:a16="http://schemas.microsoft.com/office/drawing/2014/main" id="{C1A57297-301F-4C6D-A1B9-49892A0C3EC7}"/>
              </a:ext>
            </a:extLst>
          </p:cNvPr>
          <p:cNvSpPr>
            <a:spLocks noGrp="1"/>
          </p:cNvSpPr>
          <p:nvPr>
            <p:ph type="title"/>
          </p:nvPr>
        </p:nvSpPr>
        <p:spPr>
          <a:xfrm>
            <a:off x="515027" y="519692"/>
            <a:ext cx="11125200" cy="685799"/>
          </a:xfrm>
        </p:spPr>
        <p:txBody>
          <a:bodyPr/>
          <a:lstStyle/>
          <a:p>
            <a:r>
              <a:rPr lang="en-US" altLang="en-US" b="0" dirty="0">
                <a:effectLst>
                  <a:outerShdw blurRad="38100" dist="38100" dir="2700000" algn="tl">
                    <a:srgbClr val="000000">
                      <a:alpha val="43137"/>
                    </a:srgbClr>
                  </a:outerShdw>
                </a:effectLst>
                <a:latin typeface="+mj-lt"/>
                <a:ea typeface="ＭＳ Ｐゴシック" panose="020B0600070205080204" pitchFamily="34" charset="-128"/>
                <a:cs typeface="Arial-BoldMT" pitchFamily="-84" charset="0"/>
              </a:rPr>
              <a:t>References provided for each recommendation</a:t>
            </a:r>
          </a:p>
        </p:txBody>
      </p:sp>
      <p:pic>
        <p:nvPicPr>
          <p:cNvPr id="23555" name="Content Placeholder 5">
            <a:extLst>
              <a:ext uri="{FF2B5EF4-FFF2-40B4-BE49-F238E27FC236}">
                <a16:creationId xmlns:a16="http://schemas.microsoft.com/office/drawing/2014/main" id="{1B76F008-D8B8-4BF1-9FE3-24A8918E3D2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5724" r="9933" b="55891"/>
          <a:stretch>
            <a:fillRect/>
          </a:stretch>
        </p:blipFill>
        <p:spPr>
          <a:xfrm>
            <a:off x="1997076" y="1600200"/>
            <a:ext cx="8181975" cy="1371600"/>
          </a:xfrm>
          <a:effectLst>
            <a:outerShdw blurRad="50800" dist="63500" dir="2700000" algn="tl" rotWithShape="0">
              <a:prstClr val="black">
                <a:alpha val="40000"/>
              </a:prstClr>
            </a:outerShdw>
          </a:effectLst>
        </p:spPr>
      </p:pic>
      <p:pic>
        <p:nvPicPr>
          <p:cNvPr id="23556" name="Picture 9">
            <a:extLst>
              <a:ext uri="{FF2B5EF4-FFF2-40B4-BE49-F238E27FC236}">
                <a16:creationId xmlns:a16="http://schemas.microsoft.com/office/drawing/2014/main" id="{AB6E11A7-9756-4848-B719-014E11CBA6C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76500" y="3158332"/>
            <a:ext cx="6324600" cy="2979737"/>
          </a:xfrm>
          <a:prstGeom prst="rect">
            <a:avLst/>
          </a:prstGeom>
          <a:noFill/>
          <a:ln>
            <a:noFill/>
          </a:ln>
          <a:effectLst>
            <a:outerShdw blurRad="50800" dist="63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a:extLst>
              <a:ext uri="{FF2B5EF4-FFF2-40B4-BE49-F238E27FC236}">
                <a16:creationId xmlns:a16="http://schemas.microsoft.com/office/drawing/2014/main" id="{D3A75894-B16D-4297-BBCC-C1AD1600EEAC}"/>
              </a:ext>
            </a:extLst>
          </p:cNvPr>
          <p:cNvCxnSpPr/>
          <p:nvPr/>
        </p:nvCxnSpPr>
        <p:spPr>
          <a:xfrm>
            <a:off x="3352801" y="2022475"/>
            <a:ext cx="671513" cy="12065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Oval 10">
            <a:extLst>
              <a:ext uri="{FF2B5EF4-FFF2-40B4-BE49-F238E27FC236}">
                <a16:creationId xmlns:a16="http://schemas.microsoft.com/office/drawing/2014/main" id="{FF5C3994-5788-49A3-A574-CE961B76CA26}"/>
              </a:ext>
            </a:extLst>
          </p:cNvPr>
          <p:cNvSpPr/>
          <p:nvPr/>
        </p:nvSpPr>
        <p:spPr>
          <a:xfrm>
            <a:off x="2476500" y="4468813"/>
            <a:ext cx="1752600" cy="6096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559" name="TextBox 11">
            <a:extLst>
              <a:ext uri="{FF2B5EF4-FFF2-40B4-BE49-F238E27FC236}">
                <a16:creationId xmlns:a16="http://schemas.microsoft.com/office/drawing/2014/main" id="{2051026F-C205-4E6E-8778-D2A2D7D0AF36}"/>
              </a:ext>
            </a:extLst>
          </p:cNvPr>
          <p:cNvSpPr txBox="1">
            <a:spLocks noChangeArrowheads="1"/>
          </p:cNvSpPr>
          <p:nvPr/>
        </p:nvSpPr>
        <p:spPr bwMode="auto">
          <a:xfrm>
            <a:off x="5257800" y="4648201"/>
            <a:ext cx="2478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US" altLang="en-US" sz="2400">
                <a:solidFill>
                  <a:srgbClr val="FF0000"/>
                </a:solidFill>
              </a:rPr>
              <a:t>Links to PubMed</a:t>
            </a:r>
          </a:p>
        </p:txBody>
      </p:sp>
    </p:spTree>
    <p:extLst>
      <p:ext uri="{BB962C8B-B14F-4D97-AF65-F5344CB8AC3E}">
        <p14:creationId xmlns:p14="http://schemas.microsoft.com/office/powerpoint/2010/main" val="12549051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829" y="463516"/>
            <a:ext cx="8229600" cy="764342"/>
          </a:xfrm>
        </p:spPr>
        <p:txBody>
          <a:bodyPr/>
          <a:lstStyle/>
          <a:p>
            <a:r>
              <a:rPr lang="en-US" b="0" dirty="0">
                <a:effectLst>
                  <a:outerShdw blurRad="38100" dist="38100" dir="2700000" algn="tl">
                    <a:srgbClr val="000000">
                      <a:alpha val="43137"/>
                    </a:srgbClr>
                  </a:outerShdw>
                </a:effectLst>
                <a:latin typeface="+mj-lt"/>
              </a:rPr>
              <a:t>Appropriate Use Criteria Tool</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81200" y="1524000"/>
            <a:ext cx="5443178" cy="421882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6882CCD7-5464-4C56-BB81-C76582779BB3}"/>
              </a:ext>
            </a:extLst>
          </p:cNvPr>
          <p:cNvPicPr>
            <a:picLocks noChangeAspect="1"/>
          </p:cNvPicPr>
          <p:nvPr/>
        </p:nvPicPr>
        <p:blipFill>
          <a:blip r:embed="rId4"/>
          <a:stretch>
            <a:fillRect/>
          </a:stretch>
        </p:blipFill>
        <p:spPr>
          <a:xfrm>
            <a:off x="7528681" y="1359416"/>
            <a:ext cx="2786113" cy="438340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0741956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8CA060B-7E96-4A93-AC1B-DF923AF89932}"/>
              </a:ext>
            </a:extLst>
          </p:cNvPr>
          <p:cNvSpPr>
            <a:spLocks noGrp="1"/>
          </p:cNvSpPr>
          <p:nvPr>
            <p:ph type="ftr" sz="quarter" idx="11"/>
          </p:nvPr>
        </p:nvSpPr>
        <p:spPr>
          <a:xfrm>
            <a:off x="7862730" y="6176226"/>
            <a:ext cx="4114800" cy="365125"/>
          </a:xfrm>
        </p:spPr>
        <p:txBody>
          <a:bodyPr/>
          <a:lstStyle/>
          <a:p>
            <a:pPr algn="r"/>
            <a:r>
              <a:rPr lang="en-US" dirty="0"/>
              <a:t>© 2023 American Academy of </a:t>
            </a:r>
            <a:r>
              <a:rPr lang="en-US" dirty="0" err="1"/>
              <a:t>Orthopaedic</a:t>
            </a:r>
            <a:r>
              <a:rPr lang="en-US" dirty="0"/>
              <a:t> Surgeons </a:t>
            </a:r>
          </a:p>
        </p:txBody>
      </p:sp>
      <p:sp>
        <p:nvSpPr>
          <p:cNvPr id="6" name="TextBox 5">
            <a:extLst>
              <a:ext uri="{FF2B5EF4-FFF2-40B4-BE49-F238E27FC236}">
                <a16:creationId xmlns:a16="http://schemas.microsoft.com/office/drawing/2014/main" id="{4E24DBA6-19D2-4653-8345-52ABBB7CD2EC}"/>
              </a:ext>
            </a:extLst>
          </p:cNvPr>
          <p:cNvSpPr txBox="1"/>
          <p:nvPr/>
        </p:nvSpPr>
        <p:spPr>
          <a:xfrm>
            <a:off x="507970" y="1736228"/>
            <a:ext cx="10216055" cy="4401205"/>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numCol="2" spcCol="274320" rtlCol="0">
            <a:spAutoFit/>
          </a:bodyPr>
          <a:lstStyle/>
          <a:p>
            <a:pPr marL="285750" indent="-285750">
              <a:buFont typeface="Wingdings" panose="05000000000000000000" pitchFamily="2" charset="2"/>
              <a:buChar char="§"/>
            </a:pPr>
            <a:r>
              <a:rPr lang="en-US" sz="1400" dirty="0"/>
              <a:t>Acute Compartment Syndrome</a:t>
            </a:r>
          </a:p>
          <a:p>
            <a:pPr marL="285750" indent="-285750">
              <a:buFont typeface="Wingdings" panose="05000000000000000000" pitchFamily="2" charset="2"/>
              <a:buChar char="§"/>
            </a:pPr>
            <a:r>
              <a:rPr lang="en-US" sz="1400" dirty="0"/>
              <a:t>Anesthesia and Analgesia in TJA (2022 and 2021) (Endorsement)</a:t>
            </a:r>
          </a:p>
          <a:p>
            <a:pPr marL="285750" indent="-285750">
              <a:buFont typeface="Wingdings" panose="05000000000000000000" pitchFamily="2" charset="2"/>
              <a:buChar char="§"/>
            </a:pPr>
            <a:r>
              <a:rPr lang="en-US" sz="1400" dirty="0"/>
              <a:t>Anterior Cruciate Ligament Injuries</a:t>
            </a:r>
          </a:p>
          <a:p>
            <a:pPr marL="285750" indent="-285750">
              <a:buFont typeface="Wingdings" panose="05000000000000000000" pitchFamily="2" charset="2"/>
              <a:buChar char="§"/>
            </a:pPr>
            <a:r>
              <a:rPr lang="en-US" sz="1400" dirty="0"/>
              <a:t>Carpal Tunnel Syndrome</a:t>
            </a:r>
          </a:p>
          <a:p>
            <a:pPr marL="285750" indent="-285750">
              <a:buFont typeface="Wingdings" panose="05000000000000000000" pitchFamily="2" charset="2"/>
              <a:buChar char="§"/>
            </a:pPr>
            <a:r>
              <a:rPr lang="en-US" sz="1400" dirty="0"/>
              <a:t>Clavicle Fractures</a:t>
            </a:r>
          </a:p>
          <a:p>
            <a:pPr marL="285750" indent="-285750">
              <a:buFont typeface="Wingdings" panose="05000000000000000000" pitchFamily="2" charset="2"/>
              <a:buChar char="§"/>
            </a:pPr>
            <a:r>
              <a:rPr lang="en-US" sz="1400" dirty="0"/>
              <a:t>Detection and Nonoperative Management of Pediatric Developmental Dysplasia of the Hip in Infants up to Six Months of Age</a:t>
            </a:r>
          </a:p>
          <a:p>
            <a:pPr marL="285750" indent="-285750">
              <a:buFont typeface="Wingdings" panose="05000000000000000000" pitchFamily="2" charset="2"/>
              <a:buChar char="§"/>
            </a:pPr>
            <a:r>
              <a:rPr lang="en-US" sz="1400" dirty="0"/>
              <a:t>Distal Radius Fractures</a:t>
            </a:r>
          </a:p>
          <a:p>
            <a:pPr marL="285750" indent="-285750">
              <a:buFont typeface="Wingdings" panose="05000000000000000000" pitchFamily="2" charset="2"/>
              <a:buChar char="§"/>
            </a:pPr>
            <a:r>
              <a:rPr lang="en-US" sz="1400" dirty="0"/>
              <a:t>Glenohumeral Joint Osteoarthritis</a:t>
            </a:r>
          </a:p>
          <a:p>
            <a:pPr marL="285750" indent="-285750">
              <a:buFont typeface="Wingdings" panose="05000000000000000000" pitchFamily="2" charset="2"/>
              <a:buChar char="§"/>
            </a:pPr>
            <a:r>
              <a:rPr lang="en-US" sz="1400" dirty="0"/>
              <a:t>Hip Fractures in the Elderly</a:t>
            </a:r>
          </a:p>
          <a:p>
            <a:pPr marL="285750" indent="-285750">
              <a:buFont typeface="Wingdings" panose="05000000000000000000" pitchFamily="2" charset="2"/>
              <a:buChar char="§"/>
            </a:pPr>
            <a:r>
              <a:rPr lang="en-US" sz="1400" dirty="0"/>
              <a:t>Limb Salvage or Early Amputation</a:t>
            </a:r>
          </a:p>
          <a:p>
            <a:pPr marL="285750" indent="-285750">
              <a:buFont typeface="Wingdings" panose="05000000000000000000" pitchFamily="2" charset="2"/>
              <a:buChar char="§"/>
            </a:pPr>
            <a:r>
              <a:rPr lang="en-US" sz="1400" dirty="0"/>
              <a:t>Management of Metastatic Humeral Disease (Endorsement)</a:t>
            </a:r>
          </a:p>
          <a:p>
            <a:pPr marL="285750" indent="-285750">
              <a:buFont typeface="Wingdings" panose="05000000000000000000" pitchFamily="2" charset="2"/>
              <a:buChar char="§"/>
            </a:pPr>
            <a:r>
              <a:rPr lang="en-US" sz="1400" dirty="0"/>
              <a:t>Management of Venous Thromboembolism (Endorsement)</a:t>
            </a:r>
          </a:p>
          <a:p>
            <a:pPr marL="285750" indent="-285750">
              <a:buFont typeface="Wingdings" panose="05000000000000000000" pitchFamily="2" charset="2"/>
              <a:buChar char="§"/>
            </a:pPr>
            <a:r>
              <a:rPr lang="en-US" sz="1400" dirty="0"/>
              <a:t>Osteoarthritis of the Hip</a:t>
            </a:r>
          </a:p>
          <a:p>
            <a:pPr marL="285750" indent="-285750">
              <a:buFont typeface="Wingdings" panose="05000000000000000000" pitchFamily="2" charset="2"/>
              <a:buChar char="§"/>
            </a:pPr>
            <a:r>
              <a:rPr lang="en-US" sz="1400" dirty="0"/>
              <a:t>Osteoarthritis of the Knee (Arthroplasty)</a:t>
            </a:r>
          </a:p>
          <a:p>
            <a:pPr marL="285750" indent="-285750">
              <a:buFont typeface="Wingdings" panose="05000000000000000000" pitchFamily="2" charset="2"/>
              <a:buChar char="§"/>
            </a:pPr>
            <a:r>
              <a:rPr lang="en-US" sz="1400" dirty="0"/>
              <a:t>Osteoarthritis of the Knee (Non-Arthroplasty)</a:t>
            </a:r>
          </a:p>
          <a:p>
            <a:pPr marL="285750" indent="-285750">
              <a:buFont typeface="Wingdings" panose="05000000000000000000" pitchFamily="2" charset="2"/>
              <a:buChar char="§"/>
            </a:pPr>
            <a:r>
              <a:rPr lang="en-US" sz="1400" dirty="0"/>
              <a:t>Osteochondritis Dissecans</a:t>
            </a:r>
          </a:p>
          <a:p>
            <a:pPr marL="285750" indent="-285750">
              <a:buFont typeface="Wingdings" panose="05000000000000000000" pitchFamily="2" charset="2"/>
              <a:buChar char="§"/>
            </a:pPr>
            <a:r>
              <a:rPr lang="en-US" sz="1400" dirty="0"/>
              <a:t>Pain Alleviation for Musculoskeletal Extremity Fractures/Pelvis Surgery</a:t>
            </a:r>
          </a:p>
          <a:p>
            <a:pPr marL="285750" indent="-285750">
              <a:buFont typeface="Wingdings" panose="05000000000000000000" pitchFamily="2" charset="2"/>
              <a:buChar char="§"/>
            </a:pPr>
            <a:r>
              <a:rPr lang="en-US" sz="1400" dirty="0"/>
              <a:t>Pediatric Diaphyseal Femur Fractures</a:t>
            </a:r>
          </a:p>
          <a:p>
            <a:pPr marL="285750" indent="-285750">
              <a:buFont typeface="Wingdings" panose="05000000000000000000" pitchFamily="2" charset="2"/>
              <a:buChar char="§"/>
            </a:pPr>
            <a:r>
              <a:rPr lang="en-US" sz="1400" dirty="0"/>
              <a:t>Pediatric Supracondylar Humerus Fractures</a:t>
            </a:r>
          </a:p>
          <a:p>
            <a:pPr marL="285750" indent="-285750">
              <a:buFont typeface="Wingdings" panose="05000000000000000000" pitchFamily="2" charset="2"/>
              <a:buChar char="§"/>
            </a:pPr>
            <a:r>
              <a:rPr lang="en-US" sz="1400" dirty="0"/>
              <a:t>Periprosthetic Joint Infections</a:t>
            </a:r>
          </a:p>
          <a:p>
            <a:pPr marL="285750" indent="-285750">
              <a:buFont typeface="Wingdings" panose="05000000000000000000" pitchFamily="2" charset="2"/>
              <a:buChar char="§"/>
            </a:pPr>
            <a:r>
              <a:rPr lang="en-US" sz="1400" dirty="0"/>
              <a:t>Prevention of Orthopaedic Implant Infections in Patients Undergoing Dental Procedures</a:t>
            </a:r>
          </a:p>
          <a:p>
            <a:pPr marL="285750" indent="-285750">
              <a:buFont typeface="Wingdings" panose="05000000000000000000" pitchFamily="2" charset="2"/>
              <a:buChar char="§"/>
            </a:pPr>
            <a:r>
              <a:rPr lang="en-US" sz="1400" dirty="0"/>
              <a:t>Prevention of Surgical Site Infections After Major Extremity Trauma</a:t>
            </a:r>
          </a:p>
          <a:p>
            <a:pPr marL="285750" indent="-285750">
              <a:buFont typeface="Wingdings" panose="05000000000000000000" pitchFamily="2" charset="2"/>
              <a:buChar char="§"/>
            </a:pPr>
            <a:r>
              <a:rPr lang="en-US" sz="1400" dirty="0"/>
              <a:t>Psychosocial Risk Factors Influencing Trauma Recovery</a:t>
            </a:r>
          </a:p>
          <a:p>
            <a:pPr marL="285750" indent="-285750">
              <a:buFont typeface="Wingdings" panose="05000000000000000000" pitchFamily="2" charset="2"/>
              <a:buChar char="§"/>
            </a:pPr>
            <a:r>
              <a:rPr lang="en-US" sz="1400" dirty="0"/>
              <a:t>Rotator Cuff Injuries</a:t>
            </a:r>
          </a:p>
          <a:p>
            <a:pPr marL="285750" indent="-285750">
              <a:buFont typeface="Wingdings" panose="05000000000000000000" pitchFamily="2" charset="2"/>
              <a:buChar char="§"/>
            </a:pPr>
            <a:r>
              <a:rPr lang="en-US" sz="1400" dirty="0"/>
              <a:t>Surgical Site Infections</a:t>
            </a:r>
          </a:p>
          <a:p>
            <a:pPr marL="285750" indent="-285750">
              <a:buFont typeface="Wingdings" panose="05000000000000000000" pitchFamily="2" charset="2"/>
              <a:buChar char="§"/>
            </a:pPr>
            <a:r>
              <a:rPr lang="en-US" sz="1400" dirty="0"/>
              <a:t>Tranexamic Acid in Total Joint Arthroplasty (Endorsement)</a:t>
            </a:r>
          </a:p>
          <a:p>
            <a:pPr marL="285750" indent="-285750">
              <a:buFont typeface="Wingdings" panose="05000000000000000000" pitchFamily="2" charset="2"/>
              <a:buChar char="§"/>
            </a:pPr>
            <a:r>
              <a:rPr lang="en-US" sz="1400" dirty="0"/>
              <a:t>Treatment of Metastatic Carcinoma and Myeloma of the Femur (Endorsement)</a:t>
            </a:r>
          </a:p>
          <a:p>
            <a:pPr marL="285750" indent="-285750">
              <a:buFont typeface="Wingdings" panose="05000000000000000000" pitchFamily="2" charset="2"/>
              <a:buChar char="§"/>
            </a:pPr>
            <a:r>
              <a:rPr lang="en-US" sz="1400" dirty="0"/>
              <a:t>Use of Imaging Prior to Referral to a Musculoskeletal Oncologist (Endorsement)</a:t>
            </a:r>
          </a:p>
          <a:p>
            <a:pPr marL="285750" indent="-285750">
              <a:buFont typeface="Wingdings" panose="05000000000000000000" pitchFamily="2" charset="2"/>
              <a:buChar char="§"/>
            </a:pPr>
            <a:endParaRPr lang="en-US" sz="1400" i="1" dirty="0"/>
          </a:p>
          <a:p>
            <a:r>
              <a:rPr lang="en-US" sz="1400" i="1" dirty="0"/>
              <a:t> </a:t>
            </a:r>
          </a:p>
        </p:txBody>
      </p:sp>
      <p:grpSp>
        <p:nvGrpSpPr>
          <p:cNvPr id="7" name="Group 2">
            <a:extLst>
              <a:ext uri="{FF2B5EF4-FFF2-40B4-BE49-F238E27FC236}">
                <a16:creationId xmlns:a16="http://schemas.microsoft.com/office/drawing/2014/main" id="{41E5350A-2AF7-41B4-B036-7F8E5DEAE413}"/>
              </a:ext>
            </a:extLst>
          </p:cNvPr>
          <p:cNvGrpSpPr>
            <a:grpSpLocks/>
          </p:cNvGrpSpPr>
          <p:nvPr/>
        </p:nvGrpSpPr>
        <p:grpSpPr bwMode="auto">
          <a:xfrm>
            <a:off x="8920268" y="567880"/>
            <a:ext cx="2475014" cy="1822750"/>
            <a:chOff x="108098109" y="112525655"/>
            <a:chExt cx="2971803" cy="2487879"/>
          </a:xfrm>
        </p:grpSpPr>
        <p:pic>
          <p:nvPicPr>
            <p:cNvPr id="1027" name="Picture 3" descr="th?u=http%3a%2f%2fwww">
              <a:extLst>
                <a:ext uri="{FF2B5EF4-FFF2-40B4-BE49-F238E27FC236}">
                  <a16:creationId xmlns:a16="http://schemas.microsoft.com/office/drawing/2014/main" id="{5A7A8C29-F31D-41E4-A27C-C057CC8F8034}"/>
                </a:ext>
              </a:extLst>
            </p:cNvPr>
            <p:cNvPicPr>
              <a:picLocks noChangeAspect="1" noChangeArrowheads="1"/>
            </p:cNvPicPr>
            <p:nvPr/>
          </p:nvPicPr>
          <p:blipFill>
            <a:blip r:embed="rId3">
              <a:clrChange>
                <a:clrFrom>
                  <a:srgbClr val="FFFFFF"/>
                </a:clrFrom>
                <a:clrTo>
                  <a:srgbClr val="FFFFFF">
                    <a:alpha val="0"/>
                  </a:srgbClr>
                </a:clrTo>
              </a:clrChange>
              <a:lum bright="-20000" contrast="40000"/>
              <a:extLst>
                <a:ext uri="{28A0092B-C50C-407E-A947-70E740481C1C}">
                  <a14:useLocalDpi xmlns:a14="http://schemas.microsoft.com/office/drawing/2010/main" val="0"/>
                </a:ext>
              </a:extLst>
            </a:blip>
            <a:srcRect l="14310" t="5240" r="14310"/>
            <a:stretch>
              <a:fillRect/>
            </a:stretch>
          </p:blipFill>
          <p:spPr bwMode="auto">
            <a:xfrm>
              <a:off x="108098109" y="112525655"/>
              <a:ext cx="2971803" cy="248787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8" name="Picture 4" descr="Capture 5">
              <a:extLst>
                <a:ext uri="{FF2B5EF4-FFF2-40B4-BE49-F238E27FC236}">
                  <a16:creationId xmlns:a16="http://schemas.microsoft.com/office/drawing/2014/main" id="{25C79959-34C8-4ACA-A930-A67722DEF41C}"/>
                </a:ext>
              </a:extLst>
            </p:cNvPr>
            <p:cNvPicPr>
              <a:picLocks noChangeAspect="1" noChangeArrowheads="1"/>
            </p:cNvPicPr>
            <p:nvPr/>
          </p:nvPicPr>
          <p:blipFill>
            <a:blip r:embed="rId4" cstate="print">
              <a:lum bright="-20000" contrast="40000"/>
              <a:extLst>
                <a:ext uri="{28A0092B-C50C-407E-A947-70E740481C1C}">
                  <a14:useLocalDpi xmlns:a14="http://schemas.microsoft.com/office/drawing/2010/main" val="0"/>
                </a:ext>
              </a:extLst>
            </a:blip>
            <a:srcRect l="-690" t="4265" r="28137" b="4822"/>
            <a:stretch>
              <a:fillRect/>
            </a:stretch>
          </p:blipFill>
          <p:spPr bwMode="auto">
            <a:xfrm>
              <a:off x="108308885" y="112691447"/>
              <a:ext cx="2479283" cy="14305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
        <p:nvSpPr>
          <p:cNvPr id="2" name="TextBox 1">
            <a:extLst>
              <a:ext uri="{FF2B5EF4-FFF2-40B4-BE49-F238E27FC236}">
                <a16:creationId xmlns:a16="http://schemas.microsoft.com/office/drawing/2014/main" id="{4B8B78DC-5D15-446C-AB35-FF258F3BC762}"/>
              </a:ext>
            </a:extLst>
          </p:cNvPr>
          <p:cNvSpPr txBox="1"/>
          <p:nvPr/>
        </p:nvSpPr>
        <p:spPr>
          <a:xfrm>
            <a:off x="1819949" y="6176226"/>
            <a:ext cx="7592096" cy="369332"/>
          </a:xfrm>
          <a:prstGeom prst="rect">
            <a:avLst/>
          </a:prstGeom>
          <a:noFill/>
        </p:spPr>
        <p:txBody>
          <a:bodyPr wrap="square" rtlCol="0">
            <a:spAutoFit/>
          </a:bodyPr>
          <a:lstStyle/>
          <a:p>
            <a:pPr algn="ctr"/>
            <a:r>
              <a:rPr lang="en-US" b="1" i="1" dirty="0">
                <a:solidFill>
                  <a:schemeClr val="accent6"/>
                </a:solidFill>
              </a:rPr>
              <a:t>For additional information, please visit </a:t>
            </a:r>
            <a:r>
              <a:rPr lang="en-US" b="1" i="1" dirty="0">
                <a:hlinkClick r:id="rId5"/>
              </a:rPr>
              <a:t>http://www.orthoguidelines.org/</a:t>
            </a:r>
            <a:r>
              <a:rPr lang="en-US" b="1" i="1" dirty="0"/>
              <a:t> </a:t>
            </a:r>
          </a:p>
        </p:txBody>
      </p:sp>
      <p:sp>
        <p:nvSpPr>
          <p:cNvPr id="3" name="TextBox 2">
            <a:extLst>
              <a:ext uri="{FF2B5EF4-FFF2-40B4-BE49-F238E27FC236}">
                <a16:creationId xmlns:a16="http://schemas.microsoft.com/office/drawing/2014/main" id="{D4BDBF76-60C0-4EA8-8E5A-9083EE3C710A}"/>
              </a:ext>
            </a:extLst>
          </p:cNvPr>
          <p:cNvSpPr txBox="1"/>
          <p:nvPr/>
        </p:nvSpPr>
        <p:spPr>
          <a:xfrm>
            <a:off x="507970" y="765561"/>
            <a:ext cx="7871633"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latin typeface="+mj-lt"/>
              </a:rPr>
              <a:t>PUBLISHED CLINICAL PRACTICE GUIDELINES</a:t>
            </a:r>
          </a:p>
        </p:txBody>
      </p:sp>
    </p:spTree>
    <p:extLst>
      <p:ext uri="{BB962C8B-B14F-4D97-AF65-F5344CB8AC3E}">
        <p14:creationId xmlns:p14="http://schemas.microsoft.com/office/powerpoint/2010/main" val="31872609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8CA060B-7E96-4A93-AC1B-DF923AF89932}"/>
              </a:ext>
            </a:extLst>
          </p:cNvPr>
          <p:cNvSpPr>
            <a:spLocks noGrp="1"/>
          </p:cNvSpPr>
          <p:nvPr>
            <p:ph type="ftr" sz="quarter" idx="11"/>
          </p:nvPr>
        </p:nvSpPr>
        <p:spPr>
          <a:xfrm>
            <a:off x="7862730" y="6176226"/>
            <a:ext cx="4114800" cy="365125"/>
          </a:xfrm>
        </p:spPr>
        <p:txBody>
          <a:bodyPr/>
          <a:lstStyle/>
          <a:p>
            <a:pPr algn="r"/>
            <a:r>
              <a:rPr lang="en-US" dirty="0"/>
              <a:t>© 2023 American Academy of </a:t>
            </a:r>
            <a:r>
              <a:rPr lang="en-US" dirty="0" err="1"/>
              <a:t>Orthopaedic</a:t>
            </a:r>
            <a:r>
              <a:rPr lang="en-US" dirty="0"/>
              <a:t> Surgeons </a:t>
            </a:r>
          </a:p>
        </p:txBody>
      </p:sp>
      <p:sp>
        <p:nvSpPr>
          <p:cNvPr id="6" name="TextBox 5">
            <a:extLst>
              <a:ext uri="{FF2B5EF4-FFF2-40B4-BE49-F238E27FC236}">
                <a16:creationId xmlns:a16="http://schemas.microsoft.com/office/drawing/2014/main" id="{4E24DBA6-19D2-4653-8345-52ABBB7CD2EC}"/>
              </a:ext>
            </a:extLst>
          </p:cNvPr>
          <p:cNvSpPr txBox="1"/>
          <p:nvPr/>
        </p:nvSpPr>
        <p:spPr>
          <a:xfrm>
            <a:off x="507970" y="1379577"/>
            <a:ext cx="11074430" cy="3840480"/>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numCol="2" spcCol="274320" rtlCol="0">
            <a:spAutoFit/>
          </a:bodyPr>
          <a:lstStyle/>
          <a:p>
            <a:pPr marL="285750" indent="-285750">
              <a:buFont typeface="Wingdings" panose="05000000000000000000" pitchFamily="2" charset="2"/>
              <a:buChar char="§"/>
            </a:pPr>
            <a:r>
              <a:rPr lang="en-US" sz="1400" dirty="0"/>
              <a:t>Acute Compartment Syndrome: Diagnosis and Management</a:t>
            </a:r>
          </a:p>
          <a:p>
            <a:pPr marL="285750" indent="-285750">
              <a:buFont typeface="Wingdings" panose="05000000000000000000" pitchFamily="2" charset="2"/>
              <a:buChar char="§"/>
            </a:pPr>
            <a:r>
              <a:rPr lang="en-US" sz="1400" dirty="0"/>
              <a:t>Anterior Cruciate Ligament Injuries: Prevention Programs</a:t>
            </a:r>
          </a:p>
          <a:p>
            <a:pPr marL="285750" indent="-285750">
              <a:buFont typeface="Wingdings" panose="05000000000000000000" pitchFamily="2" charset="2"/>
              <a:buChar char="§"/>
            </a:pPr>
            <a:r>
              <a:rPr lang="en-US" sz="1400" dirty="0"/>
              <a:t>Carpal Tunnel Syndrome: Management</a:t>
            </a:r>
          </a:p>
          <a:p>
            <a:pPr marL="285750" indent="-285750">
              <a:buFont typeface="Wingdings" panose="05000000000000000000" pitchFamily="2" charset="2"/>
              <a:buChar char="§"/>
            </a:pPr>
            <a:r>
              <a:rPr lang="en-US" sz="1400" dirty="0"/>
              <a:t>DDH: Management for Generalists and Referring Physicians</a:t>
            </a:r>
          </a:p>
          <a:p>
            <a:pPr marL="285750" indent="-285750">
              <a:buFont typeface="Wingdings" panose="05000000000000000000" pitchFamily="2" charset="2"/>
              <a:buChar char="§"/>
            </a:pPr>
            <a:r>
              <a:rPr lang="en-US" sz="1400" dirty="0"/>
              <a:t>DDH: Management for </a:t>
            </a:r>
            <a:r>
              <a:rPr lang="en-US" sz="1400" dirty="0" err="1"/>
              <a:t>Orthopaedic</a:t>
            </a:r>
            <a:r>
              <a:rPr lang="en-US" sz="1400" dirty="0"/>
              <a:t> Specialists</a:t>
            </a:r>
          </a:p>
          <a:p>
            <a:pPr marL="285750" indent="-285750">
              <a:buFont typeface="Wingdings" panose="05000000000000000000" pitchFamily="2" charset="2"/>
              <a:buChar char="§"/>
            </a:pPr>
            <a:r>
              <a:rPr lang="en-US" sz="1400" dirty="0"/>
              <a:t>Distal Radius Fractures: Treatment</a:t>
            </a:r>
          </a:p>
          <a:p>
            <a:pPr marL="285750" indent="-285750">
              <a:buFont typeface="Wingdings" panose="05000000000000000000" pitchFamily="2" charset="2"/>
              <a:buChar char="§"/>
            </a:pPr>
            <a:r>
              <a:rPr lang="en-US" sz="1400" dirty="0"/>
              <a:t>Hip Fractures in Older Adults: Acute Treatment</a:t>
            </a:r>
          </a:p>
          <a:p>
            <a:pPr marL="285750" indent="-285750">
              <a:buFont typeface="Wingdings" panose="05000000000000000000" pitchFamily="2" charset="2"/>
              <a:buChar char="§"/>
            </a:pPr>
            <a:r>
              <a:rPr lang="en-US" sz="1400" dirty="0"/>
              <a:t>Hip Fractures in Older Adults: Postoperative/Rehabilitation</a:t>
            </a:r>
          </a:p>
          <a:p>
            <a:pPr marL="285750" indent="-285750">
              <a:buFont typeface="Wingdings" panose="05000000000000000000" pitchFamily="2" charset="2"/>
              <a:buChar char="§"/>
            </a:pPr>
            <a:r>
              <a:rPr lang="en-US" sz="1400" dirty="0"/>
              <a:t>Humeral Component Design</a:t>
            </a:r>
          </a:p>
          <a:p>
            <a:pPr marL="285750" indent="-285750">
              <a:buFont typeface="Wingdings" panose="05000000000000000000" pitchFamily="2" charset="2"/>
              <a:buChar char="§"/>
            </a:pPr>
            <a:r>
              <a:rPr lang="en-US" sz="1400" dirty="0"/>
              <a:t>Isolated ACL Injury Treatment: Non-Op, Reconstruction/Repair</a:t>
            </a:r>
          </a:p>
          <a:p>
            <a:pPr marL="285750" indent="-285750">
              <a:buFont typeface="Wingdings" panose="05000000000000000000" pitchFamily="2" charset="2"/>
              <a:buChar char="§"/>
            </a:pPr>
            <a:r>
              <a:rPr lang="en-US" sz="1400" dirty="0"/>
              <a:t>Limb Salvage and Amputation</a:t>
            </a:r>
          </a:p>
          <a:p>
            <a:pPr marL="285750" indent="-285750">
              <a:buFont typeface="Wingdings" panose="05000000000000000000" pitchFamily="2" charset="2"/>
              <a:buChar char="§"/>
            </a:pPr>
            <a:r>
              <a:rPr lang="en-US" sz="1400" dirty="0"/>
              <a:t>Management of Osteoarthritis of the Knee (Non-Arthroplasty)</a:t>
            </a:r>
          </a:p>
          <a:p>
            <a:pPr marL="285750" indent="-285750">
              <a:buFont typeface="Wingdings" panose="05000000000000000000" pitchFamily="2" charset="2"/>
              <a:buChar char="§"/>
            </a:pPr>
            <a:r>
              <a:rPr lang="en-US" sz="1400" dirty="0"/>
              <a:t>Management of Patients with </a:t>
            </a:r>
            <a:r>
              <a:rPr lang="en-US" sz="1400" dirty="0" err="1"/>
              <a:t>Orthopaedic</a:t>
            </a:r>
            <a:r>
              <a:rPr lang="en-US" sz="1400" dirty="0"/>
              <a:t> Implants Undergoing Dental Procedures</a:t>
            </a:r>
          </a:p>
          <a:p>
            <a:pPr marL="285750" indent="-285750">
              <a:buFont typeface="Wingdings" panose="05000000000000000000" pitchFamily="2" charset="2"/>
              <a:buChar char="§"/>
            </a:pPr>
            <a:r>
              <a:rPr lang="en-US" sz="1400" dirty="0"/>
              <a:t>Osteoarthritis of the Hip: Management</a:t>
            </a:r>
          </a:p>
          <a:p>
            <a:pPr marL="285750" indent="-285750">
              <a:buFont typeface="Wingdings" panose="05000000000000000000" pitchFamily="2" charset="2"/>
              <a:buChar char="§"/>
            </a:pPr>
            <a:r>
              <a:rPr lang="en-US" sz="1400" dirty="0"/>
              <a:t>Osteoarthritis of the Knee: Surgical Management</a:t>
            </a:r>
          </a:p>
          <a:p>
            <a:pPr marL="285750" indent="-285750">
              <a:buFont typeface="Wingdings" panose="05000000000000000000" pitchFamily="2" charset="2"/>
              <a:buChar char="§"/>
            </a:pPr>
            <a:r>
              <a:rPr lang="en-US" sz="1400" dirty="0"/>
              <a:t>Osteochondritis Dissecans: Diagnosis and Treatment</a:t>
            </a:r>
          </a:p>
          <a:p>
            <a:pPr marL="285750" indent="-285750">
              <a:buFont typeface="Wingdings" panose="05000000000000000000" pitchFamily="2" charset="2"/>
              <a:buChar char="§"/>
            </a:pPr>
            <a:r>
              <a:rPr lang="en-US" sz="1400" dirty="0"/>
              <a:t>Pediatric Supracondylar Humerus Fractures</a:t>
            </a:r>
          </a:p>
          <a:p>
            <a:pPr marL="285750" indent="-285750">
              <a:buFont typeface="Wingdings" panose="05000000000000000000" pitchFamily="2" charset="2"/>
              <a:buChar char="§"/>
            </a:pPr>
            <a:r>
              <a:rPr lang="en-US" sz="1400" dirty="0"/>
              <a:t>Pediatric Supracondylar Humerus Fractures with Vascular Injuries</a:t>
            </a:r>
          </a:p>
          <a:p>
            <a:pPr marL="285750" indent="-285750">
              <a:buFont typeface="Wingdings" panose="05000000000000000000" pitchFamily="2" charset="2"/>
              <a:buChar char="§"/>
            </a:pPr>
            <a:r>
              <a:rPr lang="en-US" sz="1400" dirty="0"/>
              <a:t>Pharmacologic, Physical, and Cognitive Pain Alleviation for Musculoskeletal Extremity/Pelvis Surgery</a:t>
            </a:r>
          </a:p>
          <a:p>
            <a:pPr marL="285750" indent="-285750">
              <a:buFont typeface="Wingdings" panose="05000000000000000000" pitchFamily="2" charset="2"/>
              <a:buChar char="§"/>
            </a:pPr>
            <a:r>
              <a:rPr lang="en-US" sz="1400" dirty="0"/>
              <a:t>Prevention of Secondary Hip Fractures and/or Fragility Fractures</a:t>
            </a:r>
          </a:p>
          <a:p>
            <a:pPr marL="285750" indent="-285750">
              <a:buFont typeface="Wingdings" panose="05000000000000000000" pitchFamily="2" charset="2"/>
              <a:buChar char="§"/>
            </a:pPr>
            <a:r>
              <a:rPr lang="en-US" sz="1400" dirty="0"/>
              <a:t>Prevention of Surgical Site Infections After High Energy Extremity Trauma</a:t>
            </a:r>
          </a:p>
          <a:p>
            <a:pPr marL="285750" indent="-285750">
              <a:buFont typeface="Wingdings" panose="05000000000000000000" pitchFamily="2" charset="2"/>
              <a:buChar char="§"/>
            </a:pPr>
            <a:r>
              <a:rPr lang="en-US" sz="1400" dirty="0"/>
              <a:t>Psychosocial Risk and Protective Factures</a:t>
            </a:r>
          </a:p>
          <a:p>
            <a:pPr marL="285750" indent="-285750">
              <a:buFont typeface="Wingdings" panose="05000000000000000000" pitchFamily="2" charset="2"/>
              <a:buChar char="§"/>
            </a:pPr>
            <a:r>
              <a:rPr lang="en-US" sz="1400" dirty="0"/>
              <a:t>Return to Play to Pre-Injury Level</a:t>
            </a:r>
          </a:p>
          <a:p>
            <a:pPr marL="285750" indent="-285750">
              <a:buFont typeface="Wingdings" panose="05000000000000000000" pitchFamily="2" charset="2"/>
              <a:buChar char="§"/>
            </a:pPr>
            <a:r>
              <a:rPr lang="en-US" sz="1400" dirty="0"/>
              <a:t>Surgery for Degenerative Lumbar Scoliosis (Endorsement)</a:t>
            </a:r>
          </a:p>
          <a:p>
            <a:pPr marL="285750" indent="-285750">
              <a:buFont typeface="Wingdings" panose="05000000000000000000" pitchFamily="2" charset="2"/>
              <a:buChar char="§"/>
            </a:pPr>
            <a:r>
              <a:rPr lang="en-US" sz="1400" dirty="0"/>
              <a:t>Surgical Site Infections: Management</a:t>
            </a:r>
          </a:p>
          <a:p>
            <a:pPr marL="285750" indent="-285750">
              <a:buFont typeface="Wingdings" panose="05000000000000000000" pitchFamily="2" charset="2"/>
              <a:buChar char="§"/>
            </a:pPr>
            <a:r>
              <a:rPr lang="en-US" sz="1400" dirty="0"/>
              <a:t>Surveillance of Local Recurrence and Distant Metastasis after Surgical Treatment of Bone and Soft Tissue Sarcomas (Endorsement)</a:t>
            </a:r>
          </a:p>
          <a:p>
            <a:pPr marL="285750" indent="-285750">
              <a:buFont typeface="Wingdings" panose="05000000000000000000" pitchFamily="2" charset="2"/>
              <a:buChar char="§"/>
            </a:pPr>
            <a:r>
              <a:rPr lang="en-US" sz="1400" dirty="0"/>
              <a:t>Treatment for Shoulder OA with Intact Rotator Cuff and Severe Glenoid Retroversion</a:t>
            </a:r>
          </a:p>
          <a:p>
            <a:r>
              <a:rPr lang="en-US" sz="1400" i="1" dirty="0"/>
              <a:t> </a:t>
            </a:r>
          </a:p>
        </p:txBody>
      </p:sp>
      <p:sp>
        <p:nvSpPr>
          <p:cNvPr id="2" name="TextBox 1">
            <a:extLst>
              <a:ext uri="{FF2B5EF4-FFF2-40B4-BE49-F238E27FC236}">
                <a16:creationId xmlns:a16="http://schemas.microsoft.com/office/drawing/2014/main" id="{4B8B78DC-5D15-446C-AB35-FF258F3BC762}"/>
              </a:ext>
            </a:extLst>
          </p:cNvPr>
          <p:cNvSpPr txBox="1"/>
          <p:nvPr/>
        </p:nvSpPr>
        <p:spPr>
          <a:xfrm>
            <a:off x="-7984451" y="4914719"/>
            <a:ext cx="7592096" cy="369332"/>
          </a:xfrm>
          <a:prstGeom prst="rect">
            <a:avLst/>
          </a:prstGeom>
          <a:noFill/>
        </p:spPr>
        <p:txBody>
          <a:bodyPr wrap="square" rtlCol="0">
            <a:spAutoFit/>
          </a:bodyPr>
          <a:lstStyle/>
          <a:p>
            <a:pPr algn="ctr"/>
            <a:r>
              <a:rPr lang="en-US" b="1" i="1" dirty="0">
                <a:solidFill>
                  <a:schemeClr val="accent6"/>
                </a:solidFill>
              </a:rPr>
              <a:t>For additional information, please visit </a:t>
            </a:r>
            <a:r>
              <a:rPr lang="en-US" b="1" i="1" dirty="0">
                <a:hlinkClick r:id="rId3"/>
              </a:rPr>
              <a:t>http://www.orthoguidelines.org/</a:t>
            </a:r>
            <a:r>
              <a:rPr lang="en-US" b="1" i="1" dirty="0"/>
              <a:t> </a:t>
            </a:r>
          </a:p>
        </p:txBody>
      </p:sp>
      <p:sp>
        <p:nvSpPr>
          <p:cNvPr id="3" name="TextBox 2">
            <a:extLst>
              <a:ext uri="{FF2B5EF4-FFF2-40B4-BE49-F238E27FC236}">
                <a16:creationId xmlns:a16="http://schemas.microsoft.com/office/drawing/2014/main" id="{D4BDBF76-60C0-4EA8-8E5A-9083EE3C710A}"/>
              </a:ext>
            </a:extLst>
          </p:cNvPr>
          <p:cNvSpPr txBox="1"/>
          <p:nvPr/>
        </p:nvSpPr>
        <p:spPr>
          <a:xfrm>
            <a:off x="507970" y="765561"/>
            <a:ext cx="7871633"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latin typeface="+mj-lt"/>
              </a:rPr>
              <a:t>PUBLISHED APPROPRIATE USE CRITERIA</a:t>
            </a:r>
          </a:p>
        </p:txBody>
      </p:sp>
    </p:spTree>
    <p:extLst>
      <p:ext uri="{BB962C8B-B14F-4D97-AF65-F5344CB8AC3E}">
        <p14:creationId xmlns:p14="http://schemas.microsoft.com/office/powerpoint/2010/main" val="2293453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AC4E8-975A-48FC-A051-A067168C3D88}"/>
              </a:ext>
            </a:extLst>
          </p:cNvPr>
          <p:cNvSpPr>
            <a:spLocks noGrp="1"/>
          </p:cNvSpPr>
          <p:nvPr>
            <p:ph type="title"/>
          </p:nvPr>
        </p:nvSpPr>
        <p:spPr>
          <a:xfrm>
            <a:off x="511124" y="711423"/>
            <a:ext cx="11125200" cy="685799"/>
          </a:xfrm>
        </p:spPr>
        <p:txBody>
          <a:bodyPr>
            <a:normAutofit/>
          </a:bodyPr>
          <a:lstStyle/>
          <a:p>
            <a:r>
              <a:rPr lang="en-US" b="0" dirty="0">
                <a:effectLst>
                  <a:outerShdw blurRad="38100" dist="38100" dir="2700000" algn="tl">
                    <a:srgbClr val="000000">
                      <a:alpha val="43137"/>
                    </a:srgbClr>
                  </a:outerShdw>
                </a:effectLst>
                <a:latin typeface="+mj-lt"/>
              </a:rPr>
              <a:t>WHAT IS EVIDENCE-BASED MEDICINE?</a:t>
            </a:r>
          </a:p>
        </p:txBody>
      </p:sp>
      <p:sp>
        <p:nvSpPr>
          <p:cNvPr id="4" name="Footer Placeholder 3">
            <a:extLst>
              <a:ext uri="{FF2B5EF4-FFF2-40B4-BE49-F238E27FC236}">
                <a16:creationId xmlns:a16="http://schemas.microsoft.com/office/drawing/2014/main" id="{29B79F12-EA34-4245-8687-0BA3179A3C41}"/>
              </a:ext>
            </a:extLst>
          </p:cNvPr>
          <p:cNvSpPr>
            <a:spLocks noGrp="1"/>
          </p:cNvSpPr>
          <p:nvPr>
            <p:ph type="ftr" sz="quarter" idx="11"/>
          </p:nvPr>
        </p:nvSpPr>
        <p:spPr>
          <a:xfrm>
            <a:off x="7482196" y="6256519"/>
            <a:ext cx="4114800" cy="365125"/>
          </a:xfrm>
        </p:spPr>
        <p:txBody>
          <a:bodyPr/>
          <a:lstStyle/>
          <a:p>
            <a:pPr algn="r"/>
            <a:r>
              <a:rPr lang="en-US" dirty="0"/>
              <a:t>© 2019 American Academy of </a:t>
            </a:r>
            <a:r>
              <a:rPr lang="en-US" dirty="0" err="1"/>
              <a:t>Orthopaedic</a:t>
            </a:r>
            <a:r>
              <a:rPr lang="en-US" dirty="0"/>
              <a:t> Surgeons </a:t>
            </a:r>
          </a:p>
        </p:txBody>
      </p:sp>
      <p:sp>
        <p:nvSpPr>
          <p:cNvPr id="15" name="TextBox 14">
            <a:extLst>
              <a:ext uri="{FF2B5EF4-FFF2-40B4-BE49-F238E27FC236}">
                <a16:creationId xmlns:a16="http://schemas.microsoft.com/office/drawing/2014/main" id="{B12435B0-886C-4D89-8E52-1D5287A8AB94}"/>
              </a:ext>
            </a:extLst>
          </p:cNvPr>
          <p:cNvSpPr txBox="1"/>
          <p:nvPr/>
        </p:nvSpPr>
        <p:spPr>
          <a:xfrm>
            <a:off x="186392" y="2188133"/>
            <a:ext cx="4947920" cy="2631490"/>
          </a:xfrm>
          <a:prstGeom prst="rect">
            <a:avLst/>
          </a:prstGeom>
          <a:noFill/>
        </p:spPr>
        <p:txBody>
          <a:bodyPr wrap="square" rtlCol="0">
            <a:spAutoFit/>
          </a:bodyPr>
          <a:lstStyle/>
          <a:p>
            <a:pPr marL="342900">
              <a:spcAft>
                <a:spcPts val="1800"/>
              </a:spcAft>
            </a:pPr>
            <a:r>
              <a:rPr lang="en-US" sz="2400" dirty="0"/>
              <a:t>Evidence-Based Medicine is a Combination of:</a:t>
            </a:r>
          </a:p>
          <a:p>
            <a:pPr marL="800100" indent="-457200">
              <a:spcAft>
                <a:spcPts val="1800"/>
              </a:spcAft>
              <a:buFont typeface="Wingdings" panose="05000000000000000000" pitchFamily="2" charset="2"/>
              <a:buChar char="§"/>
            </a:pPr>
            <a:r>
              <a:rPr lang="en-US" sz="2400" i="1" dirty="0"/>
              <a:t>Individual Clinical Experience</a:t>
            </a:r>
          </a:p>
          <a:p>
            <a:pPr marL="800100" indent="-457200">
              <a:spcAft>
                <a:spcPts val="1800"/>
              </a:spcAft>
              <a:buFont typeface="Wingdings" panose="05000000000000000000" pitchFamily="2" charset="2"/>
              <a:buChar char="§"/>
            </a:pPr>
            <a:r>
              <a:rPr lang="en-US" sz="2400" i="1" dirty="0"/>
              <a:t>Best External Evidence</a:t>
            </a:r>
          </a:p>
          <a:p>
            <a:pPr marL="800100" indent="-457200">
              <a:spcAft>
                <a:spcPts val="1800"/>
              </a:spcAft>
              <a:buFont typeface="Wingdings" panose="05000000000000000000" pitchFamily="2" charset="2"/>
              <a:buChar char="§"/>
            </a:pPr>
            <a:r>
              <a:rPr lang="en-US" sz="2400" i="1" dirty="0"/>
              <a:t>Patient Values and Expectations</a:t>
            </a:r>
          </a:p>
        </p:txBody>
      </p:sp>
      <p:graphicFrame>
        <p:nvGraphicFramePr>
          <p:cNvPr id="3" name="Diagram 2">
            <a:extLst>
              <a:ext uri="{FF2B5EF4-FFF2-40B4-BE49-F238E27FC236}">
                <a16:creationId xmlns:a16="http://schemas.microsoft.com/office/drawing/2014/main" id="{4EC24FCF-AE76-4462-A0A5-E675BE9D7A2A}"/>
              </a:ext>
            </a:extLst>
          </p:cNvPr>
          <p:cNvGraphicFramePr/>
          <p:nvPr>
            <p:extLst>
              <p:ext uri="{D42A27DB-BD31-4B8C-83A1-F6EECF244321}">
                <p14:modId xmlns:p14="http://schemas.microsoft.com/office/powerpoint/2010/main" val="2155358032"/>
              </p:ext>
            </p:extLst>
          </p:nvPr>
        </p:nvGraphicFramePr>
        <p:xfrm>
          <a:off x="4649685" y="1002090"/>
          <a:ext cx="7436465" cy="5011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A0F89720-438D-43C2-8930-D2F99A1978E1}"/>
              </a:ext>
            </a:extLst>
          </p:cNvPr>
          <p:cNvSpPr txBox="1"/>
          <p:nvPr/>
        </p:nvSpPr>
        <p:spPr>
          <a:xfrm>
            <a:off x="8032952" y="3677262"/>
            <a:ext cx="747251" cy="430887"/>
          </a:xfrm>
          <a:prstGeom prst="rect">
            <a:avLst/>
          </a:prstGeom>
          <a:noFill/>
        </p:spPr>
        <p:txBody>
          <a:bodyPr wrap="square" rtlCol="0">
            <a:spAutoFit/>
          </a:bodyPr>
          <a:lstStyle/>
          <a:p>
            <a:r>
              <a:rPr lang="en-US" sz="2100" dirty="0">
                <a:ln w="0"/>
                <a:effectLst>
                  <a:outerShdw blurRad="38100" dist="19050" dir="2700000" algn="tl" rotWithShape="0">
                    <a:schemeClr val="dk1">
                      <a:alpha val="40000"/>
                    </a:schemeClr>
                  </a:outerShdw>
                </a:effectLst>
              </a:rPr>
              <a:t>EBM</a:t>
            </a:r>
          </a:p>
        </p:txBody>
      </p:sp>
    </p:spTree>
    <p:extLst>
      <p:ext uri="{BB962C8B-B14F-4D97-AF65-F5344CB8AC3E}">
        <p14:creationId xmlns:p14="http://schemas.microsoft.com/office/powerpoint/2010/main" val="2281244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AC4E8-975A-48FC-A051-A067168C3D88}"/>
              </a:ext>
            </a:extLst>
          </p:cNvPr>
          <p:cNvSpPr>
            <a:spLocks noGrp="1"/>
          </p:cNvSpPr>
          <p:nvPr>
            <p:ph type="title"/>
          </p:nvPr>
        </p:nvSpPr>
        <p:spPr>
          <a:xfrm>
            <a:off x="533400" y="675725"/>
            <a:ext cx="11125200" cy="685800"/>
          </a:xfrm>
          <a:prstGeom prst="rect">
            <a:avLst/>
          </a:prstGeom>
        </p:spPr>
        <p:txBody>
          <a:bodyPr anchor="ctr">
            <a:normAutofit/>
          </a:bodyPr>
          <a:lstStyle/>
          <a:p>
            <a:r>
              <a:rPr lang="en-US" b="0" dirty="0">
                <a:effectLst>
                  <a:outerShdw blurRad="38100" dist="38100" dir="2700000" algn="tl">
                    <a:srgbClr val="000000">
                      <a:alpha val="43137"/>
                    </a:srgbClr>
                  </a:outerShdw>
                </a:effectLst>
              </a:rPr>
              <a:t>WHAT IS EVIDENCE-BASED MEDICINE?</a:t>
            </a:r>
          </a:p>
        </p:txBody>
      </p:sp>
      <p:sp>
        <p:nvSpPr>
          <p:cNvPr id="3" name="TextBox 2">
            <a:extLst>
              <a:ext uri="{FF2B5EF4-FFF2-40B4-BE49-F238E27FC236}">
                <a16:creationId xmlns:a16="http://schemas.microsoft.com/office/drawing/2014/main" id="{171FC589-2D8B-4640-A5C6-E975748E6FE4}"/>
              </a:ext>
            </a:extLst>
          </p:cNvPr>
          <p:cNvSpPr txBox="1"/>
          <p:nvPr/>
        </p:nvSpPr>
        <p:spPr>
          <a:xfrm>
            <a:off x="836609" y="5357202"/>
            <a:ext cx="5157787" cy="561703"/>
          </a:xfrm>
          <a:prstGeom prst="rect">
            <a:avLst/>
          </a:prstGeom>
          <a:ln>
            <a:noFill/>
          </a:ln>
        </p:spPr>
        <p:txBody>
          <a:bodyPr rtlCol="0" anchor="b">
            <a:normAutofit/>
          </a:bodyPr>
          <a:lstStyle/>
          <a:p>
            <a:pPr>
              <a:lnSpc>
                <a:spcPct val="90000"/>
              </a:lnSpc>
              <a:spcBef>
                <a:spcPct val="0"/>
              </a:spcBef>
            </a:pPr>
            <a:r>
              <a:rPr lang="en-US" altLang="en-US" sz="900" dirty="0">
                <a:solidFill>
                  <a:schemeClr val="tx1">
                    <a:lumMod val="65000"/>
                    <a:lumOff val="35000"/>
                  </a:schemeClr>
                </a:solidFill>
              </a:rPr>
              <a:t>Haynes, Sackett et al, 1996 Transferring evidence from research into practice</a:t>
            </a:r>
          </a:p>
          <a:p>
            <a:pPr>
              <a:lnSpc>
                <a:spcPct val="90000"/>
              </a:lnSpc>
              <a:spcBef>
                <a:spcPct val="0"/>
              </a:spcBef>
            </a:pPr>
            <a:r>
              <a:rPr lang="en-US" altLang="en-US" sz="900" dirty="0">
                <a:solidFill>
                  <a:schemeClr val="tx1">
                    <a:lumMod val="65000"/>
                    <a:lumOff val="35000"/>
                  </a:schemeClr>
                </a:solidFill>
              </a:rPr>
              <a:t>Sacket et al, 1996, BMJ EBM: what it is and isn’t</a:t>
            </a:r>
          </a:p>
        </p:txBody>
      </p:sp>
      <p:sp>
        <p:nvSpPr>
          <p:cNvPr id="15" name="TextBox 14">
            <a:extLst>
              <a:ext uri="{FF2B5EF4-FFF2-40B4-BE49-F238E27FC236}">
                <a16:creationId xmlns:a16="http://schemas.microsoft.com/office/drawing/2014/main" id="{B12435B0-886C-4D89-8E52-1D5287A8AB94}"/>
              </a:ext>
            </a:extLst>
          </p:cNvPr>
          <p:cNvSpPr txBox="1"/>
          <p:nvPr/>
        </p:nvSpPr>
        <p:spPr>
          <a:xfrm>
            <a:off x="839789" y="1751124"/>
            <a:ext cx="5157787" cy="3886930"/>
          </a:xfrm>
          <a:prstGeom prst="rect">
            <a:avLst/>
          </a:prstGeom>
          <a:ln>
            <a:noFill/>
          </a:ln>
        </p:spPr>
        <p:txBody>
          <a:bodyPr rtlCol="0">
            <a:normAutofit/>
          </a:bodyPr>
          <a:lstStyle/>
          <a:p>
            <a:pPr>
              <a:lnSpc>
                <a:spcPct val="90000"/>
              </a:lnSpc>
              <a:spcAft>
                <a:spcPts val="600"/>
              </a:spcAft>
            </a:pPr>
            <a:r>
              <a:rPr lang="en-US" altLang="en-US" sz="3200" u="sng" dirty="0">
                <a:solidFill>
                  <a:schemeClr val="accent6"/>
                </a:solidFill>
                <a:effectLst>
                  <a:outerShdw blurRad="38100" dist="38100" dir="2700000" algn="tl">
                    <a:srgbClr val="000000">
                      <a:alpha val="43137"/>
                    </a:srgbClr>
                  </a:outerShdw>
                </a:effectLst>
              </a:rPr>
              <a:t>Evidence-Based Medicine</a:t>
            </a:r>
          </a:p>
          <a:p>
            <a:pPr>
              <a:lnSpc>
                <a:spcPct val="90000"/>
              </a:lnSpc>
            </a:pPr>
            <a:r>
              <a:rPr lang="en-US" altLang="en-US" sz="3200" i="1" dirty="0">
                <a:solidFill>
                  <a:schemeClr val="tx1">
                    <a:lumMod val="65000"/>
                    <a:lumOff val="35000"/>
                  </a:schemeClr>
                </a:solidFill>
              </a:rPr>
              <a:t>Evidence-based medicine is the conscientious, explicit, and judicious use of current best evidence from clinical care research in the management of individual patients</a:t>
            </a:r>
          </a:p>
        </p:txBody>
      </p:sp>
      <p:sp>
        <p:nvSpPr>
          <p:cNvPr id="4" name="Footer Placeholder 3">
            <a:extLst>
              <a:ext uri="{FF2B5EF4-FFF2-40B4-BE49-F238E27FC236}">
                <a16:creationId xmlns:a16="http://schemas.microsoft.com/office/drawing/2014/main" id="{29B79F12-EA34-4245-8687-0BA3179A3C41}"/>
              </a:ext>
            </a:extLst>
          </p:cNvPr>
          <p:cNvSpPr>
            <a:spLocks noGrp="1"/>
          </p:cNvSpPr>
          <p:nvPr>
            <p:ph type="ftr" sz="quarter" idx="11"/>
          </p:nvPr>
        </p:nvSpPr>
        <p:spPr>
          <a:xfrm>
            <a:off x="7477047" y="6311018"/>
            <a:ext cx="4114800" cy="365125"/>
          </a:xfrm>
          <a:prstGeom prst="rect">
            <a:avLst/>
          </a:prstGeom>
        </p:spPr>
        <p:txBody>
          <a:bodyPr anchor="ctr">
            <a:normAutofit/>
          </a:bodyPr>
          <a:lstStyle/>
          <a:p>
            <a:pPr>
              <a:spcAft>
                <a:spcPts val="600"/>
              </a:spcAft>
            </a:pPr>
            <a:r>
              <a:rPr lang="en-US" dirty="0"/>
              <a:t>© 2023 American Academy of </a:t>
            </a:r>
            <a:r>
              <a:rPr lang="en-US" dirty="0" err="1"/>
              <a:t>Orthopaedic</a:t>
            </a:r>
            <a:r>
              <a:rPr lang="en-US" dirty="0"/>
              <a:t> Surgeons </a:t>
            </a:r>
          </a:p>
        </p:txBody>
      </p:sp>
      <p:pic>
        <p:nvPicPr>
          <p:cNvPr id="6" name="Picture 5" descr="A close up of text on a white background&#10;&#10;Description automatically generated">
            <a:extLst>
              <a:ext uri="{FF2B5EF4-FFF2-40B4-BE49-F238E27FC236}">
                <a16:creationId xmlns:a16="http://schemas.microsoft.com/office/drawing/2014/main" id="{DDF4C3AA-B737-4AEF-882A-E68714DC7A3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23538" y="1361525"/>
            <a:ext cx="4728673" cy="4557380"/>
          </a:xfrm>
          <a:prstGeom prst="rect">
            <a:avLst/>
          </a:prstGeom>
        </p:spPr>
      </p:pic>
      <p:sp>
        <p:nvSpPr>
          <p:cNvPr id="7" name="TextBox 6">
            <a:extLst>
              <a:ext uri="{FF2B5EF4-FFF2-40B4-BE49-F238E27FC236}">
                <a16:creationId xmlns:a16="http://schemas.microsoft.com/office/drawing/2014/main" id="{0FD55CD9-D32B-476D-A026-E5BCEC681326}"/>
              </a:ext>
            </a:extLst>
          </p:cNvPr>
          <p:cNvSpPr txBox="1"/>
          <p:nvPr/>
        </p:nvSpPr>
        <p:spPr>
          <a:xfrm>
            <a:off x="3622833" y="6858000"/>
            <a:ext cx="4946333" cy="230832"/>
          </a:xfrm>
          <a:prstGeom prst="rect">
            <a:avLst/>
          </a:prstGeom>
          <a:noFill/>
        </p:spPr>
        <p:txBody>
          <a:bodyPr wrap="square" rtlCol="0">
            <a:spAutoFit/>
          </a:bodyPr>
          <a:lstStyle/>
          <a:p>
            <a:r>
              <a:rPr lang="en-US" sz="900">
                <a:hlinkClick r:id="rId4" tooltip="http://jowritestheblog.blogspot.com/2012/04/crafty-time-dictionary-art_8.html"/>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4283473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2DA8FA7-2D35-4F25-8D7D-1BC4B3E87B32}"/>
              </a:ext>
            </a:extLst>
          </p:cNvPr>
          <p:cNvSpPr>
            <a:spLocks noGrp="1"/>
          </p:cNvSpPr>
          <p:nvPr>
            <p:ph type="ftr" sz="quarter" idx="11"/>
          </p:nvPr>
        </p:nvSpPr>
        <p:spPr/>
        <p:txBody>
          <a:bodyPr/>
          <a:lstStyle/>
          <a:p>
            <a:pPr algn="r"/>
            <a:r>
              <a:rPr lang="en-US" dirty="0"/>
              <a:t>© 2023 American Academy of </a:t>
            </a:r>
            <a:r>
              <a:rPr lang="en-US" dirty="0" err="1"/>
              <a:t>Orthopaedic</a:t>
            </a:r>
            <a:r>
              <a:rPr lang="en-US" dirty="0"/>
              <a:t> Surgeons </a:t>
            </a:r>
          </a:p>
        </p:txBody>
      </p:sp>
      <p:sp>
        <p:nvSpPr>
          <p:cNvPr id="5" name="Title 1">
            <a:extLst>
              <a:ext uri="{FF2B5EF4-FFF2-40B4-BE49-F238E27FC236}">
                <a16:creationId xmlns:a16="http://schemas.microsoft.com/office/drawing/2014/main" id="{86CCD958-4D1A-4B94-99E0-BDAB38CF3759}"/>
              </a:ext>
            </a:extLst>
          </p:cNvPr>
          <p:cNvSpPr>
            <a:spLocks noGrp="1"/>
          </p:cNvSpPr>
          <p:nvPr>
            <p:ph type="title"/>
          </p:nvPr>
        </p:nvSpPr>
        <p:spPr>
          <a:xfrm>
            <a:off x="533400" y="706137"/>
            <a:ext cx="11125200" cy="685799"/>
          </a:xfrm>
        </p:spPr>
        <p:txBody>
          <a:bodyPr/>
          <a:lstStyle/>
          <a:p>
            <a:r>
              <a:rPr lang="en-US" b="0" dirty="0">
                <a:effectLst>
                  <a:outerShdw blurRad="38100" dist="38100" dir="2700000" algn="tl">
                    <a:srgbClr val="000000">
                      <a:alpha val="43137"/>
                    </a:srgbClr>
                  </a:outerShdw>
                </a:effectLst>
                <a:latin typeface="+mj-lt"/>
              </a:rPr>
              <a:t>IOM STANDARDS FOR DEVELOPING TRUSTWORTHY GUIDELINES</a:t>
            </a:r>
          </a:p>
        </p:txBody>
      </p:sp>
      <p:sp>
        <p:nvSpPr>
          <p:cNvPr id="6" name="Content Placeholder 2">
            <a:extLst>
              <a:ext uri="{FF2B5EF4-FFF2-40B4-BE49-F238E27FC236}">
                <a16:creationId xmlns:a16="http://schemas.microsoft.com/office/drawing/2014/main" id="{F76BF5E0-FBB4-4121-B874-0F02CD37EA17}"/>
              </a:ext>
            </a:extLst>
          </p:cNvPr>
          <p:cNvSpPr>
            <a:spLocks noGrp="1"/>
          </p:cNvSpPr>
          <p:nvPr>
            <p:ph idx="1"/>
          </p:nvPr>
        </p:nvSpPr>
        <p:spPr>
          <a:xfrm>
            <a:off x="4102998" y="1799302"/>
            <a:ext cx="7808049" cy="4496473"/>
          </a:xfrm>
        </p:spPr>
        <p:txBody>
          <a:bodyPr>
            <a:normAutofit/>
          </a:bodyPr>
          <a:lstStyle/>
          <a:p>
            <a:pPr marL="457200" lvl="0" indent="-457200">
              <a:lnSpc>
                <a:spcPct val="100000"/>
              </a:lnSpc>
              <a:spcBef>
                <a:spcPts val="0"/>
              </a:spcBef>
              <a:spcAft>
                <a:spcPts val="1000"/>
              </a:spcAft>
              <a:buFont typeface="Wingdings" panose="05000000000000000000" pitchFamily="2" charset="2"/>
              <a:buChar char="§"/>
            </a:pPr>
            <a:r>
              <a:rPr lang="en-US" sz="2400" dirty="0">
                <a:ea typeface="Open Sans" panose="020B0606030504020204" pitchFamily="34" charset="0"/>
                <a:cs typeface="Open Sans" panose="020B0606030504020204" pitchFamily="34" charset="0"/>
              </a:rPr>
              <a:t>Establish Transparency</a:t>
            </a:r>
          </a:p>
          <a:p>
            <a:pPr marL="457200" lvl="0" indent="-457200">
              <a:lnSpc>
                <a:spcPct val="100000"/>
              </a:lnSpc>
              <a:spcBef>
                <a:spcPts val="0"/>
              </a:spcBef>
              <a:spcAft>
                <a:spcPts val="1000"/>
              </a:spcAft>
              <a:buFont typeface="Wingdings" panose="05000000000000000000" pitchFamily="2" charset="2"/>
              <a:buChar char="§"/>
            </a:pPr>
            <a:r>
              <a:rPr lang="en-US" sz="2400" dirty="0"/>
              <a:t>Management of Conflict of Interest</a:t>
            </a:r>
          </a:p>
          <a:p>
            <a:pPr marL="457200" lvl="0" indent="-457200">
              <a:lnSpc>
                <a:spcPct val="100000"/>
              </a:lnSpc>
              <a:spcBef>
                <a:spcPts val="0"/>
              </a:spcBef>
              <a:spcAft>
                <a:spcPts val="1000"/>
              </a:spcAft>
              <a:buFont typeface="Wingdings" panose="05000000000000000000" pitchFamily="2" charset="2"/>
              <a:buChar char="§"/>
            </a:pPr>
            <a:r>
              <a:rPr lang="en-US" sz="2400" dirty="0"/>
              <a:t>Guideline Development Group Composition</a:t>
            </a:r>
          </a:p>
          <a:p>
            <a:pPr marL="457200" lvl="0" indent="-457200">
              <a:lnSpc>
                <a:spcPct val="100000"/>
              </a:lnSpc>
              <a:spcBef>
                <a:spcPts val="0"/>
              </a:spcBef>
              <a:spcAft>
                <a:spcPts val="1000"/>
              </a:spcAft>
              <a:buFont typeface="Wingdings" panose="05000000000000000000" pitchFamily="2" charset="2"/>
              <a:buChar char="§"/>
            </a:pPr>
            <a:r>
              <a:rPr lang="en-US" sz="2400" dirty="0"/>
              <a:t>Clinical Practice Guideline-Systematic Review Intersection</a:t>
            </a:r>
          </a:p>
          <a:p>
            <a:pPr marL="457200" lvl="0" indent="-457200">
              <a:lnSpc>
                <a:spcPct val="100000"/>
              </a:lnSpc>
              <a:spcBef>
                <a:spcPts val="0"/>
              </a:spcBef>
              <a:spcAft>
                <a:spcPts val="1000"/>
              </a:spcAft>
              <a:buFont typeface="Wingdings" panose="05000000000000000000" pitchFamily="2" charset="2"/>
              <a:buChar char="§"/>
            </a:pPr>
            <a:r>
              <a:rPr lang="en-US" sz="2400" dirty="0"/>
              <a:t>Establish Evidence of Foundations for and Rating Strength of Recommendations</a:t>
            </a:r>
          </a:p>
          <a:p>
            <a:pPr marL="457200" lvl="0" indent="-457200">
              <a:lnSpc>
                <a:spcPct val="100000"/>
              </a:lnSpc>
              <a:spcBef>
                <a:spcPts val="0"/>
              </a:spcBef>
              <a:spcAft>
                <a:spcPts val="1000"/>
              </a:spcAft>
              <a:buFont typeface="Wingdings" panose="05000000000000000000" pitchFamily="2" charset="2"/>
              <a:buChar char="§"/>
            </a:pPr>
            <a:r>
              <a:rPr lang="en-US" sz="2400" dirty="0"/>
              <a:t>Articulation of Recommendations </a:t>
            </a:r>
          </a:p>
          <a:p>
            <a:pPr marL="457200" lvl="0" indent="-457200">
              <a:lnSpc>
                <a:spcPct val="100000"/>
              </a:lnSpc>
              <a:spcBef>
                <a:spcPts val="0"/>
              </a:spcBef>
              <a:spcAft>
                <a:spcPts val="1000"/>
              </a:spcAft>
              <a:buFont typeface="Wingdings" panose="05000000000000000000" pitchFamily="2" charset="2"/>
              <a:buChar char="§"/>
            </a:pPr>
            <a:r>
              <a:rPr lang="en-US" sz="2400" dirty="0"/>
              <a:t>External Review</a:t>
            </a:r>
          </a:p>
          <a:p>
            <a:pPr marL="457200" lvl="0" indent="-457200">
              <a:lnSpc>
                <a:spcPct val="100000"/>
              </a:lnSpc>
              <a:spcBef>
                <a:spcPts val="0"/>
              </a:spcBef>
              <a:spcAft>
                <a:spcPts val="1000"/>
              </a:spcAft>
              <a:buFont typeface="Wingdings" panose="05000000000000000000" pitchFamily="2" charset="2"/>
              <a:buChar char="§"/>
            </a:pPr>
            <a:r>
              <a:rPr lang="en-US" sz="2400" dirty="0"/>
              <a:t>Updating</a:t>
            </a:r>
          </a:p>
          <a:p>
            <a:pPr marL="0" indent="0">
              <a:buNone/>
            </a:pPr>
            <a:endParaRPr lang="en-US" sz="2400" dirty="0"/>
          </a:p>
        </p:txBody>
      </p:sp>
      <p:pic>
        <p:nvPicPr>
          <p:cNvPr id="7" name="Picture 6" descr="A person posing for the camera&#10;&#10;Description generated with high confidence">
            <a:extLst>
              <a:ext uri="{FF2B5EF4-FFF2-40B4-BE49-F238E27FC236}">
                <a16:creationId xmlns:a16="http://schemas.microsoft.com/office/drawing/2014/main" id="{F1F0F157-8F31-4258-A003-EFC184F3C0B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80953" y="2094343"/>
            <a:ext cx="5485666" cy="3645682"/>
          </a:xfrm>
          <a:prstGeom prst="rect">
            <a:avLst/>
          </a:prstGeom>
        </p:spPr>
      </p:pic>
    </p:spTree>
    <p:extLst>
      <p:ext uri="{BB962C8B-B14F-4D97-AF65-F5344CB8AC3E}">
        <p14:creationId xmlns:p14="http://schemas.microsoft.com/office/powerpoint/2010/main" val="3146254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995E9B8-AFD6-4C74-BFB4-7F6676D14538}"/>
              </a:ext>
            </a:extLst>
          </p:cNvPr>
          <p:cNvSpPr>
            <a:spLocks noGrp="1"/>
          </p:cNvSpPr>
          <p:nvPr>
            <p:ph type="ftr" sz="quarter" idx="11"/>
          </p:nvPr>
        </p:nvSpPr>
        <p:spPr>
          <a:xfrm>
            <a:off x="7836666" y="6295173"/>
            <a:ext cx="4114800" cy="365125"/>
          </a:xfrm>
        </p:spPr>
        <p:txBody>
          <a:bodyPr/>
          <a:lstStyle/>
          <a:p>
            <a:r>
              <a:rPr lang="en-US" dirty="0"/>
              <a:t>© 2023 American Academy of </a:t>
            </a:r>
            <a:r>
              <a:rPr lang="en-US" dirty="0" err="1"/>
              <a:t>Orthopaedic</a:t>
            </a:r>
            <a:r>
              <a:rPr lang="en-US" dirty="0"/>
              <a:t> Surgeons </a:t>
            </a:r>
          </a:p>
        </p:txBody>
      </p:sp>
      <p:sp>
        <p:nvSpPr>
          <p:cNvPr id="20" name="Title 1">
            <a:extLst>
              <a:ext uri="{FF2B5EF4-FFF2-40B4-BE49-F238E27FC236}">
                <a16:creationId xmlns:a16="http://schemas.microsoft.com/office/drawing/2014/main" id="{3778DDB1-307F-4F39-8EAF-500EB1B5996A}"/>
              </a:ext>
            </a:extLst>
          </p:cNvPr>
          <p:cNvSpPr txBox="1">
            <a:spLocks/>
          </p:cNvSpPr>
          <p:nvPr/>
        </p:nvSpPr>
        <p:spPr>
          <a:xfrm>
            <a:off x="481942" y="679139"/>
            <a:ext cx="11125200" cy="685799"/>
          </a:xfrm>
          <a:prstGeom prst="rect">
            <a:avLst/>
          </a:prstGeom>
        </p:spPr>
        <p:txBody>
          <a:bodyPr vert="horz" lIns="91440" tIns="45720" rIns="91440" bIns="45720" rtlCol="0" anchor="ctr">
            <a:no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CLINICAL PRACTICE GUIDELINE</a:t>
            </a:r>
          </a:p>
          <a:p>
            <a:r>
              <a:rPr lang="en-US" b="0" dirty="0">
                <a:effectLst>
                  <a:outerShdw blurRad="38100" dist="38100" dir="2700000" algn="tl">
                    <a:srgbClr val="000000">
                      <a:alpha val="43137"/>
                    </a:srgbClr>
                  </a:outerShdw>
                </a:effectLst>
              </a:rPr>
              <a:t>PROCESS FLOWCHART  </a:t>
            </a:r>
          </a:p>
        </p:txBody>
      </p:sp>
      <p:grpSp>
        <p:nvGrpSpPr>
          <p:cNvPr id="2" name="Group 1">
            <a:extLst>
              <a:ext uri="{FF2B5EF4-FFF2-40B4-BE49-F238E27FC236}">
                <a16:creationId xmlns:a16="http://schemas.microsoft.com/office/drawing/2014/main" id="{F76D5791-BA31-492C-A11E-D4E3A0558D75}"/>
              </a:ext>
            </a:extLst>
          </p:cNvPr>
          <p:cNvGrpSpPr/>
          <p:nvPr/>
        </p:nvGrpSpPr>
        <p:grpSpPr>
          <a:xfrm>
            <a:off x="783139" y="805374"/>
            <a:ext cx="10625722" cy="5042099"/>
            <a:chOff x="809679" y="1399567"/>
            <a:chExt cx="10625722" cy="5042099"/>
          </a:xfrm>
        </p:grpSpPr>
        <p:sp>
          <p:nvSpPr>
            <p:cNvPr id="5" name="Rectangle: Rounded Corners 4">
              <a:extLst>
                <a:ext uri="{FF2B5EF4-FFF2-40B4-BE49-F238E27FC236}">
                  <a16:creationId xmlns:a16="http://schemas.microsoft.com/office/drawing/2014/main" id="{C26E2C7E-003F-4FC0-9B00-ED1513DB6B4D}"/>
                </a:ext>
              </a:extLst>
            </p:cNvPr>
            <p:cNvSpPr/>
            <p:nvPr/>
          </p:nvSpPr>
          <p:spPr>
            <a:xfrm>
              <a:off x="826312" y="2485200"/>
              <a:ext cx="1945398" cy="495951"/>
            </a:xfrm>
            <a:prstGeom prst="roundRect">
              <a:avLst/>
            </a:prstGeom>
            <a:solidFill>
              <a:schemeClr val="accent3"/>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 tIns="36576" rIns="36576" bIns="36576" numCol="1" spcCol="0" rtlCol="0" fromWordArt="0" anchor="ctr" anchorCtr="0" forceAA="0" compatLnSpc="1">
              <a:prstTxWarp prst="textNoShape">
                <a:avLst/>
              </a:prstTxWarp>
              <a:noAutofit/>
            </a:bodyPr>
            <a:lstStyle/>
            <a:p>
              <a:pPr algn="ctr"/>
              <a:r>
                <a:rPr lang="en-US" sz="1600" b="1" dirty="0">
                  <a:ln w="0"/>
                  <a:solidFill>
                    <a:schemeClr val="bg1"/>
                  </a:solidFill>
                </a:rPr>
                <a:t>1</a:t>
              </a:r>
              <a:r>
                <a:rPr lang="en-US" sz="1600" dirty="0">
                  <a:ln w="0"/>
                  <a:solidFill>
                    <a:schemeClr val="bg1"/>
                  </a:solidFill>
                </a:rPr>
                <a:t>. </a:t>
              </a:r>
              <a:r>
                <a:rPr lang="en-US" sz="1600" b="1" dirty="0">
                  <a:ln w="0"/>
                  <a:solidFill>
                    <a:schemeClr val="bg1"/>
                  </a:solidFill>
                </a:rPr>
                <a:t>Select CPG Topic</a:t>
              </a:r>
            </a:p>
          </p:txBody>
        </p:sp>
        <p:sp>
          <p:nvSpPr>
            <p:cNvPr id="19" name="Rectangle: Rounded Corners 18">
              <a:extLst>
                <a:ext uri="{FF2B5EF4-FFF2-40B4-BE49-F238E27FC236}">
                  <a16:creationId xmlns:a16="http://schemas.microsoft.com/office/drawing/2014/main" id="{79B4218F-82CC-422B-B095-472A7F185D84}"/>
                </a:ext>
              </a:extLst>
            </p:cNvPr>
            <p:cNvSpPr/>
            <p:nvPr/>
          </p:nvSpPr>
          <p:spPr>
            <a:xfrm>
              <a:off x="826553" y="3399013"/>
              <a:ext cx="1945398" cy="675722"/>
            </a:xfrm>
            <a:prstGeom prst="roundRect">
              <a:avLst/>
            </a:prstGeom>
            <a:solidFill>
              <a:schemeClr val="accent4">
                <a:lumMod val="7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600" b="1" dirty="0">
                  <a:ln w="0"/>
                  <a:solidFill>
                    <a:schemeClr val="bg1"/>
                  </a:solidFill>
                </a:rPr>
                <a:t>2. Assemble Work Group Members (WG)</a:t>
              </a:r>
            </a:p>
          </p:txBody>
        </p:sp>
        <p:sp>
          <p:nvSpPr>
            <p:cNvPr id="24" name="Rectangle: Rounded Corners 23">
              <a:extLst>
                <a:ext uri="{FF2B5EF4-FFF2-40B4-BE49-F238E27FC236}">
                  <a16:creationId xmlns:a16="http://schemas.microsoft.com/office/drawing/2014/main" id="{1DECF742-A4DB-42F3-9394-3844E3D24C5D}"/>
                </a:ext>
              </a:extLst>
            </p:cNvPr>
            <p:cNvSpPr/>
            <p:nvPr/>
          </p:nvSpPr>
          <p:spPr>
            <a:xfrm>
              <a:off x="809679" y="4488246"/>
              <a:ext cx="1962031" cy="1124093"/>
            </a:xfrm>
            <a:prstGeom prst="roundRect">
              <a:avLst/>
            </a:prstGeom>
            <a:solidFill>
              <a:schemeClr val="accent5"/>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550" dirty="0">
                  <a:solidFill>
                    <a:schemeClr val="bg1"/>
                  </a:solidFill>
                </a:rPr>
                <a:t>3. </a:t>
              </a:r>
              <a:r>
                <a:rPr lang="en-US" sz="1550" b="1" u="sng" dirty="0">
                  <a:solidFill>
                    <a:schemeClr val="bg1"/>
                  </a:solidFill>
                </a:rPr>
                <a:t>WG formulates PICO questions</a:t>
              </a:r>
              <a:r>
                <a:rPr lang="en-US" sz="1550" dirty="0">
                  <a:solidFill>
                    <a:schemeClr val="bg1"/>
                  </a:solidFill>
                </a:rPr>
                <a:t>, set inclusion criteria at Introductory Meeting</a:t>
              </a:r>
            </a:p>
          </p:txBody>
        </p:sp>
        <p:sp>
          <p:nvSpPr>
            <p:cNvPr id="26" name="Rectangle: Rounded Corners 25">
              <a:extLst>
                <a:ext uri="{FF2B5EF4-FFF2-40B4-BE49-F238E27FC236}">
                  <a16:creationId xmlns:a16="http://schemas.microsoft.com/office/drawing/2014/main" id="{17E78F06-EB90-427B-AE87-CE507FB96CB0}"/>
                </a:ext>
              </a:extLst>
            </p:cNvPr>
            <p:cNvSpPr/>
            <p:nvPr/>
          </p:nvSpPr>
          <p:spPr>
            <a:xfrm>
              <a:off x="3240149" y="2610102"/>
              <a:ext cx="2389898" cy="2813489"/>
            </a:xfrm>
            <a:prstGeom prst="roundRect">
              <a:avLst/>
            </a:prstGeom>
            <a:solidFill>
              <a:schemeClr val="tx1">
                <a:lumMod val="50000"/>
                <a:lumOff val="5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tIns="36576" bIns="36576" rtlCol="0" anchor="ctr"/>
            <a:lstStyle/>
            <a:p>
              <a:pPr algn="ctr"/>
              <a:r>
                <a:rPr lang="en-US" sz="1600" b="1" dirty="0">
                  <a:solidFill>
                    <a:schemeClr val="bg1"/>
                  </a:solidFill>
                </a:rPr>
                <a:t>4. </a:t>
              </a:r>
              <a:r>
                <a:rPr lang="en-US" sz="1600" b="1" u="sng" dirty="0">
                  <a:solidFill>
                    <a:schemeClr val="bg1"/>
                  </a:solidFill>
                </a:rPr>
                <a:t>Literature Review and Appraisal</a:t>
              </a:r>
              <a:endParaRPr lang="en-US" sz="1600" dirty="0">
                <a:solidFill>
                  <a:schemeClr val="bg1"/>
                </a:solidFill>
              </a:endParaRPr>
            </a:p>
            <a:p>
              <a:pPr algn="ctr"/>
              <a:r>
                <a:rPr lang="en-US" sz="1600" dirty="0">
                  <a:solidFill>
                    <a:schemeClr val="bg1"/>
                  </a:solidFill>
                </a:rPr>
                <a:t> AAOS staff methodologists, in conjunction with work group (WG) members, review and appraise literature</a:t>
              </a:r>
            </a:p>
          </p:txBody>
        </p:sp>
        <p:sp>
          <p:nvSpPr>
            <p:cNvPr id="29" name="Rectangle: Rounded Corners 28">
              <a:extLst>
                <a:ext uri="{FF2B5EF4-FFF2-40B4-BE49-F238E27FC236}">
                  <a16:creationId xmlns:a16="http://schemas.microsoft.com/office/drawing/2014/main" id="{800ADF50-7276-4F1A-B6FC-924CC8732342}"/>
                </a:ext>
              </a:extLst>
            </p:cNvPr>
            <p:cNvSpPr/>
            <p:nvPr/>
          </p:nvSpPr>
          <p:spPr>
            <a:xfrm>
              <a:off x="6199742" y="5473818"/>
              <a:ext cx="2306726" cy="967848"/>
            </a:xfrm>
            <a:prstGeom prst="roundRect">
              <a:avLst/>
            </a:prstGeom>
            <a:solidFill>
              <a:schemeClr val="accent4">
                <a:lumMod val="7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tIns="0" rIns="0" bIns="0" rtlCol="0" anchor="ctr"/>
            <a:lstStyle/>
            <a:p>
              <a:pPr lvl="0" algn="ctr"/>
              <a:r>
                <a:rPr lang="en-US" sz="1600" b="1" dirty="0">
                  <a:solidFill>
                    <a:schemeClr val="bg1"/>
                  </a:solidFill>
                </a:rPr>
                <a:t>6.</a:t>
              </a:r>
              <a:r>
                <a:rPr lang="en-US" sz="1600" dirty="0">
                  <a:solidFill>
                    <a:schemeClr val="bg1"/>
                  </a:solidFill>
                </a:rPr>
                <a:t> </a:t>
              </a:r>
              <a:r>
                <a:rPr lang="en-US" sz="1600" b="1" dirty="0">
                  <a:solidFill>
                    <a:schemeClr val="bg1"/>
                  </a:solidFill>
                </a:rPr>
                <a:t>Review Period</a:t>
              </a:r>
            </a:p>
          </p:txBody>
        </p:sp>
        <p:sp>
          <p:nvSpPr>
            <p:cNvPr id="32" name="Rectangle: Rounded Corners 31">
              <a:extLst>
                <a:ext uri="{FF2B5EF4-FFF2-40B4-BE49-F238E27FC236}">
                  <a16:creationId xmlns:a16="http://schemas.microsoft.com/office/drawing/2014/main" id="{2E8CDFE7-2729-467F-871E-644E6EA1F76D}"/>
                </a:ext>
              </a:extLst>
            </p:cNvPr>
            <p:cNvSpPr/>
            <p:nvPr/>
          </p:nvSpPr>
          <p:spPr>
            <a:xfrm>
              <a:off x="6099649" y="1399567"/>
              <a:ext cx="2389898" cy="3629634"/>
            </a:xfrm>
            <a:prstGeom prst="roundRect">
              <a:avLst/>
            </a:prstGeom>
            <a:solidFill>
              <a:schemeClr val="accent3"/>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tIns="0" rIns="0" bIns="0" rtlCol="0" anchor="ctr"/>
            <a:lstStyle/>
            <a:p>
              <a:pPr algn="ctr">
                <a:spcAft>
                  <a:spcPts val="100"/>
                </a:spcAft>
              </a:pPr>
              <a:r>
                <a:rPr lang="en-US" sz="1550" b="1" dirty="0">
                  <a:solidFill>
                    <a:schemeClr val="bg1"/>
                  </a:solidFill>
                </a:rPr>
                <a:t>5.</a:t>
              </a:r>
              <a:r>
                <a:rPr lang="en-US" sz="1550" dirty="0">
                  <a:solidFill>
                    <a:schemeClr val="bg1"/>
                  </a:solidFill>
                </a:rPr>
                <a:t> </a:t>
              </a:r>
              <a:r>
                <a:rPr lang="en-US" sz="1550" b="1" u="sng" dirty="0">
                  <a:solidFill>
                    <a:schemeClr val="bg1"/>
                  </a:solidFill>
                </a:rPr>
                <a:t>Final Meeting</a:t>
              </a:r>
            </a:p>
            <a:p>
              <a:pPr marL="228600" indent="-228600" algn="ctr">
                <a:spcAft>
                  <a:spcPts val="100"/>
                </a:spcAft>
              </a:pPr>
              <a:r>
                <a:rPr lang="en-US" sz="1550" dirty="0">
                  <a:solidFill>
                    <a:schemeClr val="bg1"/>
                  </a:solidFill>
                </a:rPr>
                <a:t>WG meets in-person to: </a:t>
              </a:r>
            </a:p>
            <a:p>
              <a:pPr marL="228600" indent="-228600">
                <a:spcAft>
                  <a:spcPts val="100"/>
                </a:spcAft>
                <a:buFont typeface="Arial" panose="020B0604020202020204" pitchFamily="34" charset="0"/>
                <a:buChar char="•"/>
              </a:pPr>
              <a:r>
                <a:rPr lang="en-US" sz="1550" dirty="0">
                  <a:solidFill>
                    <a:schemeClr val="bg1"/>
                  </a:solidFill>
                </a:rPr>
                <a:t>Review quality appraisals and evidence tables</a:t>
              </a:r>
            </a:p>
            <a:p>
              <a:pPr marL="228600" indent="-228600">
                <a:spcAft>
                  <a:spcPts val="100"/>
                </a:spcAft>
                <a:buFont typeface="Arial" panose="020B0604020202020204" pitchFamily="34" charset="0"/>
                <a:buChar char="•"/>
              </a:pPr>
              <a:r>
                <a:rPr lang="en-US" sz="1550" dirty="0">
                  <a:solidFill>
                    <a:schemeClr val="bg1"/>
                  </a:solidFill>
                </a:rPr>
                <a:t>Assign grade/rating for each recommendation based on evidence</a:t>
              </a:r>
            </a:p>
            <a:p>
              <a:pPr marL="228600" indent="-228600">
                <a:spcAft>
                  <a:spcPts val="100"/>
                </a:spcAft>
                <a:buFont typeface="Arial" panose="020B0604020202020204" pitchFamily="34" charset="0"/>
                <a:buChar char="•"/>
              </a:pPr>
              <a:r>
                <a:rPr lang="en-US" sz="1550" dirty="0">
                  <a:solidFill>
                    <a:schemeClr val="bg1"/>
                  </a:solidFill>
                </a:rPr>
                <a:t>Develop final recommendations </a:t>
              </a:r>
            </a:p>
            <a:p>
              <a:pPr marL="228600" indent="-228600">
                <a:spcAft>
                  <a:spcPts val="100"/>
                </a:spcAft>
                <a:buFont typeface="Arial" panose="020B0604020202020204" pitchFamily="34" charset="0"/>
                <a:buChar char="•"/>
              </a:pPr>
              <a:r>
                <a:rPr lang="en-US" sz="1550" dirty="0">
                  <a:solidFill>
                    <a:schemeClr val="bg1"/>
                  </a:solidFill>
                </a:rPr>
                <a:t>Construct risk/harms statements </a:t>
              </a:r>
            </a:p>
            <a:p>
              <a:pPr marL="228600" indent="-228600">
                <a:spcAft>
                  <a:spcPts val="100"/>
                </a:spcAft>
                <a:buFont typeface="Arial" panose="020B0604020202020204" pitchFamily="34" charset="0"/>
                <a:buChar char="•"/>
              </a:pPr>
              <a:r>
                <a:rPr lang="en-US" sz="1550" dirty="0">
                  <a:solidFill>
                    <a:schemeClr val="bg1"/>
                  </a:solidFill>
                </a:rPr>
                <a:t>Define future research needs</a:t>
              </a:r>
            </a:p>
          </p:txBody>
        </p:sp>
        <p:sp>
          <p:nvSpPr>
            <p:cNvPr id="36" name="Rectangle: Rounded Corners 35">
              <a:extLst>
                <a:ext uri="{FF2B5EF4-FFF2-40B4-BE49-F238E27FC236}">
                  <a16:creationId xmlns:a16="http://schemas.microsoft.com/office/drawing/2014/main" id="{8BD71839-CFF3-49C4-A175-D1E776DBDA91}"/>
                </a:ext>
              </a:extLst>
            </p:cNvPr>
            <p:cNvSpPr/>
            <p:nvPr/>
          </p:nvSpPr>
          <p:spPr>
            <a:xfrm>
              <a:off x="9045503" y="3244295"/>
              <a:ext cx="2389898" cy="616149"/>
            </a:xfrm>
            <a:prstGeom prst="roundRect">
              <a:avLst/>
            </a:prstGeom>
            <a:solidFill>
              <a:schemeClr val="accent5"/>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tIns="36576" bIns="36576" rtlCol="0" anchor="ctr"/>
            <a:lstStyle/>
            <a:p>
              <a:pPr algn="ctr"/>
              <a:r>
                <a:rPr lang="en-US" sz="1600" b="1" dirty="0">
                  <a:solidFill>
                    <a:schemeClr val="bg1"/>
                  </a:solidFill>
                </a:rPr>
                <a:t>7.</a:t>
              </a:r>
              <a:r>
                <a:rPr lang="en-US" sz="1600" dirty="0">
                  <a:solidFill>
                    <a:schemeClr val="bg1"/>
                  </a:solidFill>
                </a:rPr>
                <a:t> </a:t>
              </a:r>
              <a:r>
                <a:rPr lang="en-US" sz="1600" b="1" dirty="0">
                  <a:solidFill>
                    <a:schemeClr val="bg1"/>
                  </a:solidFill>
                </a:rPr>
                <a:t>Approval Process</a:t>
              </a:r>
              <a:endParaRPr lang="en-US" sz="1600" dirty="0">
                <a:solidFill>
                  <a:schemeClr val="bg1"/>
                </a:solidFill>
              </a:endParaRPr>
            </a:p>
          </p:txBody>
        </p:sp>
        <p:sp>
          <p:nvSpPr>
            <p:cNvPr id="38" name="Rectangle: Rounded Corners 37">
              <a:extLst>
                <a:ext uri="{FF2B5EF4-FFF2-40B4-BE49-F238E27FC236}">
                  <a16:creationId xmlns:a16="http://schemas.microsoft.com/office/drawing/2014/main" id="{3FFE97A0-5950-4DFA-83D1-386776F0DB02}"/>
                </a:ext>
              </a:extLst>
            </p:cNvPr>
            <p:cNvSpPr/>
            <p:nvPr/>
          </p:nvSpPr>
          <p:spPr>
            <a:xfrm>
              <a:off x="9045503" y="4265228"/>
              <a:ext cx="2306726" cy="840276"/>
            </a:xfrm>
            <a:prstGeom prst="roundRect">
              <a:avLst/>
            </a:prstGeom>
            <a:solidFill>
              <a:schemeClr val="tx1">
                <a:lumMod val="50000"/>
                <a:lumOff val="5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b="1" dirty="0">
                  <a:solidFill>
                    <a:schemeClr val="bg1"/>
                  </a:solidFill>
                </a:rPr>
                <a:t>8.</a:t>
              </a:r>
              <a:r>
                <a:rPr lang="en-US" sz="1600" dirty="0">
                  <a:solidFill>
                    <a:schemeClr val="bg1"/>
                  </a:solidFill>
                </a:rPr>
                <a:t> </a:t>
              </a:r>
              <a:r>
                <a:rPr lang="en-US" sz="1600" b="1" dirty="0">
                  <a:solidFill>
                    <a:schemeClr val="bg1"/>
                  </a:solidFill>
                </a:rPr>
                <a:t>Communication, Dissemination, and Implementation </a:t>
              </a:r>
            </a:p>
          </p:txBody>
        </p:sp>
        <p:sp>
          <p:nvSpPr>
            <p:cNvPr id="9" name="Arrow: Down 8">
              <a:extLst>
                <a:ext uri="{FF2B5EF4-FFF2-40B4-BE49-F238E27FC236}">
                  <a16:creationId xmlns:a16="http://schemas.microsoft.com/office/drawing/2014/main" id="{48095A44-E598-4414-A100-9CD2DEE51ABE}"/>
                </a:ext>
              </a:extLst>
            </p:cNvPr>
            <p:cNvSpPr/>
            <p:nvPr/>
          </p:nvSpPr>
          <p:spPr>
            <a:xfrm>
              <a:off x="1762126" y="3038579"/>
              <a:ext cx="55244" cy="31808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1" name="Arrow: Down 20">
              <a:extLst>
                <a:ext uri="{FF2B5EF4-FFF2-40B4-BE49-F238E27FC236}">
                  <a16:creationId xmlns:a16="http://schemas.microsoft.com/office/drawing/2014/main" id="{5AFEB142-A7A4-4102-AD53-BE7ABD7A781F}"/>
                </a:ext>
              </a:extLst>
            </p:cNvPr>
            <p:cNvSpPr/>
            <p:nvPr/>
          </p:nvSpPr>
          <p:spPr>
            <a:xfrm>
              <a:off x="1743076" y="4133954"/>
              <a:ext cx="55244" cy="31808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2" name="Arrow: Down 21">
              <a:extLst>
                <a:ext uri="{FF2B5EF4-FFF2-40B4-BE49-F238E27FC236}">
                  <a16:creationId xmlns:a16="http://schemas.microsoft.com/office/drawing/2014/main" id="{44E26C1C-79F1-4A93-A0B3-070CD362DF25}"/>
                </a:ext>
              </a:extLst>
            </p:cNvPr>
            <p:cNvSpPr/>
            <p:nvPr/>
          </p:nvSpPr>
          <p:spPr>
            <a:xfrm rot="16200000">
              <a:off x="2981326" y="4876904"/>
              <a:ext cx="55244" cy="31808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3" name="Arrow: Down 22">
              <a:extLst>
                <a:ext uri="{FF2B5EF4-FFF2-40B4-BE49-F238E27FC236}">
                  <a16:creationId xmlns:a16="http://schemas.microsoft.com/office/drawing/2014/main" id="{7132E79A-9664-4783-9078-E2EFA52161F6}"/>
                </a:ext>
              </a:extLst>
            </p:cNvPr>
            <p:cNvSpPr/>
            <p:nvPr/>
          </p:nvSpPr>
          <p:spPr>
            <a:xfrm rot="16200000">
              <a:off x="5857876" y="3057629"/>
              <a:ext cx="55244" cy="31808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5" name="Arrow: Down 24">
              <a:extLst>
                <a:ext uri="{FF2B5EF4-FFF2-40B4-BE49-F238E27FC236}">
                  <a16:creationId xmlns:a16="http://schemas.microsoft.com/office/drawing/2014/main" id="{44D6EC09-6C5C-4A64-802D-4E3B71D3C93F}"/>
                </a:ext>
              </a:extLst>
            </p:cNvPr>
            <p:cNvSpPr/>
            <p:nvPr/>
          </p:nvSpPr>
          <p:spPr>
            <a:xfrm>
              <a:off x="10115551" y="3886304"/>
              <a:ext cx="55244" cy="31808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7" name="Arrow: Down 26">
              <a:extLst>
                <a:ext uri="{FF2B5EF4-FFF2-40B4-BE49-F238E27FC236}">
                  <a16:creationId xmlns:a16="http://schemas.microsoft.com/office/drawing/2014/main" id="{4E92BDAB-0910-40A9-908E-5B4CC3B8D55C}"/>
                </a:ext>
              </a:extLst>
            </p:cNvPr>
            <p:cNvSpPr/>
            <p:nvPr/>
          </p:nvSpPr>
          <p:spPr>
            <a:xfrm>
              <a:off x="7315201" y="5105504"/>
              <a:ext cx="55244" cy="31808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8" name="Arrow: Down 27">
              <a:extLst>
                <a:ext uri="{FF2B5EF4-FFF2-40B4-BE49-F238E27FC236}">
                  <a16:creationId xmlns:a16="http://schemas.microsoft.com/office/drawing/2014/main" id="{02C8820D-4495-4028-A055-916DA9405218}"/>
                </a:ext>
              </a:extLst>
            </p:cNvPr>
            <p:cNvSpPr/>
            <p:nvPr/>
          </p:nvSpPr>
          <p:spPr>
            <a:xfrm rot="12332901">
              <a:off x="8755686" y="3834122"/>
              <a:ext cx="54864" cy="164592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grpSp>
    </p:spTree>
    <p:extLst>
      <p:ext uri="{BB962C8B-B14F-4D97-AF65-F5344CB8AC3E}">
        <p14:creationId xmlns:p14="http://schemas.microsoft.com/office/powerpoint/2010/main" val="1051518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68FA906-2F1C-4FD0-A342-A4C0884FB3F1}"/>
              </a:ext>
            </a:extLst>
          </p:cNvPr>
          <p:cNvSpPr>
            <a:spLocks noGrp="1"/>
          </p:cNvSpPr>
          <p:nvPr>
            <p:ph type="ftr" sz="quarter" idx="11"/>
          </p:nvPr>
        </p:nvSpPr>
        <p:spPr/>
        <p:txBody>
          <a:bodyPr/>
          <a:lstStyle/>
          <a:p>
            <a:pPr algn="r"/>
            <a:r>
              <a:rPr lang="en-US" dirty="0"/>
              <a:t>© 2023 American Academy of </a:t>
            </a:r>
            <a:r>
              <a:rPr lang="en-US" dirty="0" err="1"/>
              <a:t>Orthopaedic</a:t>
            </a:r>
            <a:r>
              <a:rPr lang="en-US" dirty="0"/>
              <a:t> Surgeons </a:t>
            </a:r>
          </a:p>
        </p:txBody>
      </p:sp>
      <p:sp>
        <p:nvSpPr>
          <p:cNvPr id="5" name="Title 1">
            <a:extLst>
              <a:ext uri="{FF2B5EF4-FFF2-40B4-BE49-F238E27FC236}">
                <a16:creationId xmlns:a16="http://schemas.microsoft.com/office/drawing/2014/main" id="{ACDE3AC2-19BD-4DE7-97D4-7AD39CA665E0}"/>
              </a:ext>
            </a:extLst>
          </p:cNvPr>
          <p:cNvSpPr txBox="1">
            <a:spLocks/>
          </p:cNvSpPr>
          <p:nvPr/>
        </p:nvSpPr>
        <p:spPr>
          <a:xfrm>
            <a:off x="532786" y="718186"/>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FORMULATING PICOs</a:t>
            </a:r>
          </a:p>
        </p:txBody>
      </p:sp>
      <p:graphicFrame>
        <p:nvGraphicFramePr>
          <p:cNvPr id="8" name="Diagram 7">
            <a:extLst>
              <a:ext uri="{FF2B5EF4-FFF2-40B4-BE49-F238E27FC236}">
                <a16:creationId xmlns:a16="http://schemas.microsoft.com/office/drawing/2014/main" id="{2A860271-275D-4AD3-A7BA-34FA7A1C8BE9}"/>
              </a:ext>
            </a:extLst>
          </p:cNvPr>
          <p:cNvGraphicFramePr/>
          <p:nvPr>
            <p:extLst>
              <p:ext uri="{D42A27DB-BD31-4B8C-83A1-F6EECF244321}">
                <p14:modId xmlns:p14="http://schemas.microsoft.com/office/powerpoint/2010/main" val="617900474"/>
              </p:ext>
            </p:extLst>
          </p:nvPr>
        </p:nvGraphicFramePr>
        <p:xfrm>
          <a:off x="1872834" y="959972"/>
          <a:ext cx="8446332" cy="49408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5485408"/>
      </p:ext>
    </p:extLst>
  </p:cSld>
  <p:clrMapOvr>
    <a:masterClrMapping/>
  </p:clrMapOvr>
</p:sld>
</file>

<file path=ppt/theme/theme1.xml><?xml version="1.0" encoding="utf-8"?>
<a:theme xmlns:a="http://schemas.openxmlformats.org/drawingml/2006/main" name="AAOS Academy Wide">
  <a:themeElements>
    <a:clrScheme name="AAOS">
      <a:dk1>
        <a:sysClr val="windowText" lastClr="000000"/>
      </a:dk1>
      <a:lt1>
        <a:sysClr val="window" lastClr="FFFFFF"/>
      </a:lt1>
      <a:dk2>
        <a:srgbClr val="44546A"/>
      </a:dk2>
      <a:lt2>
        <a:srgbClr val="E7E6E6"/>
      </a:lt2>
      <a:accent1>
        <a:srgbClr val="CC0033"/>
      </a:accent1>
      <a:accent2>
        <a:srgbClr val="595959"/>
      </a:accent2>
      <a:accent3>
        <a:srgbClr val="009C99"/>
      </a:accent3>
      <a:accent4>
        <a:srgbClr val="DE8703"/>
      </a:accent4>
      <a:accent5>
        <a:srgbClr val="75263B"/>
      </a:accent5>
      <a:accent6>
        <a:srgbClr val="CC0033"/>
      </a:accent6>
      <a:hlink>
        <a:srgbClr val="595959"/>
      </a:hlink>
      <a:folHlink>
        <a:srgbClr val="009C9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OS Academy Wide" id="{86BE5602-3B72-4764-A0DE-80F37099AD5C}" vid="{F9551D0F-7150-4A8D-B208-3BC0BFD0F990}"/>
    </a:ext>
  </a:extLst>
</a:theme>
</file>

<file path=ppt/theme/theme2.xml><?xml version="1.0" encoding="utf-8"?>
<a:theme xmlns:a="http://schemas.openxmlformats.org/drawingml/2006/main" name="1_AAOS Academy Wide">
  <a:themeElements>
    <a:clrScheme name="AAOS">
      <a:dk1>
        <a:sysClr val="windowText" lastClr="000000"/>
      </a:dk1>
      <a:lt1>
        <a:sysClr val="window" lastClr="FFFFFF"/>
      </a:lt1>
      <a:dk2>
        <a:srgbClr val="44546A"/>
      </a:dk2>
      <a:lt2>
        <a:srgbClr val="E7E6E6"/>
      </a:lt2>
      <a:accent1>
        <a:srgbClr val="CC0033"/>
      </a:accent1>
      <a:accent2>
        <a:srgbClr val="595959"/>
      </a:accent2>
      <a:accent3>
        <a:srgbClr val="009C99"/>
      </a:accent3>
      <a:accent4>
        <a:srgbClr val="DE8703"/>
      </a:accent4>
      <a:accent5>
        <a:srgbClr val="75263B"/>
      </a:accent5>
      <a:accent6>
        <a:srgbClr val="CC0033"/>
      </a:accent6>
      <a:hlink>
        <a:srgbClr val="595959"/>
      </a:hlink>
      <a:folHlink>
        <a:srgbClr val="009C9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OS Academy Wide" id="{86BE5602-3B72-4764-A0DE-80F37099AD5C}" vid="{F9551D0F-7150-4A8D-B208-3BC0BFD0F99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AAOS Academy Wide</Template>
  <TotalTime>21063</TotalTime>
  <Words>25948</Words>
  <Application>Microsoft Office PowerPoint</Application>
  <PresentationFormat>Widescreen</PresentationFormat>
  <Paragraphs>1191</Paragraphs>
  <Slides>46</Slides>
  <Notes>46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46</vt:i4>
      </vt:variant>
    </vt:vector>
  </HeadingPairs>
  <TitlesOfParts>
    <vt:vector size="54" baseType="lpstr">
      <vt:lpstr>Arial</vt:lpstr>
      <vt:lpstr>Calibri</vt:lpstr>
      <vt:lpstr>Lato</vt:lpstr>
      <vt:lpstr>Open Sans</vt:lpstr>
      <vt:lpstr>Times New Roman</vt:lpstr>
      <vt:lpstr>Wingdings</vt:lpstr>
      <vt:lpstr>AAOS Academy Wide</vt:lpstr>
      <vt:lpstr>1_AAOS Academy Wide</vt:lpstr>
      <vt:lpstr> Management of Osteoarthritis of the Hip: Evidence-Based Clinical Practice Guideline</vt:lpstr>
      <vt:lpstr>PowerPoint Presentation</vt:lpstr>
      <vt:lpstr>PowerPoint Presentation</vt:lpstr>
      <vt:lpstr>GOALS AND RATIONALE OF A CLINICAL PRACTICE GUIDELINE </vt:lpstr>
      <vt:lpstr>WHAT IS EVIDENCE-BASED MEDICINE?</vt:lpstr>
      <vt:lpstr>WHAT IS EVIDENCE-BASED MEDICINE?</vt:lpstr>
      <vt:lpstr>IOM STANDARDS FOR DEVELOPING TRUSTWORTHY GUIDELINES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MANAGEMENT OF OSTEOARTHRITIS OF THE HIP CLINICAL PRACTICE GUIDELINE OVERVIEW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 provided for each recommendation</vt:lpstr>
      <vt:lpstr>Appropriate Use Criteria Tool</vt:lpstr>
      <vt:lpstr>PowerPoint Presentation</vt:lpstr>
      <vt:lpstr>PowerPoint Presentation</vt:lpstr>
    </vt:vector>
  </TitlesOfParts>
  <Company>AAOS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Geoghegan, Maureen</dc:creator>
  <cp:lastModifiedBy>Krause, Barbara</cp:lastModifiedBy>
  <cp:revision>576</cp:revision>
  <cp:lastPrinted>2024-01-10T19:10:30Z</cp:lastPrinted>
  <dcterms:created xsi:type="dcterms:W3CDTF">2016-02-19T16:32:04Z</dcterms:created>
  <dcterms:modified xsi:type="dcterms:W3CDTF">2024-01-12T15:51:09Z</dcterms:modified>
</cp:coreProperties>
</file>