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8"/>
  </p:notesMasterIdLst>
  <p:sldIdLst>
    <p:sldId id="256" r:id="rId2"/>
    <p:sldId id="433" r:id="rId3"/>
    <p:sldId id="434" r:id="rId4"/>
    <p:sldId id="435" r:id="rId5"/>
    <p:sldId id="316" r:id="rId6"/>
    <p:sldId id="436" r:id="rId7"/>
    <p:sldId id="318" r:id="rId8"/>
    <p:sldId id="285" r:id="rId9"/>
    <p:sldId id="309" r:id="rId10"/>
    <p:sldId id="286" r:id="rId11"/>
    <p:sldId id="288" r:id="rId12"/>
    <p:sldId id="287" r:id="rId13"/>
    <p:sldId id="290" r:id="rId14"/>
    <p:sldId id="324" r:id="rId15"/>
    <p:sldId id="437" r:id="rId16"/>
    <p:sldId id="289" r:id="rId17"/>
    <p:sldId id="438" r:id="rId18"/>
    <p:sldId id="291" r:id="rId19"/>
    <p:sldId id="293" r:id="rId20"/>
    <p:sldId id="439" r:id="rId21"/>
    <p:sldId id="322" r:id="rId22"/>
    <p:sldId id="282" r:id="rId23"/>
    <p:sldId id="257" r:id="rId24"/>
    <p:sldId id="258" r:id="rId25"/>
    <p:sldId id="415" r:id="rId26"/>
    <p:sldId id="259" r:id="rId27"/>
    <p:sldId id="416" r:id="rId28"/>
    <p:sldId id="417" r:id="rId29"/>
    <p:sldId id="260" r:id="rId30"/>
    <p:sldId id="266" r:id="rId31"/>
    <p:sldId id="262" r:id="rId32"/>
    <p:sldId id="261" r:id="rId33"/>
    <p:sldId id="263" r:id="rId34"/>
    <p:sldId id="418" r:id="rId35"/>
    <p:sldId id="264" r:id="rId36"/>
    <p:sldId id="267" r:id="rId37"/>
    <p:sldId id="265" r:id="rId38"/>
    <p:sldId id="440" r:id="rId39"/>
    <p:sldId id="441" r:id="rId40"/>
    <p:sldId id="442" r:id="rId41"/>
    <p:sldId id="423" r:id="rId42"/>
    <p:sldId id="443" r:id="rId43"/>
    <p:sldId id="444" r:id="rId44"/>
    <p:sldId id="445" r:id="rId45"/>
    <p:sldId id="446" r:id="rId46"/>
    <p:sldId id="397" r:id="rId47"/>
    <p:sldId id="398" r:id="rId48"/>
    <p:sldId id="284" r:id="rId49"/>
    <p:sldId id="369" r:id="rId50"/>
    <p:sldId id="371" r:id="rId51"/>
    <p:sldId id="368" r:id="rId52"/>
    <p:sldId id="358" r:id="rId53"/>
    <p:sldId id="399" r:id="rId54"/>
    <p:sldId id="400" r:id="rId55"/>
    <p:sldId id="401" r:id="rId56"/>
    <p:sldId id="402" r:id="rId57"/>
    <p:sldId id="403" r:id="rId58"/>
    <p:sldId id="404" r:id="rId59"/>
    <p:sldId id="313" r:id="rId60"/>
    <p:sldId id="314" r:id="rId61"/>
    <p:sldId id="296" r:id="rId62"/>
    <p:sldId id="488" r:id="rId63"/>
    <p:sldId id="295" r:id="rId64"/>
    <p:sldId id="491" r:id="rId65"/>
    <p:sldId id="492" r:id="rId66"/>
    <p:sldId id="493" r:id="rId67"/>
    <p:sldId id="494" r:id="rId68"/>
    <p:sldId id="495" r:id="rId69"/>
    <p:sldId id="496" r:id="rId70"/>
    <p:sldId id="497" r:id="rId71"/>
    <p:sldId id="325" r:id="rId72"/>
    <p:sldId id="414" r:id="rId73"/>
    <p:sldId id="304" r:id="rId74"/>
    <p:sldId id="357" r:id="rId75"/>
    <p:sldId id="356" r:id="rId76"/>
    <p:sldId id="307"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Quinn" initials="HQ" lastIdx="1" clrIdx="0">
    <p:extLst>
      <p:ext uri="{19B8F6BF-5375-455C-9EA6-DF929625EA0E}">
        <p15:presenceInfo xmlns:p15="http://schemas.microsoft.com/office/powerpoint/2012/main" userId="S-1-5-21-85748401-52711418-1718223645-29302" providerId="AD"/>
      </p:ext>
    </p:extLst>
  </p:cmAuthor>
  <p:cmAuthor id="2" name="Krause, Barbara" initials="KB" lastIdx="2" clrIdx="1">
    <p:extLst>
      <p:ext uri="{19B8F6BF-5375-455C-9EA6-DF929625EA0E}">
        <p15:presenceInfo xmlns:p15="http://schemas.microsoft.com/office/powerpoint/2012/main" userId="S::krause@aaos.org::6db2c089-7005-4d2b-a6d5-984da0e7fc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0066"/>
    <a:srgbClr val="990033"/>
    <a:srgbClr val="7AA7A6"/>
    <a:srgbClr val="E7EFEF"/>
    <a:srgbClr val="CB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91498" autoAdjust="0"/>
  </p:normalViewPr>
  <p:slideViewPr>
    <p:cSldViewPr snapToGrid="0">
      <p:cViewPr varScale="1">
        <p:scale>
          <a:sx n="61" d="100"/>
          <a:sy n="61" d="100"/>
        </p:scale>
        <p:origin x="1036" y="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9" d="100"/>
          <a:sy n="79" d="100"/>
        </p:scale>
        <p:origin x="2022"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BE7B0-A1ED-4D11-8537-EFC76F2025DF}" type="doc">
      <dgm:prSet loTypeId="urn:microsoft.com/office/officeart/2005/8/layout/venn1" loCatId="relationship" qsTypeId="urn:microsoft.com/office/officeart/2005/8/quickstyle/simple1" qsCatId="simple" csTypeId="urn:microsoft.com/office/officeart/2005/8/colors/colorful4" csCatId="colorful" phldr="1"/>
      <dgm:spPr/>
    </dgm:pt>
    <dgm:pt modelId="{C4EA608D-0CF7-40A7-BFE2-F2EE27589D34}">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Individual Clinical Experience</a:t>
          </a:r>
        </a:p>
      </dgm:t>
    </dgm:pt>
    <dgm:pt modelId="{B4759BFE-2E7B-49D7-9A86-FE9819FF7091}" type="parTrans" cxnId="{C370CDD7-D5B2-4062-A4E8-73DFF4BF2F05}">
      <dgm:prSet/>
      <dgm:spPr/>
      <dgm:t>
        <a:bodyPr/>
        <a:lstStyle/>
        <a:p>
          <a:endParaRPr lang="en-US"/>
        </a:p>
      </dgm:t>
    </dgm:pt>
    <dgm:pt modelId="{DE9A7601-14A6-4E3D-8F2C-24F8D97E0574}" type="sibTrans" cxnId="{C370CDD7-D5B2-4062-A4E8-73DFF4BF2F05}">
      <dgm:prSet/>
      <dgm:spPr/>
      <dgm:t>
        <a:bodyPr/>
        <a:lstStyle/>
        <a:p>
          <a:endParaRPr lang="en-US"/>
        </a:p>
      </dgm:t>
    </dgm:pt>
    <dgm:pt modelId="{13C0B35B-4A4E-4CBF-B99D-4CC3BF2655CE}">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Best External Evidence</a:t>
          </a:r>
        </a:p>
      </dgm:t>
    </dgm:pt>
    <dgm:pt modelId="{030C018F-DB20-4E5F-BBE1-03764FBD223B}" type="parTrans" cxnId="{DFECF47F-FF05-4E0D-973D-944DD6F323C5}">
      <dgm:prSet/>
      <dgm:spPr/>
      <dgm:t>
        <a:bodyPr/>
        <a:lstStyle/>
        <a:p>
          <a:endParaRPr lang="en-US"/>
        </a:p>
      </dgm:t>
    </dgm:pt>
    <dgm:pt modelId="{AE547CF1-D952-4C74-9E0D-36479B90F9C9}" type="sibTrans" cxnId="{DFECF47F-FF05-4E0D-973D-944DD6F323C5}">
      <dgm:prSet/>
      <dgm:spPr/>
      <dgm:t>
        <a:bodyPr/>
        <a:lstStyle/>
        <a:p>
          <a:endParaRPr lang="en-US"/>
        </a:p>
      </dgm:t>
    </dgm:pt>
    <dgm:pt modelId="{4178A90F-5081-40BE-BFCB-82CCEFF69797}">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Patient Values and Expectations</a:t>
          </a:r>
        </a:p>
      </dgm:t>
    </dgm:pt>
    <dgm:pt modelId="{8867F81D-2917-4E34-93D0-89D947A8E8F1}" type="parTrans" cxnId="{8DC1268E-731A-41E6-B67C-7E0939B04025}">
      <dgm:prSet/>
      <dgm:spPr/>
      <dgm:t>
        <a:bodyPr/>
        <a:lstStyle/>
        <a:p>
          <a:endParaRPr lang="en-US"/>
        </a:p>
      </dgm:t>
    </dgm:pt>
    <dgm:pt modelId="{33FC7490-433A-4D14-B89C-04614D347B88}" type="sibTrans" cxnId="{8DC1268E-731A-41E6-B67C-7E0939B04025}">
      <dgm:prSet/>
      <dgm:spPr/>
      <dgm:t>
        <a:bodyPr/>
        <a:lstStyle/>
        <a:p>
          <a:endParaRPr lang="en-US"/>
        </a:p>
      </dgm:t>
    </dgm:pt>
    <dgm:pt modelId="{A1F35E60-B220-47B7-9BF5-38D9AB791D07}" type="pres">
      <dgm:prSet presAssocID="{8E2BE7B0-A1ED-4D11-8537-EFC76F2025DF}" presName="compositeShape" presStyleCnt="0">
        <dgm:presLayoutVars>
          <dgm:chMax val="7"/>
          <dgm:dir/>
          <dgm:resizeHandles val="exact"/>
        </dgm:presLayoutVars>
      </dgm:prSet>
      <dgm:spPr/>
    </dgm:pt>
    <dgm:pt modelId="{727B218C-2941-4D5B-883C-9B204D964D4D}" type="pres">
      <dgm:prSet presAssocID="{C4EA608D-0CF7-40A7-BFE2-F2EE27589D34}" presName="circ1" presStyleLbl="vennNode1" presStyleIdx="0" presStyleCnt="3"/>
      <dgm:spPr/>
    </dgm:pt>
    <dgm:pt modelId="{30A93F46-C63D-406D-AA6B-7CAE55AAB39D}" type="pres">
      <dgm:prSet presAssocID="{C4EA608D-0CF7-40A7-BFE2-F2EE27589D34}" presName="circ1Tx" presStyleLbl="revTx" presStyleIdx="0" presStyleCnt="0">
        <dgm:presLayoutVars>
          <dgm:chMax val="0"/>
          <dgm:chPref val="0"/>
          <dgm:bulletEnabled val="1"/>
        </dgm:presLayoutVars>
      </dgm:prSet>
      <dgm:spPr/>
    </dgm:pt>
    <dgm:pt modelId="{A9CDFF7C-4296-4216-91A6-C4A63DD9333D}" type="pres">
      <dgm:prSet presAssocID="{13C0B35B-4A4E-4CBF-B99D-4CC3BF2655CE}" presName="circ2" presStyleLbl="vennNode1" presStyleIdx="1" presStyleCnt="3"/>
      <dgm:spPr/>
    </dgm:pt>
    <dgm:pt modelId="{C04CDD71-FB3F-414F-B3A6-D73B6C380E88}" type="pres">
      <dgm:prSet presAssocID="{13C0B35B-4A4E-4CBF-B99D-4CC3BF2655CE}" presName="circ2Tx" presStyleLbl="revTx" presStyleIdx="0" presStyleCnt="0">
        <dgm:presLayoutVars>
          <dgm:chMax val="0"/>
          <dgm:chPref val="0"/>
          <dgm:bulletEnabled val="1"/>
        </dgm:presLayoutVars>
      </dgm:prSet>
      <dgm:spPr/>
    </dgm:pt>
    <dgm:pt modelId="{8AD63842-E224-4CFD-A410-C8C2ACDD7E3C}" type="pres">
      <dgm:prSet presAssocID="{4178A90F-5081-40BE-BFCB-82CCEFF69797}" presName="circ3" presStyleLbl="vennNode1" presStyleIdx="2" presStyleCnt="3"/>
      <dgm:spPr/>
    </dgm:pt>
    <dgm:pt modelId="{650BE51D-6AC3-4901-BC53-1583C34FB712}" type="pres">
      <dgm:prSet presAssocID="{4178A90F-5081-40BE-BFCB-82CCEFF69797}" presName="circ3Tx" presStyleLbl="revTx" presStyleIdx="0" presStyleCnt="0">
        <dgm:presLayoutVars>
          <dgm:chMax val="0"/>
          <dgm:chPref val="0"/>
          <dgm:bulletEnabled val="1"/>
        </dgm:presLayoutVars>
      </dgm:prSet>
      <dgm:spPr/>
    </dgm:pt>
  </dgm:ptLst>
  <dgm:cxnLst>
    <dgm:cxn modelId="{9EC2A804-F252-49C0-8657-BC596ED7F714}" type="presOf" srcId="{13C0B35B-4A4E-4CBF-B99D-4CC3BF2655CE}" destId="{C04CDD71-FB3F-414F-B3A6-D73B6C380E88}" srcOrd="1" destOrd="0" presId="urn:microsoft.com/office/officeart/2005/8/layout/venn1"/>
    <dgm:cxn modelId="{3219731B-BE29-452A-8FE0-4F5720D133AE}" type="presOf" srcId="{4178A90F-5081-40BE-BFCB-82CCEFF69797}" destId="{650BE51D-6AC3-4901-BC53-1583C34FB712}" srcOrd="1" destOrd="0" presId="urn:microsoft.com/office/officeart/2005/8/layout/venn1"/>
    <dgm:cxn modelId="{8116D329-0FDD-4729-A158-90460952DA08}" type="presOf" srcId="{4178A90F-5081-40BE-BFCB-82CCEFF69797}" destId="{8AD63842-E224-4CFD-A410-C8C2ACDD7E3C}" srcOrd="0" destOrd="0" presId="urn:microsoft.com/office/officeart/2005/8/layout/venn1"/>
    <dgm:cxn modelId="{B1770364-F288-498E-9B1F-36C84914F2A4}" type="presOf" srcId="{8E2BE7B0-A1ED-4D11-8537-EFC76F2025DF}" destId="{A1F35E60-B220-47B7-9BF5-38D9AB791D07}" srcOrd="0" destOrd="0" presId="urn:microsoft.com/office/officeart/2005/8/layout/venn1"/>
    <dgm:cxn modelId="{15E46D6A-1564-4C59-9979-B69E9EECBBA7}" type="presOf" srcId="{C4EA608D-0CF7-40A7-BFE2-F2EE27589D34}" destId="{727B218C-2941-4D5B-883C-9B204D964D4D}" srcOrd="0" destOrd="0" presId="urn:microsoft.com/office/officeart/2005/8/layout/venn1"/>
    <dgm:cxn modelId="{E264586B-5EEA-4E3E-8431-5DD04A54B8C2}" type="presOf" srcId="{13C0B35B-4A4E-4CBF-B99D-4CC3BF2655CE}" destId="{A9CDFF7C-4296-4216-91A6-C4A63DD9333D}" srcOrd="0" destOrd="0" presId="urn:microsoft.com/office/officeart/2005/8/layout/venn1"/>
    <dgm:cxn modelId="{CE901C56-C847-4386-B3E7-5E0252614FF1}" type="presOf" srcId="{C4EA608D-0CF7-40A7-BFE2-F2EE27589D34}" destId="{30A93F46-C63D-406D-AA6B-7CAE55AAB39D}" srcOrd="1" destOrd="0" presId="urn:microsoft.com/office/officeart/2005/8/layout/venn1"/>
    <dgm:cxn modelId="{DFECF47F-FF05-4E0D-973D-944DD6F323C5}" srcId="{8E2BE7B0-A1ED-4D11-8537-EFC76F2025DF}" destId="{13C0B35B-4A4E-4CBF-B99D-4CC3BF2655CE}" srcOrd="1" destOrd="0" parTransId="{030C018F-DB20-4E5F-BBE1-03764FBD223B}" sibTransId="{AE547CF1-D952-4C74-9E0D-36479B90F9C9}"/>
    <dgm:cxn modelId="{8DC1268E-731A-41E6-B67C-7E0939B04025}" srcId="{8E2BE7B0-A1ED-4D11-8537-EFC76F2025DF}" destId="{4178A90F-5081-40BE-BFCB-82CCEFF69797}" srcOrd="2" destOrd="0" parTransId="{8867F81D-2917-4E34-93D0-89D947A8E8F1}" sibTransId="{33FC7490-433A-4D14-B89C-04614D347B88}"/>
    <dgm:cxn modelId="{C370CDD7-D5B2-4062-A4E8-73DFF4BF2F05}" srcId="{8E2BE7B0-A1ED-4D11-8537-EFC76F2025DF}" destId="{C4EA608D-0CF7-40A7-BFE2-F2EE27589D34}" srcOrd="0" destOrd="0" parTransId="{B4759BFE-2E7B-49D7-9A86-FE9819FF7091}" sibTransId="{DE9A7601-14A6-4E3D-8F2C-24F8D97E0574}"/>
    <dgm:cxn modelId="{304F3AE5-3ADB-4063-8ADA-1583FDFB7425}" type="presParOf" srcId="{A1F35E60-B220-47B7-9BF5-38D9AB791D07}" destId="{727B218C-2941-4D5B-883C-9B204D964D4D}" srcOrd="0" destOrd="0" presId="urn:microsoft.com/office/officeart/2005/8/layout/venn1"/>
    <dgm:cxn modelId="{BD5414B6-E53A-4E6C-B702-393F95A6B938}" type="presParOf" srcId="{A1F35E60-B220-47B7-9BF5-38D9AB791D07}" destId="{30A93F46-C63D-406D-AA6B-7CAE55AAB39D}" srcOrd="1" destOrd="0" presId="urn:microsoft.com/office/officeart/2005/8/layout/venn1"/>
    <dgm:cxn modelId="{F9D1F962-0AC2-4450-80F7-C8202D501F9D}" type="presParOf" srcId="{A1F35E60-B220-47B7-9BF5-38D9AB791D07}" destId="{A9CDFF7C-4296-4216-91A6-C4A63DD9333D}" srcOrd="2" destOrd="0" presId="urn:microsoft.com/office/officeart/2005/8/layout/venn1"/>
    <dgm:cxn modelId="{E8DAC6CC-7CA8-41F5-A279-F8CD660C1A9C}" type="presParOf" srcId="{A1F35E60-B220-47B7-9BF5-38D9AB791D07}" destId="{C04CDD71-FB3F-414F-B3A6-D73B6C380E88}" srcOrd="3" destOrd="0" presId="urn:microsoft.com/office/officeart/2005/8/layout/venn1"/>
    <dgm:cxn modelId="{33204346-5E5F-403E-8DB6-11C42BDB556D}" type="presParOf" srcId="{A1F35E60-B220-47B7-9BF5-38D9AB791D07}" destId="{8AD63842-E224-4CFD-A410-C8C2ACDD7E3C}" srcOrd="4" destOrd="0" presId="urn:microsoft.com/office/officeart/2005/8/layout/venn1"/>
    <dgm:cxn modelId="{164A9A43-2EFC-4371-AEF0-8B5C1772CA97}" type="presParOf" srcId="{A1F35E60-B220-47B7-9BF5-38D9AB791D07}" destId="{650BE51D-6AC3-4901-BC53-1583C34FB71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8CA8D5-2850-4D5F-9F28-E5F01D8C7B7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3E9A672-67C7-4FD1-8247-D6CDA23D9881}">
      <dgm:prSet phldrT="[Text]" custT="1"/>
      <dgm:spPr/>
      <dgm:t>
        <a:bodyPr/>
        <a:lstStyle/>
        <a:p>
          <a:r>
            <a:rPr lang="en-US" sz="2800" dirty="0"/>
            <a:t>“P” </a:t>
          </a:r>
          <a:r>
            <a:rPr lang="en-US" sz="2200" dirty="0"/>
            <a:t>= Patient Population</a:t>
          </a:r>
        </a:p>
      </dgm:t>
    </dgm:pt>
    <dgm:pt modelId="{C78F1F74-1CC5-4DAE-9086-5E6F5796D9F9}" type="parTrans" cxnId="{60AAAB62-08F9-49FC-80A9-F7E062CC77E3}">
      <dgm:prSet/>
      <dgm:spPr/>
      <dgm:t>
        <a:bodyPr/>
        <a:lstStyle/>
        <a:p>
          <a:endParaRPr lang="en-US"/>
        </a:p>
      </dgm:t>
    </dgm:pt>
    <dgm:pt modelId="{58DA7C57-629C-473A-84C6-670BBA19D9D7}" type="sibTrans" cxnId="{60AAAB62-08F9-49FC-80A9-F7E062CC77E3}">
      <dgm:prSet/>
      <dgm:spPr/>
      <dgm:t>
        <a:bodyPr/>
        <a:lstStyle/>
        <a:p>
          <a:endParaRPr lang="en-US"/>
        </a:p>
      </dgm:t>
    </dgm:pt>
    <dgm:pt modelId="{565A5DF8-CCC8-4C9E-99AC-D86192503BB2}">
      <dgm:prSet phldrT="[Text]" custT="1"/>
      <dgm:spPr/>
      <dgm:t>
        <a:bodyPr/>
        <a:lstStyle/>
        <a:p>
          <a:r>
            <a:rPr lang="en-US" sz="2800" dirty="0"/>
            <a:t>“I” </a:t>
          </a:r>
          <a:r>
            <a:rPr lang="en-US" sz="2200" dirty="0"/>
            <a:t>= Intervention or variable of Interest </a:t>
          </a:r>
        </a:p>
      </dgm:t>
    </dgm:pt>
    <dgm:pt modelId="{CF7E9580-68E9-421E-9E27-C33C766125CA}" type="parTrans" cxnId="{C48BAE9C-D315-45CC-9EC9-273F9F59079C}">
      <dgm:prSet/>
      <dgm:spPr/>
      <dgm:t>
        <a:bodyPr/>
        <a:lstStyle/>
        <a:p>
          <a:endParaRPr lang="en-US"/>
        </a:p>
      </dgm:t>
    </dgm:pt>
    <dgm:pt modelId="{189966C6-C549-44BE-A184-7A5F0502ED24}" type="sibTrans" cxnId="{C48BAE9C-D315-45CC-9EC9-273F9F59079C}">
      <dgm:prSet/>
      <dgm:spPr/>
      <dgm:t>
        <a:bodyPr/>
        <a:lstStyle/>
        <a:p>
          <a:endParaRPr lang="en-US"/>
        </a:p>
      </dgm:t>
    </dgm:pt>
    <dgm:pt modelId="{FDE904DC-136F-448C-8B2C-DB9D9642862A}">
      <dgm:prSet phldrT="[Text]" custT="1"/>
      <dgm:spPr/>
      <dgm:t>
        <a:bodyPr/>
        <a:lstStyle/>
        <a:p>
          <a:r>
            <a:rPr lang="en-US" sz="2800" dirty="0"/>
            <a:t>“C” </a:t>
          </a:r>
          <a:r>
            <a:rPr lang="en-US" sz="2300" dirty="0"/>
            <a:t>= Comparison</a:t>
          </a:r>
        </a:p>
      </dgm:t>
    </dgm:pt>
    <dgm:pt modelId="{C8C92E6F-1820-438F-AE3D-922A6AEF4FA3}" type="parTrans" cxnId="{4AF65809-DF7C-4C52-93B2-6E67DB443B7B}">
      <dgm:prSet/>
      <dgm:spPr/>
      <dgm:t>
        <a:bodyPr/>
        <a:lstStyle/>
        <a:p>
          <a:endParaRPr lang="en-US"/>
        </a:p>
      </dgm:t>
    </dgm:pt>
    <dgm:pt modelId="{D2C000C4-2662-456B-A4FA-6F21AFEFF2CA}" type="sibTrans" cxnId="{4AF65809-DF7C-4C52-93B2-6E67DB443B7B}">
      <dgm:prSet/>
      <dgm:spPr/>
      <dgm:t>
        <a:bodyPr/>
        <a:lstStyle/>
        <a:p>
          <a:endParaRPr lang="en-US"/>
        </a:p>
      </dgm:t>
    </dgm:pt>
    <dgm:pt modelId="{DB3E3D9B-8553-42E4-8193-9ED7E587EDEF}">
      <dgm:prSet custT="1"/>
      <dgm:spPr/>
      <dgm:t>
        <a:bodyPr/>
        <a:lstStyle/>
        <a:p>
          <a:r>
            <a:rPr lang="en-US" sz="2800" dirty="0"/>
            <a:t>“O” = </a:t>
          </a:r>
          <a:r>
            <a:rPr lang="en-US" sz="2300" dirty="0"/>
            <a:t>Outcome</a:t>
          </a:r>
        </a:p>
      </dgm:t>
    </dgm:pt>
    <dgm:pt modelId="{1A36E04D-8997-408C-81DC-B914FCBE1112}" type="parTrans" cxnId="{7FF54F9A-E68D-43BB-A079-19C92830CF34}">
      <dgm:prSet/>
      <dgm:spPr/>
      <dgm:t>
        <a:bodyPr/>
        <a:lstStyle/>
        <a:p>
          <a:endParaRPr lang="en-US"/>
        </a:p>
      </dgm:t>
    </dgm:pt>
    <dgm:pt modelId="{CC7E4837-DF90-4E43-AA01-8B5EA120635E}" type="sibTrans" cxnId="{7FF54F9A-E68D-43BB-A079-19C92830CF34}">
      <dgm:prSet/>
      <dgm:spPr/>
      <dgm:t>
        <a:bodyPr/>
        <a:lstStyle/>
        <a:p>
          <a:endParaRPr lang="en-US"/>
        </a:p>
      </dgm:t>
    </dgm:pt>
    <dgm:pt modelId="{CE44EC4E-F871-42C3-8C84-0C67426CC376}" type="pres">
      <dgm:prSet presAssocID="{C18CA8D5-2850-4D5F-9F28-E5F01D8C7B7A}" presName="Name0" presStyleCnt="0">
        <dgm:presLayoutVars>
          <dgm:dir/>
          <dgm:animLvl val="lvl"/>
          <dgm:resizeHandles val="exact"/>
        </dgm:presLayoutVars>
      </dgm:prSet>
      <dgm:spPr/>
    </dgm:pt>
    <dgm:pt modelId="{C478D406-773E-4E07-9A4A-B746E5F575E6}" type="pres">
      <dgm:prSet presAssocID="{E3E9A672-67C7-4FD1-8247-D6CDA23D9881}" presName="linNode" presStyleCnt="0"/>
      <dgm:spPr/>
    </dgm:pt>
    <dgm:pt modelId="{28B0E5C5-571C-45C7-A1D0-5C55C68DF2B7}" type="pres">
      <dgm:prSet presAssocID="{E3E9A672-67C7-4FD1-8247-D6CDA23D9881}" presName="parentText" presStyleLbl="node1" presStyleIdx="0" presStyleCnt="4">
        <dgm:presLayoutVars>
          <dgm:chMax val="1"/>
          <dgm:bulletEnabled val="1"/>
        </dgm:presLayoutVars>
      </dgm:prSet>
      <dgm:spPr/>
    </dgm:pt>
    <dgm:pt modelId="{EA325245-474D-44C6-AEC5-92D5D6894C63}" type="pres">
      <dgm:prSet presAssocID="{58DA7C57-629C-473A-84C6-670BBA19D9D7}" presName="sp" presStyleCnt="0"/>
      <dgm:spPr/>
    </dgm:pt>
    <dgm:pt modelId="{179E11D3-F7B5-4739-B76C-DA48A2CA693E}" type="pres">
      <dgm:prSet presAssocID="{565A5DF8-CCC8-4C9E-99AC-D86192503BB2}" presName="linNode" presStyleCnt="0"/>
      <dgm:spPr/>
    </dgm:pt>
    <dgm:pt modelId="{09B14002-A7EA-4EDD-B088-0C2F517AE98E}" type="pres">
      <dgm:prSet presAssocID="{565A5DF8-CCC8-4C9E-99AC-D86192503BB2}" presName="parentText" presStyleLbl="node1" presStyleIdx="1" presStyleCnt="4">
        <dgm:presLayoutVars>
          <dgm:chMax val="1"/>
          <dgm:bulletEnabled val="1"/>
        </dgm:presLayoutVars>
      </dgm:prSet>
      <dgm:spPr/>
    </dgm:pt>
    <dgm:pt modelId="{2C231AD7-7FE3-4223-B1F1-4E7EE3E2CC29}" type="pres">
      <dgm:prSet presAssocID="{189966C6-C549-44BE-A184-7A5F0502ED24}" presName="sp" presStyleCnt="0"/>
      <dgm:spPr/>
    </dgm:pt>
    <dgm:pt modelId="{002EF760-9F71-4752-9C81-5F66303A340E}" type="pres">
      <dgm:prSet presAssocID="{FDE904DC-136F-448C-8B2C-DB9D9642862A}" presName="linNode" presStyleCnt="0"/>
      <dgm:spPr/>
    </dgm:pt>
    <dgm:pt modelId="{6302F366-D676-4810-BAA0-4D5C74E2CD97}" type="pres">
      <dgm:prSet presAssocID="{FDE904DC-136F-448C-8B2C-DB9D9642862A}" presName="parentText" presStyleLbl="node1" presStyleIdx="2" presStyleCnt="4">
        <dgm:presLayoutVars>
          <dgm:chMax val="1"/>
          <dgm:bulletEnabled val="1"/>
        </dgm:presLayoutVars>
      </dgm:prSet>
      <dgm:spPr/>
    </dgm:pt>
    <dgm:pt modelId="{74D6E582-FBFB-4152-9F83-8B6C6FD8A85D}" type="pres">
      <dgm:prSet presAssocID="{D2C000C4-2662-456B-A4FA-6F21AFEFF2CA}" presName="sp" presStyleCnt="0"/>
      <dgm:spPr/>
    </dgm:pt>
    <dgm:pt modelId="{D80788D3-8AA0-4CB5-ABB6-25EC45536B04}" type="pres">
      <dgm:prSet presAssocID="{DB3E3D9B-8553-42E4-8193-9ED7E587EDEF}" presName="linNode" presStyleCnt="0"/>
      <dgm:spPr/>
    </dgm:pt>
    <dgm:pt modelId="{9649B2A2-CC72-4B71-BF4D-7BD92D25FEB4}" type="pres">
      <dgm:prSet presAssocID="{DB3E3D9B-8553-42E4-8193-9ED7E587EDEF}" presName="parentText" presStyleLbl="node1" presStyleIdx="3" presStyleCnt="4">
        <dgm:presLayoutVars>
          <dgm:chMax val="1"/>
          <dgm:bulletEnabled val="1"/>
        </dgm:presLayoutVars>
      </dgm:prSet>
      <dgm:spPr/>
    </dgm:pt>
  </dgm:ptLst>
  <dgm:cxnLst>
    <dgm:cxn modelId="{4AF65809-DF7C-4C52-93B2-6E67DB443B7B}" srcId="{C18CA8D5-2850-4D5F-9F28-E5F01D8C7B7A}" destId="{FDE904DC-136F-448C-8B2C-DB9D9642862A}" srcOrd="2" destOrd="0" parTransId="{C8C92E6F-1820-438F-AE3D-922A6AEF4FA3}" sibTransId="{D2C000C4-2662-456B-A4FA-6F21AFEFF2CA}"/>
    <dgm:cxn modelId="{8A3AB21A-1A97-41A6-9EF8-C0F1B1D19DFE}" type="presOf" srcId="{565A5DF8-CCC8-4C9E-99AC-D86192503BB2}" destId="{09B14002-A7EA-4EDD-B088-0C2F517AE98E}" srcOrd="0" destOrd="0" presId="urn:microsoft.com/office/officeart/2005/8/layout/vList5"/>
    <dgm:cxn modelId="{60AAAB62-08F9-49FC-80A9-F7E062CC77E3}" srcId="{C18CA8D5-2850-4D5F-9F28-E5F01D8C7B7A}" destId="{E3E9A672-67C7-4FD1-8247-D6CDA23D9881}" srcOrd="0" destOrd="0" parTransId="{C78F1F74-1CC5-4DAE-9086-5E6F5796D9F9}" sibTransId="{58DA7C57-629C-473A-84C6-670BBA19D9D7}"/>
    <dgm:cxn modelId="{9B479C51-4E83-44E8-9FE1-66F2B22CC3ED}" type="presOf" srcId="{FDE904DC-136F-448C-8B2C-DB9D9642862A}" destId="{6302F366-D676-4810-BAA0-4D5C74E2CD97}" srcOrd="0" destOrd="0" presId="urn:microsoft.com/office/officeart/2005/8/layout/vList5"/>
    <dgm:cxn modelId="{43F33F7E-6C28-4D42-977B-6EDB01B00EF7}" type="presOf" srcId="{C18CA8D5-2850-4D5F-9F28-E5F01D8C7B7A}" destId="{CE44EC4E-F871-42C3-8C84-0C67426CC376}" srcOrd="0" destOrd="0" presId="urn:microsoft.com/office/officeart/2005/8/layout/vList5"/>
    <dgm:cxn modelId="{7FF54F9A-E68D-43BB-A079-19C92830CF34}" srcId="{C18CA8D5-2850-4D5F-9F28-E5F01D8C7B7A}" destId="{DB3E3D9B-8553-42E4-8193-9ED7E587EDEF}" srcOrd="3" destOrd="0" parTransId="{1A36E04D-8997-408C-81DC-B914FCBE1112}" sibTransId="{CC7E4837-DF90-4E43-AA01-8B5EA120635E}"/>
    <dgm:cxn modelId="{C48BAE9C-D315-45CC-9EC9-273F9F59079C}" srcId="{C18CA8D5-2850-4D5F-9F28-E5F01D8C7B7A}" destId="{565A5DF8-CCC8-4C9E-99AC-D86192503BB2}" srcOrd="1" destOrd="0" parTransId="{CF7E9580-68E9-421E-9E27-C33C766125CA}" sibTransId="{189966C6-C549-44BE-A184-7A5F0502ED24}"/>
    <dgm:cxn modelId="{25FC12A7-E549-4659-A7AD-943AF135C028}" type="presOf" srcId="{DB3E3D9B-8553-42E4-8193-9ED7E587EDEF}" destId="{9649B2A2-CC72-4B71-BF4D-7BD92D25FEB4}" srcOrd="0" destOrd="0" presId="urn:microsoft.com/office/officeart/2005/8/layout/vList5"/>
    <dgm:cxn modelId="{324F07D6-3EDE-453C-AD9D-90E5548550C9}" type="presOf" srcId="{E3E9A672-67C7-4FD1-8247-D6CDA23D9881}" destId="{28B0E5C5-571C-45C7-A1D0-5C55C68DF2B7}" srcOrd="0" destOrd="0" presId="urn:microsoft.com/office/officeart/2005/8/layout/vList5"/>
    <dgm:cxn modelId="{A0F9C9A2-0189-49C0-B22D-092645B7CEBC}" type="presParOf" srcId="{CE44EC4E-F871-42C3-8C84-0C67426CC376}" destId="{C478D406-773E-4E07-9A4A-B746E5F575E6}" srcOrd="0" destOrd="0" presId="urn:microsoft.com/office/officeart/2005/8/layout/vList5"/>
    <dgm:cxn modelId="{49D704CD-7EFC-4936-8EB1-1C085839262C}" type="presParOf" srcId="{C478D406-773E-4E07-9A4A-B746E5F575E6}" destId="{28B0E5C5-571C-45C7-A1D0-5C55C68DF2B7}" srcOrd="0" destOrd="0" presId="urn:microsoft.com/office/officeart/2005/8/layout/vList5"/>
    <dgm:cxn modelId="{CA8BBDCA-869D-424B-AD1E-D2129B0E3309}" type="presParOf" srcId="{CE44EC4E-F871-42C3-8C84-0C67426CC376}" destId="{EA325245-474D-44C6-AEC5-92D5D6894C63}" srcOrd="1" destOrd="0" presId="urn:microsoft.com/office/officeart/2005/8/layout/vList5"/>
    <dgm:cxn modelId="{AA439E4D-82B5-4EBA-B6C4-817A2F8197B5}" type="presParOf" srcId="{CE44EC4E-F871-42C3-8C84-0C67426CC376}" destId="{179E11D3-F7B5-4739-B76C-DA48A2CA693E}" srcOrd="2" destOrd="0" presId="urn:microsoft.com/office/officeart/2005/8/layout/vList5"/>
    <dgm:cxn modelId="{F363C82B-A4A7-4594-B5A2-E0C8477B06CE}" type="presParOf" srcId="{179E11D3-F7B5-4739-B76C-DA48A2CA693E}" destId="{09B14002-A7EA-4EDD-B088-0C2F517AE98E}" srcOrd="0" destOrd="0" presId="urn:microsoft.com/office/officeart/2005/8/layout/vList5"/>
    <dgm:cxn modelId="{7EA34011-AEFB-49ED-BEE0-BC737B781A0A}" type="presParOf" srcId="{CE44EC4E-F871-42C3-8C84-0C67426CC376}" destId="{2C231AD7-7FE3-4223-B1F1-4E7EE3E2CC29}" srcOrd="3" destOrd="0" presId="urn:microsoft.com/office/officeart/2005/8/layout/vList5"/>
    <dgm:cxn modelId="{53843335-EBEA-40A9-8186-79FCB27ED830}" type="presParOf" srcId="{CE44EC4E-F871-42C3-8C84-0C67426CC376}" destId="{002EF760-9F71-4752-9C81-5F66303A340E}" srcOrd="4" destOrd="0" presId="urn:microsoft.com/office/officeart/2005/8/layout/vList5"/>
    <dgm:cxn modelId="{30F5B783-4347-4556-B6F3-DD627B3A3302}" type="presParOf" srcId="{002EF760-9F71-4752-9C81-5F66303A340E}" destId="{6302F366-D676-4810-BAA0-4D5C74E2CD97}" srcOrd="0" destOrd="0" presId="urn:microsoft.com/office/officeart/2005/8/layout/vList5"/>
    <dgm:cxn modelId="{92A5A1D4-CE43-4EC5-A538-83A672B04278}" type="presParOf" srcId="{CE44EC4E-F871-42C3-8C84-0C67426CC376}" destId="{74D6E582-FBFB-4152-9F83-8B6C6FD8A85D}" srcOrd="5" destOrd="0" presId="urn:microsoft.com/office/officeart/2005/8/layout/vList5"/>
    <dgm:cxn modelId="{953E9863-D381-4434-B074-7DC1E54959D2}" type="presParOf" srcId="{CE44EC4E-F871-42C3-8C84-0C67426CC376}" destId="{D80788D3-8AA0-4CB5-ABB6-25EC45536B04}" srcOrd="6" destOrd="0" presId="urn:microsoft.com/office/officeart/2005/8/layout/vList5"/>
    <dgm:cxn modelId="{54C9A9A7-2053-4A5C-ACDD-10DED407EF44}" type="presParOf" srcId="{D80788D3-8AA0-4CB5-ABB6-25EC45536B04}" destId="{9649B2A2-CC72-4B71-BF4D-7BD92D25FEB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B218C-2941-4D5B-883C-9B204D964D4D}">
      <dsp:nvSpPr>
        <dsp:cNvPr id="0" name=""/>
        <dsp:cNvSpPr/>
      </dsp:nvSpPr>
      <dsp:spPr>
        <a:xfrm>
          <a:off x="2214891" y="62639"/>
          <a:ext cx="3006682" cy="300668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Individual Clinical Experience</a:t>
          </a:r>
        </a:p>
      </dsp:txBody>
      <dsp:txXfrm>
        <a:off x="2615782" y="588808"/>
        <a:ext cx="2204900" cy="1353006"/>
      </dsp:txXfrm>
    </dsp:sp>
    <dsp:sp modelId="{A9CDFF7C-4296-4216-91A6-C4A63DD9333D}">
      <dsp:nvSpPr>
        <dsp:cNvPr id="0" name=""/>
        <dsp:cNvSpPr/>
      </dsp:nvSpPr>
      <dsp:spPr>
        <a:xfrm>
          <a:off x="3299802" y="1941815"/>
          <a:ext cx="3006682" cy="3006682"/>
        </a:xfrm>
        <a:prstGeom prst="ellipse">
          <a:avLst/>
        </a:prstGeom>
        <a:solidFill>
          <a:schemeClr val="accent4">
            <a:alpha val="50000"/>
            <a:hueOff val="9236463"/>
            <a:satOff val="-23182"/>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Best External Evidence</a:t>
          </a:r>
        </a:p>
      </dsp:txBody>
      <dsp:txXfrm>
        <a:off x="4219346" y="2718541"/>
        <a:ext cx="1804009" cy="1653675"/>
      </dsp:txXfrm>
    </dsp:sp>
    <dsp:sp modelId="{8AD63842-E224-4CFD-A410-C8C2ACDD7E3C}">
      <dsp:nvSpPr>
        <dsp:cNvPr id="0" name=""/>
        <dsp:cNvSpPr/>
      </dsp:nvSpPr>
      <dsp:spPr>
        <a:xfrm>
          <a:off x="1129980" y="1941815"/>
          <a:ext cx="3006682" cy="3006682"/>
        </a:xfrm>
        <a:prstGeom prst="ellipse">
          <a:avLst/>
        </a:prstGeom>
        <a:solidFill>
          <a:schemeClr val="accent4">
            <a:alpha val="50000"/>
            <a:hueOff val="18472927"/>
            <a:satOff val="-46365"/>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Patient Values and Expectations</a:t>
          </a:r>
        </a:p>
      </dsp:txBody>
      <dsp:txXfrm>
        <a:off x="1413109" y="2718541"/>
        <a:ext cx="1804009" cy="1653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0E5C5-571C-45C7-A1D0-5C55C68DF2B7}">
      <dsp:nvSpPr>
        <dsp:cNvPr id="0" name=""/>
        <dsp:cNvSpPr/>
      </dsp:nvSpPr>
      <dsp:spPr>
        <a:xfrm>
          <a:off x="2702826" y="2472"/>
          <a:ext cx="3040679" cy="11893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 </a:t>
          </a:r>
          <a:r>
            <a:rPr lang="en-US" sz="2200" kern="1200" dirty="0"/>
            <a:t>= Patient Population</a:t>
          </a:r>
        </a:p>
      </dsp:txBody>
      <dsp:txXfrm>
        <a:off x="2760887" y="60533"/>
        <a:ext cx="2924557" cy="1073263"/>
      </dsp:txXfrm>
    </dsp:sp>
    <dsp:sp modelId="{09B14002-A7EA-4EDD-B088-0C2F517AE98E}">
      <dsp:nvSpPr>
        <dsp:cNvPr id="0" name=""/>
        <dsp:cNvSpPr/>
      </dsp:nvSpPr>
      <dsp:spPr>
        <a:xfrm>
          <a:off x="2702826" y="1251327"/>
          <a:ext cx="3040679" cy="11893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“I” </a:t>
          </a:r>
          <a:r>
            <a:rPr lang="en-US" sz="2200" kern="1200" dirty="0"/>
            <a:t>= Intervention or variable of Interest </a:t>
          </a:r>
        </a:p>
      </dsp:txBody>
      <dsp:txXfrm>
        <a:off x="2760887" y="1309388"/>
        <a:ext cx="2924557" cy="1073263"/>
      </dsp:txXfrm>
    </dsp:sp>
    <dsp:sp modelId="{6302F366-D676-4810-BAA0-4D5C74E2CD97}">
      <dsp:nvSpPr>
        <dsp:cNvPr id="0" name=""/>
        <dsp:cNvSpPr/>
      </dsp:nvSpPr>
      <dsp:spPr>
        <a:xfrm>
          <a:off x="2702826" y="2500181"/>
          <a:ext cx="3040679" cy="11893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 </a:t>
          </a:r>
          <a:r>
            <a:rPr lang="en-US" sz="2300" kern="1200" dirty="0"/>
            <a:t>= Comparison</a:t>
          </a:r>
        </a:p>
      </dsp:txBody>
      <dsp:txXfrm>
        <a:off x="2760887" y="2558242"/>
        <a:ext cx="2924557" cy="1073263"/>
      </dsp:txXfrm>
    </dsp:sp>
    <dsp:sp modelId="{9649B2A2-CC72-4B71-BF4D-7BD92D25FEB4}">
      <dsp:nvSpPr>
        <dsp:cNvPr id="0" name=""/>
        <dsp:cNvSpPr/>
      </dsp:nvSpPr>
      <dsp:spPr>
        <a:xfrm>
          <a:off x="2702826" y="3749036"/>
          <a:ext cx="3040679" cy="11893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“O” = </a:t>
          </a:r>
          <a:r>
            <a:rPr lang="en-US" sz="2300" kern="1200" dirty="0"/>
            <a:t>Outcome</a:t>
          </a:r>
        </a:p>
      </dsp:txBody>
      <dsp:txXfrm>
        <a:off x="2760887" y="3807097"/>
        <a:ext cx="2924557" cy="10732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749FF-8163-41CF-8E73-5E32344581FC}" type="datetimeFigureOut">
              <a:rPr lang="en-US" smtClean="0"/>
              <a:t>10/28/2020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B0F6F-B83E-447F-A566-EAD229E72311}" type="slidenum">
              <a:rPr lang="en-US" smtClean="0"/>
              <a:t>‹#›</a:t>
            </a:fld>
            <a:endParaRPr lang="en-US"/>
          </a:p>
        </p:txBody>
      </p:sp>
    </p:spTree>
    <p:extLst>
      <p:ext uri="{BB962C8B-B14F-4D97-AF65-F5344CB8AC3E}">
        <p14:creationId xmlns:p14="http://schemas.microsoft.com/office/powerpoint/2010/main" val="398127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orthoguidelines.org/reference?id=2648" TargetMode="External"/><Relationship Id="rId7" Type="http://schemas.openxmlformats.org/officeDocument/2006/relationships/hyperlink" Target="http://www.orthoguidelines.org/reference?id=2682"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orthoguidelines.org/reference?id=2642" TargetMode="External"/><Relationship Id="rId5" Type="http://schemas.openxmlformats.org/officeDocument/2006/relationships/hyperlink" Target="http://www.orthoguidelines.org/reference?id=2669" TargetMode="External"/><Relationship Id="rId4" Type="http://schemas.openxmlformats.org/officeDocument/2006/relationships/hyperlink" Target="http://www.orthoguidelines.org/reference?id=2712"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orthoguidelines.org/reference?id=2669" TargetMode="External"/><Relationship Id="rId3" Type="http://schemas.openxmlformats.org/officeDocument/2006/relationships/hyperlink" Target="http://www.orthoguidelines.org/reference?id=2661" TargetMode="External"/><Relationship Id="rId7" Type="http://schemas.openxmlformats.org/officeDocument/2006/relationships/hyperlink" Target="http://www.orthoguidelines.org/reference?id=2638"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orthoguidelines.org/reference?id=2635" TargetMode="External"/><Relationship Id="rId11" Type="http://schemas.openxmlformats.org/officeDocument/2006/relationships/hyperlink" Target="http://www.orthoguidelines.org/reference?id=2636" TargetMode="External"/><Relationship Id="rId5" Type="http://schemas.openxmlformats.org/officeDocument/2006/relationships/hyperlink" Target="http://www.orthoguidelines.org/reference?id=2707" TargetMode="External"/><Relationship Id="rId10" Type="http://schemas.openxmlformats.org/officeDocument/2006/relationships/hyperlink" Target="http://www.orthoguidelines.org/reference?id=2634" TargetMode="External"/><Relationship Id="rId4" Type="http://schemas.openxmlformats.org/officeDocument/2006/relationships/hyperlink" Target="http://www.orthoguidelines.org/reference?id=2640" TargetMode="External"/><Relationship Id="rId9" Type="http://schemas.openxmlformats.org/officeDocument/2006/relationships/hyperlink" Target="http://www.orthoguidelines.org/reference?id=2637"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orthoguidelines.org/reference?id=2669" TargetMode="External"/><Relationship Id="rId3" Type="http://schemas.openxmlformats.org/officeDocument/2006/relationships/hyperlink" Target="http://www.orthoguidelines.org/reference?id=2661" TargetMode="External"/><Relationship Id="rId7" Type="http://schemas.openxmlformats.org/officeDocument/2006/relationships/hyperlink" Target="http://www.orthoguidelines.org/reference?id=2638"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orthoguidelines.org/reference?id=2635" TargetMode="External"/><Relationship Id="rId11" Type="http://schemas.openxmlformats.org/officeDocument/2006/relationships/hyperlink" Target="http://www.orthoguidelines.org/reference?id=2636" TargetMode="External"/><Relationship Id="rId5" Type="http://schemas.openxmlformats.org/officeDocument/2006/relationships/hyperlink" Target="http://www.orthoguidelines.org/reference?id=2707" TargetMode="External"/><Relationship Id="rId10" Type="http://schemas.openxmlformats.org/officeDocument/2006/relationships/hyperlink" Target="http://www.orthoguidelines.org/reference?id=2634" TargetMode="External"/><Relationship Id="rId4" Type="http://schemas.openxmlformats.org/officeDocument/2006/relationships/hyperlink" Target="http://www.orthoguidelines.org/reference?id=2640" TargetMode="External"/><Relationship Id="rId9" Type="http://schemas.openxmlformats.org/officeDocument/2006/relationships/hyperlink" Target="http://www.orthoguidelines.org/reference?id=2637"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orthoguidelines.org/reference?id=2649" TargetMode="External"/><Relationship Id="rId13" Type="http://schemas.openxmlformats.org/officeDocument/2006/relationships/hyperlink" Target="http://www.orthoguidelines.org/reference?id=2666" TargetMode="External"/><Relationship Id="rId3" Type="http://schemas.openxmlformats.org/officeDocument/2006/relationships/hyperlink" Target="http://www.orthoguidelines.org/reference?id=2661" TargetMode="External"/><Relationship Id="rId7" Type="http://schemas.openxmlformats.org/officeDocument/2006/relationships/hyperlink" Target="http://www.orthoguidelines.org/reference?id=2674" TargetMode="External"/><Relationship Id="rId12" Type="http://schemas.openxmlformats.org/officeDocument/2006/relationships/hyperlink" Target="http://www.orthoguidelines.org/reference?id=2656" TargetMode="External"/><Relationship Id="rId2" Type="http://schemas.openxmlformats.org/officeDocument/2006/relationships/slide" Target="../slides/slide26.xml"/><Relationship Id="rId16" Type="http://schemas.openxmlformats.org/officeDocument/2006/relationships/hyperlink" Target="http://www.orthoguidelines.org/reference?id=2702"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2725" TargetMode="External"/><Relationship Id="rId11" Type="http://schemas.openxmlformats.org/officeDocument/2006/relationships/hyperlink" Target="http://www.orthoguidelines.org/reference?id=2665" TargetMode="External"/><Relationship Id="rId5" Type="http://schemas.openxmlformats.org/officeDocument/2006/relationships/hyperlink" Target="http://www.orthoguidelines.org/reference?id=2671" TargetMode="External"/><Relationship Id="rId15" Type="http://schemas.openxmlformats.org/officeDocument/2006/relationships/hyperlink" Target="http://www.orthoguidelines.org/reference?id=2634" TargetMode="External"/><Relationship Id="rId10" Type="http://schemas.openxmlformats.org/officeDocument/2006/relationships/hyperlink" Target="http://www.orthoguidelines.org/reference?id=2669" TargetMode="External"/><Relationship Id="rId4" Type="http://schemas.openxmlformats.org/officeDocument/2006/relationships/hyperlink" Target="http://www.orthoguidelines.org/reference?id=2688" TargetMode="External"/><Relationship Id="rId9" Type="http://schemas.openxmlformats.org/officeDocument/2006/relationships/hyperlink" Target="http://www.orthoguidelines.org/reference?id=2662" TargetMode="External"/><Relationship Id="rId14" Type="http://schemas.openxmlformats.org/officeDocument/2006/relationships/hyperlink" Target="http://www.orthoguidelines.org/reference?id=2679"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www.orthoguidelines.org/reference?id=2649" TargetMode="External"/><Relationship Id="rId13" Type="http://schemas.openxmlformats.org/officeDocument/2006/relationships/hyperlink" Target="http://www.orthoguidelines.org/reference?id=2666" TargetMode="External"/><Relationship Id="rId3" Type="http://schemas.openxmlformats.org/officeDocument/2006/relationships/hyperlink" Target="http://www.orthoguidelines.org/reference?id=2661" TargetMode="External"/><Relationship Id="rId7" Type="http://schemas.openxmlformats.org/officeDocument/2006/relationships/hyperlink" Target="http://www.orthoguidelines.org/reference?id=2674" TargetMode="External"/><Relationship Id="rId12" Type="http://schemas.openxmlformats.org/officeDocument/2006/relationships/hyperlink" Target="http://www.orthoguidelines.org/reference?id=2656" TargetMode="External"/><Relationship Id="rId2" Type="http://schemas.openxmlformats.org/officeDocument/2006/relationships/slide" Target="../slides/slide27.xml"/><Relationship Id="rId16" Type="http://schemas.openxmlformats.org/officeDocument/2006/relationships/hyperlink" Target="http://www.orthoguidelines.org/reference?id=2702"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2725" TargetMode="External"/><Relationship Id="rId11" Type="http://schemas.openxmlformats.org/officeDocument/2006/relationships/hyperlink" Target="http://www.orthoguidelines.org/reference?id=2665" TargetMode="External"/><Relationship Id="rId5" Type="http://schemas.openxmlformats.org/officeDocument/2006/relationships/hyperlink" Target="http://www.orthoguidelines.org/reference?id=2671" TargetMode="External"/><Relationship Id="rId15" Type="http://schemas.openxmlformats.org/officeDocument/2006/relationships/hyperlink" Target="http://www.orthoguidelines.org/reference?id=2634" TargetMode="External"/><Relationship Id="rId10" Type="http://schemas.openxmlformats.org/officeDocument/2006/relationships/hyperlink" Target="http://www.orthoguidelines.org/reference?id=2669" TargetMode="External"/><Relationship Id="rId4" Type="http://schemas.openxmlformats.org/officeDocument/2006/relationships/hyperlink" Target="http://www.orthoguidelines.org/reference?id=2688" TargetMode="External"/><Relationship Id="rId9" Type="http://schemas.openxmlformats.org/officeDocument/2006/relationships/hyperlink" Target="http://www.orthoguidelines.org/reference?id=2662" TargetMode="External"/><Relationship Id="rId14" Type="http://schemas.openxmlformats.org/officeDocument/2006/relationships/hyperlink" Target="http://www.orthoguidelines.org/reference?id=2679"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www.orthoguidelines.org/reference?id=2649" TargetMode="External"/><Relationship Id="rId13" Type="http://schemas.openxmlformats.org/officeDocument/2006/relationships/hyperlink" Target="http://www.orthoguidelines.org/reference?id=2666" TargetMode="External"/><Relationship Id="rId3" Type="http://schemas.openxmlformats.org/officeDocument/2006/relationships/hyperlink" Target="http://www.orthoguidelines.org/reference?id=2661" TargetMode="External"/><Relationship Id="rId7" Type="http://schemas.openxmlformats.org/officeDocument/2006/relationships/hyperlink" Target="http://www.orthoguidelines.org/reference?id=2674" TargetMode="External"/><Relationship Id="rId12" Type="http://schemas.openxmlformats.org/officeDocument/2006/relationships/hyperlink" Target="http://www.orthoguidelines.org/reference?id=2656" TargetMode="External"/><Relationship Id="rId2" Type="http://schemas.openxmlformats.org/officeDocument/2006/relationships/slide" Target="../slides/slide28.xml"/><Relationship Id="rId16" Type="http://schemas.openxmlformats.org/officeDocument/2006/relationships/hyperlink" Target="http://www.orthoguidelines.org/reference?id=2702"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2725" TargetMode="External"/><Relationship Id="rId11" Type="http://schemas.openxmlformats.org/officeDocument/2006/relationships/hyperlink" Target="http://www.orthoguidelines.org/reference?id=2665" TargetMode="External"/><Relationship Id="rId5" Type="http://schemas.openxmlformats.org/officeDocument/2006/relationships/hyperlink" Target="http://www.orthoguidelines.org/reference?id=2671" TargetMode="External"/><Relationship Id="rId15" Type="http://schemas.openxmlformats.org/officeDocument/2006/relationships/hyperlink" Target="http://www.orthoguidelines.org/reference?id=2634" TargetMode="External"/><Relationship Id="rId10" Type="http://schemas.openxmlformats.org/officeDocument/2006/relationships/hyperlink" Target="http://www.orthoguidelines.org/reference?id=2669" TargetMode="External"/><Relationship Id="rId4" Type="http://schemas.openxmlformats.org/officeDocument/2006/relationships/hyperlink" Target="http://www.orthoguidelines.org/reference?id=2688" TargetMode="External"/><Relationship Id="rId9" Type="http://schemas.openxmlformats.org/officeDocument/2006/relationships/hyperlink" Target="http://www.orthoguidelines.org/reference?id=2662" TargetMode="External"/><Relationship Id="rId14" Type="http://schemas.openxmlformats.org/officeDocument/2006/relationships/hyperlink" Target="http://www.orthoguidelines.org/reference?id=2679"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ww.orthoguidelines.org/reference?id=2682" TargetMode="External"/><Relationship Id="rId3" Type="http://schemas.openxmlformats.org/officeDocument/2006/relationships/hyperlink" Target="http://www.orthoguidelines.org/reference?id=2694" TargetMode="External"/><Relationship Id="rId7" Type="http://schemas.openxmlformats.org/officeDocument/2006/relationships/hyperlink" Target="http://www.orthoguidelines.org/reference?id=2662"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orthoguidelines.org/reference?id=2641" TargetMode="External"/><Relationship Id="rId5" Type="http://schemas.openxmlformats.org/officeDocument/2006/relationships/hyperlink" Target="http://www.orthoguidelines.org/reference?id=2674" TargetMode="External"/><Relationship Id="rId4" Type="http://schemas.openxmlformats.org/officeDocument/2006/relationships/hyperlink" Target="http://www.orthoguidelines.org/reference?id=265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orthoguidelines.org/reference?id=2719"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orthoguidelines.org/reference?id=2692"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www.orthoguidelines.org/reference?id=2693" TargetMode="External"/><Relationship Id="rId3" Type="http://schemas.openxmlformats.org/officeDocument/2006/relationships/hyperlink" Target="http://www.orthoguidelines.org/reference?id=2672" TargetMode="External"/><Relationship Id="rId7" Type="http://schemas.openxmlformats.org/officeDocument/2006/relationships/hyperlink" Target="http://www.orthoguidelines.org/reference?id=2668"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orthoguidelines.org/reference?id=2703" TargetMode="External"/><Relationship Id="rId5" Type="http://schemas.openxmlformats.org/officeDocument/2006/relationships/hyperlink" Target="http://www.orthoguidelines.org/reference?id=2696" TargetMode="External"/><Relationship Id="rId4" Type="http://schemas.openxmlformats.org/officeDocument/2006/relationships/hyperlink" Target="http://www.orthoguidelines.org/reference?id=2704"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orthoguidelines.org/reference?id=2652"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www.orthoguidelines.org/reference?id=2687" TargetMode="External"/><Relationship Id="rId4" Type="http://schemas.openxmlformats.org/officeDocument/2006/relationships/hyperlink" Target="http://www.orthoguidelines.org/reference?id=2708"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www.orthoguidelines.org/reference?id=2683" TargetMode="External"/><Relationship Id="rId3" Type="http://schemas.openxmlformats.org/officeDocument/2006/relationships/hyperlink" Target="http://www.orthoguidelines.org/reference?id=2670" TargetMode="External"/><Relationship Id="rId7" Type="http://schemas.openxmlformats.org/officeDocument/2006/relationships/hyperlink" Target="http://www.orthoguidelines.org/reference?id=2690"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orthoguidelines.org/reference?id=2724" TargetMode="External"/><Relationship Id="rId11" Type="http://schemas.openxmlformats.org/officeDocument/2006/relationships/hyperlink" Target="http://www.orthoguidelines.org/reference?id=2698" TargetMode="External"/><Relationship Id="rId5" Type="http://schemas.openxmlformats.org/officeDocument/2006/relationships/hyperlink" Target="http://www.orthoguidelines.org/reference?id=2714" TargetMode="External"/><Relationship Id="rId10" Type="http://schemas.openxmlformats.org/officeDocument/2006/relationships/hyperlink" Target="http://www.orthoguidelines.org/reference?id=2678" TargetMode="External"/><Relationship Id="rId4" Type="http://schemas.openxmlformats.org/officeDocument/2006/relationships/hyperlink" Target="http://www.orthoguidelines.org/reference?id=2654" TargetMode="External"/><Relationship Id="rId9" Type="http://schemas.openxmlformats.org/officeDocument/2006/relationships/hyperlink" Target="http://www.orthoguidelines.org/reference?id=2695"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orthoguidelines.org/reference?id=2683" TargetMode="External"/><Relationship Id="rId3" Type="http://schemas.openxmlformats.org/officeDocument/2006/relationships/hyperlink" Target="http://www.orthoguidelines.org/reference?id=2670" TargetMode="External"/><Relationship Id="rId7" Type="http://schemas.openxmlformats.org/officeDocument/2006/relationships/hyperlink" Target="http://www.orthoguidelines.org/reference?id=2690"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orthoguidelines.org/reference?id=2724" TargetMode="External"/><Relationship Id="rId11" Type="http://schemas.openxmlformats.org/officeDocument/2006/relationships/hyperlink" Target="http://www.orthoguidelines.org/reference?id=2698" TargetMode="External"/><Relationship Id="rId5" Type="http://schemas.openxmlformats.org/officeDocument/2006/relationships/hyperlink" Target="http://www.orthoguidelines.org/reference?id=2714" TargetMode="External"/><Relationship Id="rId10" Type="http://schemas.openxmlformats.org/officeDocument/2006/relationships/hyperlink" Target="http://www.orthoguidelines.org/reference?id=2678" TargetMode="External"/><Relationship Id="rId4" Type="http://schemas.openxmlformats.org/officeDocument/2006/relationships/hyperlink" Target="http://www.orthoguidelines.org/reference?id=2654" TargetMode="External"/><Relationship Id="rId9" Type="http://schemas.openxmlformats.org/officeDocument/2006/relationships/hyperlink" Target="http://www.orthoguidelines.org/reference?id=2695"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www.orthoguidelines.org/reference?id=2673" TargetMode="External"/><Relationship Id="rId13" Type="http://schemas.openxmlformats.org/officeDocument/2006/relationships/hyperlink" Target="http://www.orthoguidelines.org/reference?id=2645" TargetMode="External"/><Relationship Id="rId3" Type="http://schemas.openxmlformats.org/officeDocument/2006/relationships/hyperlink" Target="http://www.orthoguidelines.org/reference?id=2651" TargetMode="External"/><Relationship Id="rId7" Type="http://schemas.openxmlformats.org/officeDocument/2006/relationships/hyperlink" Target="http://www.orthoguidelines.org/reference?id=2700" TargetMode="External"/><Relationship Id="rId12" Type="http://schemas.openxmlformats.org/officeDocument/2006/relationships/hyperlink" Target="http://www.orthoguidelines.org/reference?id=2726"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orthoguidelines.org/reference?id=2663" TargetMode="External"/><Relationship Id="rId11" Type="http://schemas.openxmlformats.org/officeDocument/2006/relationships/hyperlink" Target="http://www.orthoguidelines.org/reference?id=2657" TargetMode="External"/><Relationship Id="rId5" Type="http://schemas.openxmlformats.org/officeDocument/2006/relationships/hyperlink" Target="http://www.orthoguidelines.org/reference?id=2676" TargetMode="External"/><Relationship Id="rId10" Type="http://schemas.openxmlformats.org/officeDocument/2006/relationships/hyperlink" Target="http://www.orthoguidelines.org/reference?id=2677" TargetMode="External"/><Relationship Id="rId4" Type="http://schemas.openxmlformats.org/officeDocument/2006/relationships/hyperlink" Target="http://www.orthoguidelines.org/reference?id=2723" TargetMode="External"/><Relationship Id="rId9" Type="http://schemas.openxmlformats.org/officeDocument/2006/relationships/hyperlink" Target="http://www.orthoguidelines.org/reference?id=2709" TargetMode="External"/><Relationship Id="rId14" Type="http://schemas.openxmlformats.org/officeDocument/2006/relationships/hyperlink" Target="http://www.orthoguidelines.org/reference?id=2699" TargetMode="Externa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www.orthoguidelines.org/reference?id=2691" TargetMode="External"/><Relationship Id="rId3" Type="http://schemas.openxmlformats.org/officeDocument/2006/relationships/hyperlink" Target="http://www.orthoguidelines.org/reference?id=2684" TargetMode="External"/><Relationship Id="rId7" Type="http://schemas.openxmlformats.org/officeDocument/2006/relationships/hyperlink" Target="http://www.orthoguidelines.org/reference?id=2715"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ww.orthoguidelines.org/reference?id=2727" TargetMode="External"/><Relationship Id="rId11" Type="http://schemas.openxmlformats.org/officeDocument/2006/relationships/hyperlink" Target="http://www.orthoguidelines.org/reference?id=2686" TargetMode="External"/><Relationship Id="rId5" Type="http://schemas.openxmlformats.org/officeDocument/2006/relationships/hyperlink" Target="http://www.orthoguidelines.org/reference?id=2667" TargetMode="External"/><Relationship Id="rId10" Type="http://schemas.openxmlformats.org/officeDocument/2006/relationships/hyperlink" Target="http://www.orthoguidelines.org/reference?id=2650" TargetMode="External"/><Relationship Id="rId4" Type="http://schemas.openxmlformats.org/officeDocument/2006/relationships/hyperlink" Target="http://www.orthoguidelines.org/reference?id=2713" TargetMode="External"/><Relationship Id="rId9" Type="http://schemas.openxmlformats.org/officeDocument/2006/relationships/hyperlink" Target="http://www.orthoguidelines.org/reference?id=2653" TargetMode="Externa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www.orthoguidelines.org/reference?id=2691" TargetMode="External"/><Relationship Id="rId3" Type="http://schemas.openxmlformats.org/officeDocument/2006/relationships/hyperlink" Target="http://www.orthoguidelines.org/reference?id=2684" TargetMode="External"/><Relationship Id="rId7" Type="http://schemas.openxmlformats.org/officeDocument/2006/relationships/hyperlink" Target="http://www.orthoguidelines.org/reference?id=2715"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orthoguidelines.org/reference?id=2727" TargetMode="External"/><Relationship Id="rId11" Type="http://schemas.openxmlformats.org/officeDocument/2006/relationships/hyperlink" Target="http://www.orthoguidelines.org/reference?id=2686" TargetMode="External"/><Relationship Id="rId5" Type="http://schemas.openxmlformats.org/officeDocument/2006/relationships/hyperlink" Target="http://www.orthoguidelines.org/reference?id=2667" TargetMode="External"/><Relationship Id="rId10" Type="http://schemas.openxmlformats.org/officeDocument/2006/relationships/hyperlink" Target="http://www.orthoguidelines.org/reference?id=2650" TargetMode="External"/><Relationship Id="rId4" Type="http://schemas.openxmlformats.org/officeDocument/2006/relationships/hyperlink" Target="http://www.orthoguidelines.org/reference?id=2713" TargetMode="External"/><Relationship Id="rId9" Type="http://schemas.openxmlformats.org/officeDocument/2006/relationships/hyperlink" Target="http://www.orthoguidelines.org/reference?id=2653"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orthoguidelines.org/reference?id=2643"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orthoguidelines.org/reference?id=2632"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orthoguidelines.org/reference?id=2705"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www.orthoguidelines.org/reference?id=2697" TargetMode="External"/><Relationship Id="rId5" Type="http://schemas.openxmlformats.org/officeDocument/2006/relationships/hyperlink" Target="http://www.orthoguidelines.org/reference?id=2721" TargetMode="External"/><Relationship Id="rId4" Type="http://schemas.openxmlformats.org/officeDocument/2006/relationships/hyperlink" Target="http://www.orthoguidelines.org/reference?id=266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orthoguidelines.org/reference?id=2722"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www.orthoguidelines.org/reference?id=2647" TargetMode="External"/><Relationship Id="rId4" Type="http://schemas.openxmlformats.org/officeDocument/2006/relationships/hyperlink" Target="http://www.orthoguidelines.org/reference?id=2646"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orthoguidelines.org/topic?id=1021"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presentation on the American Academy of </a:t>
            </a:r>
            <a:r>
              <a:rPr lang="en-US" dirty="0" err="1"/>
              <a:t>Orthopaedic</a:t>
            </a:r>
            <a:r>
              <a:rPr lang="en-US" dirty="0"/>
              <a:t> Surgeons Management of Osteoarthritis of the Hip Evidence-based Clinical Practice Guideline.  This guideline was adopted by the AAOS Board of Directors on March 17, 2017.</a:t>
            </a:r>
          </a:p>
        </p:txBody>
      </p:sp>
      <p:sp>
        <p:nvSpPr>
          <p:cNvPr id="4" name="Slide Number Placeholder 3"/>
          <p:cNvSpPr>
            <a:spLocks noGrp="1"/>
          </p:cNvSpPr>
          <p:nvPr>
            <p:ph type="sldNum" sz="quarter" idx="10"/>
          </p:nvPr>
        </p:nvSpPr>
        <p:spPr/>
        <p:txBody>
          <a:bodyPr/>
          <a:lstStyle/>
          <a:p>
            <a:fld id="{773B0F6F-B83E-447F-A566-EAD229E72311}" type="slidenum">
              <a:rPr lang="en-US" smtClean="0"/>
              <a:t>1</a:t>
            </a:fld>
            <a:endParaRPr lang="en-US"/>
          </a:p>
        </p:txBody>
      </p:sp>
    </p:spTree>
    <p:extLst>
      <p:ext uri="{BB962C8B-B14F-4D97-AF65-F5344CB8AC3E}">
        <p14:creationId xmlns:p14="http://schemas.microsoft.com/office/powerpoint/2010/main" val="420855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Selection Criteria:</a:t>
            </a:r>
          </a:p>
          <a:p>
            <a:endParaRPr lang="en-US" b="1" dirty="0"/>
          </a:p>
          <a:p>
            <a:r>
              <a:rPr lang="en-US" b="0" i="1" dirty="0"/>
              <a:t>A priori </a:t>
            </a:r>
            <a:r>
              <a:rPr lang="en-US" b="0" i="0" dirty="0"/>
              <a:t>article inclusion criteria is constructed for all CPGs and SRs. These criteria are our “rules of evidence” and articles that did not meet them are, for the purposes of this guideline, not evidence. The AAOS has standard inclusion criteria for guideline development and work group members further refine inclusion/exclusion criteria a priori at the introductory meeting. </a:t>
            </a:r>
          </a:p>
          <a:p>
            <a:endParaRPr lang="en-US" b="0" i="0" dirty="0"/>
          </a:p>
          <a:p>
            <a:r>
              <a:rPr lang="en-US" b="1" dirty="0"/>
              <a:t>To be included in a systematic review, all articles must be on the following: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Article must be a full peer-reviewed published article report of a clinical study.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any included study that uses “paper-and-pencil” outcome measures (e.g., SF-36), only those outcome measures that have been validated will be included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any given follow-up time point in any included study, there must be ≥ 50% patient follow-up (if the follow-up is &gt;50% but &lt;80%, the study quality will be downgraded by one Level)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Study must be of humans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Study must be published in English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Study results must be quantitatively presented Study must not be an in vitro study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Study must not be a biomechanical study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Study must not have been performed on cadavers </a:t>
            </a:r>
          </a:p>
          <a:p>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The following type of articles are excluded from guideline review: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Retrospective non-comparative case series, medical record reviews, meeting abstracts, meta-analyses, systematic reviews, historical articles, editorials, letters, and commentaries</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Confounded studies that give patients the treatment of interest and along with another treatment</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Case studies that have non-consecutive enrollment of patients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Controlled trials where patients were not stochastically assigned to groups, difference in patient characteristics or outcomes at baseline, and authors did not statistically adjust for these differences when analyzing the results</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All studies evaluated as “very low quality”, and</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Composite measures or outcomes even if they are patient-orientated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endParaRPr lang="en-US" b="0" dirty="0"/>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b="0" dirty="0"/>
              <a:t>Study Inclusion Criteria for the AAOS Management of Osteoarthritis of the Hip Clinical Practice Guideline also contained the following criteria which was customized by the Work Group:</a:t>
            </a:r>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endParaRPr lang="en-US" b="0" dirty="0"/>
          </a:p>
          <a:p>
            <a:r>
              <a:rPr lang="en-US" sz="1200" b="0" i="0" u="none" strike="noStrike" kern="1200" baseline="0" dirty="0">
                <a:solidFill>
                  <a:schemeClr val="tx1"/>
                </a:solidFill>
                <a:latin typeface="+mn-lt"/>
                <a:ea typeface="+mn-ea"/>
                <a:cs typeface="+mn-cs"/>
              </a:rPr>
              <a:t>Study must be of an osteoarthritis-related injury or prevention thereof</a:t>
            </a:r>
          </a:p>
          <a:p>
            <a:r>
              <a:rPr lang="en-US" sz="1200" b="0" i="0" u="none" strike="noStrike" kern="1200" baseline="0" dirty="0">
                <a:solidFill>
                  <a:schemeClr val="tx1"/>
                </a:solidFill>
                <a:latin typeface="+mn-lt"/>
                <a:ea typeface="+mn-ea"/>
                <a:cs typeface="+mn-cs"/>
              </a:rPr>
              <a:t>Study must be published in or after </a:t>
            </a:r>
            <a:r>
              <a:rPr lang="en-US" sz="1200" b="1" i="0" u="none" strike="noStrike" kern="1200" baseline="0" dirty="0">
                <a:solidFill>
                  <a:schemeClr val="tx1"/>
                </a:solidFill>
                <a:latin typeface="+mn-lt"/>
                <a:ea typeface="+mn-ea"/>
                <a:cs typeface="+mn-cs"/>
              </a:rPr>
              <a:t>1990 </a:t>
            </a:r>
            <a:r>
              <a:rPr lang="en-US" sz="1200" b="0" i="0" u="none" strike="noStrike" kern="1200" baseline="0" dirty="0">
                <a:solidFill>
                  <a:schemeClr val="tx1"/>
                </a:solidFill>
                <a:latin typeface="+mn-lt"/>
                <a:ea typeface="+mn-ea"/>
                <a:cs typeface="+mn-cs"/>
              </a:rPr>
              <a:t>for </a:t>
            </a:r>
            <a:r>
              <a:rPr lang="en-US" sz="1200" b="0" i="1" u="none" strike="noStrike" kern="1200" baseline="0" dirty="0">
                <a:solidFill>
                  <a:schemeClr val="tx1"/>
                </a:solidFill>
                <a:latin typeface="+mn-lt"/>
                <a:ea typeface="+mn-ea"/>
                <a:cs typeface="+mn-cs"/>
              </a:rPr>
              <a:t>surgical treatment, rehabilitation, bracing,</a:t>
            </a:r>
          </a:p>
          <a:p>
            <a:r>
              <a:rPr lang="en-US" sz="1200" b="0" i="1" u="none" strike="noStrike" kern="1200" baseline="0" dirty="0">
                <a:solidFill>
                  <a:schemeClr val="tx1"/>
                </a:solidFill>
                <a:latin typeface="+mn-lt"/>
                <a:ea typeface="+mn-ea"/>
                <a:cs typeface="+mn-cs"/>
              </a:rPr>
              <a:t>prevention and MRI</a:t>
            </a:r>
          </a:p>
          <a:p>
            <a:r>
              <a:rPr lang="en-US" sz="1200" b="0" i="0" u="none" strike="noStrike" kern="1200" baseline="0" dirty="0">
                <a:solidFill>
                  <a:schemeClr val="tx1"/>
                </a:solidFill>
                <a:latin typeface="+mn-lt"/>
                <a:ea typeface="+mn-ea"/>
                <a:cs typeface="+mn-cs"/>
              </a:rPr>
              <a:t>Study must be published in or after </a:t>
            </a:r>
            <a:r>
              <a:rPr lang="en-US" sz="1200" b="1" i="0" u="none" strike="noStrike" kern="1200" baseline="0" dirty="0">
                <a:solidFill>
                  <a:schemeClr val="tx1"/>
                </a:solidFill>
                <a:latin typeface="+mn-lt"/>
                <a:ea typeface="+mn-ea"/>
                <a:cs typeface="+mn-cs"/>
              </a:rPr>
              <a:t>1990 </a:t>
            </a:r>
            <a:r>
              <a:rPr lang="en-US" sz="1200" b="0" i="0" u="none" strike="noStrike" kern="1200" baseline="0" dirty="0">
                <a:solidFill>
                  <a:schemeClr val="tx1"/>
                </a:solidFill>
                <a:latin typeface="+mn-lt"/>
                <a:ea typeface="+mn-ea"/>
                <a:cs typeface="+mn-cs"/>
              </a:rPr>
              <a:t>for </a:t>
            </a:r>
            <a:r>
              <a:rPr lang="en-US" sz="1200" b="0" i="1" u="none" strike="noStrike" kern="1200" baseline="0" dirty="0">
                <a:solidFill>
                  <a:schemeClr val="tx1"/>
                </a:solidFill>
                <a:latin typeface="+mn-lt"/>
                <a:ea typeface="+mn-ea"/>
                <a:cs typeface="+mn-cs"/>
              </a:rPr>
              <a:t>x-rays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non-operative treatment</a:t>
            </a:r>
          </a:p>
          <a:p>
            <a:r>
              <a:rPr lang="en-US" sz="1200" b="0" i="0" u="none" strike="noStrike" kern="1200" baseline="0" dirty="0">
                <a:solidFill>
                  <a:schemeClr val="tx1"/>
                </a:solidFill>
                <a:latin typeface="+mn-lt"/>
                <a:ea typeface="+mn-ea"/>
                <a:cs typeface="+mn-cs"/>
              </a:rPr>
              <a:t>Study must be published in or after </a:t>
            </a:r>
            <a:r>
              <a:rPr lang="en-US" sz="1200" b="1" i="0" u="none" strike="noStrike" kern="1200" baseline="0" dirty="0">
                <a:solidFill>
                  <a:schemeClr val="tx1"/>
                </a:solidFill>
                <a:latin typeface="+mn-lt"/>
                <a:ea typeface="+mn-ea"/>
                <a:cs typeface="+mn-cs"/>
              </a:rPr>
              <a:t>1990 </a:t>
            </a:r>
            <a:r>
              <a:rPr lang="en-US" sz="1200" b="0" i="0" u="none" strike="noStrike" kern="1200" baseline="0" dirty="0">
                <a:solidFill>
                  <a:schemeClr val="tx1"/>
                </a:solidFill>
                <a:latin typeface="+mn-lt"/>
                <a:ea typeface="+mn-ea"/>
                <a:cs typeface="+mn-cs"/>
              </a:rPr>
              <a:t>for all others non specified</a:t>
            </a:r>
          </a:p>
          <a:p>
            <a:r>
              <a:rPr lang="en-US" sz="1200" b="0" i="0" u="none" strike="noStrike" kern="1200" baseline="0" dirty="0">
                <a:solidFill>
                  <a:schemeClr val="tx1"/>
                </a:solidFill>
                <a:latin typeface="+mn-lt"/>
                <a:ea typeface="+mn-ea"/>
                <a:cs typeface="+mn-cs"/>
              </a:rPr>
              <a:t>Study should have 10 or more patients per group </a:t>
            </a:r>
            <a:r>
              <a:rPr lang="en-US" sz="1200" b="0" i="1" u="none" strike="noStrike" kern="1200" baseline="0" dirty="0">
                <a:solidFill>
                  <a:schemeClr val="tx1"/>
                </a:solidFill>
                <a:latin typeface="+mn-lt"/>
                <a:ea typeface="+mn-ea"/>
                <a:cs typeface="+mn-cs"/>
              </a:rPr>
              <a:t>(Work group may further define sample size)</a:t>
            </a:r>
          </a:p>
          <a:p>
            <a:r>
              <a:rPr lang="en-US" sz="1200" b="0" i="0" u="none" strike="noStrike" kern="1200" baseline="0" dirty="0">
                <a:solidFill>
                  <a:schemeClr val="tx1"/>
                </a:solidFill>
                <a:latin typeface="+mn-lt"/>
                <a:ea typeface="+mn-ea"/>
                <a:cs typeface="+mn-cs"/>
              </a:rPr>
              <a:t>Study must have at least 90% OA Patients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10</a:t>
            </a:fld>
            <a:endParaRPr lang="en-US"/>
          </a:p>
        </p:txBody>
      </p:sp>
    </p:spTree>
    <p:extLst>
      <p:ext uri="{BB962C8B-B14F-4D97-AF65-F5344CB8AC3E}">
        <p14:creationId xmlns:p14="http://schemas.microsoft.com/office/powerpoint/2010/main" val="189097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Literature Searches</a:t>
            </a:r>
          </a:p>
          <a:p>
            <a:endParaRPr lang="en-US" b="1" dirty="0"/>
          </a:p>
          <a:p>
            <a:r>
              <a:rPr lang="en-US" dirty="0"/>
              <a:t>The systematic review commences with a comprehensive search of the literature by the medical librarian. Articles considered are published in four electronic databases; PubMed, EMBASE (</a:t>
            </a:r>
            <a:r>
              <a:rPr lang="en-US" dirty="0" err="1"/>
              <a:t>Excerpta</a:t>
            </a:r>
            <a:r>
              <a:rPr lang="en-US" dirty="0"/>
              <a:t> </a:t>
            </a:r>
            <a:r>
              <a:rPr lang="en-US" dirty="0" err="1"/>
              <a:t>Medica</a:t>
            </a:r>
            <a:r>
              <a:rPr lang="en-US" dirty="0"/>
              <a:t> </a:t>
            </a:r>
            <a:r>
              <a:rPr lang="en-US" dirty="0" err="1"/>
              <a:t>dataBASE</a:t>
            </a:r>
            <a:r>
              <a:rPr lang="en-US" dirty="0"/>
              <a:t>), CINAHL (Cumulative Index of Nursing and Allies Health Literature), and The Cochrane Central Register of Controlled Trials. The search is conducted by using only the key terms which were previously established from the work group’s a priori inclusion criteria and PICO questions. </a:t>
            </a:r>
          </a:p>
          <a:p>
            <a:endParaRPr lang="en-US" dirty="0"/>
          </a:p>
          <a:p>
            <a:r>
              <a:rPr lang="en-US" dirty="0"/>
              <a:t>The search is then supplemented with a manual search of the bibliographies of all retrieved publications, recent systematic reviews, and other review articles for potentially relevant citations. Recalled articles were evaluated for possible inclusion based on the study selection criteria and were summarized for the work group who assisted with reconciling possible errors and omissions. </a:t>
            </a:r>
          </a:p>
        </p:txBody>
      </p:sp>
      <p:sp>
        <p:nvSpPr>
          <p:cNvPr id="4" name="Slide Number Placeholder 3"/>
          <p:cNvSpPr>
            <a:spLocks noGrp="1"/>
          </p:cNvSpPr>
          <p:nvPr>
            <p:ph type="sldNum" sz="quarter" idx="10"/>
          </p:nvPr>
        </p:nvSpPr>
        <p:spPr/>
        <p:txBody>
          <a:bodyPr/>
          <a:lstStyle/>
          <a:p>
            <a:fld id="{773B0F6F-B83E-447F-A566-EAD229E72311}" type="slidenum">
              <a:rPr lang="en-US" smtClean="0"/>
              <a:t>11</a:t>
            </a:fld>
            <a:endParaRPr lang="en-US"/>
          </a:p>
        </p:txBody>
      </p:sp>
    </p:spTree>
    <p:extLst>
      <p:ext uri="{BB962C8B-B14F-4D97-AF65-F5344CB8AC3E}">
        <p14:creationId xmlns:p14="http://schemas.microsoft.com/office/powerpoint/2010/main" val="14240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Evidence Synthesis </a:t>
            </a:r>
          </a:p>
          <a:p>
            <a:endParaRPr lang="en-US" dirty="0"/>
          </a:p>
          <a:p>
            <a:r>
              <a:rPr lang="en-US" dirty="0"/>
              <a:t>When addressing a recommendation, only the best available evidence for any given outcome is included.  If available, the highest quality evidence for any given outcome is included first. In the absence of two or more occurrences of an outcome of this quality, the next lowest quality of an outcome is considered until at least two or more occurrences of an outcome have been acquired. </a:t>
            </a:r>
          </a:p>
          <a:p>
            <a:endParaRPr lang="en-US" dirty="0"/>
          </a:p>
          <a:p>
            <a:r>
              <a:rPr lang="en-US" dirty="0"/>
              <a:t>For example, if there were two ‘moderate’ quality occurrences of an outcome that addressed a recommendation, the ‘low’ quality occurrences of this outcome would not be included.  A summary of the evidence that met the inclusion criteria, but was not considered the best available evidence can be viewed by recommendation in Appendix V of the guideline’s full text pdf. </a:t>
            </a:r>
          </a:p>
        </p:txBody>
      </p:sp>
      <p:sp>
        <p:nvSpPr>
          <p:cNvPr id="4" name="Slide Number Placeholder 3"/>
          <p:cNvSpPr>
            <a:spLocks noGrp="1"/>
          </p:cNvSpPr>
          <p:nvPr>
            <p:ph type="sldNum" sz="quarter" idx="10"/>
          </p:nvPr>
        </p:nvSpPr>
        <p:spPr/>
        <p:txBody>
          <a:bodyPr/>
          <a:lstStyle/>
          <a:p>
            <a:fld id="{773B0F6F-B83E-447F-A566-EAD229E72311}" type="slidenum">
              <a:rPr lang="en-US" smtClean="0"/>
              <a:t>12</a:t>
            </a:fld>
            <a:endParaRPr lang="en-US"/>
          </a:p>
        </p:txBody>
      </p:sp>
    </p:spTree>
    <p:extLst>
      <p:ext uri="{BB962C8B-B14F-4D97-AF65-F5344CB8AC3E}">
        <p14:creationId xmlns:p14="http://schemas.microsoft.com/office/powerpoint/2010/main" val="22322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Defining the Strength of the Recommendations </a:t>
            </a:r>
          </a:p>
          <a:p>
            <a:endParaRPr lang="en-US" b="0" dirty="0"/>
          </a:p>
          <a:p>
            <a:r>
              <a:rPr lang="en-US" b="0" dirty="0"/>
              <a:t>Judging the quality of evidence is only a stepping stone towards arriving at the strength of a CPG or SR recommendation. The strength of recommendation also takes into account the quality, quantity, and the trade-off between the benefits and harms of a treatment, the magnitude of a treatment’s effect, and whether data exists on critical outcomes. </a:t>
            </a:r>
          </a:p>
          <a:p>
            <a:endParaRPr lang="en-US" b="0" dirty="0"/>
          </a:p>
          <a:p>
            <a:r>
              <a:rPr lang="en-US" b="0" dirty="0"/>
              <a:t>Strength of recommendation communicates the level of confidence one can have in a recommendation. Thusly, the strength expresses how conceivable it is that a recommendation will be overturned by future evidence. It is extremely difficult for future evidence to overturn a recommendation that is based on many high caliber randomized controlled trails that demonstrate a large effect. It is more probable that future evidence will overturn recommendations derived from a few small retrospective comparative studies. Consequently, recommendations based on the former kind of evidence are given a “strong” strength of recommendation and recommendations based on the latter kind of evidence are assigned a “limited” strength.</a:t>
            </a:r>
          </a:p>
          <a:p>
            <a:endParaRPr lang="en-US" b="0" dirty="0"/>
          </a:p>
          <a:p>
            <a:r>
              <a:rPr lang="en-US" altLang="en-US" dirty="0">
                <a:latin typeface="Calibri" pitchFamily="34" charset="0"/>
                <a:ea typeface="ＭＳ Ｐゴシック" pitchFamily="34" charset="-128"/>
              </a:rPr>
              <a:t>When making guidelines, each article that meets the inclusion criteria is appraised for quality and applicability and will be downgraded if there are flaws related to bias, lack of controls, insufficient power, or one of the other domains.  Studies are designated as high, moderate or low strength based on the result of the Appraise methodology.  Guideline recommendations are then rated as Strong, Moderate, Limited or Consensus based on the supporting evidence as outlined in this table. </a:t>
            </a:r>
          </a:p>
          <a:p>
            <a:endParaRPr lang="en-US" altLang="en-US" dirty="0">
              <a:latin typeface="Calibri" pitchFamily="34" charset="0"/>
              <a:ea typeface="ＭＳ Ｐゴシック" pitchFamily="34" charset="-128"/>
            </a:endParaRPr>
          </a:p>
          <a:p>
            <a:r>
              <a:rPr lang="en-US" altLang="en-US" dirty="0">
                <a:latin typeface="Calibri" pitchFamily="34" charset="0"/>
                <a:ea typeface="ＭＳ Ｐゴシック" pitchFamily="34" charset="-128"/>
              </a:rPr>
              <a:t>Please note that the work group is only permitted to make a consensus-based recommendation when there is no evidence to support the recommendation and when not establishing a recommendation could have catastrophic consequences. </a:t>
            </a:r>
          </a:p>
          <a:p>
            <a:endParaRPr lang="en-US" b="0" dirty="0"/>
          </a:p>
        </p:txBody>
      </p:sp>
      <p:sp>
        <p:nvSpPr>
          <p:cNvPr id="4" name="Slide Number Placeholder 3"/>
          <p:cNvSpPr>
            <a:spLocks noGrp="1"/>
          </p:cNvSpPr>
          <p:nvPr>
            <p:ph type="sldNum" sz="quarter" idx="10"/>
          </p:nvPr>
        </p:nvSpPr>
        <p:spPr/>
        <p:txBody>
          <a:bodyPr/>
          <a:lstStyle/>
          <a:p>
            <a:fld id="{773B0F6F-B83E-447F-A566-EAD229E72311}" type="slidenum">
              <a:rPr lang="en-US" smtClean="0"/>
              <a:t>13</a:t>
            </a:fld>
            <a:endParaRPr lang="en-US"/>
          </a:p>
        </p:txBody>
      </p:sp>
    </p:spTree>
    <p:extLst>
      <p:ext uri="{BB962C8B-B14F-4D97-AF65-F5344CB8AC3E}">
        <p14:creationId xmlns:p14="http://schemas.microsoft.com/office/powerpoint/2010/main" val="186735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Translating Recommendations in a Clinical Practice Guideline:</a:t>
            </a:r>
          </a:p>
          <a:p>
            <a:endParaRPr lang="en-US" b="1" dirty="0"/>
          </a:p>
          <a:p>
            <a:r>
              <a:rPr lang="en-US" sz="1200" kern="1200" dirty="0">
                <a:solidFill>
                  <a:schemeClr val="tx1"/>
                </a:solidFill>
                <a:effectLst/>
                <a:latin typeface="+mn-lt"/>
                <a:ea typeface="+mn-ea"/>
                <a:cs typeface="+mn-cs"/>
              </a:rPr>
              <a:t>As demonstrated in the table, with stronger recommendations, physicians will need to spend less time counseling patients, as they do not need to weigh the pros and cons of proposed treatments.  Evidence is strongly favoring one treatment over another.  The effect of future research is not likely to change the proposed treatment option.  As the recommendation strength declines, the more probable the physician will need to provide additional time discussing treatment alternatives, in addition to providing decision aids to help patients see the pros and cons of treatments, so they can use their own preferences/values to determine the best course of treatment.  Future research is more likely to impact the use of these recommendations.</a:t>
            </a:r>
          </a:p>
          <a:p>
            <a:endParaRPr lang="en-US" b="0" dirty="0"/>
          </a:p>
        </p:txBody>
      </p:sp>
      <p:sp>
        <p:nvSpPr>
          <p:cNvPr id="4" name="Slide Number Placeholder 3"/>
          <p:cNvSpPr>
            <a:spLocks noGrp="1"/>
          </p:cNvSpPr>
          <p:nvPr>
            <p:ph type="sldNum" sz="quarter" idx="10"/>
          </p:nvPr>
        </p:nvSpPr>
        <p:spPr/>
        <p:txBody>
          <a:bodyPr/>
          <a:lstStyle/>
          <a:p>
            <a:fld id="{773B0F6F-B83E-447F-A566-EAD229E72311}" type="slidenum">
              <a:rPr lang="en-US" smtClean="0"/>
              <a:t>14</a:t>
            </a:fld>
            <a:endParaRPr lang="en-US"/>
          </a:p>
        </p:txBody>
      </p:sp>
    </p:spTree>
    <p:extLst>
      <p:ext uri="{BB962C8B-B14F-4D97-AF65-F5344CB8AC3E}">
        <p14:creationId xmlns:p14="http://schemas.microsoft.com/office/powerpoint/2010/main" val="215095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pPr>
            <a:r>
              <a:rPr lang="en-US" sz="1200" dirty="0">
                <a:solidFill>
                  <a:schemeClr val="tx1"/>
                </a:solidFill>
                <a:cs typeface="Times New Roman" panose="02020603050405020304" pitchFamily="18" charset="0"/>
              </a:rPr>
              <a:t>In accessing the quality of evidence, it is necessary that all included studies undergo a quality assessment, each study’s design is then evaluated for risk of bias and receives a final quality grade, depending on the number of study design flaws, and study quality tables are made available to the work group in the final data report and the final publication of the guideline or systematic review.</a:t>
            </a:r>
            <a:endParaRPr lang="en-US" sz="1200" dirty="0"/>
          </a:p>
        </p:txBody>
      </p:sp>
      <p:sp>
        <p:nvSpPr>
          <p:cNvPr id="4" name="Slide Number Placeholder 3"/>
          <p:cNvSpPr>
            <a:spLocks noGrp="1"/>
          </p:cNvSpPr>
          <p:nvPr>
            <p:ph type="sldNum" sz="quarter" idx="10"/>
          </p:nvPr>
        </p:nvSpPr>
        <p:spPr/>
        <p:txBody>
          <a:bodyPr/>
          <a:lstStyle/>
          <a:p>
            <a:fld id="{773B0F6F-B83E-447F-A566-EAD229E72311}" type="slidenum">
              <a:rPr lang="en-US" smtClean="0"/>
              <a:t>15</a:t>
            </a:fld>
            <a:endParaRPr lang="en-US"/>
          </a:p>
        </p:txBody>
      </p:sp>
    </p:spTree>
    <p:extLst>
      <p:ext uri="{BB962C8B-B14F-4D97-AF65-F5344CB8AC3E}">
        <p14:creationId xmlns:p14="http://schemas.microsoft.com/office/powerpoint/2010/main" val="310797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Attrition Flowchart</a:t>
            </a:r>
          </a:p>
          <a:p>
            <a:endParaRPr lang="en-US" b="0" dirty="0"/>
          </a:p>
          <a:p>
            <a:r>
              <a:rPr lang="en-US" b="0" dirty="0"/>
              <a:t>The study attrition diagram provides a detailed description of the number of identified abstracts and recalled and selected studies that were evaluated in the systematic review of the </a:t>
            </a:r>
            <a:r>
              <a:rPr lang="en-US" b="0" i="1" dirty="0"/>
              <a:t>Management of Osteoarthritis of the Hip Clinical Practice Guideline</a:t>
            </a:r>
            <a:r>
              <a:rPr lang="en-US" b="0" dirty="0"/>
              <a:t>. Of the initial 30,010 abstracts, only 97 were included after the full-text review and quality analysis.  The literature search strategies used to identify the abstracts are included in the guideline’s full text pdf. </a:t>
            </a:r>
          </a:p>
        </p:txBody>
      </p:sp>
      <p:sp>
        <p:nvSpPr>
          <p:cNvPr id="4" name="Slide Number Placeholder 3"/>
          <p:cNvSpPr>
            <a:spLocks noGrp="1"/>
          </p:cNvSpPr>
          <p:nvPr>
            <p:ph type="sldNum" sz="quarter" idx="10"/>
          </p:nvPr>
        </p:nvSpPr>
        <p:spPr/>
        <p:txBody>
          <a:bodyPr/>
          <a:lstStyle/>
          <a:p>
            <a:fld id="{773B0F6F-B83E-447F-A566-EAD229E72311}" type="slidenum">
              <a:rPr lang="en-US" smtClean="0"/>
              <a:t>16</a:t>
            </a:fld>
            <a:endParaRPr lang="en-US"/>
          </a:p>
        </p:txBody>
      </p:sp>
    </p:spTree>
    <p:extLst>
      <p:ext uri="{BB962C8B-B14F-4D97-AF65-F5344CB8AC3E}">
        <p14:creationId xmlns:p14="http://schemas.microsoft.com/office/powerpoint/2010/main" val="247914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Voting on the Recommendations </a:t>
            </a:r>
          </a:p>
          <a:p>
            <a:endParaRPr lang="en-US" dirty="0"/>
          </a:p>
          <a:p>
            <a:r>
              <a:rPr lang="en-US" dirty="0"/>
              <a:t>The recommendations and their strength were voted on by the work group members during the final meeting. If disagreement between the work group occurred, further discussion, and up to three rounds of voting were conducted by the work group to resolve the disagreement(s). If disagreements were not resolved following the voting rounds, no recommendation was adopted. </a:t>
            </a:r>
          </a:p>
        </p:txBody>
      </p:sp>
      <p:sp>
        <p:nvSpPr>
          <p:cNvPr id="4" name="Slide Number Placeholder 3"/>
          <p:cNvSpPr>
            <a:spLocks noGrp="1"/>
          </p:cNvSpPr>
          <p:nvPr>
            <p:ph type="sldNum" sz="quarter" idx="10"/>
          </p:nvPr>
        </p:nvSpPr>
        <p:spPr/>
        <p:txBody>
          <a:bodyPr/>
          <a:lstStyle/>
          <a:p>
            <a:fld id="{773B0F6F-B83E-447F-A566-EAD229E72311}" type="slidenum">
              <a:rPr lang="en-US" smtClean="0"/>
              <a:t>17</a:t>
            </a:fld>
            <a:endParaRPr lang="en-US"/>
          </a:p>
        </p:txBody>
      </p:sp>
    </p:spTree>
    <p:extLst>
      <p:ext uri="{BB962C8B-B14F-4D97-AF65-F5344CB8AC3E}">
        <p14:creationId xmlns:p14="http://schemas.microsoft.com/office/powerpoint/2010/main" val="315306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Wording of the Final Recommendations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prevent bias in the way recommendations are worded, the AAOS utilizes specific predetermined language stems that are governed by the evidence strengths. Each recommendation is composed using language that accounts for the final strength of the recommendation. For example, wording for a Strong Recommendation would begin “</a:t>
            </a:r>
            <a:r>
              <a:rPr lang="en-US" sz="1200" i="1" dirty="0"/>
              <a:t>Strong evidence supports that the practitioner should/should not do X, because…</a:t>
            </a:r>
            <a:r>
              <a:rPr lang="en-US" sz="1200" dirty="0"/>
              <a:t>”, while a recommendation labeled as Consensus would begin as “</a:t>
            </a:r>
            <a:r>
              <a:rPr lang="en-US" sz="1200" i="1" dirty="0"/>
              <a:t>In the absence of reliable evidence, it is in the opinion of this guideline work group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18</a:t>
            </a:fld>
            <a:endParaRPr lang="en-US"/>
          </a:p>
        </p:txBody>
      </p:sp>
    </p:spTree>
    <p:extLst>
      <p:ext uri="{BB962C8B-B14F-4D97-AF65-F5344CB8AC3E}">
        <p14:creationId xmlns:p14="http://schemas.microsoft.com/office/powerpoint/2010/main" val="55628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Peer Review</a:t>
            </a:r>
          </a:p>
          <a:p>
            <a:endParaRPr lang="en-US" dirty="0"/>
          </a:p>
          <a:p>
            <a:r>
              <a:rPr lang="en-US" dirty="0"/>
              <a:t>Following the final meeting, the guideline draft then undergoes a peer review, seeking additional input from external experts. All peer reviewers were required to disclose any conflicts of interest. To guide which groups participated, the work group identified all specialty societies at the introductory meeting. </a:t>
            </a:r>
            <a:r>
              <a:rPr lang="en-US" i="1" dirty="0"/>
              <a:t>Organizations, </a:t>
            </a:r>
            <a:r>
              <a:rPr lang="en-US" b="1" i="0" dirty="0"/>
              <a:t>not</a:t>
            </a:r>
            <a:r>
              <a:rPr lang="en-US" i="0" dirty="0"/>
              <a:t> </a:t>
            </a:r>
            <a:r>
              <a:rPr lang="en-US" i="1" dirty="0"/>
              <a:t>individuals</a:t>
            </a:r>
            <a:r>
              <a:rPr lang="en-US" i="0" dirty="0"/>
              <a:t>, were specified.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peer review stage provided external stakeholders an opportunity to provide evidence-based direction for modifications that they believed were overlooked. Since the draft was subject to revisions until its approval by the AAOS Board of Directors, confidentiality of all working drafts was essential. </a:t>
            </a:r>
          </a:p>
          <a:p>
            <a:endParaRPr lang="en-US" dirty="0"/>
          </a:p>
          <a:p>
            <a:r>
              <a:rPr lang="en-US" sz="1200" b="0" i="0" u="none" strike="noStrike" kern="1200" baseline="0" dirty="0">
                <a:solidFill>
                  <a:schemeClr val="tx1"/>
                </a:solidFill>
                <a:latin typeface="+mn-lt"/>
                <a:ea typeface="+mn-ea"/>
                <a:cs typeface="+mn-cs"/>
              </a:rPr>
              <a:t>To commence this review, approximately six weeks prior the final meeting, specialty societies were solicited to nominate individual peer reviewers. The peer review period was announced and other interested parties were able to volunteer to also review the draft.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Initial responses to comments that addressed methodology were then drafted by the manager of Department Clinical Quality and Value (CQV) unit. These responses were then reviewed by the work group chair and vice-chair, who responded to all questions concerning clinical practice and techniques, with the CQV director also providing input.  All comments were received and initial drafts of the responses were then reviewed by all work group members. All changes to a recommendation as a result of peer review were based on the evidence and underwent a majority vote by the work group members via teleconference. Final revisions were summarized in a detailed report and were made part of the guideline document.  Following final guideline approval, all individual responses were posted on the AAOS website with a point-by-point response to each non-editorial comment.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19</a:t>
            </a:fld>
            <a:endParaRPr lang="en-US"/>
          </a:p>
        </p:txBody>
      </p:sp>
    </p:spTree>
    <p:extLst>
      <p:ext uri="{BB962C8B-B14F-4D97-AF65-F5344CB8AC3E}">
        <p14:creationId xmlns:p14="http://schemas.microsoft.com/office/powerpoint/2010/main" val="356420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a:t>
            </a:fld>
            <a:endParaRPr lang="en-US"/>
          </a:p>
        </p:txBody>
      </p:sp>
    </p:spTree>
    <p:extLst>
      <p:ext uri="{BB962C8B-B14F-4D97-AF65-F5344CB8AC3E}">
        <p14:creationId xmlns:p14="http://schemas.microsoft.com/office/powerpoint/2010/main" val="202237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Public Commentary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modifying the draft in response to peer review, the Clinical Practice Guideline was subjected to a two-week period of “Public Commentary.” Comments were solicited from members of the AAOS Board of Directors, the AAOS Council on Research and Quality, </a:t>
            </a:r>
            <a:r>
              <a:rPr lang="en-US" sz="1200" dirty="0"/>
              <a:t>AAOS Committee on Evidence-Based Quality and Value, </a:t>
            </a:r>
            <a:r>
              <a:rPr lang="en-US" dirty="0"/>
              <a:t>the AAOS Board of Councilors, and  the AAOS Board of Specialty Societies.  Based on these bodies, over 200 commentators had the opportunity to provide input on this new Clinical Practice Guideline. </a:t>
            </a:r>
          </a:p>
        </p:txBody>
      </p:sp>
      <p:sp>
        <p:nvSpPr>
          <p:cNvPr id="4" name="Slide Number Placeholder 3"/>
          <p:cNvSpPr>
            <a:spLocks noGrp="1"/>
          </p:cNvSpPr>
          <p:nvPr>
            <p:ph type="sldNum" sz="quarter" idx="10"/>
          </p:nvPr>
        </p:nvSpPr>
        <p:spPr/>
        <p:txBody>
          <a:bodyPr/>
          <a:lstStyle/>
          <a:p>
            <a:fld id="{773B0F6F-B83E-447F-A566-EAD229E72311}" type="slidenum">
              <a:rPr lang="en-US" smtClean="0"/>
              <a:t>20</a:t>
            </a:fld>
            <a:endParaRPr lang="en-US"/>
          </a:p>
        </p:txBody>
      </p:sp>
    </p:spTree>
    <p:extLst>
      <p:ext uri="{BB962C8B-B14F-4D97-AF65-F5344CB8AC3E}">
        <p14:creationId xmlns:p14="http://schemas.microsoft.com/office/powerpoint/2010/main" val="1219405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Prior to the Meeting:</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AAOS staff conducts several webinars with the work group to reiterate their charges and ensure that all relevant literature has been included.</a:t>
            </a:r>
          </a:p>
          <a:p>
            <a:r>
              <a:rPr lang="en-US" dirty="0">
                <a:latin typeface="Times New Roman" panose="02020603050405020304" pitchFamily="18" charset="0"/>
                <a:cs typeface="Times New Roman" panose="02020603050405020304" pitchFamily="18" charset="0"/>
              </a:rPr>
              <a:t>Using the PEER tool, work group members are responsible for reviewing the included and excluded literature for their assigned PICO questions. </a:t>
            </a:r>
          </a:p>
          <a:p>
            <a:r>
              <a:rPr lang="en-US" dirty="0">
                <a:latin typeface="Times New Roman" panose="02020603050405020304" pitchFamily="18" charset="0"/>
                <a:cs typeface="Times New Roman" panose="02020603050405020304" pitchFamily="18" charset="0"/>
              </a:rPr>
              <a:t>Work group members draft recommendation and rationale for their assigned recommendations to catalyze the final meeting discussion.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During the Final Meeting: </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Each member presents the data findings and their draft recommendations and rationales for their assigned recommendations.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work group discusses data findings and composes the final recommendations and rationales, as needed. The strength of evidence will determine the AAOS predefined language stem that is used for the recommendation.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 edits to recommendations, rationales, benefits and harms sections, and future research sections should be completed by the end of the meeting.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21</a:t>
            </a:fld>
            <a:endParaRPr lang="en-US"/>
          </a:p>
        </p:txBody>
      </p:sp>
    </p:spTree>
    <p:extLst>
      <p:ext uri="{BB962C8B-B14F-4D97-AF65-F5344CB8AC3E}">
        <p14:creationId xmlns:p14="http://schemas.microsoft.com/office/powerpoint/2010/main" val="987406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Overview </a:t>
            </a:r>
          </a:p>
          <a:p>
            <a:pPr marL="0" indent="0">
              <a:buFont typeface="Arial" panose="020B0604020202020204" pitchFamily="34" charset="0"/>
              <a:buNone/>
            </a:pPr>
            <a:endParaRPr lang="en-US" b="1" dirty="0"/>
          </a:p>
          <a:p>
            <a:r>
              <a:rPr lang="en-US" sz="1200" b="1" i="0" u="none" strike="noStrike" kern="1200" baseline="0" dirty="0">
                <a:solidFill>
                  <a:schemeClr val="tx1"/>
                </a:solidFill>
                <a:latin typeface="+mn-lt"/>
                <a:ea typeface="+mn-ea"/>
                <a:cs typeface="+mn-cs"/>
              </a:rPr>
              <a:t>Burden of Disease:  </a:t>
            </a:r>
            <a:r>
              <a:rPr lang="en-US" sz="1200" b="0" i="0" u="none" strike="noStrike" kern="1200" baseline="0" dirty="0">
                <a:solidFill>
                  <a:schemeClr val="tx1"/>
                </a:solidFill>
                <a:latin typeface="+mn-lt"/>
                <a:ea typeface="+mn-ea"/>
                <a:cs typeface="+mn-cs"/>
              </a:rPr>
              <a:t>The burden of osteoarthritis (OA) of the hip is largely attributable to the effects of disability, comorbid disease, and the expense of treatment. OA is the most frequent cause of disability among adults in the United States (US), and the burden is increasing both as the prevalence of OA increases and also as patient expectations for treatment rise. Twenty seven million adults (more than 10 percent) of the US adult population had clinical osteoarthritis (OA) in 2005, and in 2009 OA was the fourth most common cause of hospitalization (Murphy &amp; Helmick, 2012).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OA is the leading indication for joint replacement surgery; 905,000 knee and hip replacements were performed in 2009 at a cost of 42.3 billion dollars (Murphy &amp; Helmick, 2012). Estimated trends in hip replacement procedures from 1992 to 2010 or 2011 show a steady increase in all types of replacements, with total hip replacements more than doubling by 2010/2011 (USBJI, 2014).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Costs to be considered include: </a:t>
            </a:r>
          </a:p>
          <a:p>
            <a:r>
              <a:rPr lang="en-US" sz="1200" b="0" i="0" u="none" strike="noStrike" kern="1200" baseline="0" dirty="0">
                <a:solidFill>
                  <a:schemeClr val="tx1"/>
                </a:solidFill>
                <a:latin typeface="+mn-lt"/>
                <a:ea typeface="+mn-ea"/>
                <a:cs typeface="+mn-cs"/>
              </a:rPr>
              <a:t>1.Direct Medical Cost </a:t>
            </a:r>
          </a:p>
          <a:p>
            <a:r>
              <a:rPr lang="en-US" sz="1200" b="0" i="0" u="none" strike="noStrike" kern="1200" baseline="0" dirty="0">
                <a:solidFill>
                  <a:schemeClr val="tx1"/>
                </a:solidFill>
                <a:latin typeface="+mn-lt"/>
                <a:ea typeface="+mn-ea"/>
                <a:cs typeface="+mn-cs"/>
              </a:rPr>
              <a:t>2.Long-term Medical Cost </a:t>
            </a:r>
          </a:p>
          <a:p>
            <a:r>
              <a:rPr lang="en-US" sz="1200" b="0" i="0" u="none" strike="noStrike" kern="1200" baseline="0" dirty="0">
                <a:solidFill>
                  <a:schemeClr val="tx1"/>
                </a:solidFill>
                <a:latin typeface="+mn-lt"/>
                <a:ea typeface="+mn-ea"/>
                <a:cs typeface="+mn-cs"/>
              </a:rPr>
              <a:t>3.Home Modification Costs </a:t>
            </a:r>
          </a:p>
          <a:p>
            <a:r>
              <a:rPr lang="en-US" sz="1200" b="0" i="0" u="none" strike="noStrike" kern="1200" baseline="0" dirty="0">
                <a:solidFill>
                  <a:schemeClr val="tx1"/>
                </a:solidFill>
                <a:latin typeface="+mn-lt"/>
                <a:ea typeface="+mn-ea"/>
                <a:cs typeface="+mn-cs"/>
              </a:rPr>
              <a:t>4.Nursing Home Costs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Etiology:   </a:t>
            </a:r>
            <a:r>
              <a:rPr lang="en-US" sz="1200" b="0" i="0" u="none" strike="noStrike" kern="1200" baseline="0" dirty="0">
                <a:solidFill>
                  <a:schemeClr val="tx1"/>
                </a:solidFill>
                <a:latin typeface="+mn-lt"/>
                <a:ea typeface="+mn-ea"/>
                <a:cs typeface="+mn-cs"/>
              </a:rPr>
              <a:t>Patients who require surgical treatment for osteoarthritis of the hip have developed the condition naturally over time due to a variety of risk factors or in an accelerated fashion due to prior trauma about the hip. Osteoarthritis is the imbalance of breakdown and repair of tissues within a synovial joint. The etiology of osteoarthritis is varied and includes genetic factors, trauma, femoral and acetabular morphology, overuse, and infection.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Incidence and Prevalence:</a:t>
            </a:r>
            <a:r>
              <a:rPr lang="en-US" sz="1200" b="0" i="0" u="none" strike="noStrike" kern="1200" baseline="0" dirty="0">
                <a:solidFill>
                  <a:schemeClr val="tx1"/>
                </a:solidFill>
                <a:latin typeface="+mn-lt"/>
                <a:ea typeface="+mn-ea"/>
                <a:cs typeface="+mn-cs"/>
              </a:rPr>
              <a:t>   Twenty-seven million adults (more than 10 percent) of the US adult population had clinical osteoarthritis (OA) in 2005, and in 2009 OA was the fourth most common cause of hospitalization (Murphy &amp; Helmick, 2012).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rising life expectancy, it is estimated that the prevalence of hip osteoarthritis will continue to increase. The number of people older than age 65 years is expected to increase from 37.1 million to 77.2 million by the year 2040.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Risk Factors:   </a:t>
            </a:r>
            <a:r>
              <a:rPr lang="en-US" sz="1200" b="0" i="0" u="none" strike="noStrike" kern="1200" baseline="0" dirty="0">
                <a:solidFill>
                  <a:schemeClr val="tx1"/>
                </a:solidFill>
                <a:latin typeface="+mn-lt"/>
                <a:ea typeface="+mn-ea"/>
                <a:cs typeface="+mn-cs"/>
              </a:rPr>
              <a:t>Factors that increase the risk for developing osteoarthritis of the hip such that surgical treatment is required include joint degeneration over time due to hereditary vulnerability, femoral and acetabular bone morphology, large body mass, certain occupations, and past trauma affecting the joint or subchondral bone adjacent to the joint. For information regarding the evidence base behind various risk factors, please refer to the recommendations within this document regarding risk stratification.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Emotional And Physical Impact: </a:t>
            </a:r>
            <a:r>
              <a:rPr lang="en-US" sz="1200" b="0" i="0" u="none" strike="noStrike" kern="1200" baseline="0" dirty="0">
                <a:solidFill>
                  <a:schemeClr val="tx1"/>
                </a:solidFill>
                <a:latin typeface="+mn-lt"/>
                <a:ea typeface="+mn-ea"/>
                <a:cs typeface="+mn-cs"/>
              </a:rPr>
              <a:t>Older adults with self-reported osteoarthritis of the hip visit their physicians more frequently and experience greater functional limitations than others in the same age group. Pre-operatively patients who have moderate to severe osteoarthritis of the hip requiring surgery experience: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Inability to return to prior living circumstances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Need for increased level of care and supervision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Decreased quality of life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Decreased level of mobility and ambulation </a:t>
            </a:r>
          </a:p>
          <a:p>
            <a:pPr marL="0" indent="0">
              <a:buFont typeface="Arial" panose="020B0604020202020204" pitchFamily="34" charset="0"/>
              <a:buNone/>
            </a:pPr>
            <a:r>
              <a:rPr lang="en-US" b="0" dirty="0">
                <a:latin typeface="Bahnschrift Light Condensed" panose="020B0502040204020203" pitchFamily="34" charset="0"/>
              </a:rPr>
              <a:t> </a:t>
            </a:r>
          </a:p>
          <a:p>
            <a:pPr marL="0" indent="0">
              <a:buFont typeface="Arial" panose="020B0604020202020204" pitchFamily="34" charset="0"/>
              <a:buNone/>
            </a:pPr>
            <a:endParaRPr lang="en-US" b="0" dirty="0">
              <a:latin typeface="Bahnschrift Light Condensed" panose="020B0502040204020203" pitchFamily="34" charset="0"/>
            </a:endParaRPr>
          </a:p>
          <a:p>
            <a:pPr marL="0" indent="0">
              <a:buFont typeface="Arial" panose="020B0604020202020204" pitchFamily="34" charset="0"/>
              <a:buNone/>
            </a:pPr>
            <a:endParaRPr lang="en-US" b="0" i="1" dirty="0"/>
          </a:p>
          <a:p>
            <a:pPr marL="0" indent="0">
              <a:buFont typeface="Arial" panose="020B0604020202020204" pitchFamily="34" charset="0"/>
              <a:buNone/>
            </a:pPr>
            <a:endParaRPr lang="en-US" b="0" i="0" dirty="0"/>
          </a:p>
        </p:txBody>
      </p:sp>
      <p:sp>
        <p:nvSpPr>
          <p:cNvPr id="4" name="Slide Number Placeholder 3"/>
          <p:cNvSpPr>
            <a:spLocks noGrp="1"/>
          </p:cNvSpPr>
          <p:nvPr>
            <p:ph type="sldNum" sz="quarter" idx="10"/>
          </p:nvPr>
        </p:nvSpPr>
        <p:spPr/>
        <p:txBody>
          <a:bodyPr/>
          <a:lstStyle/>
          <a:p>
            <a:fld id="{773B0F6F-B83E-447F-A566-EAD229E72311}" type="slidenum">
              <a:rPr lang="en-US" smtClean="0"/>
              <a:t>22</a:t>
            </a:fld>
            <a:endParaRPr lang="en-US"/>
          </a:p>
        </p:txBody>
      </p:sp>
    </p:spTree>
    <p:extLst>
      <p:ext uri="{BB962C8B-B14F-4D97-AF65-F5344CB8AC3E}">
        <p14:creationId xmlns:p14="http://schemas.microsoft.com/office/powerpoint/2010/main" val="462591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high quality study (Gordon, </a:t>
            </a:r>
            <a:r>
              <a:rPr lang="en-US" sz="1200" b="0" i="0" u="none" strike="noStrike" kern="1200" baseline="0" dirty="0" err="1">
                <a:solidFill>
                  <a:schemeClr val="tx1"/>
                </a:solidFill>
                <a:latin typeface="+mn-lt"/>
                <a:ea typeface="+mn-ea"/>
                <a:cs typeface="+mn-cs"/>
              </a:rPr>
              <a:t>Frumento</a:t>
            </a:r>
            <a:r>
              <a:rPr lang="en-US" sz="1200" b="0" i="0" u="none" strike="noStrike" kern="1200" baseline="0" dirty="0">
                <a:solidFill>
                  <a:schemeClr val="tx1"/>
                </a:solidFill>
                <a:latin typeface="+mn-lt"/>
                <a:ea typeface="+mn-ea"/>
                <a:cs typeface="+mn-cs"/>
              </a:rPr>
              <a:t>, et al) employed the Charnley comorbidity classification and the EQ5D generic health outcome questionnaire in the Swedish Hip Registry of over 28,500 THA patients. Inferior THA results were demonstrated in a specific subset of patients: women with Charnley class C. Five moderate quality and five low quality studies further support the use of various risk assessment tools to predict outcomes and adverse events after THA. These include the EQ5D, SF-36, WOMAC, ASA classification, </a:t>
            </a:r>
            <a:r>
              <a:rPr lang="en-US" sz="1200" b="0" i="0" u="none" strike="noStrike" kern="1200" baseline="0" dirty="0" err="1">
                <a:solidFill>
                  <a:schemeClr val="tx1"/>
                </a:solidFill>
                <a:latin typeface="+mn-lt"/>
                <a:ea typeface="+mn-ea"/>
                <a:cs typeface="+mn-cs"/>
              </a:rPr>
              <a:t>Charlson</a:t>
            </a:r>
            <a:r>
              <a:rPr lang="en-US" sz="1200" b="0" i="0" u="none" strike="noStrike" kern="1200" baseline="0" dirty="0">
                <a:solidFill>
                  <a:schemeClr val="tx1"/>
                </a:solidFill>
                <a:latin typeface="+mn-lt"/>
                <a:ea typeface="+mn-ea"/>
                <a:cs typeface="+mn-cs"/>
              </a:rPr>
              <a:t> comorbidity index, and the </a:t>
            </a:r>
            <a:r>
              <a:rPr lang="en-US" sz="1200" b="0" i="0" u="none" strike="noStrike" kern="1200" baseline="0" dirty="0" err="1">
                <a:solidFill>
                  <a:schemeClr val="tx1"/>
                </a:solidFill>
                <a:latin typeface="+mn-lt"/>
                <a:ea typeface="+mn-ea"/>
                <a:cs typeface="+mn-cs"/>
              </a:rPr>
              <a:t>Elixhauser</a:t>
            </a:r>
            <a:r>
              <a:rPr lang="en-US" sz="1200" b="0" i="0" u="none" strike="noStrike" kern="1200" baseline="0" dirty="0">
                <a:solidFill>
                  <a:schemeClr val="tx1"/>
                </a:solidFill>
                <a:latin typeface="+mn-lt"/>
                <a:ea typeface="+mn-ea"/>
                <a:cs typeface="+mn-cs"/>
              </a:rPr>
              <a:t> score. Rolfson and Dahlberg, </a:t>
            </a:r>
            <a:r>
              <a:rPr lang="en-US" sz="1200" b="0" i="1" u="none" strike="noStrike" kern="1200" baseline="0" dirty="0">
                <a:solidFill>
                  <a:schemeClr val="tx1"/>
                </a:solidFill>
                <a:latin typeface="+mn-lt"/>
                <a:ea typeface="+mn-ea"/>
                <a:cs typeface="+mn-cs"/>
              </a:rPr>
              <a:t>et al </a:t>
            </a:r>
            <a:r>
              <a:rPr lang="en-US" sz="1200" b="0" i="0" u="none" strike="noStrike" kern="1200" baseline="0" dirty="0">
                <a:solidFill>
                  <a:schemeClr val="tx1"/>
                </a:solidFill>
                <a:latin typeface="+mn-lt"/>
                <a:ea typeface="+mn-ea"/>
                <a:cs typeface="+mn-cs"/>
              </a:rPr>
              <a:t>analyzed 6,158 Swedish Registry patients to determine that the EQ-5D anxiety/depression domain was highly predictive for pain relief and patient satisfaction after THA. Using the WOMAC and SF-36 Short Form, Gandhi, </a:t>
            </a:r>
            <a:r>
              <a:rPr lang="en-US" sz="1200" b="0" i="1" u="none" strike="noStrike" kern="1200" baseline="0" dirty="0">
                <a:solidFill>
                  <a:schemeClr val="tx1"/>
                </a:solidFill>
                <a:latin typeface="+mn-lt"/>
                <a:ea typeface="+mn-ea"/>
                <a:cs typeface="+mn-cs"/>
              </a:rPr>
              <a:t>et al </a:t>
            </a:r>
            <a:r>
              <a:rPr lang="en-US" sz="1200" b="0" i="0" u="none" strike="noStrike" kern="1200" baseline="0" dirty="0">
                <a:solidFill>
                  <a:schemeClr val="tx1"/>
                </a:solidFill>
                <a:latin typeface="+mn-lt"/>
                <a:ea typeface="+mn-ea"/>
                <a:cs typeface="+mn-cs"/>
              </a:rPr>
              <a:t>demonstrated that older age, year of </a:t>
            </a:r>
            <a:r>
              <a:rPr lang="en-US" sz="1200" b="0" i="0" u="none" strike="noStrike" kern="1200" baseline="0" dirty="0" err="1">
                <a:solidFill>
                  <a:schemeClr val="tx1"/>
                </a:solidFill>
                <a:latin typeface="+mn-lt"/>
                <a:ea typeface="+mn-ea"/>
                <a:cs typeface="+mn-cs"/>
              </a:rPr>
              <a:t>followup</a:t>
            </a:r>
            <a:r>
              <a:rPr lang="en-US" sz="1200" b="0" i="0" u="none" strike="noStrike" kern="1200" baseline="0" dirty="0">
                <a:solidFill>
                  <a:schemeClr val="tx1"/>
                </a:solidFill>
                <a:latin typeface="+mn-lt"/>
                <a:ea typeface="+mn-ea"/>
                <a:cs typeface="+mn-cs"/>
              </a:rPr>
              <a:t>, and greater comorbidity were negative prognostic indicators for THA function, and proposed that risk assessment data may be effectively utilized to set realistic patient expectations after THA. In another moderate quality study, Gordon and </a:t>
            </a:r>
            <a:r>
              <a:rPr lang="en-US" sz="1200" b="0" i="0" u="none" strike="noStrike" kern="1200" baseline="0" dirty="0" err="1">
                <a:solidFill>
                  <a:schemeClr val="tx1"/>
                </a:solidFill>
                <a:latin typeface="+mn-lt"/>
                <a:ea typeface="+mn-ea"/>
                <a:cs typeface="+mn-cs"/>
              </a:rPr>
              <a:t>Frumento</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 </a:t>
            </a:r>
            <a:r>
              <a:rPr lang="en-US" sz="1200" b="0" i="0" u="none" strike="noStrike" kern="1200" baseline="0" dirty="0">
                <a:solidFill>
                  <a:schemeClr val="tx1"/>
                </a:solidFill>
                <a:latin typeface="+mn-lt"/>
                <a:ea typeface="+mn-ea"/>
                <a:cs typeface="+mn-cs"/>
              </a:rPr>
              <a:t>studied over 134,000 patients from the Swedish registry. The </a:t>
            </a:r>
            <a:r>
              <a:rPr lang="en-US" sz="1200" b="0" i="0" u="none" strike="noStrike" kern="1200" baseline="0" dirty="0" err="1">
                <a:solidFill>
                  <a:schemeClr val="tx1"/>
                </a:solidFill>
                <a:latin typeface="+mn-lt"/>
                <a:ea typeface="+mn-ea"/>
                <a:cs typeface="+mn-cs"/>
              </a:rPr>
              <a:t>Elixhauser</a:t>
            </a:r>
            <a:r>
              <a:rPr lang="en-US" sz="1200" b="0" i="0" u="none" strike="noStrike" kern="1200" baseline="0" dirty="0">
                <a:solidFill>
                  <a:schemeClr val="tx1"/>
                </a:solidFill>
                <a:latin typeface="+mn-lt"/>
                <a:ea typeface="+mn-ea"/>
                <a:cs typeface="+mn-cs"/>
              </a:rPr>
              <a:t> comorbidity score was directly related to risk of re-operation within two years after THA. Martinez-</a:t>
            </a:r>
            <a:r>
              <a:rPr lang="en-US" sz="1200" b="0" i="0" u="none" strike="noStrike" kern="1200" baseline="0" dirty="0" err="1">
                <a:solidFill>
                  <a:schemeClr val="tx1"/>
                </a:solidFill>
                <a:latin typeface="+mn-lt"/>
                <a:ea typeface="+mn-ea"/>
                <a:cs typeface="+mn-cs"/>
              </a:rPr>
              <a:t>Huedo</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et al </a:t>
            </a:r>
            <a:r>
              <a:rPr lang="en-US" sz="1200" b="0" i="0" u="none" strike="noStrike" kern="1200" baseline="0" dirty="0">
                <a:solidFill>
                  <a:schemeClr val="tx1"/>
                </a:solidFill>
                <a:latin typeface="+mn-lt"/>
                <a:ea typeface="+mn-ea"/>
                <a:cs typeface="+mn-cs"/>
              </a:rPr>
              <a:t>examined the effect of diabetes mellitus (DM) on 122,926 THA patients in the Spanish National Hospital Database. Immediate postoperative outcomes were worse among patients with DM, including increased length of hospital stay and in-hospital mortality. With respect to patients’ preoperative expectations, Judge, </a:t>
            </a:r>
            <a:r>
              <a:rPr lang="en-US" sz="1200" b="0" i="1" u="none" strike="noStrike" kern="1200" baseline="0" dirty="0">
                <a:solidFill>
                  <a:schemeClr val="tx1"/>
                </a:solidFill>
                <a:latin typeface="+mn-lt"/>
                <a:ea typeface="+mn-ea"/>
                <a:cs typeface="+mn-cs"/>
              </a:rPr>
              <a:t>et al </a:t>
            </a:r>
            <a:r>
              <a:rPr lang="en-US" sz="1200" b="0" i="0" u="none" strike="noStrike" kern="1200" baseline="0" dirty="0">
                <a:solidFill>
                  <a:schemeClr val="tx1"/>
                </a:solidFill>
                <a:latin typeface="+mn-lt"/>
                <a:ea typeface="+mn-ea"/>
                <a:cs typeface="+mn-cs"/>
              </a:rPr>
              <a:t>investigated the use of ASA status, WOMAC score, and EQ-5D, to show that risk assessment tools can be effectively utilized for informed patient-clinician decision-making.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possible that patients deemed to be at significant risk for perioperative adverse events will be denied access to the potential benefits of THA, due to concerns regarding increased risk and/or increased cost of care.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Understanding the causes of adverse events and readmission to the hospital after THA is of paramount importance with respect to improving patient safety, managing patient expectations, and lowering cost of care. Identifying modifiable risk factors and then providing and optimizing patients’ health prior to THA is recommended. Further multi-institutional studies are warranted to evaluate the efficacy of risk assessment tools with respect to managing patients’ expectations and improving shared-decision making. Future studies should attempt to better delineate between clinical outcome tools and risk assessment tools which incorporate comorbidities such as diabetes, tobacco use, etc. </a:t>
            </a:r>
          </a:p>
          <a:p>
            <a:endParaRPr lang="en-US" sz="1200" b="0" i="0" u="none" strike="noStrike" kern="1200" baseline="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
              </a:rPr>
              <a:t>Gordon, M.; </a:t>
            </a:r>
            <a:r>
              <a:rPr lang="en-US" sz="1200" b="0" i="0" u="none" strike="noStrike" kern="1200" dirty="0" err="1">
                <a:solidFill>
                  <a:schemeClr val="tx1"/>
                </a:solidFill>
                <a:effectLst/>
                <a:latin typeface="+mn-lt"/>
                <a:ea typeface="+mn-ea"/>
                <a:cs typeface="+mn-cs"/>
                <a:hlinkClick r:id="rId3"/>
              </a:rPr>
              <a:t>Frumento,P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Skoldenberg,O</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Greene,M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Garellick,G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Rolfson,O</a:t>
            </a:r>
            <a:r>
              <a:rPr lang="en-US" sz="1200" b="0" i="0" u="none" strike="noStrike" kern="1200" dirty="0">
                <a:solidFill>
                  <a:schemeClr val="tx1"/>
                </a:solidFill>
                <a:effectLst/>
                <a:latin typeface="+mn-lt"/>
                <a:ea typeface="+mn-ea"/>
                <a:cs typeface="+mn-cs"/>
                <a:hlinkClick r:id="rId3"/>
              </a:rPr>
              <a:t>. Women in Charnley class C fail to improve in mobility to a higher degree after total hip replacement. Acta </a:t>
            </a:r>
            <a:r>
              <a:rPr lang="en-US" sz="1200" b="0" i="0" u="none" strike="noStrike" kern="1200" dirty="0" err="1">
                <a:solidFill>
                  <a:schemeClr val="tx1"/>
                </a:solidFill>
                <a:effectLst/>
                <a:latin typeface="+mn-lt"/>
                <a:ea typeface="+mn-ea"/>
                <a:cs typeface="+mn-cs"/>
                <a:hlinkClick r:id="rId3"/>
              </a:rPr>
              <a:t>Orthop</a:t>
            </a:r>
            <a:r>
              <a:rPr lang="en-US" sz="1200" b="0" i="0" u="none" strike="noStrike" kern="1200" dirty="0">
                <a:solidFill>
                  <a:schemeClr val="tx1"/>
                </a:solidFill>
                <a:effectLst/>
                <a:latin typeface="+mn-lt"/>
                <a:ea typeface="+mn-ea"/>
                <a:cs typeface="+mn-cs"/>
                <a:hlinkClick r:id="rId3"/>
              </a:rPr>
              <a:t>; 2014/8: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Gordon, M.; </a:t>
            </a:r>
            <a:r>
              <a:rPr lang="en-US" sz="1200" b="0" i="0" u="none" strike="noStrike" kern="1200" dirty="0" err="1">
                <a:solidFill>
                  <a:schemeClr val="tx1"/>
                </a:solidFill>
                <a:effectLst/>
                <a:latin typeface="+mn-lt"/>
                <a:ea typeface="+mn-ea"/>
                <a:cs typeface="+mn-cs"/>
                <a:hlinkClick r:id="rId4"/>
              </a:rPr>
              <a:t>Paulsen,A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Overgaard,S</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Garellick,G</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Pedersen,A.B</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Rolfson,O</a:t>
            </a:r>
            <a:r>
              <a:rPr lang="en-US" sz="1200" b="0" i="0" u="none" strike="noStrike" kern="1200" dirty="0">
                <a:solidFill>
                  <a:schemeClr val="tx1"/>
                </a:solidFill>
                <a:effectLst/>
                <a:latin typeface="+mn-lt"/>
                <a:ea typeface="+mn-ea"/>
                <a:cs typeface="+mn-cs"/>
                <a:hlinkClick r:id="rId4"/>
              </a:rPr>
              <a:t>. Factors influencing health-related quality of life after total hip replacement - A comparison of data from the Swedish and Danish hip arthroplasty registers. BMC Musculoskeletal Disorders; 2013: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Judge,A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Cooper,C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Arden,N.K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Williams,S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Hobbs,N</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Dixon,D</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Gunther,K.P</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Dreinhoefer,K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Dieppe,P.A</a:t>
            </a:r>
            <a:r>
              <a:rPr lang="en-US" sz="1200" b="0" i="0" u="none" strike="noStrike" kern="1200" dirty="0">
                <a:solidFill>
                  <a:schemeClr val="tx1"/>
                </a:solidFill>
                <a:effectLst/>
                <a:latin typeface="+mn-lt"/>
                <a:ea typeface="+mn-ea"/>
                <a:cs typeface="+mn-cs"/>
                <a:hlinkClick r:id="rId5"/>
              </a:rPr>
              <a:t>. Pre-operative expectation predicts 12-month post-operative outcome among patients undergoing primary total hip replacement in European </a:t>
            </a:r>
            <a:r>
              <a:rPr lang="en-US" sz="1200" b="0" i="0" u="none" strike="noStrike" kern="1200" dirty="0" err="1">
                <a:solidFill>
                  <a:schemeClr val="tx1"/>
                </a:solidFill>
                <a:effectLst/>
                <a:latin typeface="+mn-lt"/>
                <a:ea typeface="+mn-ea"/>
                <a:cs typeface="+mn-cs"/>
                <a:hlinkClick r:id="rId5"/>
              </a:rPr>
              <a:t>orthopaedic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centres</a:t>
            </a:r>
            <a:r>
              <a:rPr lang="en-US" sz="1200" b="0" i="0" u="none" strike="noStrike" kern="1200" dirty="0">
                <a:solidFill>
                  <a:schemeClr val="tx1"/>
                </a:solidFill>
                <a:effectLst/>
                <a:latin typeface="+mn-lt"/>
                <a:ea typeface="+mn-ea"/>
                <a:cs typeface="+mn-cs"/>
                <a:hlinkClick r:id="rId5"/>
              </a:rPr>
              <a:t>. Osteoarthritis Cartilage; 2011/6: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Martinez-</a:t>
            </a:r>
            <a:r>
              <a:rPr lang="en-US" sz="1200" b="0" i="0" u="none" strike="noStrike" kern="1200" dirty="0" err="1">
                <a:solidFill>
                  <a:schemeClr val="tx1"/>
                </a:solidFill>
                <a:effectLst/>
                <a:latin typeface="+mn-lt"/>
                <a:ea typeface="+mn-ea"/>
                <a:cs typeface="+mn-cs"/>
                <a:hlinkClick r:id="rId6"/>
              </a:rPr>
              <a:t>Huedo,M.A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Villanueva,M</a:t>
            </a:r>
            <a:r>
              <a:rPr lang="en-US" sz="1200" b="0" i="0" u="none" strike="noStrike" kern="1200" dirty="0">
                <a:solidFill>
                  <a:schemeClr val="tx1"/>
                </a:solidFill>
                <a:effectLst/>
                <a:latin typeface="+mn-lt"/>
                <a:ea typeface="+mn-ea"/>
                <a:cs typeface="+mn-cs"/>
                <a:hlinkClick r:id="rId6"/>
              </a:rPr>
              <a:t>.; de </a:t>
            </a:r>
            <a:r>
              <a:rPr lang="en-US" sz="1200" b="0" i="0" u="none" strike="noStrike" kern="1200" dirty="0" err="1">
                <a:solidFill>
                  <a:schemeClr val="tx1"/>
                </a:solidFill>
                <a:effectLst/>
                <a:latin typeface="+mn-lt"/>
                <a:ea typeface="+mn-ea"/>
                <a:cs typeface="+mn-cs"/>
                <a:hlinkClick r:id="rId6"/>
              </a:rPr>
              <a:t>Andres,A.L</a:t>
            </a:r>
            <a:r>
              <a:rPr lang="en-US" sz="1200" b="0" i="0" u="none" strike="noStrike" kern="1200" dirty="0">
                <a:solidFill>
                  <a:schemeClr val="tx1"/>
                </a:solidFill>
                <a:effectLst/>
                <a:latin typeface="+mn-lt"/>
                <a:ea typeface="+mn-ea"/>
                <a:cs typeface="+mn-cs"/>
                <a:hlinkClick r:id="rId6"/>
              </a:rPr>
              <a:t>.; Hernandez-</a:t>
            </a:r>
            <a:r>
              <a:rPr lang="en-US" sz="1200" b="0" i="0" u="none" strike="noStrike" kern="1200" dirty="0" err="1">
                <a:solidFill>
                  <a:schemeClr val="tx1"/>
                </a:solidFill>
                <a:effectLst/>
                <a:latin typeface="+mn-lt"/>
                <a:ea typeface="+mn-ea"/>
                <a:cs typeface="+mn-cs"/>
                <a:hlinkClick r:id="rId6"/>
              </a:rPr>
              <a:t>Barrera,V</a:t>
            </a:r>
            <a:r>
              <a:rPr lang="en-US" sz="1200" b="0" i="0" u="none" strike="noStrike" kern="1200" dirty="0">
                <a:solidFill>
                  <a:schemeClr val="tx1"/>
                </a:solidFill>
                <a:effectLst/>
                <a:latin typeface="+mn-lt"/>
                <a:ea typeface="+mn-ea"/>
                <a:cs typeface="+mn-cs"/>
                <a:hlinkClick r:id="rId6"/>
              </a:rPr>
              <a:t>.; Carrasco-</a:t>
            </a:r>
            <a:r>
              <a:rPr lang="en-US" sz="1200" b="0" i="0" u="none" strike="noStrike" kern="1200" dirty="0" err="1">
                <a:solidFill>
                  <a:schemeClr val="tx1"/>
                </a:solidFill>
                <a:effectLst/>
                <a:latin typeface="+mn-lt"/>
                <a:ea typeface="+mn-ea"/>
                <a:cs typeface="+mn-cs"/>
                <a:hlinkClick r:id="rId6"/>
              </a:rPr>
              <a:t>Garrido,P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Gil,A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Martinez,D</a:t>
            </a:r>
            <a:r>
              <a:rPr lang="en-US" sz="1200" b="0" i="0" u="none" strike="noStrike" kern="1200" dirty="0">
                <a:solidFill>
                  <a:schemeClr val="tx1"/>
                </a:solidFill>
                <a:effectLst/>
                <a:latin typeface="+mn-lt"/>
                <a:ea typeface="+mn-ea"/>
                <a:cs typeface="+mn-cs"/>
                <a:hlinkClick r:id="rId6"/>
              </a:rPr>
              <a:t>.; Jimenez-</a:t>
            </a:r>
            <a:r>
              <a:rPr lang="en-US" sz="1200" b="0" i="0" u="none" strike="noStrike" kern="1200" dirty="0" err="1">
                <a:solidFill>
                  <a:schemeClr val="tx1"/>
                </a:solidFill>
                <a:effectLst/>
                <a:latin typeface="+mn-lt"/>
                <a:ea typeface="+mn-ea"/>
                <a:cs typeface="+mn-cs"/>
                <a:hlinkClick r:id="rId6"/>
              </a:rPr>
              <a:t>Garcia,R</a:t>
            </a:r>
            <a:r>
              <a:rPr lang="en-US" sz="1200" b="0" i="0" u="none" strike="noStrike" kern="1200" dirty="0">
                <a:solidFill>
                  <a:schemeClr val="tx1"/>
                </a:solidFill>
                <a:effectLst/>
                <a:latin typeface="+mn-lt"/>
                <a:ea typeface="+mn-ea"/>
                <a:cs typeface="+mn-cs"/>
                <a:hlinkClick r:id="rId6"/>
              </a:rPr>
              <a:t>. Trends 2001 to 2008 in incidence and immediate postoperative outcomes for major joint replacement among Spanish adults suffering diabetes. Eur J </a:t>
            </a:r>
            <a:r>
              <a:rPr lang="en-US" sz="1200" b="0" i="0" u="none" strike="noStrike" kern="1200" dirty="0" err="1">
                <a:solidFill>
                  <a:schemeClr val="tx1"/>
                </a:solidFill>
                <a:effectLst/>
                <a:latin typeface="+mn-lt"/>
                <a:ea typeface="+mn-ea"/>
                <a:cs typeface="+mn-cs"/>
                <a:hlinkClick r:id="rId6"/>
              </a:rPr>
              <a:t>Orthop</a:t>
            </a:r>
            <a:r>
              <a:rPr lang="en-US" sz="1200" b="0" i="0" u="none" strike="noStrike" kern="1200" dirty="0">
                <a:solidFill>
                  <a:schemeClr val="tx1"/>
                </a:solidFill>
                <a:effectLst/>
                <a:latin typeface="+mn-lt"/>
                <a:ea typeface="+mn-ea"/>
                <a:cs typeface="+mn-cs"/>
                <a:hlinkClick r:id="rId6"/>
              </a:rPr>
              <a:t> Surg </a:t>
            </a:r>
            <a:r>
              <a:rPr lang="en-US" sz="1200" b="0" i="0" u="none" strike="noStrike" kern="1200" dirty="0" err="1">
                <a:solidFill>
                  <a:schemeClr val="tx1"/>
                </a:solidFill>
                <a:effectLst/>
                <a:latin typeface="+mn-lt"/>
                <a:ea typeface="+mn-ea"/>
                <a:cs typeface="+mn-cs"/>
                <a:hlinkClick r:id="rId6"/>
              </a:rPr>
              <a:t>Traumatol</a:t>
            </a:r>
            <a:r>
              <a:rPr lang="en-US" sz="1200" b="0" i="0" u="none" strike="noStrike" kern="1200" dirty="0">
                <a:solidFill>
                  <a:schemeClr val="tx1"/>
                </a:solidFill>
                <a:effectLst/>
                <a:latin typeface="+mn-lt"/>
                <a:ea typeface="+mn-ea"/>
                <a:cs typeface="+mn-cs"/>
                <a:hlinkClick r:id="rId6"/>
              </a:rPr>
              <a:t>.; 2013/1: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Rolfson,O</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Dahlberg,L.E</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Nilsson,J.A</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Malchau,H</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Garellick,G</a:t>
            </a:r>
            <a:r>
              <a:rPr lang="en-US" sz="1200" b="0" i="0" u="none" strike="noStrike" kern="1200" dirty="0">
                <a:solidFill>
                  <a:schemeClr val="tx1"/>
                </a:solidFill>
                <a:effectLst/>
                <a:latin typeface="+mn-lt"/>
                <a:ea typeface="+mn-ea"/>
                <a:cs typeface="+mn-cs"/>
                <a:hlinkClick r:id="rId7"/>
              </a:rPr>
              <a:t>. Variables determining outcome in total hip replacement surgery. J Bone Joint Surg Br; 2009/2: 2</a:t>
            </a:r>
            <a:endParaRPr lang="en-US" sz="1200" b="0" i="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23</a:t>
            </a:fld>
            <a:endParaRPr lang="en-US"/>
          </a:p>
        </p:txBody>
      </p:sp>
    </p:spTree>
    <p:extLst>
      <p:ext uri="{BB962C8B-B14F-4D97-AF65-F5344CB8AC3E}">
        <p14:creationId xmlns:p14="http://schemas.microsoft.com/office/powerpoint/2010/main" val="2351673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four moderate quality studies that support the existence of lower clinical scores in obese patients with mild variation in the cutoff points that define obesity (Yeung et al; BMI&gt;30, Stevens et al; BMI&gt;30, Davis et al; BMI &gt;35, Judge et al; BMI &gt;30). These results are supported by two low quality studies (</a:t>
            </a:r>
            <a:r>
              <a:rPr lang="en-US" sz="1200" b="0" i="0" u="none" strike="noStrike" kern="1200" baseline="0" dirty="0" err="1">
                <a:solidFill>
                  <a:schemeClr val="tx1"/>
                </a:solidFill>
                <a:latin typeface="+mn-lt"/>
                <a:ea typeface="+mn-ea"/>
                <a:cs typeface="+mn-cs"/>
              </a:rPr>
              <a:t>McCalden</a:t>
            </a:r>
            <a:r>
              <a:rPr lang="en-US" sz="1200" b="0" i="0" u="none" strike="noStrike" kern="1200" baseline="0" dirty="0">
                <a:solidFill>
                  <a:schemeClr val="tx1"/>
                </a:solidFill>
                <a:latin typeface="+mn-lt"/>
                <a:ea typeface="+mn-ea"/>
                <a:cs typeface="+mn-cs"/>
              </a:rPr>
              <a:t> et al; BMI&gt;30, Jackson et al; BMI&gt;30).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Similar improvements in clinical scores between obese and non-obese patients are supported by one moderate quality study (Judge et al) and two low quality studies (Bennett et al; BMI&gt;40, </a:t>
            </a:r>
            <a:r>
              <a:rPr lang="en-US" sz="1200" b="0" i="0" u="none" strike="noStrike" kern="1200" baseline="0" dirty="0" err="1">
                <a:solidFill>
                  <a:schemeClr val="tx1"/>
                </a:solidFill>
                <a:latin typeface="+mn-lt"/>
                <a:ea typeface="+mn-ea"/>
                <a:cs typeface="+mn-cs"/>
              </a:rPr>
              <a:t>McCalden</a:t>
            </a:r>
            <a:r>
              <a:rPr lang="en-US" sz="1200" b="0" i="0" u="none" strike="noStrike" kern="1200" baseline="0" dirty="0">
                <a:solidFill>
                  <a:schemeClr val="tx1"/>
                </a:solidFill>
                <a:latin typeface="+mn-lt"/>
                <a:ea typeface="+mn-ea"/>
                <a:cs typeface="+mn-cs"/>
              </a:rPr>
              <a:t> et al). </a:t>
            </a:r>
          </a:p>
          <a:p>
            <a:r>
              <a:rPr lang="en-US" sz="1200" b="0" i="0" u="none" strike="noStrike" kern="1200" baseline="0" dirty="0">
                <a:solidFill>
                  <a:schemeClr val="tx1"/>
                </a:solidFill>
                <a:latin typeface="+mn-lt"/>
                <a:ea typeface="+mn-ea"/>
                <a:cs typeface="+mn-cs"/>
              </a:rPr>
              <a:t>Similarities between obese and non-obese patient satisfaction with total hip replacement are supported by one moderate quality study (Yeung et al) and one low quality study (Villalobos et al; BMI&gt;28).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moderate quality study identifies a higher incidence of post-operative dislocation and superficial wound infection in obese patients (Davis et al; BMI&gt;35). A low quality study reported a higher operative blood loss in obese patients (Bowditch et al; BMI&gt;30).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of the included studies used a BMI level &gt;30 to define obesity and for use as a comparison with lower ranges. This relatively low cutoff may mask some more dramatic differences in complications and outcomes at the higher levels, such as 40-50 and &gt;50. In addition, BMI may not be a specific enough index to define the proportionality and distribution of adipose tissue at surgical sites.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None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Future research should examine the following: </a:t>
            </a:r>
          </a:p>
          <a:p>
            <a:r>
              <a:rPr lang="en-US" sz="1200" b="0" i="0" u="none" strike="noStrike" kern="1200" baseline="0" dirty="0">
                <a:solidFill>
                  <a:schemeClr val="tx1"/>
                </a:solidFill>
                <a:latin typeface="+mn-lt"/>
                <a:ea typeface="+mn-ea"/>
                <a:cs typeface="+mn-cs"/>
              </a:rPr>
              <a:t>1) BMI &gt;30 incrementally upwards to detect risk stratification for adverse events and inferior outcomes.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Find new measurements to be used in conjunction with BMI that will refine the risk stratification for adverse events and poor outcomes. Perhaps direct measurements of local fat deposition (e.g. Depth of surgical wound) vs. BMI would be more helpful in stratifying the risk of wound problems such as dehiscence, hematoma, and infection.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Encourage longitudinal studies that evaluate the effects of weight loss in an individual and the outcomes of total hip replacement in patients who have lost significant weight pre-operatively. </a:t>
            </a:r>
          </a:p>
          <a:p>
            <a:endParaRPr lang="en-US" dirty="0"/>
          </a:p>
          <a:p>
            <a:r>
              <a:rPr lang="en-US" sz="1200" b="0" i="0" u="none" strike="noStrike" kern="1200" dirty="0" err="1">
                <a:solidFill>
                  <a:schemeClr val="tx1"/>
                </a:solidFill>
                <a:effectLst/>
                <a:latin typeface="+mn-lt"/>
                <a:ea typeface="+mn-ea"/>
                <a:cs typeface="+mn-cs"/>
                <a:hlinkClick r:id="rId3"/>
              </a:rPr>
              <a:t>Aranda,Villalobos</a:t>
            </a:r>
            <a:r>
              <a:rPr lang="en-US" sz="1200" b="0" i="0" u="none" strike="noStrike" kern="1200" dirty="0">
                <a:solidFill>
                  <a:schemeClr val="tx1"/>
                </a:solidFill>
                <a:effectLst/>
                <a:latin typeface="+mn-lt"/>
                <a:ea typeface="+mn-ea"/>
                <a:cs typeface="+mn-cs"/>
                <a:hlinkClick r:id="rId3"/>
              </a:rPr>
              <a:t> P.; Navarro-</a:t>
            </a:r>
            <a:r>
              <a:rPr lang="en-US" sz="1200" b="0" i="0" u="none" strike="noStrike" kern="1200" dirty="0" err="1">
                <a:solidFill>
                  <a:schemeClr val="tx1"/>
                </a:solidFill>
                <a:effectLst/>
                <a:latin typeface="+mn-lt"/>
                <a:ea typeface="+mn-ea"/>
                <a:cs typeface="+mn-cs"/>
                <a:hlinkClick r:id="rId3"/>
              </a:rPr>
              <a:t>Espigares,J.L</a:t>
            </a:r>
            <a:r>
              <a:rPr lang="en-US" sz="1200" b="0" i="0" u="none" strike="noStrike" kern="1200" dirty="0">
                <a:solidFill>
                  <a:schemeClr val="tx1"/>
                </a:solidFill>
                <a:effectLst/>
                <a:latin typeface="+mn-lt"/>
                <a:ea typeface="+mn-ea"/>
                <a:cs typeface="+mn-cs"/>
                <a:hlinkClick r:id="rId3"/>
              </a:rPr>
              <a:t>.; Hernandez-</a:t>
            </a:r>
            <a:r>
              <a:rPr lang="en-US" sz="1200" b="0" i="0" u="none" strike="noStrike" kern="1200" dirty="0" err="1">
                <a:solidFill>
                  <a:schemeClr val="tx1"/>
                </a:solidFill>
                <a:effectLst/>
                <a:latin typeface="+mn-lt"/>
                <a:ea typeface="+mn-ea"/>
                <a:cs typeface="+mn-cs"/>
                <a:hlinkClick r:id="rId3"/>
              </a:rPr>
              <a:t>Torres,E</a:t>
            </a:r>
            <a:r>
              <a:rPr lang="en-US" sz="1200" b="0" i="0" u="none" strike="noStrike" kern="1200" dirty="0">
                <a:solidFill>
                  <a:schemeClr val="tx1"/>
                </a:solidFill>
                <a:effectLst/>
                <a:latin typeface="+mn-lt"/>
                <a:ea typeface="+mn-ea"/>
                <a:cs typeface="+mn-cs"/>
                <a:hlinkClick r:id="rId3"/>
              </a:rPr>
              <a:t>.; Martinez-</a:t>
            </a:r>
            <a:r>
              <a:rPr lang="en-US" sz="1200" b="0" i="0" u="none" strike="noStrike" kern="1200" dirty="0" err="1">
                <a:solidFill>
                  <a:schemeClr val="tx1"/>
                </a:solidFill>
                <a:effectLst/>
                <a:latin typeface="+mn-lt"/>
                <a:ea typeface="+mn-ea"/>
                <a:cs typeface="+mn-cs"/>
                <a:hlinkClick r:id="rId3"/>
              </a:rPr>
              <a:t>Montes,J.L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Villalobos,M</a:t>
            </a:r>
            <a:r>
              <a:rPr lang="en-US" sz="1200" b="0" i="0" u="none" strike="noStrike" kern="1200" dirty="0">
                <a:solidFill>
                  <a:schemeClr val="tx1"/>
                </a:solidFill>
                <a:effectLst/>
                <a:latin typeface="+mn-lt"/>
                <a:ea typeface="+mn-ea"/>
                <a:cs typeface="+mn-cs"/>
                <a:hlinkClick r:id="rId3"/>
              </a:rPr>
              <a:t>.; Arroyo-</a:t>
            </a:r>
            <a:r>
              <a:rPr lang="en-US" sz="1200" b="0" i="0" u="none" strike="noStrike" kern="1200" dirty="0" err="1">
                <a:solidFill>
                  <a:schemeClr val="tx1"/>
                </a:solidFill>
                <a:effectLst/>
                <a:latin typeface="+mn-lt"/>
                <a:ea typeface="+mn-ea"/>
                <a:cs typeface="+mn-cs"/>
                <a:hlinkClick r:id="rId3"/>
              </a:rPr>
              <a:t>Morales,M</a:t>
            </a:r>
            <a:r>
              <a:rPr lang="en-US" sz="1200" b="0" i="0" u="none" strike="noStrike" kern="1200" dirty="0">
                <a:solidFill>
                  <a:schemeClr val="tx1"/>
                </a:solidFill>
                <a:effectLst/>
                <a:latin typeface="+mn-lt"/>
                <a:ea typeface="+mn-ea"/>
                <a:cs typeface="+mn-cs"/>
                <a:hlinkClick r:id="rId3"/>
              </a:rPr>
              <a:t>. Body mass index as predictor of health-related quality-of-life changes after total hip arthroplasty: a cross-over study. J Arthroplasty; 2013/4: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Bennett,D</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Gibson,D</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O'Brien,S</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Beverland,D.E</a:t>
            </a:r>
            <a:r>
              <a:rPr lang="en-US" sz="1200" b="0" i="0" u="none" strike="noStrike" kern="1200" dirty="0">
                <a:solidFill>
                  <a:schemeClr val="tx1"/>
                </a:solidFill>
                <a:effectLst/>
                <a:latin typeface="+mn-lt"/>
                <a:ea typeface="+mn-ea"/>
                <a:cs typeface="+mn-cs"/>
                <a:hlinkClick r:id="rId4"/>
              </a:rPr>
              <a:t>. Hip arthroplasty in morbidly obese patients - Intra-operative and short term outcomes. HIP International; 2010/1: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Bowditch,M.G</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Villar,R.N</a:t>
            </a:r>
            <a:r>
              <a:rPr lang="en-US" sz="1200" b="0" i="0" u="none" strike="noStrike" kern="1200" dirty="0">
                <a:solidFill>
                  <a:schemeClr val="tx1"/>
                </a:solidFill>
                <a:effectLst/>
                <a:latin typeface="+mn-lt"/>
                <a:ea typeface="+mn-ea"/>
                <a:cs typeface="+mn-cs"/>
                <a:hlinkClick r:id="rId5"/>
              </a:rPr>
              <a:t>. Do obese patients bleed more? A prospective study of blood loss at total hip replacement. Ann R Coll Surg Engl.; 1999/5: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Davis,A.M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Wood,A.M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Keenan,A.C</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Brenkel,I.J</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Ballantyne,J.A</a:t>
            </a:r>
            <a:r>
              <a:rPr lang="en-US" sz="1200" b="0" i="0" u="none" strike="noStrike" kern="1200" dirty="0">
                <a:solidFill>
                  <a:schemeClr val="tx1"/>
                </a:solidFill>
                <a:effectLst/>
                <a:latin typeface="+mn-lt"/>
                <a:ea typeface="+mn-ea"/>
                <a:cs typeface="+mn-cs"/>
                <a:hlinkClick r:id="rId6"/>
              </a:rPr>
              <a:t>. Does body mass index affect clinical outcome post-operatively and at five years after primary unilateral total hip replacement performed for osteoarthritis? A multivariate analysis of prospective data. J Bone Joint Surg Br; 2011/9: 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Jackson,M.P</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Sexton,S.A</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Yeung,E</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Walter,W.L</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Walter,W.K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Zicat,B.A</a:t>
            </a:r>
            <a:r>
              <a:rPr lang="en-US" sz="1200" b="0" i="0" u="none" strike="noStrike" kern="1200" dirty="0">
                <a:solidFill>
                  <a:schemeClr val="tx1"/>
                </a:solidFill>
                <a:effectLst/>
                <a:latin typeface="+mn-lt"/>
                <a:ea typeface="+mn-ea"/>
                <a:cs typeface="+mn-cs"/>
                <a:hlinkClick r:id="rId7"/>
              </a:rPr>
              <a:t>. The effect of obesity on the mid-term survival and clinical outcome of </a:t>
            </a:r>
            <a:r>
              <a:rPr lang="en-US" sz="1200" b="0" i="0" u="none" strike="noStrike" kern="1200" dirty="0" err="1">
                <a:solidFill>
                  <a:schemeClr val="tx1"/>
                </a:solidFill>
                <a:effectLst/>
                <a:latin typeface="+mn-lt"/>
                <a:ea typeface="+mn-ea"/>
                <a:cs typeface="+mn-cs"/>
                <a:hlinkClick r:id="rId7"/>
              </a:rPr>
              <a:t>cementless</a:t>
            </a:r>
            <a:r>
              <a:rPr lang="en-US" sz="1200" b="0" i="0" u="none" strike="noStrike" kern="1200" dirty="0">
                <a:solidFill>
                  <a:schemeClr val="tx1"/>
                </a:solidFill>
                <a:effectLst/>
                <a:latin typeface="+mn-lt"/>
                <a:ea typeface="+mn-ea"/>
                <a:cs typeface="+mn-cs"/>
                <a:hlinkClick r:id="rId7"/>
              </a:rPr>
              <a:t> total hip replacement. J Bone Joint Surg Br; 2009/10: 10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Judge,A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Cooper,C</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Arden,N.K</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Williams,S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Hobbs,N</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Dixon,D</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Gunther,K.P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Dreinhoefer,K</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Dieppe,P.A</a:t>
            </a:r>
            <a:r>
              <a:rPr lang="en-US" sz="1200" b="0" i="0" u="none" strike="noStrike" kern="1200" dirty="0">
                <a:solidFill>
                  <a:schemeClr val="tx1"/>
                </a:solidFill>
                <a:effectLst/>
                <a:latin typeface="+mn-lt"/>
                <a:ea typeface="+mn-ea"/>
                <a:cs typeface="+mn-cs"/>
                <a:hlinkClick r:id="rId8"/>
              </a:rPr>
              <a:t>. Pre-operative expectation predicts 12-month post-operative outcome among patients undergoing primary total hip replacement in European </a:t>
            </a:r>
            <a:r>
              <a:rPr lang="en-US" sz="1200" b="0" i="0" u="none" strike="noStrike" kern="1200" dirty="0" err="1">
                <a:solidFill>
                  <a:schemeClr val="tx1"/>
                </a:solidFill>
                <a:effectLst/>
                <a:latin typeface="+mn-lt"/>
                <a:ea typeface="+mn-ea"/>
                <a:cs typeface="+mn-cs"/>
                <a:hlinkClick r:id="rId8"/>
              </a:rPr>
              <a:t>orthopaedic</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centres</a:t>
            </a:r>
            <a:r>
              <a:rPr lang="en-US" sz="1200" b="0" i="0" u="none" strike="noStrike" kern="1200" dirty="0">
                <a:solidFill>
                  <a:schemeClr val="tx1"/>
                </a:solidFill>
                <a:effectLst/>
                <a:latin typeface="+mn-lt"/>
                <a:ea typeface="+mn-ea"/>
                <a:cs typeface="+mn-cs"/>
                <a:hlinkClick r:id="rId8"/>
              </a:rPr>
              <a:t>. Osteoarthritis Cartilage; 2011/6: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McCalden,R.W</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Charron,K.D</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MacDonald,S.J</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Bourne,R.B</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Naudie,D.D</a:t>
            </a:r>
            <a:r>
              <a:rPr lang="en-US" sz="1200" b="0" i="0" u="none" strike="noStrike" kern="1200" dirty="0">
                <a:solidFill>
                  <a:schemeClr val="tx1"/>
                </a:solidFill>
                <a:effectLst/>
                <a:latin typeface="+mn-lt"/>
                <a:ea typeface="+mn-ea"/>
                <a:cs typeface="+mn-cs"/>
                <a:hlinkClick r:id="rId9"/>
              </a:rPr>
              <a:t>. Does morbid obesity affect the outcome of total hip replacement?: an analysis of 3290 THRs. J Bone Joint Surg Br; 2011/3: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Stevens,M</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Paans,N</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Wagenmakers,R</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van,Beveren</a:t>
            </a:r>
            <a:r>
              <a:rPr lang="en-US" sz="1200" b="0" i="0" u="none" strike="noStrike" kern="1200" dirty="0">
                <a:solidFill>
                  <a:schemeClr val="tx1"/>
                </a:solidFill>
                <a:effectLst/>
                <a:latin typeface="+mn-lt"/>
                <a:ea typeface="+mn-ea"/>
                <a:cs typeface="+mn-cs"/>
                <a:hlinkClick r:id="rId10"/>
              </a:rPr>
              <a:t> J.; van </a:t>
            </a:r>
            <a:r>
              <a:rPr lang="en-US" sz="1200" b="0" i="0" u="none" strike="noStrike" kern="1200" dirty="0" err="1">
                <a:solidFill>
                  <a:schemeClr val="tx1"/>
                </a:solidFill>
                <a:effectLst/>
                <a:latin typeface="+mn-lt"/>
                <a:ea typeface="+mn-ea"/>
                <a:cs typeface="+mn-cs"/>
                <a:hlinkClick r:id="rId10"/>
              </a:rPr>
              <a:t>Raay,J.J</a:t>
            </a:r>
            <a:r>
              <a:rPr lang="en-US" sz="1200" b="0" i="0" u="none" strike="noStrike" kern="1200" dirty="0">
                <a:solidFill>
                  <a:schemeClr val="tx1"/>
                </a:solidFill>
                <a:effectLst/>
                <a:latin typeface="+mn-lt"/>
                <a:ea typeface="+mn-ea"/>
                <a:cs typeface="+mn-cs"/>
                <a:hlinkClick r:id="rId10"/>
              </a:rPr>
              <a:t>.; van der </a:t>
            </a:r>
            <a:r>
              <a:rPr lang="en-US" sz="1200" b="0" i="0" u="none" strike="noStrike" kern="1200" dirty="0" err="1">
                <a:solidFill>
                  <a:schemeClr val="tx1"/>
                </a:solidFill>
                <a:effectLst/>
                <a:latin typeface="+mn-lt"/>
                <a:ea typeface="+mn-ea"/>
                <a:cs typeface="+mn-cs"/>
                <a:hlinkClick r:id="rId10"/>
              </a:rPr>
              <a:t>Meer,K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Stewart,R</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Bulstra,S.K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Reininga,I.H</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van,den</a:t>
            </a:r>
            <a:r>
              <a:rPr lang="en-US" sz="1200" b="0" i="0" u="none" strike="noStrike" kern="1200" dirty="0">
                <a:solidFill>
                  <a:schemeClr val="tx1"/>
                </a:solidFill>
                <a:effectLst/>
                <a:latin typeface="+mn-lt"/>
                <a:ea typeface="+mn-ea"/>
                <a:cs typeface="+mn-cs"/>
                <a:hlinkClick r:id="rId10"/>
              </a:rPr>
              <a:t> Akker-</a:t>
            </a:r>
            <a:r>
              <a:rPr lang="en-US" sz="1200" b="0" i="0" u="none" strike="noStrike" kern="1200" dirty="0" err="1">
                <a:solidFill>
                  <a:schemeClr val="tx1"/>
                </a:solidFill>
                <a:effectLst/>
                <a:latin typeface="+mn-lt"/>
                <a:ea typeface="+mn-ea"/>
                <a:cs typeface="+mn-cs"/>
                <a:hlinkClick r:id="rId10"/>
              </a:rPr>
              <a:t>Scheek,I</a:t>
            </a:r>
            <a:r>
              <a:rPr lang="en-US" sz="1200" b="0" i="0" u="none" strike="noStrike" kern="1200" dirty="0">
                <a:solidFill>
                  <a:schemeClr val="tx1"/>
                </a:solidFill>
                <a:effectLst/>
                <a:latin typeface="+mn-lt"/>
                <a:ea typeface="+mn-ea"/>
                <a:cs typeface="+mn-cs"/>
                <a:hlinkClick r:id="rId10"/>
              </a:rPr>
              <a:t> The influence of overweight/obesity on patient-perceived physical functioning and health-related quality of life after primary total hip arthroplasty. </a:t>
            </a:r>
            <a:r>
              <a:rPr lang="en-US" sz="1200" b="0" i="0" u="none" strike="noStrike" kern="1200" dirty="0" err="1">
                <a:solidFill>
                  <a:schemeClr val="tx1"/>
                </a:solidFill>
                <a:effectLst/>
                <a:latin typeface="+mn-lt"/>
                <a:ea typeface="+mn-ea"/>
                <a:cs typeface="+mn-cs"/>
                <a:hlinkClick r:id="rId10"/>
              </a:rPr>
              <a:t>Obes.Surg</a:t>
            </a:r>
            <a:r>
              <a:rPr lang="en-US" sz="1200" b="0" i="0" u="none" strike="noStrike" kern="1200" dirty="0">
                <a:solidFill>
                  <a:schemeClr val="tx1"/>
                </a:solidFill>
                <a:effectLst/>
                <a:latin typeface="+mn-lt"/>
                <a:ea typeface="+mn-ea"/>
                <a:cs typeface="+mn-cs"/>
                <a:hlinkClick r:id="rId10"/>
              </a:rPr>
              <a:t>; 2012/4: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Yeung,E</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Jackson,M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Sexton,S</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Walter,W</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Zicat,B</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Walter,W</a:t>
            </a:r>
            <a:r>
              <a:rPr lang="en-US" sz="1200" b="0" i="0" u="none" strike="noStrike" kern="1200" dirty="0">
                <a:solidFill>
                  <a:schemeClr val="tx1"/>
                </a:solidFill>
                <a:effectLst/>
                <a:latin typeface="+mn-lt"/>
                <a:ea typeface="+mn-ea"/>
                <a:cs typeface="+mn-cs"/>
                <a:hlinkClick r:id="rId11"/>
              </a:rPr>
              <a:t>. The effect of obesity on the outcome of hip and knee arthroplasty. Int </a:t>
            </a:r>
            <a:r>
              <a:rPr lang="en-US" sz="1200" b="0" i="0" u="none" strike="noStrike" kern="1200" dirty="0" err="1">
                <a:solidFill>
                  <a:schemeClr val="tx1"/>
                </a:solidFill>
                <a:effectLst/>
                <a:latin typeface="+mn-lt"/>
                <a:ea typeface="+mn-ea"/>
                <a:cs typeface="+mn-cs"/>
                <a:hlinkClick r:id="rId11"/>
              </a:rPr>
              <a:t>Orthop</a:t>
            </a:r>
            <a:r>
              <a:rPr lang="en-US" sz="1200" b="0" i="0" u="none" strike="noStrike" kern="1200" dirty="0">
                <a:solidFill>
                  <a:schemeClr val="tx1"/>
                </a:solidFill>
                <a:effectLst/>
                <a:latin typeface="+mn-lt"/>
                <a:ea typeface="+mn-ea"/>
                <a:cs typeface="+mn-cs"/>
                <a:hlinkClick r:id="rId11"/>
              </a:rPr>
              <a:t>; 2011/6: 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24</a:t>
            </a:fld>
            <a:endParaRPr lang="en-US"/>
          </a:p>
        </p:txBody>
      </p:sp>
    </p:spTree>
    <p:extLst>
      <p:ext uri="{BB962C8B-B14F-4D97-AF65-F5344CB8AC3E}">
        <p14:creationId xmlns:p14="http://schemas.microsoft.com/office/powerpoint/2010/main" val="3818559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four moderate quality studies that support the existence of lower clinical scores in obese patients with mild variation in the cutoff points that define obesity (Yeung et al; BMI&gt;30, Stevens et al; BMI&gt;30, Davis et al; BMI &gt;35, Judge et al; BMI &gt;30). These results are supported by two low quality studies (</a:t>
            </a:r>
            <a:r>
              <a:rPr lang="en-US" sz="1200" b="0" i="0" u="none" strike="noStrike" kern="1200" baseline="0" dirty="0" err="1">
                <a:solidFill>
                  <a:schemeClr val="tx1"/>
                </a:solidFill>
                <a:latin typeface="+mn-lt"/>
                <a:ea typeface="+mn-ea"/>
                <a:cs typeface="+mn-cs"/>
              </a:rPr>
              <a:t>McCalden</a:t>
            </a:r>
            <a:r>
              <a:rPr lang="en-US" sz="1200" b="0" i="0" u="none" strike="noStrike" kern="1200" baseline="0" dirty="0">
                <a:solidFill>
                  <a:schemeClr val="tx1"/>
                </a:solidFill>
                <a:latin typeface="+mn-lt"/>
                <a:ea typeface="+mn-ea"/>
                <a:cs typeface="+mn-cs"/>
              </a:rPr>
              <a:t> et al; BMI&gt;30, Jackson et al; BMI&gt;30).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Similar improvements in clinical scores between obese and non-obese patients are supported by one moderate quality study (Judge et al) and two low quality studies (Bennett et al; BMI&gt;40, </a:t>
            </a:r>
            <a:r>
              <a:rPr lang="en-US" sz="1200" b="0" i="0" u="none" strike="noStrike" kern="1200" baseline="0" dirty="0" err="1">
                <a:solidFill>
                  <a:schemeClr val="tx1"/>
                </a:solidFill>
                <a:latin typeface="+mn-lt"/>
                <a:ea typeface="+mn-ea"/>
                <a:cs typeface="+mn-cs"/>
              </a:rPr>
              <a:t>McCalden</a:t>
            </a:r>
            <a:r>
              <a:rPr lang="en-US" sz="1200" b="0" i="0" u="none" strike="noStrike" kern="1200" baseline="0" dirty="0">
                <a:solidFill>
                  <a:schemeClr val="tx1"/>
                </a:solidFill>
                <a:latin typeface="+mn-lt"/>
                <a:ea typeface="+mn-ea"/>
                <a:cs typeface="+mn-cs"/>
              </a:rPr>
              <a:t> et al). </a:t>
            </a:r>
          </a:p>
          <a:p>
            <a:r>
              <a:rPr lang="en-US" sz="1200" b="0" i="0" u="none" strike="noStrike" kern="1200" baseline="0" dirty="0">
                <a:solidFill>
                  <a:schemeClr val="tx1"/>
                </a:solidFill>
                <a:latin typeface="+mn-lt"/>
                <a:ea typeface="+mn-ea"/>
                <a:cs typeface="+mn-cs"/>
              </a:rPr>
              <a:t>Similarities between obese and non-obese patient satisfaction with total hip replacement are supported by one moderate quality study (Yeung et al) and one low quality study (Villalobos et al; BMI&gt;28).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moderate quality study identifies a higher incidence of post-operative dislocation and superficial wound infection in obese patients (Davis et al; BMI&gt;35). A low quality study reported a higher operative blood loss in obese patients (Bowditch et al; BMI&gt;30).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of the included studies used a BMI level &gt;30 to define obesity and for use as a comparison with lower ranges. This relatively low cutoff may mask some more dramatic differences in complications and outcomes at the higher levels, such as 40-50 and &gt;50. In addition, BMI may not be a specific enough index to define the proportionality and distribution of adipose tissue at surgical sites.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None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Future research should examine the following: </a:t>
            </a:r>
          </a:p>
          <a:p>
            <a:r>
              <a:rPr lang="en-US" sz="1200" b="0" i="0" u="none" strike="noStrike" kern="1200" baseline="0" dirty="0">
                <a:solidFill>
                  <a:schemeClr val="tx1"/>
                </a:solidFill>
                <a:latin typeface="+mn-lt"/>
                <a:ea typeface="+mn-ea"/>
                <a:cs typeface="+mn-cs"/>
              </a:rPr>
              <a:t>1) BMI &gt;30 incrementally upwards to detect risk stratification for adverse events and inferior outcomes.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Find new measurements to be used in conjunction with BMI that will refine the risk stratification for adverse events and poor outcomes. Perhaps direct measurements of local fat deposition (e.g. Depth of surgical wound) vs. BMI would be more helpful in stratifying the risk of wound problems such as dehiscence, hematoma, and infection.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Encourage longitudinal studies that evaluate the effects of weight loss in an individual and the outcomes of total hip replacement in patients who have lost significant weight pre-operatively. </a:t>
            </a:r>
          </a:p>
          <a:p>
            <a:endParaRPr lang="en-US" dirty="0"/>
          </a:p>
          <a:p>
            <a:r>
              <a:rPr lang="en-US" sz="1200" b="0" i="0" u="none" strike="noStrike" kern="1200" dirty="0" err="1">
                <a:solidFill>
                  <a:schemeClr val="tx1"/>
                </a:solidFill>
                <a:effectLst/>
                <a:latin typeface="+mn-lt"/>
                <a:ea typeface="+mn-ea"/>
                <a:cs typeface="+mn-cs"/>
                <a:hlinkClick r:id="rId3"/>
              </a:rPr>
              <a:t>Aranda,Villalobos</a:t>
            </a:r>
            <a:r>
              <a:rPr lang="en-US" sz="1200" b="0" i="0" u="none" strike="noStrike" kern="1200" dirty="0">
                <a:solidFill>
                  <a:schemeClr val="tx1"/>
                </a:solidFill>
                <a:effectLst/>
                <a:latin typeface="+mn-lt"/>
                <a:ea typeface="+mn-ea"/>
                <a:cs typeface="+mn-cs"/>
                <a:hlinkClick r:id="rId3"/>
              </a:rPr>
              <a:t> P.; Navarro-</a:t>
            </a:r>
            <a:r>
              <a:rPr lang="en-US" sz="1200" b="0" i="0" u="none" strike="noStrike" kern="1200" dirty="0" err="1">
                <a:solidFill>
                  <a:schemeClr val="tx1"/>
                </a:solidFill>
                <a:effectLst/>
                <a:latin typeface="+mn-lt"/>
                <a:ea typeface="+mn-ea"/>
                <a:cs typeface="+mn-cs"/>
                <a:hlinkClick r:id="rId3"/>
              </a:rPr>
              <a:t>Espigares,J.L</a:t>
            </a:r>
            <a:r>
              <a:rPr lang="en-US" sz="1200" b="0" i="0" u="none" strike="noStrike" kern="1200" dirty="0">
                <a:solidFill>
                  <a:schemeClr val="tx1"/>
                </a:solidFill>
                <a:effectLst/>
                <a:latin typeface="+mn-lt"/>
                <a:ea typeface="+mn-ea"/>
                <a:cs typeface="+mn-cs"/>
                <a:hlinkClick r:id="rId3"/>
              </a:rPr>
              <a:t>.; Hernandez-</a:t>
            </a:r>
            <a:r>
              <a:rPr lang="en-US" sz="1200" b="0" i="0" u="none" strike="noStrike" kern="1200" dirty="0" err="1">
                <a:solidFill>
                  <a:schemeClr val="tx1"/>
                </a:solidFill>
                <a:effectLst/>
                <a:latin typeface="+mn-lt"/>
                <a:ea typeface="+mn-ea"/>
                <a:cs typeface="+mn-cs"/>
                <a:hlinkClick r:id="rId3"/>
              </a:rPr>
              <a:t>Torres,E</a:t>
            </a:r>
            <a:r>
              <a:rPr lang="en-US" sz="1200" b="0" i="0" u="none" strike="noStrike" kern="1200" dirty="0">
                <a:solidFill>
                  <a:schemeClr val="tx1"/>
                </a:solidFill>
                <a:effectLst/>
                <a:latin typeface="+mn-lt"/>
                <a:ea typeface="+mn-ea"/>
                <a:cs typeface="+mn-cs"/>
                <a:hlinkClick r:id="rId3"/>
              </a:rPr>
              <a:t>.; Martinez-</a:t>
            </a:r>
            <a:r>
              <a:rPr lang="en-US" sz="1200" b="0" i="0" u="none" strike="noStrike" kern="1200" dirty="0" err="1">
                <a:solidFill>
                  <a:schemeClr val="tx1"/>
                </a:solidFill>
                <a:effectLst/>
                <a:latin typeface="+mn-lt"/>
                <a:ea typeface="+mn-ea"/>
                <a:cs typeface="+mn-cs"/>
                <a:hlinkClick r:id="rId3"/>
              </a:rPr>
              <a:t>Montes,J.L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Villalobos,M</a:t>
            </a:r>
            <a:r>
              <a:rPr lang="en-US" sz="1200" b="0" i="0" u="none" strike="noStrike" kern="1200" dirty="0">
                <a:solidFill>
                  <a:schemeClr val="tx1"/>
                </a:solidFill>
                <a:effectLst/>
                <a:latin typeface="+mn-lt"/>
                <a:ea typeface="+mn-ea"/>
                <a:cs typeface="+mn-cs"/>
                <a:hlinkClick r:id="rId3"/>
              </a:rPr>
              <a:t>.; Arroyo-</a:t>
            </a:r>
            <a:r>
              <a:rPr lang="en-US" sz="1200" b="0" i="0" u="none" strike="noStrike" kern="1200" dirty="0" err="1">
                <a:solidFill>
                  <a:schemeClr val="tx1"/>
                </a:solidFill>
                <a:effectLst/>
                <a:latin typeface="+mn-lt"/>
                <a:ea typeface="+mn-ea"/>
                <a:cs typeface="+mn-cs"/>
                <a:hlinkClick r:id="rId3"/>
              </a:rPr>
              <a:t>Morales,M</a:t>
            </a:r>
            <a:r>
              <a:rPr lang="en-US" sz="1200" b="0" i="0" u="none" strike="noStrike" kern="1200" dirty="0">
                <a:solidFill>
                  <a:schemeClr val="tx1"/>
                </a:solidFill>
                <a:effectLst/>
                <a:latin typeface="+mn-lt"/>
                <a:ea typeface="+mn-ea"/>
                <a:cs typeface="+mn-cs"/>
                <a:hlinkClick r:id="rId3"/>
              </a:rPr>
              <a:t>. Body mass index as predictor of health-related quality-of-life changes after total hip arthroplasty: a cross-over study. J Arthroplasty; 2013/4: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Bennett,D</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Gibson,D</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O'Brien,S</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Beverland,D.E</a:t>
            </a:r>
            <a:r>
              <a:rPr lang="en-US" sz="1200" b="0" i="0" u="none" strike="noStrike" kern="1200" dirty="0">
                <a:solidFill>
                  <a:schemeClr val="tx1"/>
                </a:solidFill>
                <a:effectLst/>
                <a:latin typeface="+mn-lt"/>
                <a:ea typeface="+mn-ea"/>
                <a:cs typeface="+mn-cs"/>
                <a:hlinkClick r:id="rId4"/>
              </a:rPr>
              <a:t>. Hip arthroplasty in morbidly obese patients - Intra-operative and short term outcomes. HIP International; 2010/1: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Bowditch,M.G</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Villar,R.N</a:t>
            </a:r>
            <a:r>
              <a:rPr lang="en-US" sz="1200" b="0" i="0" u="none" strike="noStrike" kern="1200" dirty="0">
                <a:solidFill>
                  <a:schemeClr val="tx1"/>
                </a:solidFill>
                <a:effectLst/>
                <a:latin typeface="+mn-lt"/>
                <a:ea typeface="+mn-ea"/>
                <a:cs typeface="+mn-cs"/>
                <a:hlinkClick r:id="rId5"/>
              </a:rPr>
              <a:t>. Do obese patients bleed more? A prospective study of blood loss at total hip replacement. Ann R Coll Surg Engl.; 1999/5: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Davis,A.M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Wood,A.M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Keenan,A.C</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Brenkel,I.J</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Ballantyne,J.A</a:t>
            </a:r>
            <a:r>
              <a:rPr lang="en-US" sz="1200" b="0" i="0" u="none" strike="noStrike" kern="1200" dirty="0">
                <a:solidFill>
                  <a:schemeClr val="tx1"/>
                </a:solidFill>
                <a:effectLst/>
                <a:latin typeface="+mn-lt"/>
                <a:ea typeface="+mn-ea"/>
                <a:cs typeface="+mn-cs"/>
                <a:hlinkClick r:id="rId6"/>
              </a:rPr>
              <a:t>. Does body mass index affect clinical outcome post-operatively and at five years after primary unilateral total hip replacement performed for osteoarthritis? A multivariate analysis of prospective data. J Bone Joint Surg Br; 2011/9: 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Jackson,M.P</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Sexton,S.A</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Yeung,E</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Walter,W.L</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Walter,W.K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Zicat,B.A</a:t>
            </a:r>
            <a:r>
              <a:rPr lang="en-US" sz="1200" b="0" i="0" u="none" strike="noStrike" kern="1200" dirty="0">
                <a:solidFill>
                  <a:schemeClr val="tx1"/>
                </a:solidFill>
                <a:effectLst/>
                <a:latin typeface="+mn-lt"/>
                <a:ea typeface="+mn-ea"/>
                <a:cs typeface="+mn-cs"/>
                <a:hlinkClick r:id="rId7"/>
              </a:rPr>
              <a:t>. The effect of obesity on the mid-term survival and clinical outcome of </a:t>
            </a:r>
            <a:r>
              <a:rPr lang="en-US" sz="1200" b="0" i="0" u="none" strike="noStrike" kern="1200" dirty="0" err="1">
                <a:solidFill>
                  <a:schemeClr val="tx1"/>
                </a:solidFill>
                <a:effectLst/>
                <a:latin typeface="+mn-lt"/>
                <a:ea typeface="+mn-ea"/>
                <a:cs typeface="+mn-cs"/>
                <a:hlinkClick r:id="rId7"/>
              </a:rPr>
              <a:t>cementless</a:t>
            </a:r>
            <a:r>
              <a:rPr lang="en-US" sz="1200" b="0" i="0" u="none" strike="noStrike" kern="1200" dirty="0">
                <a:solidFill>
                  <a:schemeClr val="tx1"/>
                </a:solidFill>
                <a:effectLst/>
                <a:latin typeface="+mn-lt"/>
                <a:ea typeface="+mn-ea"/>
                <a:cs typeface="+mn-cs"/>
                <a:hlinkClick r:id="rId7"/>
              </a:rPr>
              <a:t> total hip replacement. J Bone Joint Surg Br; 2009/10: 10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Judge,A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Cooper,C</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Arden,N.K</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Williams,S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Hobbs,N</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Dixon,D</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Gunther,K.P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Dreinhoefer,K</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Dieppe,P.A</a:t>
            </a:r>
            <a:r>
              <a:rPr lang="en-US" sz="1200" b="0" i="0" u="none" strike="noStrike" kern="1200" dirty="0">
                <a:solidFill>
                  <a:schemeClr val="tx1"/>
                </a:solidFill>
                <a:effectLst/>
                <a:latin typeface="+mn-lt"/>
                <a:ea typeface="+mn-ea"/>
                <a:cs typeface="+mn-cs"/>
                <a:hlinkClick r:id="rId8"/>
              </a:rPr>
              <a:t>. Pre-operative expectation predicts 12-month post-operative outcome among patients undergoing primary total hip replacement in European </a:t>
            </a:r>
            <a:r>
              <a:rPr lang="en-US" sz="1200" b="0" i="0" u="none" strike="noStrike" kern="1200" dirty="0" err="1">
                <a:solidFill>
                  <a:schemeClr val="tx1"/>
                </a:solidFill>
                <a:effectLst/>
                <a:latin typeface="+mn-lt"/>
                <a:ea typeface="+mn-ea"/>
                <a:cs typeface="+mn-cs"/>
                <a:hlinkClick r:id="rId8"/>
              </a:rPr>
              <a:t>orthopaedic</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centres</a:t>
            </a:r>
            <a:r>
              <a:rPr lang="en-US" sz="1200" b="0" i="0" u="none" strike="noStrike" kern="1200" dirty="0">
                <a:solidFill>
                  <a:schemeClr val="tx1"/>
                </a:solidFill>
                <a:effectLst/>
                <a:latin typeface="+mn-lt"/>
                <a:ea typeface="+mn-ea"/>
                <a:cs typeface="+mn-cs"/>
                <a:hlinkClick r:id="rId8"/>
              </a:rPr>
              <a:t>. Osteoarthritis Cartilage; 2011/6: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McCalden,R.W</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Charron,K.D</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MacDonald,S.J</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Bourne,R.B</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Naudie,D.D</a:t>
            </a:r>
            <a:r>
              <a:rPr lang="en-US" sz="1200" b="0" i="0" u="none" strike="noStrike" kern="1200" dirty="0">
                <a:solidFill>
                  <a:schemeClr val="tx1"/>
                </a:solidFill>
                <a:effectLst/>
                <a:latin typeface="+mn-lt"/>
                <a:ea typeface="+mn-ea"/>
                <a:cs typeface="+mn-cs"/>
                <a:hlinkClick r:id="rId9"/>
              </a:rPr>
              <a:t>. Does morbid obesity affect the outcome of total hip replacement?: an analysis of 3290 THRs. J Bone Joint Surg Br; 2011/3: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Stevens,M</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Paans,N</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Wagenmakers,R</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van,Beveren</a:t>
            </a:r>
            <a:r>
              <a:rPr lang="en-US" sz="1200" b="0" i="0" u="none" strike="noStrike" kern="1200" dirty="0">
                <a:solidFill>
                  <a:schemeClr val="tx1"/>
                </a:solidFill>
                <a:effectLst/>
                <a:latin typeface="+mn-lt"/>
                <a:ea typeface="+mn-ea"/>
                <a:cs typeface="+mn-cs"/>
                <a:hlinkClick r:id="rId10"/>
              </a:rPr>
              <a:t> J.; van </a:t>
            </a:r>
            <a:r>
              <a:rPr lang="en-US" sz="1200" b="0" i="0" u="none" strike="noStrike" kern="1200" dirty="0" err="1">
                <a:solidFill>
                  <a:schemeClr val="tx1"/>
                </a:solidFill>
                <a:effectLst/>
                <a:latin typeface="+mn-lt"/>
                <a:ea typeface="+mn-ea"/>
                <a:cs typeface="+mn-cs"/>
                <a:hlinkClick r:id="rId10"/>
              </a:rPr>
              <a:t>Raay,J.J</a:t>
            </a:r>
            <a:r>
              <a:rPr lang="en-US" sz="1200" b="0" i="0" u="none" strike="noStrike" kern="1200" dirty="0">
                <a:solidFill>
                  <a:schemeClr val="tx1"/>
                </a:solidFill>
                <a:effectLst/>
                <a:latin typeface="+mn-lt"/>
                <a:ea typeface="+mn-ea"/>
                <a:cs typeface="+mn-cs"/>
                <a:hlinkClick r:id="rId10"/>
              </a:rPr>
              <a:t>.; van der </a:t>
            </a:r>
            <a:r>
              <a:rPr lang="en-US" sz="1200" b="0" i="0" u="none" strike="noStrike" kern="1200" dirty="0" err="1">
                <a:solidFill>
                  <a:schemeClr val="tx1"/>
                </a:solidFill>
                <a:effectLst/>
                <a:latin typeface="+mn-lt"/>
                <a:ea typeface="+mn-ea"/>
                <a:cs typeface="+mn-cs"/>
                <a:hlinkClick r:id="rId10"/>
              </a:rPr>
              <a:t>Meer,K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Stewart,R</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Bulstra,S.K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Reininga,I.H</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van,den</a:t>
            </a:r>
            <a:r>
              <a:rPr lang="en-US" sz="1200" b="0" i="0" u="none" strike="noStrike" kern="1200" dirty="0">
                <a:solidFill>
                  <a:schemeClr val="tx1"/>
                </a:solidFill>
                <a:effectLst/>
                <a:latin typeface="+mn-lt"/>
                <a:ea typeface="+mn-ea"/>
                <a:cs typeface="+mn-cs"/>
                <a:hlinkClick r:id="rId10"/>
              </a:rPr>
              <a:t> Akker-</a:t>
            </a:r>
            <a:r>
              <a:rPr lang="en-US" sz="1200" b="0" i="0" u="none" strike="noStrike" kern="1200" dirty="0" err="1">
                <a:solidFill>
                  <a:schemeClr val="tx1"/>
                </a:solidFill>
                <a:effectLst/>
                <a:latin typeface="+mn-lt"/>
                <a:ea typeface="+mn-ea"/>
                <a:cs typeface="+mn-cs"/>
                <a:hlinkClick r:id="rId10"/>
              </a:rPr>
              <a:t>Scheek,I</a:t>
            </a:r>
            <a:r>
              <a:rPr lang="en-US" sz="1200" b="0" i="0" u="none" strike="noStrike" kern="1200" dirty="0">
                <a:solidFill>
                  <a:schemeClr val="tx1"/>
                </a:solidFill>
                <a:effectLst/>
                <a:latin typeface="+mn-lt"/>
                <a:ea typeface="+mn-ea"/>
                <a:cs typeface="+mn-cs"/>
                <a:hlinkClick r:id="rId10"/>
              </a:rPr>
              <a:t> The influence of overweight/obesity on patient-perceived physical functioning and health-related quality of life after primary total hip arthroplasty. </a:t>
            </a:r>
            <a:r>
              <a:rPr lang="en-US" sz="1200" b="0" i="0" u="none" strike="noStrike" kern="1200" dirty="0" err="1">
                <a:solidFill>
                  <a:schemeClr val="tx1"/>
                </a:solidFill>
                <a:effectLst/>
                <a:latin typeface="+mn-lt"/>
                <a:ea typeface="+mn-ea"/>
                <a:cs typeface="+mn-cs"/>
                <a:hlinkClick r:id="rId10"/>
              </a:rPr>
              <a:t>Obes.Surg</a:t>
            </a:r>
            <a:r>
              <a:rPr lang="en-US" sz="1200" b="0" i="0" u="none" strike="noStrike" kern="1200" dirty="0">
                <a:solidFill>
                  <a:schemeClr val="tx1"/>
                </a:solidFill>
                <a:effectLst/>
                <a:latin typeface="+mn-lt"/>
                <a:ea typeface="+mn-ea"/>
                <a:cs typeface="+mn-cs"/>
                <a:hlinkClick r:id="rId10"/>
              </a:rPr>
              <a:t>; 2012/4: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Yeung,E</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Jackson,M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Sexton,S</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Walter,W</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Zicat,B</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Walter,W</a:t>
            </a:r>
            <a:r>
              <a:rPr lang="en-US" sz="1200" b="0" i="0" u="none" strike="noStrike" kern="1200" dirty="0">
                <a:solidFill>
                  <a:schemeClr val="tx1"/>
                </a:solidFill>
                <a:effectLst/>
                <a:latin typeface="+mn-lt"/>
                <a:ea typeface="+mn-ea"/>
                <a:cs typeface="+mn-cs"/>
                <a:hlinkClick r:id="rId11"/>
              </a:rPr>
              <a:t>. The effect of obesity on the outcome of hip and knee arthroplasty. Int </a:t>
            </a:r>
            <a:r>
              <a:rPr lang="en-US" sz="1200" b="0" i="0" u="none" strike="noStrike" kern="1200" dirty="0" err="1">
                <a:solidFill>
                  <a:schemeClr val="tx1"/>
                </a:solidFill>
                <a:effectLst/>
                <a:latin typeface="+mn-lt"/>
                <a:ea typeface="+mn-ea"/>
                <a:cs typeface="+mn-cs"/>
                <a:hlinkClick r:id="rId11"/>
              </a:rPr>
              <a:t>Orthop</a:t>
            </a:r>
            <a:r>
              <a:rPr lang="en-US" sz="1200" b="0" i="0" u="none" strike="noStrike" kern="1200" dirty="0">
                <a:solidFill>
                  <a:schemeClr val="tx1"/>
                </a:solidFill>
                <a:effectLst/>
                <a:latin typeface="+mn-lt"/>
                <a:ea typeface="+mn-ea"/>
                <a:cs typeface="+mn-cs"/>
                <a:hlinkClick r:id="rId11"/>
              </a:rPr>
              <a:t>; 2011/6: 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25</a:t>
            </a:fld>
            <a:endParaRPr lang="en-US"/>
          </a:p>
        </p:txBody>
      </p:sp>
    </p:spTree>
    <p:extLst>
      <p:ext uri="{BB962C8B-B14F-4D97-AF65-F5344CB8AC3E}">
        <p14:creationId xmlns:p14="http://schemas.microsoft.com/office/powerpoint/2010/main" val="3020123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four moderate and two low quality articles that support increased age is associated with lower functional and quality of life outcomes in patients with symptomatic osteoarthritis of the hip undergoing total hip arthroplasty. Specifically, older age is associated with lower mental and physical component SF-36, EQ-5D, and WOMAC scores (</a:t>
            </a:r>
            <a:r>
              <a:rPr lang="en-US" sz="1200" b="0" i="0" u="none" strike="noStrike" kern="1200" baseline="0" dirty="0" err="1">
                <a:solidFill>
                  <a:schemeClr val="tx1"/>
                </a:solidFill>
                <a:latin typeface="+mn-lt"/>
                <a:ea typeface="+mn-ea"/>
                <a:cs typeface="+mn-cs"/>
              </a:rPr>
              <a:t>Badure-Brzoza</a:t>
            </a:r>
            <a:r>
              <a:rPr lang="en-US" sz="1200" b="0" i="0" u="none" strike="noStrike" kern="1200" baseline="0" dirty="0">
                <a:solidFill>
                  <a:schemeClr val="tx1"/>
                </a:solidFill>
                <a:latin typeface="+mn-lt"/>
                <a:ea typeface="+mn-ea"/>
                <a:cs typeface="+mn-cs"/>
              </a:rPr>
              <a:t> 2008, Fujita 2016 &amp; Stevens 2012). Older age is also associated with less sustained improvement in SF-36 and WOMAC scores (Gandhi 2010). There is a non-linear association of age and EQ-5D scores with peak of improvement at age 65 then steeply declining around age 70 (Gordon 2014). </a:t>
            </a:r>
          </a:p>
          <a:p>
            <a:r>
              <a:rPr lang="en-US" sz="1200" b="0" i="0" u="none" strike="noStrike" kern="1200" baseline="0" dirty="0">
                <a:solidFill>
                  <a:schemeClr val="tx1"/>
                </a:solidFill>
                <a:latin typeface="+mn-lt"/>
                <a:ea typeface="+mn-ea"/>
                <a:cs typeface="+mn-cs"/>
              </a:rPr>
              <a:t>Additionally, there is worsening of Oxford hip scores in patients older than 70 (Judge 2013), and patients older than 80 had an average Oxford hip score 3.81 points lower than patients in the 60- 70 years cohort. Nonetheless, the change in functional status between younger and older patients was similar (Judge et al 2011; </a:t>
            </a:r>
            <a:r>
              <a:rPr lang="en-US" sz="1200" b="0" i="0" u="none" strike="noStrike" kern="1200" baseline="0" dirty="0" err="1">
                <a:solidFill>
                  <a:schemeClr val="tx1"/>
                </a:solidFill>
                <a:latin typeface="+mn-lt"/>
                <a:ea typeface="+mn-ea"/>
                <a:cs typeface="+mn-cs"/>
              </a:rPr>
              <a:t>Aranda,Villalobos</a:t>
            </a:r>
            <a:r>
              <a:rPr lang="en-US" sz="1200" b="0" i="0" u="none" strike="noStrike" kern="1200" baseline="0" dirty="0">
                <a:solidFill>
                  <a:schemeClr val="tx1"/>
                </a:solidFill>
                <a:latin typeface="+mn-lt"/>
                <a:ea typeface="+mn-ea"/>
                <a:cs typeface="+mn-cs"/>
              </a:rPr>
              <a:t>; Jones et al 2012; McHugh 2013; Quintana et al 2009).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regard to mortality, there was one moderate and one low quality article demonstrating increased mortality with increasing age in patients with symptomatic osteoarthritis of the hip undergoing total hip arthroplasty. Whittle 1993 showed a proportional increase of a hazard ratio of 2.4 per 10 year increase in age, which corresponds to a 3.75% 90 day mortality among patients 85 years of age or older. McMinn 2012 demonstrated a similar trend of increasing mortality with increasing age.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Four low quality studies showed an increased risk of revision surgeries in younger patients with symptomatic osteoarthritis of the hip undergoing total hip arthroplasty. For selected studies, age under 65 was associated with increased risk of revision for aseptic loosening with uncemented prostheses with hazard ratios of 3.21 (Corten 2011) and 2.29 (</a:t>
            </a:r>
            <a:r>
              <a:rPr lang="en-US" sz="1200" b="0" i="0" u="none" strike="noStrike" kern="1200" baseline="0" dirty="0" err="1">
                <a:solidFill>
                  <a:schemeClr val="tx1"/>
                </a:solidFill>
                <a:latin typeface="+mn-lt"/>
                <a:ea typeface="+mn-ea"/>
                <a:cs typeface="+mn-cs"/>
              </a:rPr>
              <a:t>Visuri</a:t>
            </a:r>
            <a:r>
              <a:rPr lang="en-US" sz="1200" b="0" i="0" u="none" strike="noStrike" kern="1200" baseline="0" dirty="0">
                <a:solidFill>
                  <a:schemeClr val="tx1"/>
                </a:solidFill>
                <a:latin typeface="+mn-lt"/>
                <a:ea typeface="+mn-ea"/>
                <a:cs typeface="+mn-cs"/>
              </a:rPr>
              <a:t> 2002). Conversely, Katz 2012 reported a 2% risk of revision in the first 18 months followed by 1% for every year thereafter. Similarly, McMinn 2012 showed that revision risk decreases with increasing age.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possible that elderly patients will be denied access to the benefits of THA due to concerns regarding increased risk.</a:t>
            </a: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Continued long term studies following younger (age &lt; 50) and older (age &gt; 80) patients with symptomatic osteoarthritis of the hip undergoing total hip arthroplasty using contemporary techniques.</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Aranda,Villalobos</a:t>
            </a:r>
            <a:r>
              <a:rPr lang="en-US" sz="1200" b="0" i="0" u="none" strike="noStrike" kern="1200" dirty="0">
                <a:solidFill>
                  <a:schemeClr val="tx1"/>
                </a:solidFill>
                <a:effectLst/>
                <a:latin typeface="+mn-lt"/>
                <a:ea typeface="+mn-ea"/>
                <a:cs typeface="+mn-cs"/>
                <a:hlinkClick r:id="rId3"/>
              </a:rPr>
              <a:t> P.; Navarro-</a:t>
            </a:r>
            <a:r>
              <a:rPr lang="en-US" sz="1200" b="0" i="0" u="none" strike="noStrike" kern="1200" dirty="0" err="1">
                <a:solidFill>
                  <a:schemeClr val="tx1"/>
                </a:solidFill>
                <a:effectLst/>
                <a:latin typeface="+mn-lt"/>
                <a:ea typeface="+mn-ea"/>
                <a:cs typeface="+mn-cs"/>
                <a:hlinkClick r:id="rId3"/>
              </a:rPr>
              <a:t>Espigares,J.L</a:t>
            </a:r>
            <a:r>
              <a:rPr lang="en-US" sz="1200" b="0" i="0" u="none" strike="noStrike" kern="1200" dirty="0">
                <a:solidFill>
                  <a:schemeClr val="tx1"/>
                </a:solidFill>
                <a:effectLst/>
                <a:latin typeface="+mn-lt"/>
                <a:ea typeface="+mn-ea"/>
                <a:cs typeface="+mn-cs"/>
                <a:hlinkClick r:id="rId3"/>
              </a:rPr>
              <a:t>.; Hernandez-</a:t>
            </a:r>
            <a:r>
              <a:rPr lang="en-US" sz="1200" b="0" i="0" u="none" strike="noStrike" kern="1200" dirty="0" err="1">
                <a:solidFill>
                  <a:schemeClr val="tx1"/>
                </a:solidFill>
                <a:effectLst/>
                <a:latin typeface="+mn-lt"/>
                <a:ea typeface="+mn-ea"/>
                <a:cs typeface="+mn-cs"/>
                <a:hlinkClick r:id="rId3"/>
              </a:rPr>
              <a:t>Torres,E</a:t>
            </a:r>
            <a:r>
              <a:rPr lang="en-US" sz="1200" b="0" i="0" u="none" strike="noStrike" kern="1200" dirty="0">
                <a:solidFill>
                  <a:schemeClr val="tx1"/>
                </a:solidFill>
                <a:effectLst/>
                <a:latin typeface="+mn-lt"/>
                <a:ea typeface="+mn-ea"/>
                <a:cs typeface="+mn-cs"/>
                <a:hlinkClick r:id="rId3"/>
              </a:rPr>
              <a:t>.; Martinez-</a:t>
            </a:r>
            <a:r>
              <a:rPr lang="en-US" sz="1200" b="0" i="0" u="none" strike="noStrike" kern="1200" dirty="0" err="1">
                <a:solidFill>
                  <a:schemeClr val="tx1"/>
                </a:solidFill>
                <a:effectLst/>
                <a:latin typeface="+mn-lt"/>
                <a:ea typeface="+mn-ea"/>
                <a:cs typeface="+mn-cs"/>
                <a:hlinkClick r:id="rId3"/>
              </a:rPr>
              <a:t>Montes,J.L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Villalobos,M</a:t>
            </a:r>
            <a:r>
              <a:rPr lang="en-US" sz="1200" b="0" i="0" u="none" strike="noStrike" kern="1200" dirty="0">
                <a:solidFill>
                  <a:schemeClr val="tx1"/>
                </a:solidFill>
                <a:effectLst/>
                <a:latin typeface="+mn-lt"/>
                <a:ea typeface="+mn-ea"/>
                <a:cs typeface="+mn-cs"/>
                <a:hlinkClick r:id="rId3"/>
              </a:rPr>
              <a:t>.; Arroyo-</a:t>
            </a:r>
            <a:r>
              <a:rPr lang="en-US" sz="1200" b="0" i="0" u="none" strike="noStrike" kern="1200" dirty="0" err="1">
                <a:solidFill>
                  <a:schemeClr val="tx1"/>
                </a:solidFill>
                <a:effectLst/>
                <a:latin typeface="+mn-lt"/>
                <a:ea typeface="+mn-ea"/>
                <a:cs typeface="+mn-cs"/>
                <a:hlinkClick r:id="rId3"/>
              </a:rPr>
              <a:t>Morales,M</a:t>
            </a:r>
            <a:r>
              <a:rPr lang="en-US" sz="1200" b="0" i="0" u="none" strike="noStrike" kern="1200" dirty="0">
                <a:solidFill>
                  <a:schemeClr val="tx1"/>
                </a:solidFill>
                <a:effectLst/>
                <a:latin typeface="+mn-lt"/>
                <a:ea typeface="+mn-ea"/>
                <a:cs typeface="+mn-cs"/>
                <a:hlinkClick r:id="rId3"/>
              </a:rPr>
              <a:t>. Body mass index as predictor of health-related quality-of-life changes after total hip arthroplasty: a cross-over study. J Arthroplasty; 2013/4: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Badura-</a:t>
            </a:r>
            <a:r>
              <a:rPr lang="en-US" sz="1200" b="0" i="0" u="none" strike="noStrike" kern="1200" dirty="0" err="1">
                <a:solidFill>
                  <a:schemeClr val="tx1"/>
                </a:solidFill>
                <a:effectLst/>
                <a:latin typeface="+mn-lt"/>
                <a:ea typeface="+mn-ea"/>
                <a:cs typeface="+mn-cs"/>
                <a:hlinkClick r:id="rId4"/>
              </a:rPr>
              <a:t>Brzoza,K</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Zajac,P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Kasperska-Zajac,A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Brzoza,Z</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Matysiakiewicz,J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Piegza,M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Hese,R.T</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Rogala,B</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Semenowicz,J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Koczy,B</a:t>
            </a:r>
            <a:r>
              <a:rPr lang="en-US" sz="1200" b="0" i="0" u="none" strike="noStrike" kern="1200" dirty="0">
                <a:solidFill>
                  <a:schemeClr val="tx1"/>
                </a:solidFill>
                <a:effectLst/>
                <a:latin typeface="+mn-lt"/>
                <a:ea typeface="+mn-ea"/>
                <a:cs typeface="+mn-cs"/>
                <a:hlinkClick r:id="rId4"/>
              </a:rPr>
              <a:t>. Anxiety and depression and their influence on the quality of life after total hip replacement: preliminary report. Int J Psychiatry Clin </a:t>
            </a:r>
            <a:r>
              <a:rPr lang="en-US" sz="1200" b="0" i="0" u="none" strike="noStrike" kern="1200" dirty="0" err="1">
                <a:solidFill>
                  <a:schemeClr val="tx1"/>
                </a:solidFill>
                <a:effectLst/>
                <a:latin typeface="+mn-lt"/>
                <a:ea typeface="+mn-ea"/>
                <a:cs typeface="+mn-cs"/>
                <a:hlinkClick r:id="rId4"/>
              </a:rPr>
              <a:t>Pract</a:t>
            </a:r>
            <a:r>
              <a:rPr lang="en-US" sz="1200" b="0" i="0" u="none" strike="noStrike" kern="1200" dirty="0">
                <a:solidFill>
                  <a:schemeClr val="tx1"/>
                </a:solidFill>
                <a:effectLst/>
                <a:latin typeface="+mn-lt"/>
                <a:ea typeface="+mn-ea"/>
                <a:cs typeface="+mn-cs"/>
                <a:hlinkClick r:id="rId4"/>
              </a:rPr>
              <a:t>; 2008: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Corten,K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Bourne,R.B</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Charron,K.D</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Au,K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Rorabeck,C.H</a:t>
            </a:r>
            <a:r>
              <a:rPr lang="en-US" sz="1200" b="0" i="0" u="none" strike="noStrike" kern="1200" dirty="0">
                <a:solidFill>
                  <a:schemeClr val="tx1"/>
                </a:solidFill>
                <a:effectLst/>
                <a:latin typeface="+mn-lt"/>
                <a:ea typeface="+mn-ea"/>
                <a:cs typeface="+mn-cs"/>
                <a:hlinkClick r:id="rId5"/>
              </a:rPr>
              <a:t>. What works best, a cemented or </a:t>
            </a:r>
            <a:r>
              <a:rPr lang="en-US" sz="1200" b="0" i="0" u="none" strike="noStrike" kern="1200" dirty="0" err="1">
                <a:solidFill>
                  <a:schemeClr val="tx1"/>
                </a:solidFill>
                <a:effectLst/>
                <a:latin typeface="+mn-lt"/>
                <a:ea typeface="+mn-ea"/>
                <a:cs typeface="+mn-cs"/>
                <a:hlinkClick r:id="rId5"/>
              </a:rPr>
              <a:t>cementless</a:t>
            </a:r>
            <a:r>
              <a:rPr lang="en-US" sz="1200" b="0" i="0" u="none" strike="noStrike" kern="1200" dirty="0">
                <a:solidFill>
                  <a:schemeClr val="tx1"/>
                </a:solidFill>
                <a:effectLst/>
                <a:latin typeface="+mn-lt"/>
                <a:ea typeface="+mn-ea"/>
                <a:cs typeface="+mn-cs"/>
                <a:hlinkClick r:id="rId5"/>
              </a:rPr>
              <a:t> primary total hip arthroplasty?: minimum 17-year </a:t>
            </a:r>
            <a:r>
              <a:rPr lang="en-US" sz="1200" b="0" i="0" u="none" strike="noStrike" kern="1200" dirty="0" err="1">
                <a:solidFill>
                  <a:schemeClr val="tx1"/>
                </a:solidFill>
                <a:effectLst/>
                <a:latin typeface="+mn-lt"/>
                <a:ea typeface="+mn-ea"/>
                <a:cs typeface="+mn-cs"/>
                <a:hlinkClick r:id="rId5"/>
              </a:rPr>
              <a:t>followup</a:t>
            </a:r>
            <a:r>
              <a:rPr lang="en-US" sz="1200" b="0" i="0" u="none" strike="noStrike" kern="1200" dirty="0">
                <a:solidFill>
                  <a:schemeClr val="tx1"/>
                </a:solidFill>
                <a:effectLst/>
                <a:latin typeface="+mn-lt"/>
                <a:ea typeface="+mn-ea"/>
                <a:cs typeface="+mn-cs"/>
                <a:hlinkClick r:id="rId5"/>
              </a:rPr>
              <a:t> of a randomized controlled trial. Clin </a:t>
            </a:r>
            <a:r>
              <a:rPr lang="en-US" sz="1200" b="0" i="0" u="none" strike="noStrike" kern="1200" dirty="0" err="1">
                <a:solidFill>
                  <a:schemeClr val="tx1"/>
                </a:solidFill>
                <a:effectLst/>
                <a:latin typeface="+mn-lt"/>
                <a:ea typeface="+mn-ea"/>
                <a:cs typeface="+mn-cs"/>
                <a:hlinkClick r:id="rId5"/>
              </a:rPr>
              <a:t>Orthop</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Relat</a:t>
            </a:r>
            <a:r>
              <a:rPr lang="en-US" sz="1200" b="0" i="0" u="none" strike="noStrike" kern="1200" dirty="0">
                <a:solidFill>
                  <a:schemeClr val="tx1"/>
                </a:solidFill>
                <a:effectLst/>
                <a:latin typeface="+mn-lt"/>
                <a:ea typeface="+mn-ea"/>
                <a:cs typeface="+mn-cs"/>
                <a:hlinkClick r:id="rId5"/>
              </a:rPr>
              <a:t> Res; 2011/1: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Fujita,K</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Makimoto,K</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Mawatari,M</a:t>
            </a:r>
            <a:r>
              <a:rPr lang="en-US" sz="1200" b="0" i="0" u="none" strike="noStrike" kern="1200" dirty="0">
                <a:solidFill>
                  <a:schemeClr val="tx1"/>
                </a:solidFill>
                <a:effectLst/>
                <a:latin typeface="+mn-lt"/>
                <a:ea typeface="+mn-ea"/>
                <a:cs typeface="+mn-cs"/>
                <a:hlinkClick r:id="rId6"/>
              </a:rPr>
              <a:t>. Three-year follow-up study of health related QOL and lifestyle indicators for Japanese patients after total hip arthroplasty. J </a:t>
            </a:r>
            <a:r>
              <a:rPr lang="en-US" sz="1200" b="0" i="0" u="none" strike="noStrike" kern="1200" dirty="0" err="1">
                <a:solidFill>
                  <a:schemeClr val="tx1"/>
                </a:solidFill>
                <a:effectLst/>
                <a:latin typeface="+mn-lt"/>
                <a:ea typeface="+mn-ea"/>
                <a:cs typeface="+mn-cs"/>
                <a:hlinkClick r:id="rId6"/>
              </a:rPr>
              <a:t>Orthop</a:t>
            </a:r>
            <a:r>
              <a:rPr lang="en-US" sz="1200" b="0" i="0" u="none" strike="noStrike" kern="1200" dirty="0">
                <a:solidFill>
                  <a:schemeClr val="tx1"/>
                </a:solidFill>
                <a:effectLst/>
                <a:latin typeface="+mn-lt"/>
                <a:ea typeface="+mn-ea"/>
                <a:cs typeface="+mn-cs"/>
                <a:hlinkClick r:id="rId6"/>
              </a:rPr>
              <a:t> Sci; 2016/3: 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Gandhi,R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Dhotar,H</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Davey,J.R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Mahomed,N.N</a:t>
            </a:r>
            <a:r>
              <a:rPr lang="en-US" sz="1200" b="0" i="0" u="none" strike="noStrike" kern="1200" dirty="0">
                <a:solidFill>
                  <a:schemeClr val="tx1"/>
                </a:solidFill>
                <a:effectLst/>
                <a:latin typeface="+mn-lt"/>
                <a:ea typeface="+mn-ea"/>
                <a:cs typeface="+mn-cs"/>
                <a:hlinkClick r:id="rId7"/>
              </a:rPr>
              <a:t>. Predicting the longer-term outcomes of total hip replacement. J </a:t>
            </a:r>
            <a:r>
              <a:rPr lang="en-US" sz="1200" b="0" i="0" u="none" strike="noStrike" kern="1200" dirty="0" err="1">
                <a:solidFill>
                  <a:schemeClr val="tx1"/>
                </a:solidFill>
                <a:effectLst/>
                <a:latin typeface="+mn-lt"/>
                <a:ea typeface="+mn-ea"/>
                <a:cs typeface="+mn-cs"/>
                <a:hlinkClick r:id="rId7"/>
              </a:rPr>
              <a:t>Rheumatol</a:t>
            </a:r>
            <a:r>
              <a:rPr lang="en-US" sz="1200" b="0" i="0" u="none" strike="noStrike" kern="1200" dirty="0">
                <a:solidFill>
                  <a:schemeClr val="tx1"/>
                </a:solidFill>
                <a:effectLst/>
                <a:latin typeface="+mn-lt"/>
                <a:ea typeface="+mn-ea"/>
                <a:cs typeface="+mn-cs"/>
                <a:hlinkClick r:id="rId7"/>
              </a:rPr>
              <a:t>.; 2010/12: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a:rPr>
              <a:t>Gordon, M.; </a:t>
            </a:r>
            <a:r>
              <a:rPr lang="en-US" sz="1200" b="0" i="0" u="none" strike="noStrike" kern="1200" dirty="0" err="1">
                <a:solidFill>
                  <a:schemeClr val="tx1"/>
                </a:solidFill>
                <a:effectLst/>
                <a:latin typeface="+mn-lt"/>
                <a:ea typeface="+mn-ea"/>
                <a:cs typeface="+mn-cs"/>
                <a:hlinkClick r:id="rId8"/>
              </a:rPr>
              <a:t>Greene,M</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Frumento,P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Rolfson,O</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Garellick,G</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Stark,A</a:t>
            </a:r>
            <a:r>
              <a:rPr lang="en-US" sz="1200" b="0" i="0" u="none" strike="noStrike" kern="1200" dirty="0">
                <a:solidFill>
                  <a:schemeClr val="tx1"/>
                </a:solidFill>
                <a:effectLst/>
                <a:latin typeface="+mn-lt"/>
                <a:ea typeface="+mn-ea"/>
                <a:cs typeface="+mn-cs"/>
                <a:hlinkClick r:id="rId8"/>
              </a:rPr>
              <a:t>. Age- and health-related quality of life after total hip replacement: decreasing gains in patients above 70 years of age. Acta </a:t>
            </a:r>
            <a:r>
              <a:rPr lang="en-US" sz="1200" b="0" i="0" u="none" strike="noStrike" kern="1200" dirty="0" err="1">
                <a:solidFill>
                  <a:schemeClr val="tx1"/>
                </a:solidFill>
                <a:effectLst/>
                <a:latin typeface="+mn-lt"/>
                <a:ea typeface="+mn-ea"/>
                <a:cs typeface="+mn-cs"/>
                <a:hlinkClick r:id="rId8"/>
              </a:rPr>
              <a:t>Orthop</a:t>
            </a:r>
            <a:r>
              <a:rPr lang="en-US" sz="1200" b="0" i="0" u="none" strike="noStrike" kern="1200" dirty="0">
                <a:solidFill>
                  <a:schemeClr val="tx1"/>
                </a:solidFill>
                <a:effectLst/>
                <a:latin typeface="+mn-lt"/>
                <a:ea typeface="+mn-ea"/>
                <a:cs typeface="+mn-cs"/>
                <a:hlinkClick r:id="rId8"/>
              </a:rPr>
              <a:t>; 2014/6: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Judge,A</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Arden,N.K</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Batra,R.N</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Thomas,G</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Beard,D</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Javaid,M.K</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Cooper,C</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Murray,D</a:t>
            </a:r>
            <a:r>
              <a:rPr lang="en-US" sz="1200" b="0" i="0" u="none" strike="noStrike" kern="1200" dirty="0">
                <a:solidFill>
                  <a:schemeClr val="tx1"/>
                </a:solidFill>
                <a:effectLst/>
                <a:latin typeface="+mn-lt"/>
                <a:ea typeface="+mn-ea"/>
                <a:cs typeface="+mn-cs"/>
                <a:hlinkClick r:id="rId9"/>
              </a:rPr>
              <a:t>. The association of patient characteristics and surgical variables on symptoms of pain and function over 5 years following primary hip-replacement surgery: a prospective cohort study. BMJ Open; 2013: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Judge,A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Cooper,C</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Arden,N.K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Williams,S</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Hobbs,N</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Dixon,D</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Gunther,K.P</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Dreinhoefer,K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Dieppe,P.A</a:t>
            </a:r>
            <a:r>
              <a:rPr lang="en-US" sz="1200" b="0" i="0" u="none" strike="noStrike" kern="1200" dirty="0">
                <a:solidFill>
                  <a:schemeClr val="tx1"/>
                </a:solidFill>
                <a:effectLst/>
                <a:latin typeface="+mn-lt"/>
                <a:ea typeface="+mn-ea"/>
                <a:cs typeface="+mn-cs"/>
                <a:hlinkClick r:id="rId10"/>
              </a:rPr>
              <a:t>. Pre-operative expectation predicts 12-month post-operative outcome among patients undergoing primary total hip replacement in European </a:t>
            </a:r>
            <a:r>
              <a:rPr lang="en-US" sz="1200" b="0" i="0" u="none" strike="noStrike" kern="1200" dirty="0" err="1">
                <a:solidFill>
                  <a:schemeClr val="tx1"/>
                </a:solidFill>
                <a:effectLst/>
                <a:latin typeface="+mn-lt"/>
                <a:ea typeface="+mn-ea"/>
                <a:cs typeface="+mn-cs"/>
                <a:hlinkClick r:id="rId10"/>
              </a:rPr>
              <a:t>orthopaedic</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centres</a:t>
            </a:r>
            <a:r>
              <a:rPr lang="en-US" sz="1200" b="0" i="0" u="none" strike="noStrike" kern="1200" dirty="0">
                <a:solidFill>
                  <a:schemeClr val="tx1"/>
                </a:solidFill>
                <a:effectLst/>
                <a:latin typeface="+mn-lt"/>
                <a:ea typeface="+mn-ea"/>
                <a:cs typeface="+mn-cs"/>
                <a:hlinkClick r:id="rId10"/>
              </a:rPr>
              <a:t>. Osteoarthritis Cartilage; 2011/6: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Katz,J.N</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Wright,E.A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Wright,J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Malchau,H</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Mahomed,N.N</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Stedman,M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Baron,J.A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Losina,E</a:t>
            </a:r>
            <a:r>
              <a:rPr lang="en-US" sz="1200" b="0" i="0" u="none" strike="noStrike" kern="1200" dirty="0">
                <a:solidFill>
                  <a:schemeClr val="tx1"/>
                </a:solidFill>
                <a:effectLst/>
                <a:latin typeface="+mn-lt"/>
                <a:ea typeface="+mn-ea"/>
                <a:cs typeface="+mn-cs"/>
                <a:hlinkClick r:id="rId11"/>
              </a:rPr>
              <a:t>. Twelve-year risk of revision after primary total hip replacement in the U.S. Medicare population. J Bone Joint Surg Am; 2012/10/17: 20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McHugh,G.A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Campbell,M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Luker,K.A</a:t>
            </a:r>
            <a:r>
              <a:rPr lang="en-US" sz="1200" b="0" i="0" u="none" strike="noStrike" kern="1200" dirty="0">
                <a:solidFill>
                  <a:schemeClr val="tx1"/>
                </a:solidFill>
                <a:effectLst/>
                <a:latin typeface="+mn-lt"/>
                <a:ea typeface="+mn-ea"/>
                <a:cs typeface="+mn-cs"/>
                <a:hlinkClick r:id="rId12"/>
              </a:rPr>
              <a:t>. Predictors of outcomes of recovery following total hip replacement surgery: A prospective study. Bone Joint Res; 2013: 11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3"/>
              </a:rPr>
              <a:t>McMinn, D.J.; </a:t>
            </a:r>
            <a:r>
              <a:rPr lang="en-US" sz="1200" b="0" i="0" u="none" strike="noStrike" kern="1200" dirty="0" err="1">
                <a:solidFill>
                  <a:schemeClr val="tx1"/>
                </a:solidFill>
                <a:effectLst/>
                <a:latin typeface="+mn-lt"/>
                <a:ea typeface="+mn-ea"/>
                <a:cs typeface="+mn-cs"/>
                <a:hlinkClick r:id="rId13"/>
              </a:rPr>
              <a:t>Snell,K.I</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Daniel,J</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Treacy,R.B</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Pynsent,P.B</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Riley,R.D</a:t>
            </a:r>
            <a:r>
              <a:rPr lang="en-US" sz="1200" b="0" i="0" u="none" strike="noStrike" kern="1200" dirty="0">
                <a:solidFill>
                  <a:schemeClr val="tx1"/>
                </a:solidFill>
                <a:effectLst/>
                <a:latin typeface="+mn-lt"/>
                <a:ea typeface="+mn-ea"/>
                <a:cs typeface="+mn-cs"/>
                <a:hlinkClick r:id="rId13"/>
              </a:rPr>
              <a:t>. Mortality and implant revision rates of hip arthroplasty in patients with osteoarthritis: registry based cohort study. 2012: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4"/>
              </a:rPr>
              <a:t>Quintana, J.M.; </a:t>
            </a:r>
            <a:r>
              <a:rPr lang="en-US" sz="1200" b="0" i="0" u="none" strike="noStrike" kern="1200" dirty="0" err="1">
                <a:solidFill>
                  <a:schemeClr val="tx1"/>
                </a:solidFill>
                <a:effectLst/>
                <a:latin typeface="+mn-lt"/>
                <a:ea typeface="+mn-ea"/>
                <a:cs typeface="+mn-cs"/>
                <a:hlinkClick r:id="rId14"/>
              </a:rPr>
              <a:t>Escobar,A</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Aguirre,U</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Lafuente,I</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Arenaza,J.C</a:t>
            </a:r>
            <a:r>
              <a:rPr lang="en-US" sz="1200" b="0" i="0" u="none" strike="noStrike" kern="1200" dirty="0">
                <a:solidFill>
                  <a:schemeClr val="tx1"/>
                </a:solidFill>
                <a:effectLst/>
                <a:latin typeface="+mn-lt"/>
                <a:ea typeface="+mn-ea"/>
                <a:cs typeface="+mn-cs"/>
                <a:hlinkClick r:id="rId14"/>
              </a:rPr>
              <a:t>. Predictors of health-related quality-of-life change after total hip arthroplasty. Clin </a:t>
            </a:r>
            <a:r>
              <a:rPr lang="en-US" sz="1200" b="0" i="0" u="none" strike="noStrike" kern="1200" dirty="0" err="1">
                <a:solidFill>
                  <a:schemeClr val="tx1"/>
                </a:solidFill>
                <a:effectLst/>
                <a:latin typeface="+mn-lt"/>
                <a:ea typeface="+mn-ea"/>
                <a:cs typeface="+mn-cs"/>
                <a:hlinkClick r:id="rId14"/>
              </a:rPr>
              <a:t>Orthop</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Relat</a:t>
            </a:r>
            <a:r>
              <a:rPr lang="en-US" sz="1200" b="0" i="0" u="none" strike="noStrike" kern="1200" dirty="0">
                <a:solidFill>
                  <a:schemeClr val="tx1"/>
                </a:solidFill>
                <a:effectLst/>
                <a:latin typeface="+mn-lt"/>
                <a:ea typeface="+mn-ea"/>
                <a:cs typeface="+mn-cs"/>
                <a:hlinkClick r:id="rId14"/>
              </a:rPr>
              <a:t> Res; 2009/11: 11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Stevens,M</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Paans,N</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Wagenmakers,R</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van,Beveren</a:t>
            </a:r>
            <a:r>
              <a:rPr lang="en-US" sz="1200" b="0" i="0" u="none" strike="noStrike" kern="1200" dirty="0">
                <a:solidFill>
                  <a:schemeClr val="tx1"/>
                </a:solidFill>
                <a:effectLst/>
                <a:latin typeface="+mn-lt"/>
                <a:ea typeface="+mn-ea"/>
                <a:cs typeface="+mn-cs"/>
                <a:hlinkClick r:id="rId15"/>
              </a:rPr>
              <a:t> J.; van </a:t>
            </a:r>
            <a:r>
              <a:rPr lang="en-US" sz="1200" b="0" i="0" u="none" strike="noStrike" kern="1200" dirty="0" err="1">
                <a:solidFill>
                  <a:schemeClr val="tx1"/>
                </a:solidFill>
                <a:effectLst/>
                <a:latin typeface="+mn-lt"/>
                <a:ea typeface="+mn-ea"/>
                <a:cs typeface="+mn-cs"/>
                <a:hlinkClick r:id="rId15"/>
              </a:rPr>
              <a:t>Raay,J.J</a:t>
            </a:r>
            <a:r>
              <a:rPr lang="en-US" sz="1200" b="0" i="0" u="none" strike="noStrike" kern="1200" dirty="0">
                <a:solidFill>
                  <a:schemeClr val="tx1"/>
                </a:solidFill>
                <a:effectLst/>
                <a:latin typeface="+mn-lt"/>
                <a:ea typeface="+mn-ea"/>
                <a:cs typeface="+mn-cs"/>
                <a:hlinkClick r:id="rId15"/>
              </a:rPr>
              <a:t>.; van der </a:t>
            </a:r>
            <a:r>
              <a:rPr lang="en-US" sz="1200" b="0" i="0" u="none" strike="noStrike" kern="1200" dirty="0" err="1">
                <a:solidFill>
                  <a:schemeClr val="tx1"/>
                </a:solidFill>
                <a:effectLst/>
                <a:latin typeface="+mn-lt"/>
                <a:ea typeface="+mn-ea"/>
                <a:cs typeface="+mn-cs"/>
                <a:hlinkClick r:id="rId15"/>
              </a:rPr>
              <a:t>Meer,K</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Stewart,R</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Bulstra,S.K</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Reininga,I.H</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van,den</a:t>
            </a:r>
            <a:r>
              <a:rPr lang="en-US" sz="1200" b="0" i="0" u="none" strike="noStrike" kern="1200" dirty="0">
                <a:solidFill>
                  <a:schemeClr val="tx1"/>
                </a:solidFill>
                <a:effectLst/>
                <a:latin typeface="+mn-lt"/>
                <a:ea typeface="+mn-ea"/>
                <a:cs typeface="+mn-cs"/>
                <a:hlinkClick r:id="rId15"/>
              </a:rPr>
              <a:t> Akker-</a:t>
            </a:r>
            <a:r>
              <a:rPr lang="en-US" sz="1200" b="0" i="0" u="none" strike="noStrike" kern="1200" dirty="0" err="1">
                <a:solidFill>
                  <a:schemeClr val="tx1"/>
                </a:solidFill>
                <a:effectLst/>
                <a:latin typeface="+mn-lt"/>
                <a:ea typeface="+mn-ea"/>
                <a:cs typeface="+mn-cs"/>
                <a:hlinkClick r:id="rId15"/>
              </a:rPr>
              <a:t>Scheek,I</a:t>
            </a:r>
            <a:r>
              <a:rPr lang="en-US" sz="1200" b="0" i="0" u="none" strike="noStrike" kern="1200" dirty="0">
                <a:solidFill>
                  <a:schemeClr val="tx1"/>
                </a:solidFill>
                <a:effectLst/>
                <a:latin typeface="+mn-lt"/>
                <a:ea typeface="+mn-ea"/>
                <a:cs typeface="+mn-cs"/>
                <a:hlinkClick r:id="rId15"/>
              </a:rPr>
              <a:t> The influence of overweight/obesity on patient-perceived physical functioning and health-related quality of life after primary total hip arthroplasty. </a:t>
            </a:r>
            <a:r>
              <a:rPr lang="en-US" sz="1200" b="0" i="0" u="none" strike="noStrike" kern="1200" dirty="0" err="1">
                <a:solidFill>
                  <a:schemeClr val="tx1"/>
                </a:solidFill>
                <a:effectLst/>
                <a:latin typeface="+mn-lt"/>
                <a:ea typeface="+mn-ea"/>
                <a:cs typeface="+mn-cs"/>
                <a:hlinkClick r:id="rId15"/>
              </a:rPr>
              <a:t>Obes.Surg</a:t>
            </a:r>
            <a:r>
              <a:rPr lang="en-US" sz="1200" b="0" i="0" u="none" strike="noStrike" kern="1200" dirty="0">
                <a:solidFill>
                  <a:schemeClr val="tx1"/>
                </a:solidFill>
                <a:effectLst/>
                <a:latin typeface="+mn-lt"/>
                <a:ea typeface="+mn-ea"/>
                <a:cs typeface="+mn-cs"/>
                <a:hlinkClick r:id="rId15"/>
              </a:rPr>
              <a:t>; 2012/4: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6"/>
              </a:rPr>
              <a:t>Visuri,T</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Turula,K.B</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Pulkkinen,P</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Nevalainen,J</a:t>
            </a:r>
            <a:r>
              <a:rPr lang="en-US" sz="1200" b="0" i="0" u="none" strike="noStrike" kern="1200" dirty="0">
                <a:solidFill>
                  <a:schemeClr val="tx1"/>
                </a:solidFill>
                <a:effectLst/>
                <a:latin typeface="+mn-lt"/>
                <a:ea typeface="+mn-ea"/>
                <a:cs typeface="+mn-cs"/>
                <a:hlinkClick r:id="rId16"/>
              </a:rPr>
              <a:t>. Survivorship of hip prosthesis in primary arthrosis: influence of </a:t>
            </a:r>
            <a:r>
              <a:rPr lang="en-US" sz="1200" b="0" i="0" u="none" strike="noStrike" kern="1200" dirty="0" err="1">
                <a:solidFill>
                  <a:schemeClr val="tx1"/>
                </a:solidFill>
                <a:effectLst/>
                <a:latin typeface="+mn-lt"/>
                <a:ea typeface="+mn-ea"/>
                <a:cs typeface="+mn-cs"/>
                <a:hlinkClick r:id="rId16"/>
              </a:rPr>
              <a:t>bilaterality</a:t>
            </a:r>
            <a:r>
              <a:rPr lang="en-US" sz="1200" b="0" i="0" u="none" strike="noStrike" kern="1200" dirty="0">
                <a:solidFill>
                  <a:schemeClr val="tx1"/>
                </a:solidFill>
                <a:effectLst/>
                <a:latin typeface="+mn-lt"/>
                <a:ea typeface="+mn-ea"/>
                <a:cs typeface="+mn-cs"/>
                <a:hlinkClick r:id="rId16"/>
              </a:rPr>
              <a:t> and interoperative time in 45,000 hip prostheses from the Finnish </a:t>
            </a:r>
            <a:r>
              <a:rPr lang="en-US" sz="1200" b="0" i="0" u="none" strike="noStrike" kern="1200" dirty="0" err="1">
                <a:solidFill>
                  <a:schemeClr val="tx1"/>
                </a:solidFill>
                <a:effectLst/>
                <a:latin typeface="+mn-lt"/>
                <a:ea typeface="+mn-ea"/>
                <a:cs typeface="+mn-cs"/>
                <a:hlinkClick r:id="rId16"/>
              </a:rPr>
              <a:t>endoprosthesis</a:t>
            </a:r>
            <a:r>
              <a:rPr lang="en-US" sz="1200" b="0" i="0" u="none" strike="noStrike" kern="1200" dirty="0">
                <a:solidFill>
                  <a:schemeClr val="tx1"/>
                </a:solidFill>
                <a:effectLst/>
                <a:latin typeface="+mn-lt"/>
                <a:ea typeface="+mn-ea"/>
                <a:cs typeface="+mn-cs"/>
                <a:hlinkClick r:id="rId16"/>
              </a:rPr>
              <a:t> register. Acta </a:t>
            </a:r>
            <a:r>
              <a:rPr lang="en-US" sz="1200" b="0" i="0" u="none" strike="noStrike" kern="1200" dirty="0" err="1">
                <a:solidFill>
                  <a:schemeClr val="tx1"/>
                </a:solidFill>
                <a:effectLst/>
                <a:latin typeface="+mn-lt"/>
                <a:ea typeface="+mn-ea"/>
                <a:cs typeface="+mn-cs"/>
                <a:hlinkClick r:id="rId16"/>
              </a:rPr>
              <a:t>Orthop</a:t>
            </a:r>
            <a:r>
              <a:rPr lang="en-US" sz="1200" b="0" i="0" u="none" strike="noStrike" kern="1200" dirty="0">
                <a:solidFill>
                  <a:schemeClr val="tx1"/>
                </a:solidFill>
                <a:effectLst/>
                <a:latin typeface="+mn-lt"/>
                <a:ea typeface="+mn-ea"/>
                <a:cs typeface="+mn-cs"/>
                <a:hlinkClick r:id="rId16"/>
              </a:rPr>
              <a:t> Scand.; 2002/6: 3</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26</a:t>
            </a:fld>
            <a:endParaRPr lang="en-US"/>
          </a:p>
        </p:txBody>
      </p:sp>
    </p:spTree>
    <p:extLst>
      <p:ext uri="{BB962C8B-B14F-4D97-AF65-F5344CB8AC3E}">
        <p14:creationId xmlns:p14="http://schemas.microsoft.com/office/powerpoint/2010/main" val="3928393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four moderate and two low quality articles that support increased age is associated with lower functional and quality of life outcomes in patients with symptomatic osteoarthritis of the hip undergoing total hip arthroplasty. Specifically, older age is associated with lower mental and physical component SF-36, EQ-5D, and WOMAC scores (</a:t>
            </a:r>
            <a:r>
              <a:rPr lang="en-US" sz="1200" b="0" i="0" u="none" strike="noStrike" kern="1200" baseline="0" dirty="0" err="1">
                <a:solidFill>
                  <a:schemeClr val="tx1"/>
                </a:solidFill>
                <a:latin typeface="+mn-lt"/>
                <a:ea typeface="+mn-ea"/>
                <a:cs typeface="+mn-cs"/>
              </a:rPr>
              <a:t>Badure-Brzoza</a:t>
            </a:r>
            <a:r>
              <a:rPr lang="en-US" sz="1200" b="0" i="0" u="none" strike="noStrike" kern="1200" baseline="0" dirty="0">
                <a:solidFill>
                  <a:schemeClr val="tx1"/>
                </a:solidFill>
                <a:latin typeface="+mn-lt"/>
                <a:ea typeface="+mn-ea"/>
                <a:cs typeface="+mn-cs"/>
              </a:rPr>
              <a:t> 2008, Fujita 2016 &amp; Stevens 2012). Older age is also associated with less sustained improvement in SF-36 and WOMAC scores (Gandhi 2010). There is a non-linear association of age and EQ-5D scores with peak of improvement at age 65 then steeply declining around age 70 (Gordon 2014). </a:t>
            </a:r>
          </a:p>
          <a:p>
            <a:r>
              <a:rPr lang="en-US" sz="1200" b="0" i="0" u="none" strike="noStrike" kern="1200" baseline="0" dirty="0">
                <a:solidFill>
                  <a:schemeClr val="tx1"/>
                </a:solidFill>
                <a:latin typeface="+mn-lt"/>
                <a:ea typeface="+mn-ea"/>
                <a:cs typeface="+mn-cs"/>
              </a:rPr>
              <a:t>Additionally, there is worsening of Oxford hip scores in patients older than 70 (Judge 2013), and patients older than 80 had an average Oxford hip score 3.81 points lower than patients in the 60- 70 years cohort. Nonetheless, the change in functional status between younger and older patients was similar (Judge et al 2011; </a:t>
            </a:r>
            <a:r>
              <a:rPr lang="en-US" sz="1200" b="0" i="0" u="none" strike="noStrike" kern="1200" baseline="0" dirty="0" err="1">
                <a:solidFill>
                  <a:schemeClr val="tx1"/>
                </a:solidFill>
                <a:latin typeface="+mn-lt"/>
                <a:ea typeface="+mn-ea"/>
                <a:cs typeface="+mn-cs"/>
              </a:rPr>
              <a:t>Aranda,Villalobos</a:t>
            </a:r>
            <a:r>
              <a:rPr lang="en-US" sz="1200" b="0" i="0" u="none" strike="noStrike" kern="1200" baseline="0" dirty="0">
                <a:solidFill>
                  <a:schemeClr val="tx1"/>
                </a:solidFill>
                <a:latin typeface="+mn-lt"/>
                <a:ea typeface="+mn-ea"/>
                <a:cs typeface="+mn-cs"/>
              </a:rPr>
              <a:t>; Jones et al 2012; McHugh 2013; Quintana et al 2009).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regard to mortality, there was one moderate and one low quality article demonstrating increased mortality with increasing age in patients with symptomatic osteoarthritis of the hip undergoing total hip arthroplasty. Whittle 1993 showed a proportional increase of a hazard ratio of 2.4 per 10 year increase in age, which corresponds to a 3.75% 90 day mortality among patients 85 years of age or older. McMinn 2012 demonstrated a similar trend of increasing mortality with increasing age.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Four low quality studies showed an increased risk of revision surgeries in younger patients with symptomatic osteoarthritis of the hip undergoing total hip arthroplasty. For selected studies, age under 65 was associated with increased risk of revision for aseptic loosening with uncemented prostheses with hazard ratios of 3.21 (Corten 2011) and 2.29 (</a:t>
            </a:r>
            <a:r>
              <a:rPr lang="en-US" sz="1200" b="0" i="0" u="none" strike="noStrike" kern="1200" baseline="0" dirty="0" err="1">
                <a:solidFill>
                  <a:schemeClr val="tx1"/>
                </a:solidFill>
                <a:latin typeface="+mn-lt"/>
                <a:ea typeface="+mn-ea"/>
                <a:cs typeface="+mn-cs"/>
              </a:rPr>
              <a:t>Visuri</a:t>
            </a:r>
            <a:r>
              <a:rPr lang="en-US" sz="1200" b="0" i="0" u="none" strike="noStrike" kern="1200" baseline="0" dirty="0">
                <a:solidFill>
                  <a:schemeClr val="tx1"/>
                </a:solidFill>
                <a:latin typeface="+mn-lt"/>
                <a:ea typeface="+mn-ea"/>
                <a:cs typeface="+mn-cs"/>
              </a:rPr>
              <a:t> 2002). Conversely, Katz 2012 reported a 2% risk of revision in the first 18 months followed by 1% for every year thereafter. Similarly, McMinn 2012 showed that revision risk decreases with increasing age.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possible that elderly patients will be denied access to the benefits of THA due to concerns regarding increased risk.</a:t>
            </a: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Continued long term studies following younger (age &lt; 50) and older (age &gt; 80) patients with symptomatic osteoarthritis of the hip undergoing total hip arthroplasty using contemporary techniques.</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Aranda,Villalobos</a:t>
            </a:r>
            <a:r>
              <a:rPr lang="en-US" sz="1200" b="0" i="0" u="none" strike="noStrike" kern="1200" dirty="0">
                <a:solidFill>
                  <a:schemeClr val="tx1"/>
                </a:solidFill>
                <a:effectLst/>
                <a:latin typeface="+mn-lt"/>
                <a:ea typeface="+mn-ea"/>
                <a:cs typeface="+mn-cs"/>
                <a:hlinkClick r:id="rId3"/>
              </a:rPr>
              <a:t> P.; Navarro-</a:t>
            </a:r>
            <a:r>
              <a:rPr lang="en-US" sz="1200" b="0" i="0" u="none" strike="noStrike" kern="1200" dirty="0" err="1">
                <a:solidFill>
                  <a:schemeClr val="tx1"/>
                </a:solidFill>
                <a:effectLst/>
                <a:latin typeface="+mn-lt"/>
                <a:ea typeface="+mn-ea"/>
                <a:cs typeface="+mn-cs"/>
                <a:hlinkClick r:id="rId3"/>
              </a:rPr>
              <a:t>Espigares,J.L</a:t>
            </a:r>
            <a:r>
              <a:rPr lang="en-US" sz="1200" b="0" i="0" u="none" strike="noStrike" kern="1200" dirty="0">
                <a:solidFill>
                  <a:schemeClr val="tx1"/>
                </a:solidFill>
                <a:effectLst/>
                <a:latin typeface="+mn-lt"/>
                <a:ea typeface="+mn-ea"/>
                <a:cs typeface="+mn-cs"/>
                <a:hlinkClick r:id="rId3"/>
              </a:rPr>
              <a:t>.; Hernandez-</a:t>
            </a:r>
            <a:r>
              <a:rPr lang="en-US" sz="1200" b="0" i="0" u="none" strike="noStrike" kern="1200" dirty="0" err="1">
                <a:solidFill>
                  <a:schemeClr val="tx1"/>
                </a:solidFill>
                <a:effectLst/>
                <a:latin typeface="+mn-lt"/>
                <a:ea typeface="+mn-ea"/>
                <a:cs typeface="+mn-cs"/>
                <a:hlinkClick r:id="rId3"/>
              </a:rPr>
              <a:t>Torres,E</a:t>
            </a:r>
            <a:r>
              <a:rPr lang="en-US" sz="1200" b="0" i="0" u="none" strike="noStrike" kern="1200" dirty="0">
                <a:solidFill>
                  <a:schemeClr val="tx1"/>
                </a:solidFill>
                <a:effectLst/>
                <a:latin typeface="+mn-lt"/>
                <a:ea typeface="+mn-ea"/>
                <a:cs typeface="+mn-cs"/>
                <a:hlinkClick r:id="rId3"/>
              </a:rPr>
              <a:t>.; Martinez-</a:t>
            </a:r>
            <a:r>
              <a:rPr lang="en-US" sz="1200" b="0" i="0" u="none" strike="noStrike" kern="1200" dirty="0" err="1">
                <a:solidFill>
                  <a:schemeClr val="tx1"/>
                </a:solidFill>
                <a:effectLst/>
                <a:latin typeface="+mn-lt"/>
                <a:ea typeface="+mn-ea"/>
                <a:cs typeface="+mn-cs"/>
                <a:hlinkClick r:id="rId3"/>
              </a:rPr>
              <a:t>Montes,J.L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Villalobos,M</a:t>
            </a:r>
            <a:r>
              <a:rPr lang="en-US" sz="1200" b="0" i="0" u="none" strike="noStrike" kern="1200" dirty="0">
                <a:solidFill>
                  <a:schemeClr val="tx1"/>
                </a:solidFill>
                <a:effectLst/>
                <a:latin typeface="+mn-lt"/>
                <a:ea typeface="+mn-ea"/>
                <a:cs typeface="+mn-cs"/>
                <a:hlinkClick r:id="rId3"/>
              </a:rPr>
              <a:t>.; Arroyo-</a:t>
            </a:r>
            <a:r>
              <a:rPr lang="en-US" sz="1200" b="0" i="0" u="none" strike="noStrike" kern="1200" dirty="0" err="1">
                <a:solidFill>
                  <a:schemeClr val="tx1"/>
                </a:solidFill>
                <a:effectLst/>
                <a:latin typeface="+mn-lt"/>
                <a:ea typeface="+mn-ea"/>
                <a:cs typeface="+mn-cs"/>
                <a:hlinkClick r:id="rId3"/>
              </a:rPr>
              <a:t>Morales,M</a:t>
            </a:r>
            <a:r>
              <a:rPr lang="en-US" sz="1200" b="0" i="0" u="none" strike="noStrike" kern="1200" dirty="0">
                <a:solidFill>
                  <a:schemeClr val="tx1"/>
                </a:solidFill>
                <a:effectLst/>
                <a:latin typeface="+mn-lt"/>
                <a:ea typeface="+mn-ea"/>
                <a:cs typeface="+mn-cs"/>
                <a:hlinkClick r:id="rId3"/>
              </a:rPr>
              <a:t>. Body mass index as predictor of health-related quality-of-life changes after total hip arthroplasty: a cross-over study. J Arthroplasty; 2013/4: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Badura-</a:t>
            </a:r>
            <a:r>
              <a:rPr lang="en-US" sz="1200" b="0" i="0" u="none" strike="noStrike" kern="1200" dirty="0" err="1">
                <a:solidFill>
                  <a:schemeClr val="tx1"/>
                </a:solidFill>
                <a:effectLst/>
                <a:latin typeface="+mn-lt"/>
                <a:ea typeface="+mn-ea"/>
                <a:cs typeface="+mn-cs"/>
                <a:hlinkClick r:id="rId4"/>
              </a:rPr>
              <a:t>Brzoza,K</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Zajac,P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Kasperska-Zajac,A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Brzoza,Z</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Matysiakiewicz,J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Piegza,M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Hese,R.T</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Rogala,B</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Semenowicz,J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Koczy,B</a:t>
            </a:r>
            <a:r>
              <a:rPr lang="en-US" sz="1200" b="0" i="0" u="none" strike="noStrike" kern="1200" dirty="0">
                <a:solidFill>
                  <a:schemeClr val="tx1"/>
                </a:solidFill>
                <a:effectLst/>
                <a:latin typeface="+mn-lt"/>
                <a:ea typeface="+mn-ea"/>
                <a:cs typeface="+mn-cs"/>
                <a:hlinkClick r:id="rId4"/>
              </a:rPr>
              <a:t>. Anxiety and depression and their influence on the quality of life after total hip replacement: preliminary report. Int J Psychiatry Clin </a:t>
            </a:r>
            <a:r>
              <a:rPr lang="en-US" sz="1200" b="0" i="0" u="none" strike="noStrike" kern="1200" dirty="0" err="1">
                <a:solidFill>
                  <a:schemeClr val="tx1"/>
                </a:solidFill>
                <a:effectLst/>
                <a:latin typeface="+mn-lt"/>
                <a:ea typeface="+mn-ea"/>
                <a:cs typeface="+mn-cs"/>
                <a:hlinkClick r:id="rId4"/>
              </a:rPr>
              <a:t>Pract</a:t>
            </a:r>
            <a:r>
              <a:rPr lang="en-US" sz="1200" b="0" i="0" u="none" strike="noStrike" kern="1200" dirty="0">
                <a:solidFill>
                  <a:schemeClr val="tx1"/>
                </a:solidFill>
                <a:effectLst/>
                <a:latin typeface="+mn-lt"/>
                <a:ea typeface="+mn-ea"/>
                <a:cs typeface="+mn-cs"/>
                <a:hlinkClick r:id="rId4"/>
              </a:rPr>
              <a:t>; 2008: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Corten,K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Bourne,R.B</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Charron,K.D</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Au,K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Rorabeck,C.H</a:t>
            </a:r>
            <a:r>
              <a:rPr lang="en-US" sz="1200" b="0" i="0" u="none" strike="noStrike" kern="1200" dirty="0">
                <a:solidFill>
                  <a:schemeClr val="tx1"/>
                </a:solidFill>
                <a:effectLst/>
                <a:latin typeface="+mn-lt"/>
                <a:ea typeface="+mn-ea"/>
                <a:cs typeface="+mn-cs"/>
                <a:hlinkClick r:id="rId5"/>
              </a:rPr>
              <a:t>. What works best, a cemented or </a:t>
            </a:r>
            <a:r>
              <a:rPr lang="en-US" sz="1200" b="0" i="0" u="none" strike="noStrike" kern="1200" dirty="0" err="1">
                <a:solidFill>
                  <a:schemeClr val="tx1"/>
                </a:solidFill>
                <a:effectLst/>
                <a:latin typeface="+mn-lt"/>
                <a:ea typeface="+mn-ea"/>
                <a:cs typeface="+mn-cs"/>
                <a:hlinkClick r:id="rId5"/>
              </a:rPr>
              <a:t>cementless</a:t>
            </a:r>
            <a:r>
              <a:rPr lang="en-US" sz="1200" b="0" i="0" u="none" strike="noStrike" kern="1200" dirty="0">
                <a:solidFill>
                  <a:schemeClr val="tx1"/>
                </a:solidFill>
                <a:effectLst/>
                <a:latin typeface="+mn-lt"/>
                <a:ea typeface="+mn-ea"/>
                <a:cs typeface="+mn-cs"/>
                <a:hlinkClick r:id="rId5"/>
              </a:rPr>
              <a:t> primary total hip arthroplasty?: minimum 17-year </a:t>
            </a:r>
            <a:r>
              <a:rPr lang="en-US" sz="1200" b="0" i="0" u="none" strike="noStrike" kern="1200" dirty="0" err="1">
                <a:solidFill>
                  <a:schemeClr val="tx1"/>
                </a:solidFill>
                <a:effectLst/>
                <a:latin typeface="+mn-lt"/>
                <a:ea typeface="+mn-ea"/>
                <a:cs typeface="+mn-cs"/>
                <a:hlinkClick r:id="rId5"/>
              </a:rPr>
              <a:t>followup</a:t>
            </a:r>
            <a:r>
              <a:rPr lang="en-US" sz="1200" b="0" i="0" u="none" strike="noStrike" kern="1200" dirty="0">
                <a:solidFill>
                  <a:schemeClr val="tx1"/>
                </a:solidFill>
                <a:effectLst/>
                <a:latin typeface="+mn-lt"/>
                <a:ea typeface="+mn-ea"/>
                <a:cs typeface="+mn-cs"/>
                <a:hlinkClick r:id="rId5"/>
              </a:rPr>
              <a:t> of a randomized controlled trial. Clin </a:t>
            </a:r>
            <a:r>
              <a:rPr lang="en-US" sz="1200" b="0" i="0" u="none" strike="noStrike" kern="1200" dirty="0" err="1">
                <a:solidFill>
                  <a:schemeClr val="tx1"/>
                </a:solidFill>
                <a:effectLst/>
                <a:latin typeface="+mn-lt"/>
                <a:ea typeface="+mn-ea"/>
                <a:cs typeface="+mn-cs"/>
                <a:hlinkClick r:id="rId5"/>
              </a:rPr>
              <a:t>Orthop</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Relat</a:t>
            </a:r>
            <a:r>
              <a:rPr lang="en-US" sz="1200" b="0" i="0" u="none" strike="noStrike" kern="1200" dirty="0">
                <a:solidFill>
                  <a:schemeClr val="tx1"/>
                </a:solidFill>
                <a:effectLst/>
                <a:latin typeface="+mn-lt"/>
                <a:ea typeface="+mn-ea"/>
                <a:cs typeface="+mn-cs"/>
                <a:hlinkClick r:id="rId5"/>
              </a:rPr>
              <a:t> Res; 2011/1: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Fujita,K</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Makimoto,K</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Mawatari,M</a:t>
            </a:r>
            <a:r>
              <a:rPr lang="en-US" sz="1200" b="0" i="0" u="none" strike="noStrike" kern="1200" dirty="0">
                <a:solidFill>
                  <a:schemeClr val="tx1"/>
                </a:solidFill>
                <a:effectLst/>
                <a:latin typeface="+mn-lt"/>
                <a:ea typeface="+mn-ea"/>
                <a:cs typeface="+mn-cs"/>
                <a:hlinkClick r:id="rId6"/>
              </a:rPr>
              <a:t>. Three-year follow-up study of health related QOL and lifestyle indicators for Japanese patients after total hip arthroplasty. J </a:t>
            </a:r>
            <a:r>
              <a:rPr lang="en-US" sz="1200" b="0" i="0" u="none" strike="noStrike" kern="1200" dirty="0" err="1">
                <a:solidFill>
                  <a:schemeClr val="tx1"/>
                </a:solidFill>
                <a:effectLst/>
                <a:latin typeface="+mn-lt"/>
                <a:ea typeface="+mn-ea"/>
                <a:cs typeface="+mn-cs"/>
                <a:hlinkClick r:id="rId6"/>
              </a:rPr>
              <a:t>Orthop</a:t>
            </a:r>
            <a:r>
              <a:rPr lang="en-US" sz="1200" b="0" i="0" u="none" strike="noStrike" kern="1200" dirty="0">
                <a:solidFill>
                  <a:schemeClr val="tx1"/>
                </a:solidFill>
                <a:effectLst/>
                <a:latin typeface="+mn-lt"/>
                <a:ea typeface="+mn-ea"/>
                <a:cs typeface="+mn-cs"/>
                <a:hlinkClick r:id="rId6"/>
              </a:rPr>
              <a:t> Sci; 2016/3: 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Gandhi,R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Dhotar,H</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Davey,J.R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Mahomed,N.N</a:t>
            </a:r>
            <a:r>
              <a:rPr lang="en-US" sz="1200" b="0" i="0" u="none" strike="noStrike" kern="1200" dirty="0">
                <a:solidFill>
                  <a:schemeClr val="tx1"/>
                </a:solidFill>
                <a:effectLst/>
                <a:latin typeface="+mn-lt"/>
                <a:ea typeface="+mn-ea"/>
                <a:cs typeface="+mn-cs"/>
                <a:hlinkClick r:id="rId7"/>
              </a:rPr>
              <a:t>. Predicting the longer-term outcomes of total hip replacement. J </a:t>
            </a:r>
            <a:r>
              <a:rPr lang="en-US" sz="1200" b="0" i="0" u="none" strike="noStrike" kern="1200" dirty="0" err="1">
                <a:solidFill>
                  <a:schemeClr val="tx1"/>
                </a:solidFill>
                <a:effectLst/>
                <a:latin typeface="+mn-lt"/>
                <a:ea typeface="+mn-ea"/>
                <a:cs typeface="+mn-cs"/>
                <a:hlinkClick r:id="rId7"/>
              </a:rPr>
              <a:t>Rheumatol</a:t>
            </a:r>
            <a:r>
              <a:rPr lang="en-US" sz="1200" b="0" i="0" u="none" strike="noStrike" kern="1200" dirty="0">
                <a:solidFill>
                  <a:schemeClr val="tx1"/>
                </a:solidFill>
                <a:effectLst/>
                <a:latin typeface="+mn-lt"/>
                <a:ea typeface="+mn-ea"/>
                <a:cs typeface="+mn-cs"/>
                <a:hlinkClick r:id="rId7"/>
              </a:rPr>
              <a:t>.; 2010/12: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a:rPr>
              <a:t>Gordon, M.; </a:t>
            </a:r>
            <a:r>
              <a:rPr lang="en-US" sz="1200" b="0" i="0" u="none" strike="noStrike" kern="1200" dirty="0" err="1">
                <a:solidFill>
                  <a:schemeClr val="tx1"/>
                </a:solidFill>
                <a:effectLst/>
                <a:latin typeface="+mn-lt"/>
                <a:ea typeface="+mn-ea"/>
                <a:cs typeface="+mn-cs"/>
                <a:hlinkClick r:id="rId8"/>
              </a:rPr>
              <a:t>Greene,M</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Frumento,P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Rolfson,O</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Garellick,G</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Stark,A</a:t>
            </a:r>
            <a:r>
              <a:rPr lang="en-US" sz="1200" b="0" i="0" u="none" strike="noStrike" kern="1200" dirty="0">
                <a:solidFill>
                  <a:schemeClr val="tx1"/>
                </a:solidFill>
                <a:effectLst/>
                <a:latin typeface="+mn-lt"/>
                <a:ea typeface="+mn-ea"/>
                <a:cs typeface="+mn-cs"/>
                <a:hlinkClick r:id="rId8"/>
              </a:rPr>
              <a:t>. Age- and health-related quality of life after total hip replacement: decreasing gains in patients above 70 years of age. Acta </a:t>
            </a:r>
            <a:r>
              <a:rPr lang="en-US" sz="1200" b="0" i="0" u="none" strike="noStrike" kern="1200" dirty="0" err="1">
                <a:solidFill>
                  <a:schemeClr val="tx1"/>
                </a:solidFill>
                <a:effectLst/>
                <a:latin typeface="+mn-lt"/>
                <a:ea typeface="+mn-ea"/>
                <a:cs typeface="+mn-cs"/>
                <a:hlinkClick r:id="rId8"/>
              </a:rPr>
              <a:t>Orthop</a:t>
            </a:r>
            <a:r>
              <a:rPr lang="en-US" sz="1200" b="0" i="0" u="none" strike="noStrike" kern="1200" dirty="0">
                <a:solidFill>
                  <a:schemeClr val="tx1"/>
                </a:solidFill>
                <a:effectLst/>
                <a:latin typeface="+mn-lt"/>
                <a:ea typeface="+mn-ea"/>
                <a:cs typeface="+mn-cs"/>
                <a:hlinkClick r:id="rId8"/>
              </a:rPr>
              <a:t>; 2014/6: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Judge,A</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Arden,N.K</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Batra,R.N</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Thomas,G</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Beard,D</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Javaid,M.K</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Cooper,C</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Murray,D</a:t>
            </a:r>
            <a:r>
              <a:rPr lang="en-US" sz="1200" b="0" i="0" u="none" strike="noStrike" kern="1200" dirty="0">
                <a:solidFill>
                  <a:schemeClr val="tx1"/>
                </a:solidFill>
                <a:effectLst/>
                <a:latin typeface="+mn-lt"/>
                <a:ea typeface="+mn-ea"/>
                <a:cs typeface="+mn-cs"/>
                <a:hlinkClick r:id="rId9"/>
              </a:rPr>
              <a:t>. The association of patient characteristics and surgical variables on symptoms of pain and function over 5 years following primary hip-replacement surgery: a prospective cohort study. BMJ Open; 2013: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Judge,A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Cooper,C</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Arden,N.K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Williams,S</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Hobbs,N</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Dixon,D</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Gunther,K.P</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Dreinhoefer,K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Dieppe,P.A</a:t>
            </a:r>
            <a:r>
              <a:rPr lang="en-US" sz="1200" b="0" i="0" u="none" strike="noStrike" kern="1200" dirty="0">
                <a:solidFill>
                  <a:schemeClr val="tx1"/>
                </a:solidFill>
                <a:effectLst/>
                <a:latin typeface="+mn-lt"/>
                <a:ea typeface="+mn-ea"/>
                <a:cs typeface="+mn-cs"/>
                <a:hlinkClick r:id="rId10"/>
              </a:rPr>
              <a:t>. Pre-operative expectation predicts 12-month post-operative outcome among patients undergoing primary total hip replacement in European </a:t>
            </a:r>
            <a:r>
              <a:rPr lang="en-US" sz="1200" b="0" i="0" u="none" strike="noStrike" kern="1200" dirty="0" err="1">
                <a:solidFill>
                  <a:schemeClr val="tx1"/>
                </a:solidFill>
                <a:effectLst/>
                <a:latin typeface="+mn-lt"/>
                <a:ea typeface="+mn-ea"/>
                <a:cs typeface="+mn-cs"/>
                <a:hlinkClick r:id="rId10"/>
              </a:rPr>
              <a:t>orthopaedic</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centres</a:t>
            </a:r>
            <a:r>
              <a:rPr lang="en-US" sz="1200" b="0" i="0" u="none" strike="noStrike" kern="1200" dirty="0">
                <a:solidFill>
                  <a:schemeClr val="tx1"/>
                </a:solidFill>
                <a:effectLst/>
                <a:latin typeface="+mn-lt"/>
                <a:ea typeface="+mn-ea"/>
                <a:cs typeface="+mn-cs"/>
                <a:hlinkClick r:id="rId10"/>
              </a:rPr>
              <a:t>. Osteoarthritis Cartilage; 2011/6: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Katz,J.N</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Wright,E.A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Wright,J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Malchau,H</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Mahomed,N.N</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Stedman,M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Baron,J.A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Losina,E</a:t>
            </a:r>
            <a:r>
              <a:rPr lang="en-US" sz="1200" b="0" i="0" u="none" strike="noStrike" kern="1200" dirty="0">
                <a:solidFill>
                  <a:schemeClr val="tx1"/>
                </a:solidFill>
                <a:effectLst/>
                <a:latin typeface="+mn-lt"/>
                <a:ea typeface="+mn-ea"/>
                <a:cs typeface="+mn-cs"/>
                <a:hlinkClick r:id="rId11"/>
              </a:rPr>
              <a:t>. Twelve-year risk of revision after primary total hip replacement in the U.S. Medicare population. J Bone Joint Surg Am; 2012/10/17: 20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McHugh,G.A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Campbell,M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Luker,K.A</a:t>
            </a:r>
            <a:r>
              <a:rPr lang="en-US" sz="1200" b="0" i="0" u="none" strike="noStrike" kern="1200" dirty="0">
                <a:solidFill>
                  <a:schemeClr val="tx1"/>
                </a:solidFill>
                <a:effectLst/>
                <a:latin typeface="+mn-lt"/>
                <a:ea typeface="+mn-ea"/>
                <a:cs typeface="+mn-cs"/>
                <a:hlinkClick r:id="rId12"/>
              </a:rPr>
              <a:t>. Predictors of outcomes of recovery following total hip replacement surgery: A prospective study. Bone Joint Res; 2013: 11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3"/>
              </a:rPr>
              <a:t>McMinn, D.J.; </a:t>
            </a:r>
            <a:r>
              <a:rPr lang="en-US" sz="1200" b="0" i="0" u="none" strike="noStrike" kern="1200" dirty="0" err="1">
                <a:solidFill>
                  <a:schemeClr val="tx1"/>
                </a:solidFill>
                <a:effectLst/>
                <a:latin typeface="+mn-lt"/>
                <a:ea typeface="+mn-ea"/>
                <a:cs typeface="+mn-cs"/>
                <a:hlinkClick r:id="rId13"/>
              </a:rPr>
              <a:t>Snell,K.I</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Daniel,J</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Treacy,R.B</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Pynsent,P.B</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Riley,R.D</a:t>
            </a:r>
            <a:r>
              <a:rPr lang="en-US" sz="1200" b="0" i="0" u="none" strike="noStrike" kern="1200" dirty="0">
                <a:solidFill>
                  <a:schemeClr val="tx1"/>
                </a:solidFill>
                <a:effectLst/>
                <a:latin typeface="+mn-lt"/>
                <a:ea typeface="+mn-ea"/>
                <a:cs typeface="+mn-cs"/>
                <a:hlinkClick r:id="rId13"/>
              </a:rPr>
              <a:t>. Mortality and implant revision rates of hip arthroplasty in patients with osteoarthritis: registry based cohort study. 2012: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4"/>
              </a:rPr>
              <a:t>Quintana, J.M.; </a:t>
            </a:r>
            <a:r>
              <a:rPr lang="en-US" sz="1200" b="0" i="0" u="none" strike="noStrike" kern="1200" dirty="0" err="1">
                <a:solidFill>
                  <a:schemeClr val="tx1"/>
                </a:solidFill>
                <a:effectLst/>
                <a:latin typeface="+mn-lt"/>
                <a:ea typeface="+mn-ea"/>
                <a:cs typeface="+mn-cs"/>
                <a:hlinkClick r:id="rId14"/>
              </a:rPr>
              <a:t>Escobar,A</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Aguirre,U</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Lafuente,I</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Arenaza,J.C</a:t>
            </a:r>
            <a:r>
              <a:rPr lang="en-US" sz="1200" b="0" i="0" u="none" strike="noStrike" kern="1200" dirty="0">
                <a:solidFill>
                  <a:schemeClr val="tx1"/>
                </a:solidFill>
                <a:effectLst/>
                <a:latin typeface="+mn-lt"/>
                <a:ea typeface="+mn-ea"/>
                <a:cs typeface="+mn-cs"/>
                <a:hlinkClick r:id="rId14"/>
              </a:rPr>
              <a:t>. Predictors of health-related quality-of-life change after total hip arthroplasty. Clin </a:t>
            </a:r>
            <a:r>
              <a:rPr lang="en-US" sz="1200" b="0" i="0" u="none" strike="noStrike" kern="1200" dirty="0" err="1">
                <a:solidFill>
                  <a:schemeClr val="tx1"/>
                </a:solidFill>
                <a:effectLst/>
                <a:latin typeface="+mn-lt"/>
                <a:ea typeface="+mn-ea"/>
                <a:cs typeface="+mn-cs"/>
                <a:hlinkClick r:id="rId14"/>
              </a:rPr>
              <a:t>Orthop</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Relat</a:t>
            </a:r>
            <a:r>
              <a:rPr lang="en-US" sz="1200" b="0" i="0" u="none" strike="noStrike" kern="1200" dirty="0">
                <a:solidFill>
                  <a:schemeClr val="tx1"/>
                </a:solidFill>
                <a:effectLst/>
                <a:latin typeface="+mn-lt"/>
                <a:ea typeface="+mn-ea"/>
                <a:cs typeface="+mn-cs"/>
                <a:hlinkClick r:id="rId14"/>
              </a:rPr>
              <a:t> Res; 2009/11: 11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Stevens,M</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Paans,N</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Wagenmakers,R</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van,Beveren</a:t>
            </a:r>
            <a:r>
              <a:rPr lang="en-US" sz="1200" b="0" i="0" u="none" strike="noStrike" kern="1200" dirty="0">
                <a:solidFill>
                  <a:schemeClr val="tx1"/>
                </a:solidFill>
                <a:effectLst/>
                <a:latin typeface="+mn-lt"/>
                <a:ea typeface="+mn-ea"/>
                <a:cs typeface="+mn-cs"/>
                <a:hlinkClick r:id="rId15"/>
              </a:rPr>
              <a:t> J.; van </a:t>
            </a:r>
            <a:r>
              <a:rPr lang="en-US" sz="1200" b="0" i="0" u="none" strike="noStrike" kern="1200" dirty="0" err="1">
                <a:solidFill>
                  <a:schemeClr val="tx1"/>
                </a:solidFill>
                <a:effectLst/>
                <a:latin typeface="+mn-lt"/>
                <a:ea typeface="+mn-ea"/>
                <a:cs typeface="+mn-cs"/>
                <a:hlinkClick r:id="rId15"/>
              </a:rPr>
              <a:t>Raay,J.J</a:t>
            </a:r>
            <a:r>
              <a:rPr lang="en-US" sz="1200" b="0" i="0" u="none" strike="noStrike" kern="1200" dirty="0">
                <a:solidFill>
                  <a:schemeClr val="tx1"/>
                </a:solidFill>
                <a:effectLst/>
                <a:latin typeface="+mn-lt"/>
                <a:ea typeface="+mn-ea"/>
                <a:cs typeface="+mn-cs"/>
                <a:hlinkClick r:id="rId15"/>
              </a:rPr>
              <a:t>.; van der </a:t>
            </a:r>
            <a:r>
              <a:rPr lang="en-US" sz="1200" b="0" i="0" u="none" strike="noStrike" kern="1200" dirty="0" err="1">
                <a:solidFill>
                  <a:schemeClr val="tx1"/>
                </a:solidFill>
                <a:effectLst/>
                <a:latin typeface="+mn-lt"/>
                <a:ea typeface="+mn-ea"/>
                <a:cs typeface="+mn-cs"/>
                <a:hlinkClick r:id="rId15"/>
              </a:rPr>
              <a:t>Meer,K</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Stewart,R</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Bulstra,S.K</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Reininga,I.H</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van,den</a:t>
            </a:r>
            <a:r>
              <a:rPr lang="en-US" sz="1200" b="0" i="0" u="none" strike="noStrike" kern="1200" dirty="0">
                <a:solidFill>
                  <a:schemeClr val="tx1"/>
                </a:solidFill>
                <a:effectLst/>
                <a:latin typeface="+mn-lt"/>
                <a:ea typeface="+mn-ea"/>
                <a:cs typeface="+mn-cs"/>
                <a:hlinkClick r:id="rId15"/>
              </a:rPr>
              <a:t> Akker-</a:t>
            </a:r>
            <a:r>
              <a:rPr lang="en-US" sz="1200" b="0" i="0" u="none" strike="noStrike" kern="1200" dirty="0" err="1">
                <a:solidFill>
                  <a:schemeClr val="tx1"/>
                </a:solidFill>
                <a:effectLst/>
                <a:latin typeface="+mn-lt"/>
                <a:ea typeface="+mn-ea"/>
                <a:cs typeface="+mn-cs"/>
                <a:hlinkClick r:id="rId15"/>
              </a:rPr>
              <a:t>Scheek,I</a:t>
            </a:r>
            <a:r>
              <a:rPr lang="en-US" sz="1200" b="0" i="0" u="none" strike="noStrike" kern="1200" dirty="0">
                <a:solidFill>
                  <a:schemeClr val="tx1"/>
                </a:solidFill>
                <a:effectLst/>
                <a:latin typeface="+mn-lt"/>
                <a:ea typeface="+mn-ea"/>
                <a:cs typeface="+mn-cs"/>
                <a:hlinkClick r:id="rId15"/>
              </a:rPr>
              <a:t> The influence of overweight/obesity on patient-perceived physical functioning and health-related quality of life after primary total hip arthroplasty. </a:t>
            </a:r>
            <a:r>
              <a:rPr lang="en-US" sz="1200" b="0" i="0" u="none" strike="noStrike" kern="1200" dirty="0" err="1">
                <a:solidFill>
                  <a:schemeClr val="tx1"/>
                </a:solidFill>
                <a:effectLst/>
                <a:latin typeface="+mn-lt"/>
                <a:ea typeface="+mn-ea"/>
                <a:cs typeface="+mn-cs"/>
                <a:hlinkClick r:id="rId15"/>
              </a:rPr>
              <a:t>Obes.Surg</a:t>
            </a:r>
            <a:r>
              <a:rPr lang="en-US" sz="1200" b="0" i="0" u="none" strike="noStrike" kern="1200" dirty="0">
                <a:solidFill>
                  <a:schemeClr val="tx1"/>
                </a:solidFill>
                <a:effectLst/>
                <a:latin typeface="+mn-lt"/>
                <a:ea typeface="+mn-ea"/>
                <a:cs typeface="+mn-cs"/>
                <a:hlinkClick r:id="rId15"/>
              </a:rPr>
              <a:t>; 2012/4: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6"/>
              </a:rPr>
              <a:t>Visuri,T</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Turula,K.B</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Pulkkinen,P</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Nevalainen,J</a:t>
            </a:r>
            <a:r>
              <a:rPr lang="en-US" sz="1200" b="0" i="0" u="none" strike="noStrike" kern="1200" dirty="0">
                <a:solidFill>
                  <a:schemeClr val="tx1"/>
                </a:solidFill>
                <a:effectLst/>
                <a:latin typeface="+mn-lt"/>
                <a:ea typeface="+mn-ea"/>
                <a:cs typeface="+mn-cs"/>
                <a:hlinkClick r:id="rId16"/>
              </a:rPr>
              <a:t>. Survivorship of hip prosthesis in primary arthrosis: influence of </a:t>
            </a:r>
            <a:r>
              <a:rPr lang="en-US" sz="1200" b="0" i="0" u="none" strike="noStrike" kern="1200" dirty="0" err="1">
                <a:solidFill>
                  <a:schemeClr val="tx1"/>
                </a:solidFill>
                <a:effectLst/>
                <a:latin typeface="+mn-lt"/>
                <a:ea typeface="+mn-ea"/>
                <a:cs typeface="+mn-cs"/>
                <a:hlinkClick r:id="rId16"/>
              </a:rPr>
              <a:t>bilaterality</a:t>
            </a:r>
            <a:r>
              <a:rPr lang="en-US" sz="1200" b="0" i="0" u="none" strike="noStrike" kern="1200" dirty="0">
                <a:solidFill>
                  <a:schemeClr val="tx1"/>
                </a:solidFill>
                <a:effectLst/>
                <a:latin typeface="+mn-lt"/>
                <a:ea typeface="+mn-ea"/>
                <a:cs typeface="+mn-cs"/>
                <a:hlinkClick r:id="rId16"/>
              </a:rPr>
              <a:t> and interoperative time in 45,000 hip prostheses from the Finnish </a:t>
            </a:r>
            <a:r>
              <a:rPr lang="en-US" sz="1200" b="0" i="0" u="none" strike="noStrike" kern="1200" dirty="0" err="1">
                <a:solidFill>
                  <a:schemeClr val="tx1"/>
                </a:solidFill>
                <a:effectLst/>
                <a:latin typeface="+mn-lt"/>
                <a:ea typeface="+mn-ea"/>
                <a:cs typeface="+mn-cs"/>
                <a:hlinkClick r:id="rId16"/>
              </a:rPr>
              <a:t>endoprosthesis</a:t>
            </a:r>
            <a:r>
              <a:rPr lang="en-US" sz="1200" b="0" i="0" u="none" strike="noStrike" kern="1200" dirty="0">
                <a:solidFill>
                  <a:schemeClr val="tx1"/>
                </a:solidFill>
                <a:effectLst/>
                <a:latin typeface="+mn-lt"/>
                <a:ea typeface="+mn-ea"/>
                <a:cs typeface="+mn-cs"/>
                <a:hlinkClick r:id="rId16"/>
              </a:rPr>
              <a:t> register. Acta </a:t>
            </a:r>
            <a:r>
              <a:rPr lang="en-US" sz="1200" b="0" i="0" u="none" strike="noStrike" kern="1200" dirty="0" err="1">
                <a:solidFill>
                  <a:schemeClr val="tx1"/>
                </a:solidFill>
                <a:effectLst/>
                <a:latin typeface="+mn-lt"/>
                <a:ea typeface="+mn-ea"/>
                <a:cs typeface="+mn-cs"/>
                <a:hlinkClick r:id="rId16"/>
              </a:rPr>
              <a:t>Orthop</a:t>
            </a:r>
            <a:r>
              <a:rPr lang="en-US" sz="1200" b="0" i="0" u="none" strike="noStrike" kern="1200" dirty="0">
                <a:solidFill>
                  <a:schemeClr val="tx1"/>
                </a:solidFill>
                <a:effectLst/>
                <a:latin typeface="+mn-lt"/>
                <a:ea typeface="+mn-ea"/>
                <a:cs typeface="+mn-cs"/>
                <a:hlinkClick r:id="rId16"/>
              </a:rPr>
              <a:t> Scand.; 2002/6: 3</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27</a:t>
            </a:fld>
            <a:endParaRPr lang="en-US"/>
          </a:p>
        </p:txBody>
      </p:sp>
    </p:spTree>
    <p:extLst>
      <p:ext uri="{BB962C8B-B14F-4D97-AF65-F5344CB8AC3E}">
        <p14:creationId xmlns:p14="http://schemas.microsoft.com/office/powerpoint/2010/main" val="2981852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four moderate and two low quality articles that support increased age is associated with lower functional and quality of life outcomes in patients with symptomatic osteoarthritis of the hip undergoing total hip arthroplasty. Specifically, older age is associated with lower mental and physical component SF-36, EQ-5D, and WOMAC scores (</a:t>
            </a:r>
            <a:r>
              <a:rPr lang="en-US" sz="1200" b="0" i="0" u="none" strike="noStrike" kern="1200" baseline="0" dirty="0" err="1">
                <a:solidFill>
                  <a:schemeClr val="tx1"/>
                </a:solidFill>
                <a:latin typeface="+mn-lt"/>
                <a:ea typeface="+mn-ea"/>
                <a:cs typeface="+mn-cs"/>
              </a:rPr>
              <a:t>Badure-Brzoza</a:t>
            </a:r>
            <a:r>
              <a:rPr lang="en-US" sz="1200" b="0" i="0" u="none" strike="noStrike" kern="1200" baseline="0" dirty="0">
                <a:solidFill>
                  <a:schemeClr val="tx1"/>
                </a:solidFill>
                <a:latin typeface="+mn-lt"/>
                <a:ea typeface="+mn-ea"/>
                <a:cs typeface="+mn-cs"/>
              </a:rPr>
              <a:t> 2008, Fujita 2016 &amp; Stevens 2012). Older age is also associated with less sustained improvement in SF-36 and WOMAC scores (Gandhi 2010). There is a non-linear association of age and EQ-5D scores with peak of improvement at age 65 then steeply declining around age 70 (Gordon 2014). </a:t>
            </a:r>
          </a:p>
          <a:p>
            <a:r>
              <a:rPr lang="en-US" sz="1200" b="0" i="0" u="none" strike="noStrike" kern="1200" baseline="0" dirty="0">
                <a:solidFill>
                  <a:schemeClr val="tx1"/>
                </a:solidFill>
                <a:latin typeface="+mn-lt"/>
                <a:ea typeface="+mn-ea"/>
                <a:cs typeface="+mn-cs"/>
              </a:rPr>
              <a:t>Additionally, there is worsening of Oxford hip scores in patients older than 70 (Judge 2013), and patients older than 80 had an average Oxford hip score 3.81 points lower than patients in the 60- 70 years cohort. Nonetheless, the change in functional status between younger and older patients was similar (Judge et al 2011; </a:t>
            </a:r>
            <a:r>
              <a:rPr lang="en-US" sz="1200" b="0" i="0" u="none" strike="noStrike" kern="1200" baseline="0" dirty="0" err="1">
                <a:solidFill>
                  <a:schemeClr val="tx1"/>
                </a:solidFill>
                <a:latin typeface="+mn-lt"/>
                <a:ea typeface="+mn-ea"/>
                <a:cs typeface="+mn-cs"/>
              </a:rPr>
              <a:t>Aranda,Villalobos</a:t>
            </a:r>
            <a:r>
              <a:rPr lang="en-US" sz="1200" b="0" i="0" u="none" strike="noStrike" kern="1200" baseline="0" dirty="0">
                <a:solidFill>
                  <a:schemeClr val="tx1"/>
                </a:solidFill>
                <a:latin typeface="+mn-lt"/>
                <a:ea typeface="+mn-ea"/>
                <a:cs typeface="+mn-cs"/>
              </a:rPr>
              <a:t>; Jones et al 2012; McHugh 2013; Quintana et al 2009).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regard to mortality, there was one moderate and one low quality article demonstrating increased mortality with increasing age in patients with symptomatic osteoarthritis of the hip undergoing total hip arthroplasty. Whittle 1993 showed a proportional increase of a hazard ratio of 2.4 per 10 year increase in age, which corresponds to a 3.75% 90 day mortality among patients 85 years of age or older. McMinn 2012 demonstrated a similar trend of increasing mortality with increasing age.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Four low quality studies showed an increased risk of revision surgeries in younger patients with symptomatic osteoarthritis of the hip undergoing total hip arthroplasty. For selected studies, age under 65 was associated with increased risk of revision for aseptic loosening with uncemented prostheses with hazard ratios of 3.21 (Corten 2011) and 2.29 (</a:t>
            </a:r>
            <a:r>
              <a:rPr lang="en-US" sz="1200" b="0" i="0" u="none" strike="noStrike" kern="1200" baseline="0" dirty="0" err="1">
                <a:solidFill>
                  <a:schemeClr val="tx1"/>
                </a:solidFill>
                <a:latin typeface="+mn-lt"/>
                <a:ea typeface="+mn-ea"/>
                <a:cs typeface="+mn-cs"/>
              </a:rPr>
              <a:t>Visuri</a:t>
            </a:r>
            <a:r>
              <a:rPr lang="en-US" sz="1200" b="0" i="0" u="none" strike="noStrike" kern="1200" baseline="0" dirty="0">
                <a:solidFill>
                  <a:schemeClr val="tx1"/>
                </a:solidFill>
                <a:latin typeface="+mn-lt"/>
                <a:ea typeface="+mn-ea"/>
                <a:cs typeface="+mn-cs"/>
              </a:rPr>
              <a:t> 2002). Conversely, Katz 2012 reported a 2% risk of revision in the first 18 months followed by 1% for every year thereafter. Similarly, McMinn 2012 showed that revision risk decreases with increasing age.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possible that elderly patients will be denied access to the benefits of THA due to concerns regarding increased risk.</a:t>
            </a: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Continued long term studies following younger (age &lt; 50) and older (age &gt; 80) patients with symptomatic osteoarthritis of the hip undergoing total hip arthroplasty using contemporary techniques.</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Aranda,Villalobos</a:t>
            </a:r>
            <a:r>
              <a:rPr lang="en-US" sz="1200" b="0" i="0" u="none" strike="noStrike" kern="1200" dirty="0">
                <a:solidFill>
                  <a:schemeClr val="tx1"/>
                </a:solidFill>
                <a:effectLst/>
                <a:latin typeface="+mn-lt"/>
                <a:ea typeface="+mn-ea"/>
                <a:cs typeface="+mn-cs"/>
                <a:hlinkClick r:id="rId3"/>
              </a:rPr>
              <a:t> P.; Navarro-</a:t>
            </a:r>
            <a:r>
              <a:rPr lang="en-US" sz="1200" b="0" i="0" u="none" strike="noStrike" kern="1200" dirty="0" err="1">
                <a:solidFill>
                  <a:schemeClr val="tx1"/>
                </a:solidFill>
                <a:effectLst/>
                <a:latin typeface="+mn-lt"/>
                <a:ea typeface="+mn-ea"/>
                <a:cs typeface="+mn-cs"/>
                <a:hlinkClick r:id="rId3"/>
              </a:rPr>
              <a:t>Espigares,J.L</a:t>
            </a:r>
            <a:r>
              <a:rPr lang="en-US" sz="1200" b="0" i="0" u="none" strike="noStrike" kern="1200" dirty="0">
                <a:solidFill>
                  <a:schemeClr val="tx1"/>
                </a:solidFill>
                <a:effectLst/>
                <a:latin typeface="+mn-lt"/>
                <a:ea typeface="+mn-ea"/>
                <a:cs typeface="+mn-cs"/>
                <a:hlinkClick r:id="rId3"/>
              </a:rPr>
              <a:t>.; Hernandez-</a:t>
            </a:r>
            <a:r>
              <a:rPr lang="en-US" sz="1200" b="0" i="0" u="none" strike="noStrike" kern="1200" dirty="0" err="1">
                <a:solidFill>
                  <a:schemeClr val="tx1"/>
                </a:solidFill>
                <a:effectLst/>
                <a:latin typeface="+mn-lt"/>
                <a:ea typeface="+mn-ea"/>
                <a:cs typeface="+mn-cs"/>
                <a:hlinkClick r:id="rId3"/>
              </a:rPr>
              <a:t>Torres,E</a:t>
            </a:r>
            <a:r>
              <a:rPr lang="en-US" sz="1200" b="0" i="0" u="none" strike="noStrike" kern="1200" dirty="0">
                <a:solidFill>
                  <a:schemeClr val="tx1"/>
                </a:solidFill>
                <a:effectLst/>
                <a:latin typeface="+mn-lt"/>
                <a:ea typeface="+mn-ea"/>
                <a:cs typeface="+mn-cs"/>
                <a:hlinkClick r:id="rId3"/>
              </a:rPr>
              <a:t>.; Martinez-</a:t>
            </a:r>
            <a:r>
              <a:rPr lang="en-US" sz="1200" b="0" i="0" u="none" strike="noStrike" kern="1200" dirty="0" err="1">
                <a:solidFill>
                  <a:schemeClr val="tx1"/>
                </a:solidFill>
                <a:effectLst/>
                <a:latin typeface="+mn-lt"/>
                <a:ea typeface="+mn-ea"/>
                <a:cs typeface="+mn-cs"/>
                <a:hlinkClick r:id="rId3"/>
              </a:rPr>
              <a:t>Montes,J.L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Villalobos,M</a:t>
            </a:r>
            <a:r>
              <a:rPr lang="en-US" sz="1200" b="0" i="0" u="none" strike="noStrike" kern="1200" dirty="0">
                <a:solidFill>
                  <a:schemeClr val="tx1"/>
                </a:solidFill>
                <a:effectLst/>
                <a:latin typeface="+mn-lt"/>
                <a:ea typeface="+mn-ea"/>
                <a:cs typeface="+mn-cs"/>
                <a:hlinkClick r:id="rId3"/>
              </a:rPr>
              <a:t>.; Arroyo-</a:t>
            </a:r>
            <a:r>
              <a:rPr lang="en-US" sz="1200" b="0" i="0" u="none" strike="noStrike" kern="1200" dirty="0" err="1">
                <a:solidFill>
                  <a:schemeClr val="tx1"/>
                </a:solidFill>
                <a:effectLst/>
                <a:latin typeface="+mn-lt"/>
                <a:ea typeface="+mn-ea"/>
                <a:cs typeface="+mn-cs"/>
                <a:hlinkClick r:id="rId3"/>
              </a:rPr>
              <a:t>Morales,M</a:t>
            </a:r>
            <a:r>
              <a:rPr lang="en-US" sz="1200" b="0" i="0" u="none" strike="noStrike" kern="1200" dirty="0">
                <a:solidFill>
                  <a:schemeClr val="tx1"/>
                </a:solidFill>
                <a:effectLst/>
                <a:latin typeface="+mn-lt"/>
                <a:ea typeface="+mn-ea"/>
                <a:cs typeface="+mn-cs"/>
                <a:hlinkClick r:id="rId3"/>
              </a:rPr>
              <a:t>. Body mass index as predictor of health-related quality-of-life changes after total hip arthroplasty: a cross-over study. J Arthroplasty; 2013/4: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Badura-</a:t>
            </a:r>
            <a:r>
              <a:rPr lang="en-US" sz="1200" b="0" i="0" u="none" strike="noStrike" kern="1200" dirty="0" err="1">
                <a:solidFill>
                  <a:schemeClr val="tx1"/>
                </a:solidFill>
                <a:effectLst/>
                <a:latin typeface="+mn-lt"/>
                <a:ea typeface="+mn-ea"/>
                <a:cs typeface="+mn-cs"/>
                <a:hlinkClick r:id="rId4"/>
              </a:rPr>
              <a:t>Brzoza,K</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Zajac,P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Kasperska-Zajac,A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Brzoza,Z</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Matysiakiewicz,J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Piegza,M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Hese,R.T</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Rogala,B</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Semenowicz,J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Koczy,B</a:t>
            </a:r>
            <a:r>
              <a:rPr lang="en-US" sz="1200" b="0" i="0" u="none" strike="noStrike" kern="1200" dirty="0">
                <a:solidFill>
                  <a:schemeClr val="tx1"/>
                </a:solidFill>
                <a:effectLst/>
                <a:latin typeface="+mn-lt"/>
                <a:ea typeface="+mn-ea"/>
                <a:cs typeface="+mn-cs"/>
                <a:hlinkClick r:id="rId4"/>
              </a:rPr>
              <a:t>. Anxiety and depression and their influence on the quality of life after total hip replacement: preliminary report. Int J Psychiatry Clin </a:t>
            </a:r>
            <a:r>
              <a:rPr lang="en-US" sz="1200" b="0" i="0" u="none" strike="noStrike" kern="1200" dirty="0" err="1">
                <a:solidFill>
                  <a:schemeClr val="tx1"/>
                </a:solidFill>
                <a:effectLst/>
                <a:latin typeface="+mn-lt"/>
                <a:ea typeface="+mn-ea"/>
                <a:cs typeface="+mn-cs"/>
                <a:hlinkClick r:id="rId4"/>
              </a:rPr>
              <a:t>Pract</a:t>
            </a:r>
            <a:r>
              <a:rPr lang="en-US" sz="1200" b="0" i="0" u="none" strike="noStrike" kern="1200" dirty="0">
                <a:solidFill>
                  <a:schemeClr val="tx1"/>
                </a:solidFill>
                <a:effectLst/>
                <a:latin typeface="+mn-lt"/>
                <a:ea typeface="+mn-ea"/>
                <a:cs typeface="+mn-cs"/>
                <a:hlinkClick r:id="rId4"/>
              </a:rPr>
              <a:t>; 2008: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Corten,K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Bourne,R.B</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Charron,K.D</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Au,K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Rorabeck,C.H</a:t>
            </a:r>
            <a:r>
              <a:rPr lang="en-US" sz="1200" b="0" i="0" u="none" strike="noStrike" kern="1200" dirty="0">
                <a:solidFill>
                  <a:schemeClr val="tx1"/>
                </a:solidFill>
                <a:effectLst/>
                <a:latin typeface="+mn-lt"/>
                <a:ea typeface="+mn-ea"/>
                <a:cs typeface="+mn-cs"/>
                <a:hlinkClick r:id="rId5"/>
              </a:rPr>
              <a:t>. What works best, a cemented or </a:t>
            </a:r>
            <a:r>
              <a:rPr lang="en-US" sz="1200" b="0" i="0" u="none" strike="noStrike" kern="1200" dirty="0" err="1">
                <a:solidFill>
                  <a:schemeClr val="tx1"/>
                </a:solidFill>
                <a:effectLst/>
                <a:latin typeface="+mn-lt"/>
                <a:ea typeface="+mn-ea"/>
                <a:cs typeface="+mn-cs"/>
                <a:hlinkClick r:id="rId5"/>
              </a:rPr>
              <a:t>cementless</a:t>
            </a:r>
            <a:r>
              <a:rPr lang="en-US" sz="1200" b="0" i="0" u="none" strike="noStrike" kern="1200" dirty="0">
                <a:solidFill>
                  <a:schemeClr val="tx1"/>
                </a:solidFill>
                <a:effectLst/>
                <a:latin typeface="+mn-lt"/>
                <a:ea typeface="+mn-ea"/>
                <a:cs typeface="+mn-cs"/>
                <a:hlinkClick r:id="rId5"/>
              </a:rPr>
              <a:t> primary total hip arthroplasty?: minimum 17-year </a:t>
            </a:r>
            <a:r>
              <a:rPr lang="en-US" sz="1200" b="0" i="0" u="none" strike="noStrike" kern="1200" dirty="0" err="1">
                <a:solidFill>
                  <a:schemeClr val="tx1"/>
                </a:solidFill>
                <a:effectLst/>
                <a:latin typeface="+mn-lt"/>
                <a:ea typeface="+mn-ea"/>
                <a:cs typeface="+mn-cs"/>
                <a:hlinkClick r:id="rId5"/>
              </a:rPr>
              <a:t>followup</a:t>
            </a:r>
            <a:r>
              <a:rPr lang="en-US" sz="1200" b="0" i="0" u="none" strike="noStrike" kern="1200" dirty="0">
                <a:solidFill>
                  <a:schemeClr val="tx1"/>
                </a:solidFill>
                <a:effectLst/>
                <a:latin typeface="+mn-lt"/>
                <a:ea typeface="+mn-ea"/>
                <a:cs typeface="+mn-cs"/>
                <a:hlinkClick r:id="rId5"/>
              </a:rPr>
              <a:t> of a randomized controlled trial. Clin </a:t>
            </a:r>
            <a:r>
              <a:rPr lang="en-US" sz="1200" b="0" i="0" u="none" strike="noStrike" kern="1200" dirty="0" err="1">
                <a:solidFill>
                  <a:schemeClr val="tx1"/>
                </a:solidFill>
                <a:effectLst/>
                <a:latin typeface="+mn-lt"/>
                <a:ea typeface="+mn-ea"/>
                <a:cs typeface="+mn-cs"/>
                <a:hlinkClick r:id="rId5"/>
              </a:rPr>
              <a:t>Orthop</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Relat</a:t>
            </a:r>
            <a:r>
              <a:rPr lang="en-US" sz="1200" b="0" i="0" u="none" strike="noStrike" kern="1200" dirty="0">
                <a:solidFill>
                  <a:schemeClr val="tx1"/>
                </a:solidFill>
                <a:effectLst/>
                <a:latin typeface="+mn-lt"/>
                <a:ea typeface="+mn-ea"/>
                <a:cs typeface="+mn-cs"/>
                <a:hlinkClick r:id="rId5"/>
              </a:rPr>
              <a:t> Res; 2011/1: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Fujita,K</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Makimoto,K</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Mawatari,M</a:t>
            </a:r>
            <a:r>
              <a:rPr lang="en-US" sz="1200" b="0" i="0" u="none" strike="noStrike" kern="1200" dirty="0">
                <a:solidFill>
                  <a:schemeClr val="tx1"/>
                </a:solidFill>
                <a:effectLst/>
                <a:latin typeface="+mn-lt"/>
                <a:ea typeface="+mn-ea"/>
                <a:cs typeface="+mn-cs"/>
                <a:hlinkClick r:id="rId6"/>
              </a:rPr>
              <a:t>. Three-year follow-up study of health related QOL and lifestyle indicators for Japanese patients after total hip arthroplasty. J </a:t>
            </a:r>
            <a:r>
              <a:rPr lang="en-US" sz="1200" b="0" i="0" u="none" strike="noStrike" kern="1200" dirty="0" err="1">
                <a:solidFill>
                  <a:schemeClr val="tx1"/>
                </a:solidFill>
                <a:effectLst/>
                <a:latin typeface="+mn-lt"/>
                <a:ea typeface="+mn-ea"/>
                <a:cs typeface="+mn-cs"/>
                <a:hlinkClick r:id="rId6"/>
              </a:rPr>
              <a:t>Orthop</a:t>
            </a:r>
            <a:r>
              <a:rPr lang="en-US" sz="1200" b="0" i="0" u="none" strike="noStrike" kern="1200" dirty="0">
                <a:solidFill>
                  <a:schemeClr val="tx1"/>
                </a:solidFill>
                <a:effectLst/>
                <a:latin typeface="+mn-lt"/>
                <a:ea typeface="+mn-ea"/>
                <a:cs typeface="+mn-cs"/>
                <a:hlinkClick r:id="rId6"/>
              </a:rPr>
              <a:t> Sci; 2016/3: 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Gandhi,R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Dhotar,H</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Davey,J.R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Mahomed,N.N</a:t>
            </a:r>
            <a:r>
              <a:rPr lang="en-US" sz="1200" b="0" i="0" u="none" strike="noStrike" kern="1200" dirty="0">
                <a:solidFill>
                  <a:schemeClr val="tx1"/>
                </a:solidFill>
                <a:effectLst/>
                <a:latin typeface="+mn-lt"/>
                <a:ea typeface="+mn-ea"/>
                <a:cs typeface="+mn-cs"/>
                <a:hlinkClick r:id="rId7"/>
              </a:rPr>
              <a:t>. Predicting the longer-term outcomes of total hip replacement. J </a:t>
            </a:r>
            <a:r>
              <a:rPr lang="en-US" sz="1200" b="0" i="0" u="none" strike="noStrike" kern="1200" dirty="0" err="1">
                <a:solidFill>
                  <a:schemeClr val="tx1"/>
                </a:solidFill>
                <a:effectLst/>
                <a:latin typeface="+mn-lt"/>
                <a:ea typeface="+mn-ea"/>
                <a:cs typeface="+mn-cs"/>
                <a:hlinkClick r:id="rId7"/>
              </a:rPr>
              <a:t>Rheumatol</a:t>
            </a:r>
            <a:r>
              <a:rPr lang="en-US" sz="1200" b="0" i="0" u="none" strike="noStrike" kern="1200" dirty="0">
                <a:solidFill>
                  <a:schemeClr val="tx1"/>
                </a:solidFill>
                <a:effectLst/>
                <a:latin typeface="+mn-lt"/>
                <a:ea typeface="+mn-ea"/>
                <a:cs typeface="+mn-cs"/>
                <a:hlinkClick r:id="rId7"/>
              </a:rPr>
              <a:t>.; 2010/12: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a:rPr>
              <a:t>Gordon, M.; </a:t>
            </a:r>
            <a:r>
              <a:rPr lang="en-US" sz="1200" b="0" i="0" u="none" strike="noStrike" kern="1200" dirty="0" err="1">
                <a:solidFill>
                  <a:schemeClr val="tx1"/>
                </a:solidFill>
                <a:effectLst/>
                <a:latin typeface="+mn-lt"/>
                <a:ea typeface="+mn-ea"/>
                <a:cs typeface="+mn-cs"/>
                <a:hlinkClick r:id="rId8"/>
              </a:rPr>
              <a:t>Greene,M</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Frumento,P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Rolfson,O</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Garellick,G</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Stark,A</a:t>
            </a:r>
            <a:r>
              <a:rPr lang="en-US" sz="1200" b="0" i="0" u="none" strike="noStrike" kern="1200" dirty="0">
                <a:solidFill>
                  <a:schemeClr val="tx1"/>
                </a:solidFill>
                <a:effectLst/>
                <a:latin typeface="+mn-lt"/>
                <a:ea typeface="+mn-ea"/>
                <a:cs typeface="+mn-cs"/>
                <a:hlinkClick r:id="rId8"/>
              </a:rPr>
              <a:t>. Age- and health-related quality of life after total hip replacement: decreasing gains in patients above 70 years of age. Acta </a:t>
            </a:r>
            <a:r>
              <a:rPr lang="en-US" sz="1200" b="0" i="0" u="none" strike="noStrike" kern="1200" dirty="0" err="1">
                <a:solidFill>
                  <a:schemeClr val="tx1"/>
                </a:solidFill>
                <a:effectLst/>
                <a:latin typeface="+mn-lt"/>
                <a:ea typeface="+mn-ea"/>
                <a:cs typeface="+mn-cs"/>
                <a:hlinkClick r:id="rId8"/>
              </a:rPr>
              <a:t>Orthop</a:t>
            </a:r>
            <a:r>
              <a:rPr lang="en-US" sz="1200" b="0" i="0" u="none" strike="noStrike" kern="1200" dirty="0">
                <a:solidFill>
                  <a:schemeClr val="tx1"/>
                </a:solidFill>
                <a:effectLst/>
                <a:latin typeface="+mn-lt"/>
                <a:ea typeface="+mn-ea"/>
                <a:cs typeface="+mn-cs"/>
                <a:hlinkClick r:id="rId8"/>
              </a:rPr>
              <a:t>; 2014/6: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Judge,A</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Arden,N.K</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Batra,R.N</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Thomas,G</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Beard,D</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Javaid,M.K</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Cooper,C</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Murray,D</a:t>
            </a:r>
            <a:r>
              <a:rPr lang="en-US" sz="1200" b="0" i="0" u="none" strike="noStrike" kern="1200" dirty="0">
                <a:solidFill>
                  <a:schemeClr val="tx1"/>
                </a:solidFill>
                <a:effectLst/>
                <a:latin typeface="+mn-lt"/>
                <a:ea typeface="+mn-ea"/>
                <a:cs typeface="+mn-cs"/>
                <a:hlinkClick r:id="rId9"/>
              </a:rPr>
              <a:t>. The association of patient characteristics and surgical variables on symptoms of pain and function over 5 years following primary hip-replacement surgery: a prospective cohort study. BMJ Open; 2013: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Judge,A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Cooper,C</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Arden,N.K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Williams,S</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Hobbs,N</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Dixon,D</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Gunther,K.P</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Dreinhoefer,K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Dieppe,P.A</a:t>
            </a:r>
            <a:r>
              <a:rPr lang="en-US" sz="1200" b="0" i="0" u="none" strike="noStrike" kern="1200" dirty="0">
                <a:solidFill>
                  <a:schemeClr val="tx1"/>
                </a:solidFill>
                <a:effectLst/>
                <a:latin typeface="+mn-lt"/>
                <a:ea typeface="+mn-ea"/>
                <a:cs typeface="+mn-cs"/>
                <a:hlinkClick r:id="rId10"/>
              </a:rPr>
              <a:t>. Pre-operative expectation predicts 12-month post-operative outcome among patients undergoing primary total hip replacement in European </a:t>
            </a:r>
            <a:r>
              <a:rPr lang="en-US" sz="1200" b="0" i="0" u="none" strike="noStrike" kern="1200" dirty="0" err="1">
                <a:solidFill>
                  <a:schemeClr val="tx1"/>
                </a:solidFill>
                <a:effectLst/>
                <a:latin typeface="+mn-lt"/>
                <a:ea typeface="+mn-ea"/>
                <a:cs typeface="+mn-cs"/>
                <a:hlinkClick r:id="rId10"/>
              </a:rPr>
              <a:t>orthopaedic</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centres</a:t>
            </a:r>
            <a:r>
              <a:rPr lang="en-US" sz="1200" b="0" i="0" u="none" strike="noStrike" kern="1200" dirty="0">
                <a:solidFill>
                  <a:schemeClr val="tx1"/>
                </a:solidFill>
                <a:effectLst/>
                <a:latin typeface="+mn-lt"/>
                <a:ea typeface="+mn-ea"/>
                <a:cs typeface="+mn-cs"/>
                <a:hlinkClick r:id="rId10"/>
              </a:rPr>
              <a:t>. Osteoarthritis Cartilage; 2011/6: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Katz,J.N</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Wright,E.A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Wright,J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Malchau,H</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Mahomed,N.N</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Stedman,M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Baron,J.A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Losina,E</a:t>
            </a:r>
            <a:r>
              <a:rPr lang="en-US" sz="1200" b="0" i="0" u="none" strike="noStrike" kern="1200" dirty="0">
                <a:solidFill>
                  <a:schemeClr val="tx1"/>
                </a:solidFill>
                <a:effectLst/>
                <a:latin typeface="+mn-lt"/>
                <a:ea typeface="+mn-ea"/>
                <a:cs typeface="+mn-cs"/>
                <a:hlinkClick r:id="rId11"/>
              </a:rPr>
              <a:t>. Twelve-year risk of revision after primary total hip replacement in the U.S. Medicare population. J Bone Joint Surg Am; 2012/10/17: 20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McHugh,G.A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Campbell,M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Luker,K.A</a:t>
            </a:r>
            <a:r>
              <a:rPr lang="en-US" sz="1200" b="0" i="0" u="none" strike="noStrike" kern="1200" dirty="0">
                <a:solidFill>
                  <a:schemeClr val="tx1"/>
                </a:solidFill>
                <a:effectLst/>
                <a:latin typeface="+mn-lt"/>
                <a:ea typeface="+mn-ea"/>
                <a:cs typeface="+mn-cs"/>
                <a:hlinkClick r:id="rId12"/>
              </a:rPr>
              <a:t>. Predictors of outcomes of recovery following total hip replacement surgery: A prospective study. Bone Joint Res; 2013: 11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3"/>
              </a:rPr>
              <a:t>McMinn, D.J.; </a:t>
            </a:r>
            <a:r>
              <a:rPr lang="en-US" sz="1200" b="0" i="0" u="none" strike="noStrike" kern="1200" dirty="0" err="1">
                <a:solidFill>
                  <a:schemeClr val="tx1"/>
                </a:solidFill>
                <a:effectLst/>
                <a:latin typeface="+mn-lt"/>
                <a:ea typeface="+mn-ea"/>
                <a:cs typeface="+mn-cs"/>
                <a:hlinkClick r:id="rId13"/>
              </a:rPr>
              <a:t>Snell,K.I</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Daniel,J</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Treacy,R.B</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Pynsent,P.B</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Riley,R.D</a:t>
            </a:r>
            <a:r>
              <a:rPr lang="en-US" sz="1200" b="0" i="0" u="none" strike="noStrike" kern="1200" dirty="0">
                <a:solidFill>
                  <a:schemeClr val="tx1"/>
                </a:solidFill>
                <a:effectLst/>
                <a:latin typeface="+mn-lt"/>
                <a:ea typeface="+mn-ea"/>
                <a:cs typeface="+mn-cs"/>
                <a:hlinkClick r:id="rId13"/>
              </a:rPr>
              <a:t>. Mortality and implant revision rates of hip arthroplasty in patients with osteoarthritis: registry based cohort study. 2012: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4"/>
              </a:rPr>
              <a:t>Quintana, J.M.; </a:t>
            </a:r>
            <a:r>
              <a:rPr lang="en-US" sz="1200" b="0" i="0" u="none" strike="noStrike" kern="1200" dirty="0" err="1">
                <a:solidFill>
                  <a:schemeClr val="tx1"/>
                </a:solidFill>
                <a:effectLst/>
                <a:latin typeface="+mn-lt"/>
                <a:ea typeface="+mn-ea"/>
                <a:cs typeface="+mn-cs"/>
                <a:hlinkClick r:id="rId14"/>
              </a:rPr>
              <a:t>Escobar,A</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Aguirre,U</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Lafuente,I</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Arenaza,J.C</a:t>
            </a:r>
            <a:r>
              <a:rPr lang="en-US" sz="1200" b="0" i="0" u="none" strike="noStrike" kern="1200" dirty="0">
                <a:solidFill>
                  <a:schemeClr val="tx1"/>
                </a:solidFill>
                <a:effectLst/>
                <a:latin typeface="+mn-lt"/>
                <a:ea typeface="+mn-ea"/>
                <a:cs typeface="+mn-cs"/>
                <a:hlinkClick r:id="rId14"/>
              </a:rPr>
              <a:t>. Predictors of health-related quality-of-life change after total hip arthroplasty. Clin </a:t>
            </a:r>
            <a:r>
              <a:rPr lang="en-US" sz="1200" b="0" i="0" u="none" strike="noStrike" kern="1200" dirty="0" err="1">
                <a:solidFill>
                  <a:schemeClr val="tx1"/>
                </a:solidFill>
                <a:effectLst/>
                <a:latin typeface="+mn-lt"/>
                <a:ea typeface="+mn-ea"/>
                <a:cs typeface="+mn-cs"/>
                <a:hlinkClick r:id="rId14"/>
              </a:rPr>
              <a:t>Orthop</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Relat</a:t>
            </a:r>
            <a:r>
              <a:rPr lang="en-US" sz="1200" b="0" i="0" u="none" strike="noStrike" kern="1200" dirty="0">
                <a:solidFill>
                  <a:schemeClr val="tx1"/>
                </a:solidFill>
                <a:effectLst/>
                <a:latin typeface="+mn-lt"/>
                <a:ea typeface="+mn-ea"/>
                <a:cs typeface="+mn-cs"/>
                <a:hlinkClick r:id="rId14"/>
              </a:rPr>
              <a:t> Res; 2009/11: 11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Stevens,M</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Paans,N</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Wagenmakers,R</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van,Beveren</a:t>
            </a:r>
            <a:r>
              <a:rPr lang="en-US" sz="1200" b="0" i="0" u="none" strike="noStrike" kern="1200" dirty="0">
                <a:solidFill>
                  <a:schemeClr val="tx1"/>
                </a:solidFill>
                <a:effectLst/>
                <a:latin typeface="+mn-lt"/>
                <a:ea typeface="+mn-ea"/>
                <a:cs typeface="+mn-cs"/>
                <a:hlinkClick r:id="rId15"/>
              </a:rPr>
              <a:t> J.; van </a:t>
            </a:r>
            <a:r>
              <a:rPr lang="en-US" sz="1200" b="0" i="0" u="none" strike="noStrike" kern="1200" dirty="0" err="1">
                <a:solidFill>
                  <a:schemeClr val="tx1"/>
                </a:solidFill>
                <a:effectLst/>
                <a:latin typeface="+mn-lt"/>
                <a:ea typeface="+mn-ea"/>
                <a:cs typeface="+mn-cs"/>
                <a:hlinkClick r:id="rId15"/>
              </a:rPr>
              <a:t>Raay,J.J</a:t>
            </a:r>
            <a:r>
              <a:rPr lang="en-US" sz="1200" b="0" i="0" u="none" strike="noStrike" kern="1200" dirty="0">
                <a:solidFill>
                  <a:schemeClr val="tx1"/>
                </a:solidFill>
                <a:effectLst/>
                <a:latin typeface="+mn-lt"/>
                <a:ea typeface="+mn-ea"/>
                <a:cs typeface="+mn-cs"/>
                <a:hlinkClick r:id="rId15"/>
              </a:rPr>
              <a:t>.; van der </a:t>
            </a:r>
            <a:r>
              <a:rPr lang="en-US" sz="1200" b="0" i="0" u="none" strike="noStrike" kern="1200" dirty="0" err="1">
                <a:solidFill>
                  <a:schemeClr val="tx1"/>
                </a:solidFill>
                <a:effectLst/>
                <a:latin typeface="+mn-lt"/>
                <a:ea typeface="+mn-ea"/>
                <a:cs typeface="+mn-cs"/>
                <a:hlinkClick r:id="rId15"/>
              </a:rPr>
              <a:t>Meer,K</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Stewart,R</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Bulstra,S.K</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Reininga,I.H</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van,den</a:t>
            </a:r>
            <a:r>
              <a:rPr lang="en-US" sz="1200" b="0" i="0" u="none" strike="noStrike" kern="1200" dirty="0">
                <a:solidFill>
                  <a:schemeClr val="tx1"/>
                </a:solidFill>
                <a:effectLst/>
                <a:latin typeface="+mn-lt"/>
                <a:ea typeface="+mn-ea"/>
                <a:cs typeface="+mn-cs"/>
                <a:hlinkClick r:id="rId15"/>
              </a:rPr>
              <a:t> Akker-</a:t>
            </a:r>
            <a:r>
              <a:rPr lang="en-US" sz="1200" b="0" i="0" u="none" strike="noStrike" kern="1200" dirty="0" err="1">
                <a:solidFill>
                  <a:schemeClr val="tx1"/>
                </a:solidFill>
                <a:effectLst/>
                <a:latin typeface="+mn-lt"/>
                <a:ea typeface="+mn-ea"/>
                <a:cs typeface="+mn-cs"/>
                <a:hlinkClick r:id="rId15"/>
              </a:rPr>
              <a:t>Scheek,I</a:t>
            </a:r>
            <a:r>
              <a:rPr lang="en-US" sz="1200" b="0" i="0" u="none" strike="noStrike" kern="1200" dirty="0">
                <a:solidFill>
                  <a:schemeClr val="tx1"/>
                </a:solidFill>
                <a:effectLst/>
                <a:latin typeface="+mn-lt"/>
                <a:ea typeface="+mn-ea"/>
                <a:cs typeface="+mn-cs"/>
                <a:hlinkClick r:id="rId15"/>
              </a:rPr>
              <a:t> The influence of overweight/obesity on patient-perceived physical functioning and health-related quality of life after primary total hip arthroplasty. </a:t>
            </a:r>
            <a:r>
              <a:rPr lang="en-US" sz="1200" b="0" i="0" u="none" strike="noStrike" kern="1200" dirty="0" err="1">
                <a:solidFill>
                  <a:schemeClr val="tx1"/>
                </a:solidFill>
                <a:effectLst/>
                <a:latin typeface="+mn-lt"/>
                <a:ea typeface="+mn-ea"/>
                <a:cs typeface="+mn-cs"/>
                <a:hlinkClick r:id="rId15"/>
              </a:rPr>
              <a:t>Obes.Surg</a:t>
            </a:r>
            <a:r>
              <a:rPr lang="en-US" sz="1200" b="0" i="0" u="none" strike="noStrike" kern="1200" dirty="0">
                <a:solidFill>
                  <a:schemeClr val="tx1"/>
                </a:solidFill>
                <a:effectLst/>
                <a:latin typeface="+mn-lt"/>
                <a:ea typeface="+mn-ea"/>
                <a:cs typeface="+mn-cs"/>
                <a:hlinkClick r:id="rId15"/>
              </a:rPr>
              <a:t>; 2012/4: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6"/>
              </a:rPr>
              <a:t>Visuri,T</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Turula,K.B</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Pulkkinen,P</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Nevalainen,J</a:t>
            </a:r>
            <a:r>
              <a:rPr lang="en-US" sz="1200" b="0" i="0" u="none" strike="noStrike" kern="1200" dirty="0">
                <a:solidFill>
                  <a:schemeClr val="tx1"/>
                </a:solidFill>
                <a:effectLst/>
                <a:latin typeface="+mn-lt"/>
                <a:ea typeface="+mn-ea"/>
                <a:cs typeface="+mn-cs"/>
                <a:hlinkClick r:id="rId16"/>
              </a:rPr>
              <a:t>. Survivorship of hip prosthesis in primary arthrosis: influence of </a:t>
            </a:r>
            <a:r>
              <a:rPr lang="en-US" sz="1200" b="0" i="0" u="none" strike="noStrike" kern="1200" dirty="0" err="1">
                <a:solidFill>
                  <a:schemeClr val="tx1"/>
                </a:solidFill>
                <a:effectLst/>
                <a:latin typeface="+mn-lt"/>
                <a:ea typeface="+mn-ea"/>
                <a:cs typeface="+mn-cs"/>
                <a:hlinkClick r:id="rId16"/>
              </a:rPr>
              <a:t>bilaterality</a:t>
            </a:r>
            <a:r>
              <a:rPr lang="en-US" sz="1200" b="0" i="0" u="none" strike="noStrike" kern="1200" dirty="0">
                <a:solidFill>
                  <a:schemeClr val="tx1"/>
                </a:solidFill>
                <a:effectLst/>
                <a:latin typeface="+mn-lt"/>
                <a:ea typeface="+mn-ea"/>
                <a:cs typeface="+mn-cs"/>
                <a:hlinkClick r:id="rId16"/>
              </a:rPr>
              <a:t> and interoperative time in 45,000 hip prostheses from the Finnish </a:t>
            </a:r>
            <a:r>
              <a:rPr lang="en-US" sz="1200" b="0" i="0" u="none" strike="noStrike" kern="1200" dirty="0" err="1">
                <a:solidFill>
                  <a:schemeClr val="tx1"/>
                </a:solidFill>
                <a:effectLst/>
                <a:latin typeface="+mn-lt"/>
                <a:ea typeface="+mn-ea"/>
                <a:cs typeface="+mn-cs"/>
                <a:hlinkClick r:id="rId16"/>
              </a:rPr>
              <a:t>endoprosthesis</a:t>
            </a:r>
            <a:r>
              <a:rPr lang="en-US" sz="1200" b="0" i="0" u="none" strike="noStrike" kern="1200" dirty="0">
                <a:solidFill>
                  <a:schemeClr val="tx1"/>
                </a:solidFill>
                <a:effectLst/>
                <a:latin typeface="+mn-lt"/>
                <a:ea typeface="+mn-ea"/>
                <a:cs typeface="+mn-cs"/>
                <a:hlinkClick r:id="rId16"/>
              </a:rPr>
              <a:t> register. Acta </a:t>
            </a:r>
            <a:r>
              <a:rPr lang="en-US" sz="1200" b="0" i="0" u="none" strike="noStrike" kern="1200" dirty="0" err="1">
                <a:solidFill>
                  <a:schemeClr val="tx1"/>
                </a:solidFill>
                <a:effectLst/>
                <a:latin typeface="+mn-lt"/>
                <a:ea typeface="+mn-ea"/>
                <a:cs typeface="+mn-cs"/>
                <a:hlinkClick r:id="rId16"/>
              </a:rPr>
              <a:t>Orthop</a:t>
            </a:r>
            <a:r>
              <a:rPr lang="en-US" sz="1200" b="0" i="0" u="none" strike="noStrike" kern="1200" dirty="0">
                <a:solidFill>
                  <a:schemeClr val="tx1"/>
                </a:solidFill>
                <a:effectLst/>
                <a:latin typeface="+mn-lt"/>
                <a:ea typeface="+mn-ea"/>
                <a:cs typeface="+mn-cs"/>
                <a:hlinkClick r:id="rId16"/>
              </a:rPr>
              <a:t> Scand.; 2002/6: 3</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28</a:t>
            </a:fld>
            <a:endParaRPr lang="en-US"/>
          </a:p>
        </p:txBody>
      </p:sp>
    </p:spTree>
    <p:extLst>
      <p:ext uri="{BB962C8B-B14F-4D97-AF65-F5344CB8AC3E}">
        <p14:creationId xmlns:p14="http://schemas.microsoft.com/office/powerpoint/2010/main" val="3093147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Six moderate quality studies (Davis, 2006; </a:t>
            </a:r>
            <a:r>
              <a:rPr lang="en-US" sz="1200" b="0" i="0" u="none" strike="noStrike" kern="1200" baseline="0" dirty="0" err="1">
                <a:solidFill>
                  <a:schemeClr val="tx1"/>
                </a:solidFill>
                <a:latin typeface="+mn-lt"/>
                <a:ea typeface="+mn-ea"/>
                <a:cs typeface="+mn-cs"/>
              </a:rPr>
              <a:t>Duivenvoorden</a:t>
            </a:r>
            <a:r>
              <a:rPr lang="en-US" sz="1200" b="0" i="0" u="none" strike="noStrike" kern="1200" baseline="0" dirty="0">
                <a:solidFill>
                  <a:schemeClr val="tx1"/>
                </a:solidFill>
                <a:latin typeface="+mn-lt"/>
                <a:ea typeface="+mn-ea"/>
                <a:cs typeface="+mn-cs"/>
              </a:rPr>
              <a:t>, 2013; Gandhi, 2010; </a:t>
            </a:r>
            <a:r>
              <a:rPr lang="en-US" sz="1200" b="0" i="0" u="none" strike="noStrike" kern="1200" baseline="0" dirty="0" err="1">
                <a:solidFill>
                  <a:schemeClr val="tx1"/>
                </a:solidFill>
                <a:latin typeface="+mn-lt"/>
                <a:ea typeface="+mn-ea"/>
                <a:cs typeface="+mn-cs"/>
              </a:rPr>
              <a:t>Jamsen</a:t>
            </a:r>
            <a:r>
              <a:rPr lang="en-US" sz="1200" b="0" i="0" u="none" strike="noStrike" kern="1200" baseline="0" dirty="0">
                <a:solidFill>
                  <a:schemeClr val="tx1"/>
                </a:solidFill>
                <a:latin typeface="+mn-lt"/>
                <a:ea typeface="+mn-ea"/>
                <a:cs typeface="+mn-cs"/>
              </a:rPr>
              <a:t>, 2013; Judge, 2013; Rolfson, 2009) support this recommendation. Mental health disorders were assessed using a variety of validated tools including the SF36 Mental Component Score (Judge, 2013; Gandhi, 2010), the depression/anxiety question on the EQ-5D (Rolfson, 2009) and the HADS (</a:t>
            </a:r>
            <a:r>
              <a:rPr lang="en-US" sz="1200" b="0" i="0" u="none" strike="noStrike" kern="1200" baseline="0" dirty="0" err="1">
                <a:solidFill>
                  <a:schemeClr val="tx1"/>
                </a:solidFill>
                <a:latin typeface="+mn-lt"/>
                <a:ea typeface="+mn-ea"/>
                <a:cs typeface="+mn-cs"/>
              </a:rPr>
              <a:t>Duivenvoorden</a:t>
            </a:r>
            <a:r>
              <a:rPr lang="en-US" sz="1200" b="0" i="0" u="none" strike="noStrike" kern="1200" baseline="0" dirty="0">
                <a:solidFill>
                  <a:schemeClr val="tx1"/>
                </a:solidFill>
                <a:latin typeface="+mn-lt"/>
                <a:ea typeface="+mn-ea"/>
                <a:cs typeface="+mn-cs"/>
              </a:rPr>
              <a:t>, 2013). Functional outcomes were assessed utilizing the Oxford Hip Score, WOMAC or </a:t>
            </a:r>
            <a:r>
              <a:rPr lang="en-US" sz="1200" b="0" i="0" u="none" strike="noStrike" kern="1200" baseline="0" dirty="0" err="1">
                <a:solidFill>
                  <a:schemeClr val="tx1"/>
                </a:solidFill>
                <a:latin typeface="+mn-lt"/>
                <a:ea typeface="+mn-ea"/>
                <a:cs typeface="+mn-cs"/>
              </a:rPr>
              <a:t>HOOS.The</a:t>
            </a:r>
            <a:r>
              <a:rPr lang="en-US" sz="1200" b="0" i="0" u="none" strike="noStrike" kern="1200" baseline="0" dirty="0">
                <a:solidFill>
                  <a:schemeClr val="tx1"/>
                </a:solidFill>
                <a:latin typeface="+mn-lt"/>
                <a:ea typeface="+mn-ea"/>
                <a:cs typeface="+mn-cs"/>
              </a:rPr>
              <a:t> presence of depression preoperatively predicted a lower functional outcome and/or less improvement between pre-operative and post-operative function. In one long-term study (</a:t>
            </a:r>
            <a:r>
              <a:rPr lang="en-US" sz="1200" b="0" i="0" u="none" strike="noStrike" kern="1200" baseline="0" dirty="0" err="1">
                <a:solidFill>
                  <a:schemeClr val="tx1"/>
                </a:solidFill>
                <a:latin typeface="+mn-lt"/>
                <a:ea typeface="+mn-ea"/>
                <a:cs typeface="+mn-cs"/>
              </a:rPr>
              <a:t>Jamsen</a:t>
            </a:r>
            <a:r>
              <a:rPr lang="en-US" sz="1200" b="0" i="0" u="none" strike="noStrike" kern="1200" baseline="0" dirty="0">
                <a:solidFill>
                  <a:schemeClr val="tx1"/>
                </a:solidFill>
                <a:latin typeface="+mn-lt"/>
                <a:ea typeface="+mn-ea"/>
                <a:cs typeface="+mn-cs"/>
              </a:rPr>
              <a:t>, 2013), patients with depression were found to exceed 10% revision rate at ten years; pre-operative psychosis increased the risk of implant failure with Kaplan Meier Survivorship analysis by 40%.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possible that patients with mental health disorders will be denied access to the potential benefits of THA due to concerns regarding increased risk.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Addressing mental health disorders as modifiable risk factors should be considered as an important focus of research. Research questions might include the treatment of depression prior to surgery and managing anxiety through the episode of care and the impact on outcomes and patient satisfaction.</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Davis,A.M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Agnidis,Z</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Badley,E</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Kiss,A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Waddell,J.P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Gross,A.E</a:t>
            </a:r>
            <a:r>
              <a:rPr lang="en-US" sz="1200" b="0" i="0" u="none" strike="noStrike" kern="1200" dirty="0">
                <a:solidFill>
                  <a:schemeClr val="tx1"/>
                </a:solidFill>
                <a:effectLst/>
                <a:latin typeface="+mn-lt"/>
                <a:ea typeface="+mn-ea"/>
                <a:cs typeface="+mn-cs"/>
                <a:hlinkClick r:id="rId3"/>
              </a:rPr>
              <a:t>. Predictors of functional outcome two years following revision hip arthroplasty. J Bone Joint Surg Am; 2006/4: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Duivenvoorden,T</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Vissers,M.M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Verhaar,J.A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Busschbach,J.J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Gosens,T</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Bloem,R.M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Bierma-Zeinstra,S.M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Reijman,M</a:t>
            </a:r>
            <a:r>
              <a:rPr lang="en-US" sz="1200" b="0" i="0" u="none" strike="noStrike" kern="1200" dirty="0">
                <a:solidFill>
                  <a:schemeClr val="tx1"/>
                </a:solidFill>
                <a:effectLst/>
                <a:latin typeface="+mn-lt"/>
                <a:ea typeface="+mn-ea"/>
                <a:cs typeface="+mn-cs"/>
                <a:hlinkClick r:id="rId4"/>
              </a:rPr>
              <a:t>. Anxiety and depressive symptoms before and after total hip and knee arthroplasty: a prospective </a:t>
            </a:r>
            <a:r>
              <a:rPr lang="en-US" sz="1200" b="0" i="0" u="none" strike="noStrike" kern="1200" dirty="0" err="1">
                <a:solidFill>
                  <a:schemeClr val="tx1"/>
                </a:solidFill>
                <a:effectLst/>
                <a:latin typeface="+mn-lt"/>
                <a:ea typeface="+mn-ea"/>
                <a:cs typeface="+mn-cs"/>
                <a:hlinkClick r:id="rId4"/>
              </a:rPr>
              <a:t>multicentre</a:t>
            </a:r>
            <a:r>
              <a:rPr lang="en-US" sz="1200" b="0" i="0" u="none" strike="noStrike" kern="1200" dirty="0">
                <a:solidFill>
                  <a:schemeClr val="tx1"/>
                </a:solidFill>
                <a:effectLst/>
                <a:latin typeface="+mn-lt"/>
                <a:ea typeface="+mn-ea"/>
                <a:cs typeface="+mn-cs"/>
                <a:hlinkClick r:id="rId4"/>
              </a:rPr>
              <a:t> study. Osteoarthritis Cartilage; 2013/12: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Gandhi,R</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Dhotar,H</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Davey,J.R</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Mahomed,N.N</a:t>
            </a:r>
            <a:r>
              <a:rPr lang="en-US" sz="1200" b="0" i="0" u="none" strike="noStrike" kern="1200" dirty="0">
                <a:solidFill>
                  <a:schemeClr val="tx1"/>
                </a:solidFill>
                <a:effectLst/>
                <a:latin typeface="+mn-lt"/>
                <a:ea typeface="+mn-ea"/>
                <a:cs typeface="+mn-cs"/>
                <a:hlinkClick r:id="rId5"/>
              </a:rPr>
              <a:t>. Predicting the longer-term outcomes of total hip replacement. J </a:t>
            </a:r>
            <a:r>
              <a:rPr lang="en-US" sz="1200" b="0" i="0" u="none" strike="noStrike" kern="1200" dirty="0" err="1">
                <a:solidFill>
                  <a:schemeClr val="tx1"/>
                </a:solidFill>
                <a:effectLst/>
                <a:latin typeface="+mn-lt"/>
                <a:ea typeface="+mn-ea"/>
                <a:cs typeface="+mn-cs"/>
                <a:hlinkClick r:id="rId5"/>
              </a:rPr>
              <a:t>Rheumatol</a:t>
            </a:r>
            <a:r>
              <a:rPr lang="en-US" sz="1200" b="0" i="0" u="none" strike="noStrike" kern="1200" dirty="0">
                <a:solidFill>
                  <a:schemeClr val="tx1"/>
                </a:solidFill>
                <a:effectLst/>
                <a:latin typeface="+mn-lt"/>
                <a:ea typeface="+mn-ea"/>
                <a:cs typeface="+mn-cs"/>
                <a:hlinkClick r:id="rId5"/>
              </a:rPr>
              <a:t>.; 2010/12: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Jamsen,E</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Peltola,M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Eskelinen,A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Lehto,M.U</a:t>
            </a:r>
            <a:r>
              <a:rPr lang="en-US" sz="1200" b="0" i="0" u="none" strike="noStrike" kern="1200" dirty="0">
                <a:solidFill>
                  <a:schemeClr val="tx1"/>
                </a:solidFill>
                <a:effectLst/>
                <a:latin typeface="+mn-lt"/>
                <a:ea typeface="+mn-ea"/>
                <a:cs typeface="+mn-cs"/>
                <a:hlinkClick r:id="rId6"/>
              </a:rPr>
              <a:t>. Comorbid diseases as predictors of survival of primary total hip and knee replacements: a nationwide register-based study of 96 754 operations on patients with primary osteoarthritis. Ann </a:t>
            </a:r>
            <a:r>
              <a:rPr lang="en-US" sz="1200" b="0" i="0" u="none" strike="noStrike" kern="1200" dirty="0" err="1">
                <a:solidFill>
                  <a:schemeClr val="tx1"/>
                </a:solidFill>
                <a:effectLst/>
                <a:latin typeface="+mn-lt"/>
                <a:ea typeface="+mn-ea"/>
                <a:cs typeface="+mn-cs"/>
                <a:hlinkClick r:id="rId6"/>
              </a:rPr>
              <a:t>Rheum.Dis</a:t>
            </a:r>
            <a:r>
              <a:rPr lang="en-US" sz="1200" b="0" i="0" u="none" strike="noStrike" kern="1200" dirty="0">
                <a:solidFill>
                  <a:schemeClr val="tx1"/>
                </a:solidFill>
                <a:effectLst/>
                <a:latin typeface="+mn-lt"/>
                <a:ea typeface="+mn-ea"/>
                <a:cs typeface="+mn-cs"/>
                <a:hlinkClick r:id="rId6"/>
              </a:rPr>
              <a:t>; 2013/12: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Judge,A</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Arden,N.K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Batra,R.N</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Thomas,G</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Beard,D</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Javaid,M.K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Cooper,C</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Murray,D</a:t>
            </a:r>
            <a:r>
              <a:rPr lang="en-US" sz="1200" b="0" i="0" u="none" strike="noStrike" kern="1200" dirty="0">
                <a:solidFill>
                  <a:schemeClr val="tx1"/>
                </a:solidFill>
                <a:effectLst/>
                <a:latin typeface="+mn-lt"/>
                <a:ea typeface="+mn-ea"/>
                <a:cs typeface="+mn-cs"/>
                <a:hlinkClick r:id="rId7"/>
              </a:rPr>
              <a:t>. The association of patient characteristics and surgical variables on symptoms of pain and function over 5 years following primary hip-replacement surgery: a prospective cohort study. BMJ Open; 2013: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Rolfson,O</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Dahlberg,L.E</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Nilsson,J.A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Malchau,H</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Garellick,G</a:t>
            </a:r>
            <a:r>
              <a:rPr lang="en-US" sz="1200" b="0" i="0" u="none" strike="noStrike" kern="1200" dirty="0">
                <a:solidFill>
                  <a:schemeClr val="tx1"/>
                </a:solidFill>
                <a:effectLst/>
                <a:latin typeface="+mn-lt"/>
                <a:ea typeface="+mn-ea"/>
                <a:cs typeface="+mn-cs"/>
                <a:hlinkClick r:id="rId8"/>
              </a:rPr>
              <a:t>. Variables determining outcome in total hip replacement surgery. J Bone Joint Surg Br; 2009/2: 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29</a:t>
            </a:fld>
            <a:endParaRPr lang="en-US"/>
          </a:p>
        </p:txBody>
      </p:sp>
    </p:spTree>
    <p:extLst>
      <p:ext uri="{BB962C8B-B14F-4D97-AF65-F5344CB8AC3E}">
        <p14:creationId xmlns:p14="http://schemas.microsoft.com/office/powerpoint/2010/main" val="388168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definition of a clinical practice guideline is a series of recommendations created to inform clinicians of best practices, based on best available evidence.  The next few slides will take you through the AAOS Clinical Practice Guideline development process.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a:t>
            </a:fld>
            <a:endParaRPr lang="en-US"/>
          </a:p>
        </p:txBody>
      </p:sp>
    </p:spTree>
    <p:extLst>
      <p:ext uri="{BB962C8B-B14F-4D97-AF65-F5344CB8AC3E}">
        <p14:creationId xmlns:p14="http://schemas.microsoft.com/office/powerpoint/2010/main" val="3461250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Two low-quality studies (Sadr et al and Huddleston et al) examined the complication rates of THA patients who smoked tobacco compared with those who did not. One of the studies (Sadr) found a significant increase in perioperative complications in heavy tobacco users, and a 43% increase in complications in those who previously used tobacco, which rose to 56% for current tobacco users. However, Huddleston et al showed no increase in complications among THA patients who smoked tobacco when compared with those who did not.</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 detrimental effects of smoking on wound healing, pulmonary function, and the immune system are well accepted. While the evidence to require patients to cease smoking prior to THA consisted of low- quality studies, educating and engaging patients in the health benefits of smoking cessation remains a priority.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possible that patients who use tobacco products will be denied access to the potential benefits of THA based on limited available evidence.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randomized controlled trial of patients who use tobacco and are undergoing total hip arthroplasty is warranted, comparing patients who cease or decrease tobacco use, to those who continue smoking during the perioperative period. Consideration should also be given to evaluation of the efficacy of nicotine replacement therapy and/or counseling on smoking behavior.</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Huddleston,J.I</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Wang,Y</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Uquillas,C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Herndon,J.H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Maloney,W.J</a:t>
            </a:r>
            <a:r>
              <a:rPr lang="en-US" sz="1200" b="0" i="0" u="none" strike="noStrike" kern="1200" dirty="0">
                <a:solidFill>
                  <a:schemeClr val="tx1"/>
                </a:solidFill>
                <a:effectLst/>
                <a:latin typeface="+mn-lt"/>
                <a:ea typeface="+mn-ea"/>
                <a:cs typeface="+mn-cs"/>
                <a:hlinkClick r:id="rId3"/>
              </a:rPr>
              <a:t>. Age and obesity are risk factors for adverse events after total hip arthroplasty. Clin </a:t>
            </a:r>
            <a:r>
              <a:rPr lang="en-US" sz="1200" b="0" i="0" u="none" strike="noStrike" kern="1200" dirty="0" err="1">
                <a:solidFill>
                  <a:schemeClr val="tx1"/>
                </a:solidFill>
                <a:effectLst/>
                <a:latin typeface="+mn-lt"/>
                <a:ea typeface="+mn-ea"/>
                <a:cs typeface="+mn-cs"/>
                <a:hlinkClick r:id="rId3"/>
              </a:rPr>
              <a:t>Orthop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Relat</a:t>
            </a:r>
            <a:r>
              <a:rPr lang="en-US" sz="1200" b="0" i="0" u="none" strike="noStrike" kern="1200" dirty="0">
                <a:solidFill>
                  <a:schemeClr val="tx1"/>
                </a:solidFill>
                <a:effectLst/>
                <a:latin typeface="+mn-lt"/>
                <a:ea typeface="+mn-ea"/>
                <a:cs typeface="+mn-cs"/>
                <a:hlinkClick r:id="rId3"/>
              </a:rPr>
              <a:t> Res; 2012/2: 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Sadr,Azodi</a:t>
            </a:r>
            <a:r>
              <a:rPr lang="en-US" sz="1200" b="0" i="0" u="none" strike="noStrike" kern="1200" dirty="0">
                <a:solidFill>
                  <a:schemeClr val="tx1"/>
                </a:solidFill>
                <a:effectLst/>
                <a:latin typeface="+mn-lt"/>
                <a:ea typeface="+mn-ea"/>
                <a:cs typeface="+mn-cs"/>
                <a:hlinkClick r:id="rId4"/>
              </a:rPr>
              <a:t> O.; </a:t>
            </a:r>
            <a:r>
              <a:rPr lang="en-US" sz="1200" b="0" i="0" u="none" strike="noStrike" kern="1200" dirty="0" err="1">
                <a:solidFill>
                  <a:schemeClr val="tx1"/>
                </a:solidFill>
                <a:effectLst/>
                <a:latin typeface="+mn-lt"/>
                <a:ea typeface="+mn-ea"/>
                <a:cs typeface="+mn-cs"/>
                <a:hlinkClick r:id="rId4"/>
              </a:rPr>
              <a:t>Bellocco,R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Eriksson,K</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Adami,J</a:t>
            </a:r>
            <a:r>
              <a:rPr lang="en-US" sz="1200" b="0" i="0" u="none" strike="noStrike" kern="1200" dirty="0">
                <a:solidFill>
                  <a:schemeClr val="tx1"/>
                </a:solidFill>
                <a:effectLst/>
                <a:latin typeface="+mn-lt"/>
                <a:ea typeface="+mn-ea"/>
                <a:cs typeface="+mn-cs"/>
                <a:hlinkClick r:id="rId4"/>
              </a:rPr>
              <a:t>. The impact of tobacco use and body mass index on the length of stay in hospital and the risk of post-operative complications among patients undergoing total hip replacement. J Bone Joint Surg Br; 2006/10: 10</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30</a:t>
            </a:fld>
            <a:endParaRPr lang="en-US"/>
          </a:p>
        </p:txBody>
      </p:sp>
    </p:spTree>
    <p:extLst>
      <p:ext uri="{BB962C8B-B14F-4D97-AF65-F5344CB8AC3E}">
        <p14:creationId xmlns:p14="http://schemas.microsoft.com/office/powerpoint/2010/main" val="1972435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a:t>
            </a:r>
          </a:p>
          <a:p>
            <a:r>
              <a:rPr lang="en-US" sz="1200" b="0" i="0" u="none" strike="noStrike" kern="1200" baseline="0" dirty="0">
                <a:solidFill>
                  <a:schemeClr val="tx1"/>
                </a:solidFill>
                <a:latin typeface="+mn-lt"/>
                <a:ea typeface="+mn-ea"/>
                <a:cs typeface="+mn-cs"/>
              </a:rPr>
              <a:t>All efficacy studies included are high quality placebo controlled trials (Schnitzer, et.al., </a:t>
            </a:r>
            <a:r>
              <a:rPr lang="en-US" sz="1200" b="0" i="0" u="none" strike="noStrike" kern="1200" baseline="0" dirty="0" err="1">
                <a:solidFill>
                  <a:schemeClr val="tx1"/>
                </a:solidFill>
                <a:latin typeface="+mn-lt"/>
                <a:ea typeface="+mn-ea"/>
                <a:cs typeface="+mn-cs"/>
              </a:rPr>
              <a:t>Baerwald</a:t>
            </a:r>
            <a:r>
              <a:rPr lang="en-US" sz="1200" b="0" i="0" u="none" strike="noStrike" kern="1200" baseline="0" dirty="0">
                <a:solidFill>
                  <a:schemeClr val="tx1"/>
                </a:solidFill>
                <a:latin typeface="+mn-lt"/>
                <a:ea typeface="+mn-ea"/>
                <a:cs typeface="+mn-cs"/>
              </a:rPr>
              <a:t>, et.al. , </a:t>
            </a:r>
            <a:r>
              <a:rPr lang="en-US" sz="1200" b="0" i="0" u="none" strike="noStrike" kern="1200" baseline="0" dirty="0" err="1">
                <a:solidFill>
                  <a:schemeClr val="tx1"/>
                </a:solidFill>
                <a:latin typeface="+mn-lt"/>
                <a:ea typeface="+mn-ea"/>
                <a:cs typeface="+mn-cs"/>
              </a:rPr>
              <a:t>Svensson</a:t>
            </a:r>
            <a:r>
              <a:rPr lang="en-US" sz="1200" b="0" i="0" u="none" strike="noStrike" kern="1200" baseline="0" dirty="0">
                <a:solidFill>
                  <a:schemeClr val="tx1"/>
                </a:solidFill>
                <a:latin typeface="+mn-lt"/>
                <a:ea typeface="+mn-ea"/>
                <a:cs typeface="+mn-cs"/>
              </a:rPr>
              <a:t>, et.al., Klein, et.al., </a:t>
            </a:r>
            <a:r>
              <a:rPr lang="en-US" sz="1200" b="0" i="0" u="none" strike="noStrike" kern="1200" baseline="0" dirty="0" err="1">
                <a:solidFill>
                  <a:schemeClr val="tx1"/>
                </a:solidFill>
                <a:latin typeface="+mn-lt"/>
                <a:ea typeface="+mn-ea"/>
                <a:cs typeface="+mn-cs"/>
              </a:rPr>
              <a:t>Macarowski</a:t>
            </a:r>
            <a:r>
              <a:rPr lang="en-US" sz="1200" b="0" i="0" u="none" strike="noStrike" kern="1200" baseline="0" dirty="0">
                <a:solidFill>
                  <a:schemeClr val="tx1"/>
                </a:solidFill>
                <a:latin typeface="+mn-lt"/>
                <a:ea typeface="+mn-ea"/>
                <a:cs typeface="+mn-cs"/>
              </a:rPr>
              <a:t>, et.al. , </a:t>
            </a:r>
            <a:r>
              <a:rPr lang="en-US" sz="1200" b="0" i="0" u="none" strike="noStrike" kern="1200" baseline="0" dirty="0" err="1">
                <a:solidFill>
                  <a:schemeClr val="tx1"/>
                </a:solidFill>
                <a:latin typeface="+mn-lt"/>
                <a:ea typeface="+mn-ea"/>
                <a:cs typeface="+mn-cs"/>
              </a:rPr>
              <a:t>Kivitz</a:t>
            </a:r>
            <a:r>
              <a:rPr lang="en-US" sz="1200" b="0" i="0" u="none" strike="noStrike" kern="1200" baseline="0" dirty="0">
                <a:solidFill>
                  <a:schemeClr val="tx1"/>
                </a:solidFill>
                <a:latin typeface="+mn-lt"/>
                <a:ea typeface="+mn-ea"/>
                <a:cs typeface="+mn-cs"/>
              </a:rPr>
              <a:t> et.al ). Some studies also included comparisons to unavailable, experimental and </a:t>
            </a:r>
            <a:r>
              <a:rPr lang="en-US" sz="1200" b="0" i="0" u="none" strike="noStrike" kern="1200" baseline="0" dirty="0" err="1">
                <a:solidFill>
                  <a:schemeClr val="tx1"/>
                </a:solidFill>
                <a:latin typeface="+mn-lt"/>
                <a:ea typeface="+mn-ea"/>
                <a:cs typeface="+mn-cs"/>
              </a:rPr>
              <a:t>nutriceutical</a:t>
            </a:r>
            <a:r>
              <a:rPr lang="en-US" sz="1200" b="0" i="0" u="none" strike="noStrike" kern="1200" baseline="0" dirty="0">
                <a:solidFill>
                  <a:schemeClr val="tx1"/>
                </a:solidFill>
                <a:latin typeface="+mn-lt"/>
                <a:ea typeface="+mn-ea"/>
                <a:cs typeface="+mn-cs"/>
              </a:rPr>
              <a:t> agents (insert references); these agents were not considered for this review.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studies reported clinical improvements employing standard clinical measuring instruments, including </a:t>
            </a:r>
            <a:r>
              <a:rPr lang="en-US" sz="1200" b="0" i="0" u="none" strike="noStrike" kern="1200" baseline="0" dirty="0" err="1">
                <a:solidFill>
                  <a:schemeClr val="tx1"/>
                </a:solidFill>
                <a:latin typeface="+mn-lt"/>
                <a:ea typeface="+mn-ea"/>
                <a:cs typeface="+mn-cs"/>
              </a:rPr>
              <a:t>Womac</a:t>
            </a:r>
            <a:r>
              <a:rPr lang="en-US" sz="1200" b="0" i="0" u="none" strike="noStrike" kern="1200" baseline="0" dirty="0">
                <a:solidFill>
                  <a:schemeClr val="tx1"/>
                </a:solidFill>
                <a:latin typeface="+mn-lt"/>
                <a:ea typeface="+mn-ea"/>
                <a:cs typeface="+mn-cs"/>
              </a:rPr>
              <a:t>, SF-36, VAS, OARSI and </a:t>
            </a:r>
            <a:r>
              <a:rPr lang="en-US" sz="1200" b="0" i="0" u="none" strike="noStrike" kern="1200" baseline="0" dirty="0" err="1">
                <a:solidFill>
                  <a:schemeClr val="tx1"/>
                </a:solidFill>
                <a:latin typeface="+mn-lt"/>
                <a:ea typeface="+mn-ea"/>
                <a:cs typeface="+mn-cs"/>
              </a:rPr>
              <a:t>Lequensne</a:t>
            </a:r>
            <a:r>
              <a:rPr lang="en-US" sz="1200" b="0" i="0" u="none" strike="noStrike" kern="1200" baseline="0" dirty="0">
                <a:solidFill>
                  <a:schemeClr val="tx1"/>
                </a:solidFill>
                <a:latin typeface="+mn-lt"/>
                <a:ea typeface="+mn-ea"/>
                <a:cs typeface="+mn-cs"/>
              </a:rPr>
              <a:t> scoring; at least two were used in each study. Study duration never exceeded 13 weeks and was the maximum duration considered when “short-term” was referenced in the work group recommendation. The clinically relevant drugs reviewed included Naproxen, Celecoxib, and Diclofenac. No recommendation can thus be made regarding the use of other agents possibly studied prior to the cutoff date of the systematic literature review inclusion criteria (1990). The “percent responders” ranged widely in studies that made specific note. Likely the values of 67%(Schnitzer), 50% </a:t>
            </a:r>
            <a:r>
              <a:rPr lang="en-US" sz="1200" b="0" i="0" u="none" strike="noStrike" kern="1200" baseline="0" dirty="0" err="1">
                <a:solidFill>
                  <a:schemeClr val="tx1"/>
                </a:solidFill>
                <a:latin typeface="+mn-lt"/>
                <a:ea typeface="+mn-ea"/>
                <a:cs typeface="+mn-cs"/>
              </a:rPr>
              <a:t>Baerwald</a:t>
            </a:r>
            <a:r>
              <a:rPr lang="en-US" sz="1200" b="0" i="0" u="none" strike="noStrike" kern="1200" baseline="0" dirty="0">
                <a:solidFill>
                  <a:schemeClr val="tx1"/>
                </a:solidFill>
                <a:latin typeface="+mn-lt"/>
                <a:ea typeface="+mn-ea"/>
                <a:cs typeface="+mn-cs"/>
              </a:rPr>
              <a:t>, 50% Klein, and 30% </a:t>
            </a:r>
            <a:r>
              <a:rPr lang="en-US" sz="1200" b="0" i="0" u="none" strike="noStrike" kern="1200" baseline="0" dirty="0" err="1">
                <a:solidFill>
                  <a:schemeClr val="tx1"/>
                </a:solidFill>
                <a:latin typeface="+mn-lt"/>
                <a:ea typeface="+mn-ea"/>
                <a:cs typeface="+mn-cs"/>
              </a:rPr>
              <a:t>Kivitz</a:t>
            </a:r>
            <a:r>
              <a:rPr lang="en-US" sz="1200" b="0" i="0" u="none" strike="noStrike" kern="1200" baseline="0" dirty="0">
                <a:solidFill>
                  <a:schemeClr val="tx1"/>
                </a:solidFill>
                <a:latin typeface="+mn-lt"/>
                <a:ea typeface="+mn-ea"/>
                <a:cs typeface="+mn-cs"/>
              </a:rPr>
              <a:t>, can be considered prognostic.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extreme adverse events were reported; gastrointestinal side effects predominated. Given the short term duration of use in these studies, no comment can be made for longer duration therapeutic safety.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Future studies performed assessing the efficacy and potential complications of long-term use of NSAIDs for the treatment of symptomatic hip osteoarthritis may be of benefit.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r>
              <a:rPr lang="en-US" sz="1200" b="0" i="0" u="none" strike="noStrike" kern="1200" dirty="0" err="1">
                <a:solidFill>
                  <a:schemeClr val="tx1"/>
                </a:solidFill>
                <a:effectLst/>
                <a:latin typeface="+mn-lt"/>
                <a:ea typeface="+mn-ea"/>
                <a:cs typeface="+mn-cs"/>
                <a:hlinkClick r:id="rId3"/>
              </a:rPr>
              <a:t>Baerwald,C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Verdecchia,P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Duquesroix,B</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Frayssinet,H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Ferreira,T</a:t>
            </a:r>
            <a:r>
              <a:rPr lang="en-US" sz="1200" b="0" i="0" u="none" strike="noStrike" kern="1200" dirty="0">
                <a:solidFill>
                  <a:schemeClr val="tx1"/>
                </a:solidFill>
                <a:effectLst/>
                <a:latin typeface="+mn-lt"/>
                <a:ea typeface="+mn-ea"/>
                <a:cs typeface="+mn-cs"/>
                <a:hlinkClick r:id="rId3"/>
              </a:rPr>
              <a:t>. Efficacy, safety, and effects on blood pressure of </a:t>
            </a:r>
            <a:r>
              <a:rPr lang="en-US" sz="1200" b="0" i="0" u="none" strike="noStrike" kern="1200" dirty="0" err="1">
                <a:solidFill>
                  <a:schemeClr val="tx1"/>
                </a:solidFill>
                <a:effectLst/>
                <a:latin typeface="+mn-lt"/>
                <a:ea typeface="+mn-ea"/>
                <a:cs typeface="+mn-cs"/>
                <a:hlinkClick r:id="rId3"/>
              </a:rPr>
              <a:t>naproxcinod</a:t>
            </a:r>
            <a:r>
              <a:rPr lang="en-US" sz="1200" b="0" i="0" u="none" strike="noStrike" kern="1200" dirty="0">
                <a:solidFill>
                  <a:schemeClr val="tx1"/>
                </a:solidFill>
                <a:effectLst/>
                <a:latin typeface="+mn-lt"/>
                <a:ea typeface="+mn-ea"/>
                <a:cs typeface="+mn-cs"/>
                <a:hlinkClick r:id="rId3"/>
              </a:rPr>
              <a:t> 750 mg twice daily compared with placebo and naproxen 500 mg twice daily in patients with osteoarthritis of the hip: a randomized, double-blind, parallel-group, multicenter study. Arthritis Rheum.; 2010/12: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Kivitz,A.J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Moskowitz,R.W</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Woods,E</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Hubbard,R.C</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Verburg,K.M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Lefkowith,J.B</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Geis,G.S</a:t>
            </a:r>
            <a:r>
              <a:rPr lang="en-US" sz="1200" b="0" i="0" u="none" strike="noStrike" kern="1200" dirty="0">
                <a:solidFill>
                  <a:schemeClr val="tx1"/>
                </a:solidFill>
                <a:effectLst/>
                <a:latin typeface="+mn-lt"/>
                <a:ea typeface="+mn-ea"/>
                <a:cs typeface="+mn-cs"/>
                <a:hlinkClick r:id="rId4"/>
              </a:rPr>
              <a:t>. Comparative efficacy and safety of celecoxib and naproxen in the treatment of osteoarthritis of the hip. J Int Med Res; 2001/11: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Klein,G</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Kullich,W</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Schnitker,J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Schwann,H</a:t>
            </a:r>
            <a:r>
              <a:rPr lang="en-US" sz="1200" b="0" i="0" u="none" strike="noStrike" kern="1200" dirty="0">
                <a:solidFill>
                  <a:schemeClr val="tx1"/>
                </a:solidFill>
                <a:effectLst/>
                <a:latin typeface="+mn-lt"/>
                <a:ea typeface="+mn-ea"/>
                <a:cs typeface="+mn-cs"/>
                <a:hlinkClick r:id="rId5"/>
              </a:rPr>
              <a:t>. Efficacy and tolerance of an oral enzyme combination in painful osteoarthritis of the hip. A double-blind, </a:t>
            </a:r>
            <a:r>
              <a:rPr lang="en-US" sz="1200" b="0" i="0" u="none" strike="noStrike" kern="1200" dirty="0" err="1">
                <a:solidFill>
                  <a:schemeClr val="tx1"/>
                </a:solidFill>
                <a:effectLst/>
                <a:latin typeface="+mn-lt"/>
                <a:ea typeface="+mn-ea"/>
                <a:cs typeface="+mn-cs"/>
                <a:hlinkClick r:id="rId5"/>
              </a:rPr>
              <a:t>randomised</a:t>
            </a:r>
            <a:r>
              <a:rPr lang="en-US" sz="1200" b="0" i="0" u="none" strike="noStrike" kern="1200" dirty="0">
                <a:solidFill>
                  <a:schemeClr val="tx1"/>
                </a:solidFill>
                <a:effectLst/>
                <a:latin typeface="+mn-lt"/>
                <a:ea typeface="+mn-ea"/>
                <a:cs typeface="+mn-cs"/>
                <a:hlinkClick r:id="rId5"/>
              </a:rPr>
              <a:t> study comparing oral enzymes with non-steroidal anti-inflammatory drugs. Clin </a:t>
            </a:r>
            <a:r>
              <a:rPr lang="en-US" sz="1200" b="0" i="0" u="none" strike="noStrike" kern="1200" dirty="0" err="1">
                <a:solidFill>
                  <a:schemeClr val="tx1"/>
                </a:solidFill>
                <a:effectLst/>
                <a:latin typeface="+mn-lt"/>
                <a:ea typeface="+mn-ea"/>
                <a:cs typeface="+mn-cs"/>
                <a:hlinkClick r:id="rId5"/>
              </a:rPr>
              <a:t>Exp.Rheumatol</a:t>
            </a:r>
            <a:r>
              <a:rPr lang="en-US" sz="1200" b="0" i="0" u="none" strike="noStrike" kern="1200" dirty="0">
                <a:solidFill>
                  <a:schemeClr val="tx1"/>
                </a:solidFill>
                <a:effectLst/>
                <a:latin typeface="+mn-lt"/>
                <a:ea typeface="+mn-ea"/>
                <a:cs typeface="+mn-cs"/>
                <a:hlinkClick r:id="rId5"/>
              </a:rPr>
              <a:t>.; 2006/1: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Makarowski,W</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Zhao,W.W</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Bevirt,T</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Recker,D.P</a:t>
            </a:r>
            <a:r>
              <a:rPr lang="en-US" sz="1200" b="0" i="0" u="none" strike="noStrike" kern="1200" dirty="0">
                <a:solidFill>
                  <a:schemeClr val="tx1"/>
                </a:solidFill>
                <a:effectLst/>
                <a:latin typeface="+mn-lt"/>
                <a:ea typeface="+mn-ea"/>
                <a:cs typeface="+mn-cs"/>
                <a:hlinkClick r:id="rId6"/>
              </a:rPr>
              <a:t>. Efficacy and safety of the COX-2 specific inhibitor valdecoxib in the management of osteoarthritis of the hip: a randomized, double-blind, placebo-controlled comparison with naproxen. Osteoarthritis Cartilage; 2002/4: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Schnitzer,T.J</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Dattani,I.D</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Seriolo,B</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Schneider,H</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Moore,A</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Tseng,L</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Sallstig,P</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Rebuli,R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Maxwell,T</a:t>
            </a:r>
            <a:r>
              <a:rPr lang="en-US" sz="1200" b="0" i="0" u="none" strike="noStrike" kern="1200" dirty="0">
                <a:solidFill>
                  <a:schemeClr val="tx1"/>
                </a:solidFill>
                <a:effectLst/>
                <a:latin typeface="+mn-lt"/>
                <a:ea typeface="+mn-ea"/>
                <a:cs typeface="+mn-cs"/>
                <a:hlinkClick r:id="rId7"/>
              </a:rPr>
              <a:t>. A 13-week, multicenter, randomized, double-blind study of lumiracoxib in hip osteoarthritis. Clin </a:t>
            </a:r>
            <a:r>
              <a:rPr lang="en-US" sz="1200" b="0" i="0" u="none" strike="noStrike" kern="1200" dirty="0" err="1">
                <a:solidFill>
                  <a:schemeClr val="tx1"/>
                </a:solidFill>
                <a:effectLst/>
                <a:latin typeface="+mn-lt"/>
                <a:ea typeface="+mn-ea"/>
                <a:cs typeface="+mn-cs"/>
                <a:hlinkClick r:id="rId7"/>
              </a:rPr>
              <a:t>Rheumatol</a:t>
            </a:r>
            <a:r>
              <a:rPr lang="en-US" sz="1200" b="0" i="0" u="none" strike="noStrike" kern="1200" dirty="0">
                <a:solidFill>
                  <a:schemeClr val="tx1"/>
                </a:solidFill>
                <a:effectLst/>
                <a:latin typeface="+mn-lt"/>
                <a:ea typeface="+mn-ea"/>
                <a:cs typeface="+mn-cs"/>
                <a:hlinkClick r:id="rId7"/>
              </a:rPr>
              <a:t>.; 2011/11: 11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Svensson,O</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Malmenas,M</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Fajutrao,L</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Roos,E.M</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Lohmander,L.S</a:t>
            </a:r>
            <a:r>
              <a:rPr lang="en-US" sz="1200" b="0" i="0" u="none" strike="noStrike" kern="1200" dirty="0">
                <a:solidFill>
                  <a:schemeClr val="tx1"/>
                </a:solidFill>
                <a:effectLst/>
                <a:latin typeface="+mn-lt"/>
                <a:ea typeface="+mn-ea"/>
                <a:cs typeface="+mn-cs"/>
                <a:hlinkClick r:id="rId8"/>
              </a:rPr>
              <a:t>. Greater reduction of knee than hip pain in osteoarthritis treated with naproxen, as evaluated by WOMAC and SF-36. Ann Rheum. Dis; 2006/6: 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31</a:t>
            </a:fld>
            <a:endParaRPr lang="en-US"/>
          </a:p>
        </p:txBody>
      </p:sp>
    </p:spTree>
    <p:extLst>
      <p:ext uri="{BB962C8B-B14F-4D97-AF65-F5344CB8AC3E}">
        <p14:creationId xmlns:p14="http://schemas.microsoft.com/office/powerpoint/2010/main" val="723783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literature search for studies investigating the treatment of symptomatic hip OA with glucosamine, chondroitin, and other nutraceuticals yielded 85 studies. Only one high quality study met our inclusion criteria (</a:t>
            </a:r>
            <a:r>
              <a:rPr lang="en-US" sz="1200" b="0" i="0" u="none" strike="noStrike" kern="1200" baseline="0" dirty="0" err="1">
                <a:solidFill>
                  <a:schemeClr val="tx1"/>
                </a:solidFill>
                <a:latin typeface="+mn-lt"/>
                <a:ea typeface="+mn-ea"/>
                <a:cs typeface="+mn-cs"/>
              </a:rPr>
              <a:t>Rozendaal</a:t>
            </a:r>
            <a:r>
              <a:rPr lang="en-US" sz="1200" b="0" i="0" u="none" strike="noStrike" kern="1200" baseline="0" dirty="0">
                <a:solidFill>
                  <a:schemeClr val="tx1"/>
                </a:solidFill>
                <a:latin typeface="+mn-lt"/>
                <a:ea typeface="+mn-ea"/>
                <a:cs typeface="+mn-cs"/>
              </a:rPr>
              <a:t> et al). In this placebo randomized control trial study, 222 patients were given oral glucosamine or placebo and evaluated for 2 years. Glucosamine sulfate did not perform better than placebo for improving function, or reducing stiffness and pain.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None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only one high quality study was discovered for this inquiry, additional high-powered placebo randomized controlled trials could further clarify this recommendation.</a:t>
            </a:r>
          </a:p>
          <a:p>
            <a:endParaRPr lang="en-US" sz="1200" b="0" i="0" u="none" strike="noStrike" kern="1200" baseline="0" dirty="0">
              <a:solidFill>
                <a:schemeClr val="tx1"/>
              </a:solidFill>
              <a:latin typeface="+mn-lt"/>
              <a:ea typeface="+mn-ea"/>
              <a:cs typeface="+mn-cs"/>
            </a:endParaRPr>
          </a:p>
          <a:p>
            <a:r>
              <a:rPr lang="en-US" sz="1200" b="0" i="0" u="none" strike="noStrike" kern="1200" dirty="0" err="1">
                <a:solidFill>
                  <a:schemeClr val="tx1"/>
                </a:solidFill>
                <a:effectLst/>
                <a:latin typeface="+mn-lt"/>
                <a:ea typeface="+mn-ea"/>
                <a:cs typeface="+mn-cs"/>
                <a:hlinkClick r:id="rId3"/>
              </a:rPr>
              <a:t>Maheu,E</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Cadet,C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Marty,M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Moyse,D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Kerloch,I</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Coste,P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Dougados,M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Mazieres,B</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Spector,T.D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Halhol,H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Grouin,J.M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Lequesne,M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Randomised</a:t>
            </a:r>
            <a:r>
              <a:rPr lang="en-US" sz="1200" b="0" i="0" u="none" strike="noStrike" kern="1200" dirty="0">
                <a:solidFill>
                  <a:schemeClr val="tx1"/>
                </a:solidFill>
                <a:effectLst/>
                <a:latin typeface="+mn-lt"/>
                <a:ea typeface="+mn-ea"/>
                <a:cs typeface="+mn-cs"/>
                <a:hlinkClick r:id="rId3"/>
              </a:rPr>
              <a:t>, controlled trial of avocado-soybean </a:t>
            </a:r>
            <a:r>
              <a:rPr lang="en-US" sz="1200" b="0" i="0" u="none" strike="noStrike" kern="1200" dirty="0" err="1">
                <a:solidFill>
                  <a:schemeClr val="tx1"/>
                </a:solidFill>
                <a:effectLst/>
                <a:latin typeface="+mn-lt"/>
                <a:ea typeface="+mn-ea"/>
                <a:cs typeface="+mn-cs"/>
                <a:hlinkClick r:id="rId3"/>
              </a:rPr>
              <a:t>unsaponifiable</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Piascledine</a:t>
            </a:r>
            <a:r>
              <a:rPr lang="en-US" sz="1200" b="0" i="0" u="none" strike="noStrike" kern="1200" dirty="0">
                <a:solidFill>
                  <a:schemeClr val="tx1"/>
                </a:solidFill>
                <a:effectLst/>
                <a:latin typeface="+mn-lt"/>
                <a:ea typeface="+mn-ea"/>
                <a:cs typeface="+mn-cs"/>
                <a:hlinkClick r:id="rId3"/>
              </a:rPr>
              <a:t>) effect on structure modification in hip osteoarthritis: the ERADIAS study. Ann </a:t>
            </a:r>
            <a:r>
              <a:rPr lang="en-US" sz="1200" b="0" i="0" u="none" strike="noStrike" kern="1200" dirty="0" err="1">
                <a:solidFill>
                  <a:schemeClr val="tx1"/>
                </a:solidFill>
                <a:effectLst/>
                <a:latin typeface="+mn-lt"/>
                <a:ea typeface="+mn-ea"/>
                <a:cs typeface="+mn-cs"/>
                <a:hlinkClick r:id="rId3"/>
              </a:rPr>
              <a:t>Rheum.Dis</a:t>
            </a:r>
            <a:r>
              <a:rPr lang="en-US" sz="1200" b="0" i="0" u="none" strike="noStrike" kern="1200" dirty="0">
                <a:solidFill>
                  <a:schemeClr val="tx1"/>
                </a:solidFill>
                <a:effectLst/>
                <a:latin typeface="+mn-lt"/>
                <a:ea typeface="+mn-ea"/>
                <a:cs typeface="+mn-cs"/>
                <a:hlinkClick r:id="rId3"/>
              </a:rPr>
              <a:t>; 2014/2: 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Maheu,E</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Mazieres,B</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Valat,J.P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Loyau,G</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Le,Loet,X</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Bourgeois,P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Grouin,J.M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Rozenberg,S</a:t>
            </a:r>
            <a:r>
              <a:rPr lang="en-US" sz="1200" b="0" i="0" u="none" strike="noStrike" kern="1200" dirty="0">
                <a:solidFill>
                  <a:schemeClr val="tx1"/>
                </a:solidFill>
                <a:effectLst/>
                <a:latin typeface="+mn-lt"/>
                <a:ea typeface="+mn-ea"/>
                <a:cs typeface="+mn-cs"/>
                <a:hlinkClick r:id="rId4"/>
              </a:rPr>
              <a:t>. Symptomatic efficacy of avocado/soybean </a:t>
            </a:r>
            <a:r>
              <a:rPr lang="en-US" sz="1200" b="0" i="0" u="none" strike="noStrike" kern="1200" dirty="0" err="1">
                <a:solidFill>
                  <a:schemeClr val="tx1"/>
                </a:solidFill>
                <a:effectLst/>
                <a:latin typeface="+mn-lt"/>
                <a:ea typeface="+mn-ea"/>
                <a:cs typeface="+mn-cs"/>
                <a:hlinkClick r:id="rId4"/>
              </a:rPr>
              <a:t>unsaponifiables</a:t>
            </a:r>
            <a:r>
              <a:rPr lang="en-US" sz="1200" b="0" i="0" u="none" strike="noStrike" kern="1200" dirty="0">
                <a:solidFill>
                  <a:schemeClr val="tx1"/>
                </a:solidFill>
                <a:effectLst/>
                <a:latin typeface="+mn-lt"/>
                <a:ea typeface="+mn-ea"/>
                <a:cs typeface="+mn-cs"/>
                <a:hlinkClick r:id="rId4"/>
              </a:rPr>
              <a:t> in the treatment of osteoarthritis of the knee and hip: a prospective, randomized, double-blind, placebo-controlled, multicenter clinical trial with a six-month treatment period and a two-month </a:t>
            </a:r>
            <a:r>
              <a:rPr lang="en-US" sz="1200" b="0" i="0" u="none" strike="noStrike" kern="1200" dirty="0" err="1">
                <a:solidFill>
                  <a:schemeClr val="tx1"/>
                </a:solidFill>
                <a:effectLst/>
                <a:latin typeface="+mn-lt"/>
                <a:ea typeface="+mn-ea"/>
                <a:cs typeface="+mn-cs"/>
                <a:hlinkClick r:id="rId4"/>
              </a:rPr>
              <a:t>followup</a:t>
            </a:r>
            <a:r>
              <a:rPr lang="en-US" sz="1200" b="0" i="0" u="none" strike="noStrike" kern="1200" dirty="0">
                <a:solidFill>
                  <a:schemeClr val="tx1"/>
                </a:solidFill>
                <a:effectLst/>
                <a:latin typeface="+mn-lt"/>
                <a:ea typeface="+mn-ea"/>
                <a:cs typeface="+mn-cs"/>
                <a:hlinkClick r:id="rId4"/>
              </a:rPr>
              <a:t> demonstrating a persistent effect. Arthritis Rheum.; 1998/1: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Rozendaal,R.M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Koes,B.W</a:t>
            </a:r>
            <a:r>
              <a:rPr lang="en-US" sz="1200" b="0" i="0" u="none" strike="noStrike" kern="1200" dirty="0">
                <a:solidFill>
                  <a:schemeClr val="tx1"/>
                </a:solidFill>
                <a:effectLst/>
                <a:latin typeface="+mn-lt"/>
                <a:ea typeface="+mn-ea"/>
                <a:cs typeface="+mn-cs"/>
                <a:hlinkClick r:id="rId5"/>
              </a:rPr>
              <a:t>.; van </a:t>
            </a:r>
            <a:r>
              <a:rPr lang="en-US" sz="1200" b="0" i="0" u="none" strike="noStrike" kern="1200" dirty="0" err="1">
                <a:solidFill>
                  <a:schemeClr val="tx1"/>
                </a:solidFill>
                <a:effectLst/>
                <a:latin typeface="+mn-lt"/>
                <a:ea typeface="+mn-ea"/>
                <a:cs typeface="+mn-cs"/>
                <a:hlinkClick r:id="rId5"/>
              </a:rPr>
              <a:t>Osch,G.J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Uitterlinden,E.J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Garling,E.H</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Willemsen,S.P</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Ginai,A.Z</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Verhaar,J.A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Weinans,H</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Bierma-Zeinstra,S.M</a:t>
            </a:r>
            <a:r>
              <a:rPr lang="en-US" sz="1200" b="0" i="0" u="none" strike="noStrike" kern="1200" dirty="0">
                <a:solidFill>
                  <a:schemeClr val="tx1"/>
                </a:solidFill>
                <a:effectLst/>
                <a:latin typeface="+mn-lt"/>
                <a:ea typeface="+mn-ea"/>
                <a:cs typeface="+mn-cs"/>
                <a:hlinkClick r:id="rId5"/>
              </a:rPr>
              <a:t>. Effect of glucosamine sulfate on hip osteoarthritis: a randomized trial. Ann </a:t>
            </a:r>
            <a:r>
              <a:rPr lang="en-US" sz="1200" b="0" i="0" u="none" strike="noStrike" kern="1200" dirty="0" err="1">
                <a:solidFill>
                  <a:schemeClr val="tx1"/>
                </a:solidFill>
                <a:effectLst/>
                <a:latin typeface="+mn-lt"/>
                <a:ea typeface="+mn-ea"/>
                <a:cs typeface="+mn-cs"/>
                <a:hlinkClick r:id="rId5"/>
              </a:rPr>
              <a:t>Intern.Med</a:t>
            </a:r>
            <a:r>
              <a:rPr lang="en-US" sz="1200" b="0" i="0" u="none" strike="noStrike" kern="1200" dirty="0">
                <a:solidFill>
                  <a:schemeClr val="tx1"/>
                </a:solidFill>
                <a:effectLst/>
                <a:latin typeface="+mn-lt"/>
                <a:ea typeface="+mn-ea"/>
                <a:cs typeface="+mn-cs"/>
                <a:hlinkClick r:id="rId5"/>
              </a:rPr>
              <a:t>; 2008/2/19: 4</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32</a:t>
            </a:fld>
            <a:endParaRPr lang="en-US"/>
          </a:p>
        </p:txBody>
      </p:sp>
    </p:spTree>
    <p:extLst>
      <p:ext uri="{BB962C8B-B14F-4D97-AF65-F5344CB8AC3E}">
        <p14:creationId xmlns:p14="http://schemas.microsoft.com/office/powerpoint/2010/main" val="3287304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high quality studies (Lambert et al, </a:t>
            </a:r>
            <a:r>
              <a:rPr lang="en-US" sz="1200" b="0" i="0" u="none" strike="noStrike" kern="1200" baseline="0" dirty="0" err="1">
                <a:solidFill>
                  <a:schemeClr val="tx1"/>
                </a:solidFill>
                <a:latin typeface="+mn-lt"/>
                <a:ea typeface="+mn-ea"/>
                <a:cs typeface="+mn-cs"/>
              </a:rPr>
              <a:t>Atchia</a:t>
            </a:r>
            <a:r>
              <a:rPr lang="en-US" sz="1200" b="0" i="0" u="none" strike="noStrike" kern="1200" baseline="0" dirty="0">
                <a:solidFill>
                  <a:schemeClr val="tx1"/>
                </a:solidFill>
                <a:latin typeface="+mn-lt"/>
                <a:ea typeface="+mn-ea"/>
                <a:cs typeface="+mn-cs"/>
              </a:rPr>
              <a:t> et al , </a:t>
            </a:r>
            <a:r>
              <a:rPr lang="en-US" sz="1200" b="0" i="0" u="none" strike="noStrike" kern="1200" baseline="0" dirty="0" err="1">
                <a:solidFill>
                  <a:schemeClr val="tx1"/>
                </a:solidFill>
                <a:latin typeface="+mn-lt"/>
                <a:ea typeface="+mn-ea"/>
                <a:cs typeface="+mn-cs"/>
              </a:rPr>
              <a:t>Qvistgaard</a:t>
            </a:r>
            <a:r>
              <a:rPr lang="en-US" sz="1200" b="0" i="0" u="none" strike="noStrike" kern="1200" baseline="0" dirty="0">
                <a:solidFill>
                  <a:schemeClr val="tx1"/>
                </a:solidFill>
                <a:latin typeface="+mn-lt"/>
                <a:ea typeface="+mn-ea"/>
                <a:cs typeface="+mn-cs"/>
              </a:rPr>
              <a:t> et al ) compared IA injection of corticosteroids with placebo and showed statistically significant improvement in pain and function scores. Significant benefits from IA corticosteroid injection were present 3 months (Lambert et al ) and 8 weeks (</a:t>
            </a:r>
            <a:r>
              <a:rPr lang="en-US" sz="1200" b="0" i="0" u="none" strike="noStrike" kern="1200" baseline="0" dirty="0" err="1">
                <a:solidFill>
                  <a:schemeClr val="tx1"/>
                </a:solidFill>
                <a:latin typeface="+mn-lt"/>
                <a:ea typeface="+mn-ea"/>
                <a:cs typeface="+mn-cs"/>
              </a:rPr>
              <a:t>Atchia</a:t>
            </a:r>
            <a:r>
              <a:rPr lang="en-US" sz="1200" b="0" i="0" u="none" strike="noStrike" kern="1200" baseline="0" dirty="0">
                <a:solidFill>
                  <a:schemeClr val="tx1"/>
                </a:solidFill>
                <a:latin typeface="+mn-lt"/>
                <a:ea typeface="+mn-ea"/>
                <a:cs typeface="+mn-cs"/>
              </a:rPr>
              <a:t> et al ) after treatment compared to placebo.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Atchia</a:t>
            </a:r>
            <a:r>
              <a:rPr lang="en-US" sz="1200" b="0" i="0" u="none" strike="noStrike" kern="1200" baseline="0" dirty="0">
                <a:solidFill>
                  <a:schemeClr val="tx1"/>
                </a:solidFill>
                <a:latin typeface="+mn-lt"/>
                <a:ea typeface="+mn-ea"/>
                <a:cs typeface="+mn-cs"/>
              </a:rPr>
              <a:t> et al and </a:t>
            </a:r>
            <a:r>
              <a:rPr lang="en-US" sz="1200" b="0" i="0" u="none" strike="noStrike" kern="1200" baseline="0" dirty="0" err="1">
                <a:solidFill>
                  <a:schemeClr val="tx1"/>
                </a:solidFill>
                <a:latin typeface="+mn-lt"/>
                <a:ea typeface="+mn-ea"/>
                <a:cs typeface="+mn-cs"/>
              </a:rPr>
              <a:t>Qvistgaard</a:t>
            </a:r>
            <a:r>
              <a:rPr lang="en-US" sz="1200" b="0" i="0" u="none" strike="noStrike" kern="1200" baseline="0" dirty="0">
                <a:solidFill>
                  <a:schemeClr val="tx1"/>
                </a:solidFill>
                <a:latin typeface="+mn-lt"/>
                <a:ea typeface="+mn-ea"/>
                <a:cs typeface="+mn-cs"/>
              </a:rPr>
              <a:t> et al also compared IA injection of hyaluronic acid (HA) to corticosteroid and placebo in the same aforementioned studies. While these studies demonstrated improved pain and function with IA corticosteroid, they both failed to show significant difference between the performance of HA and placebo. In addition, single IA injection of HA for the treatment of symptomatic (VAS pain score &gt;40mm) moderate hip OA (</a:t>
            </a:r>
            <a:r>
              <a:rPr lang="en-US" sz="1200" b="0" i="0" u="none" strike="noStrike" kern="1200" baseline="0" dirty="0" err="1">
                <a:solidFill>
                  <a:schemeClr val="tx1"/>
                </a:solidFill>
                <a:latin typeface="+mn-lt"/>
                <a:ea typeface="+mn-ea"/>
                <a:cs typeface="+mn-cs"/>
              </a:rPr>
              <a:t>Kellgren</a:t>
            </a:r>
            <a:r>
              <a:rPr lang="en-US" sz="1200" b="0" i="0" u="none" strike="noStrike" kern="1200" baseline="0" dirty="0">
                <a:solidFill>
                  <a:schemeClr val="tx1"/>
                </a:solidFill>
                <a:latin typeface="+mn-lt"/>
                <a:ea typeface="+mn-ea"/>
                <a:cs typeface="+mn-cs"/>
              </a:rPr>
              <a:t> Lawrence grades 2 and 3) failed to demonstrate significant improvement compared to placebo in another high quality study (</a:t>
            </a:r>
            <a:r>
              <a:rPr lang="en-US" sz="1200" b="0" i="0" u="none" strike="noStrike" kern="1200" baseline="0" dirty="0" err="1">
                <a:solidFill>
                  <a:schemeClr val="tx1"/>
                </a:solidFill>
                <a:latin typeface="+mn-lt"/>
                <a:ea typeface="+mn-ea"/>
                <a:cs typeface="+mn-cs"/>
              </a:rPr>
              <a:t>Richette</a:t>
            </a:r>
            <a:r>
              <a:rPr lang="en-US" sz="1200" b="0" i="0" u="none" strike="noStrike" kern="1200" baseline="0" dirty="0">
                <a:solidFill>
                  <a:schemeClr val="tx1"/>
                </a:solidFill>
                <a:latin typeface="+mn-lt"/>
                <a:ea typeface="+mn-ea"/>
                <a:cs typeface="+mn-cs"/>
              </a:rPr>
              <a:t> et al for function, stiffness and pain at 3 months. Other high quality studies investigating HA for the treatment of symptomatic hip OA discovered in this search compared the performance of IA injections of different formulations of HA (</a:t>
            </a:r>
            <a:r>
              <a:rPr lang="en-US" sz="1200" b="0" i="0" u="none" strike="noStrike" kern="1200" baseline="0" dirty="0" err="1">
                <a:solidFill>
                  <a:schemeClr val="tx1"/>
                </a:solidFill>
                <a:latin typeface="+mn-lt"/>
                <a:ea typeface="+mn-ea"/>
                <a:cs typeface="+mn-cs"/>
              </a:rPr>
              <a:t>Bekerom</a:t>
            </a:r>
            <a:r>
              <a:rPr lang="en-US" sz="1200" b="0" i="0" u="none" strike="noStrike" kern="1200" baseline="0" dirty="0">
                <a:solidFill>
                  <a:schemeClr val="tx1"/>
                </a:solidFill>
                <a:latin typeface="+mn-lt"/>
                <a:ea typeface="+mn-ea"/>
                <a:cs typeface="+mn-cs"/>
              </a:rPr>
              <a:t> 2008, </a:t>
            </a:r>
            <a:r>
              <a:rPr lang="en-US" sz="1200" b="0" i="0" u="none" strike="noStrike" kern="1200" baseline="0" dirty="0" err="1">
                <a:solidFill>
                  <a:schemeClr val="tx1"/>
                </a:solidFill>
                <a:latin typeface="+mn-lt"/>
                <a:ea typeface="+mn-ea"/>
                <a:cs typeface="+mn-cs"/>
              </a:rPr>
              <a:t>Tikiz</a:t>
            </a:r>
            <a:r>
              <a:rPr lang="en-US" sz="1200" b="0" i="0" u="none" strike="noStrike" kern="1200" baseline="0" dirty="0">
                <a:solidFill>
                  <a:schemeClr val="tx1"/>
                </a:solidFill>
                <a:latin typeface="+mn-lt"/>
                <a:ea typeface="+mn-ea"/>
                <a:cs typeface="+mn-cs"/>
              </a:rPr>
              <a:t> et al , IA injection of corticosteroids (Spitzer et al), and IA injection of anesthetic (</a:t>
            </a:r>
            <a:r>
              <a:rPr lang="en-US" sz="1200" b="0" i="0" u="none" strike="noStrike" kern="1200" baseline="0" dirty="0" err="1">
                <a:solidFill>
                  <a:schemeClr val="tx1"/>
                </a:solidFill>
                <a:latin typeface="+mn-lt"/>
                <a:ea typeface="+mn-ea"/>
                <a:cs typeface="+mn-cs"/>
              </a:rPr>
              <a:t>Migliore</a:t>
            </a:r>
            <a:r>
              <a:rPr lang="en-US" sz="1200" b="0" i="0" u="none" strike="noStrike" kern="1200" baseline="0" dirty="0">
                <a:solidFill>
                  <a:schemeClr val="tx1"/>
                </a:solidFill>
                <a:latin typeface="+mn-lt"/>
                <a:ea typeface="+mn-ea"/>
                <a:cs typeface="+mn-cs"/>
              </a:rPr>
              <a:t> et al), but did not test against a placebo. </a:t>
            </a:r>
          </a:p>
          <a:p>
            <a:r>
              <a:rPr lang="en-US" sz="1200" b="0" i="0" u="none" strike="noStrike" kern="1200" baseline="0" dirty="0">
                <a:solidFill>
                  <a:schemeClr val="tx1"/>
                </a:solidFill>
                <a:latin typeface="+mn-lt"/>
                <a:ea typeface="+mn-ea"/>
                <a:cs typeface="+mn-cs"/>
              </a:rPr>
              <a:t>No high quality randomized controlled trials were available comparing the performance of IA injection of stem cells or prolotherapy to placebo. Three studies (Battaglia et al , </a:t>
            </a:r>
            <a:r>
              <a:rPr lang="en-US" sz="1200" b="0" i="0" u="none" strike="noStrike" kern="1200" baseline="0" dirty="0" err="1">
                <a:solidFill>
                  <a:schemeClr val="tx1"/>
                </a:solidFill>
                <a:latin typeface="+mn-lt"/>
                <a:ea typeface="+mn-ea"/>
                <a:cs typeface="+mn-cs"/>
              </a:rPr>
              <a:t>Dallari</a:t>
            </a:r>
            <a:r>
              <a:rPr lang="en-US" sz="1200" b="0" i="0" u="none" strike="noStrike" kern="1200" baseline="0" dirty="0">
                <a:solidFill>
                  <a:schemeClr val="tx1"/>
                </a:solidFill>
                <a:latin typeface="+mn-lt"/>
                <a:ea typeface="+mn-ea"/>
                <a:cs typeface="+mn-cs"/>
              </a:rPr>
              <a:t> et al) compared IA injections of platelet-rich plasma (PRP) versus HA or a combination of PRP and HA. However, no high quality studies comparing PRP with placebo were available for inclusion in our analysis. </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Risks of corticosteroid IA injection include bleeding, potential injury to adjacent structures, transient pain, allergic reaction, infection before and after total hip arthroplasty, post-injection pain flare and hyperglycemia.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a:t>
            </a:r>
          </a:p>
          <a:p>
            <a:r>
              <a:rPr lang="en-US" sz="1200" b="0" i="0" u="none" strike="noStrike" kern="1200" baseline="0" dirty="0">
                <a:solidFill>
                  <a:schemeClr val="tx1"/>
                </a:solidFill>
                <a:latin typeface="+mn-lt"/>
                <a:ea typeface="+mn-ea"/>
                <a:cs typeface="+mn-cs"/>
              </a:rPr>
              <a:t>Further randomized control studies to better elucidate the effect of repeat IA injections of corticosteroids on the cartilage may be warranted. Similarly, randomized placebo control trials may be warranted to establish if PRP, stem cells and prolotherapy are efficacious.</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Atchia,I</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Kane,D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Reed,M.R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Isaacs,J.D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Birrell,F</a:t>
            </a:r>
            <a:r>
              <a:rPr lang="en-US" sz="1200" b="0" i="0" u="none" strike="noStrike" kern="1200" dirty="0">
                <a:solidFill>
                  <a:schemeClr val="tx1"/>
                </a:solidFill>
                <a:effectLst/>
                <a:latin typeface="+mn-lt"/>
                <a:ea typeface="+mn-ea"/>
                <a:cs typeface="+mn-cs"/>
                <a:hlinkClick r:id="rId3"/>
              </a:rPr>
              <a:t>. Efficacy of a single ultrasound-guided injection for the treatment of hip osteoarthritis. Ann </a:t>
            </a:r>
            <a:r>
              <a:rPr lang="en-US" sz="1200" b="0" i="0" u="none" strike="noStrike" kern="1200" dirty="0" err="1">
                <a:solidFill>
                  <a:schemeClr val="tx1"/>
                </a:solidFill>
                <a:effectLst/>
                <a:latin typeface="+mn-lt"/>
                <a:ea typeface="+mn-ea"/>
                <a:cs typeface="+mn-cs"/>
                <a:hlinkClick r:id="rId3"/>
              </a:rPr>
              <a:t>Rheum.Dis</a:t>
            </a:r>
            <a:r>
              <a:rPr lang="en-US" sz="1200" b="0" i="0" u="none" strike="noStrike" kern="1200" dirty="0">
                <a:solidFill>
                  <a:schemeClr val="tx1"/>
                </a:solidFill>
                <a:effectLst/>
                <a:latin typeface="+mn-lt"/>
                <a:ea typeface="+mn-ea"/>
                <a:cs typeface="+mn-cs"/>
                <a:hlinkClick r:id="rId3"/>
              </a:rPr>
              <a:t>; 2011/1: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Battaglia,M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Guaraldi,F</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Vannini,F</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Rossi,G</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Timoncini,A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Buda,R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Giannini,S</a:t>
            </a:r>
            <a:r>
              <a:rPr lang="en-US" sz="1200" b="0" i="0" u="none" strike="noStrike" kern="1200" dirty="0">
                <a:solidFill>
                  <a:schemeClr val="tx1"/>
                </a:solidFill>
                <a:effectLst/>
                <a:latin typeface="+mn-lt"/>
                <a:ea typeface="+mn-ea"/>
                <a:cs typeface="+mn-cs"/>
                <a:hlinkClick r:id="rId4"/>
              </a:rPr>
              <a:t>. Efficacy of ultrasound-guided intra-articular injections of platelet-rich plasma versus hyaluronic acid for hip osteoarthritis. 2013/12: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Bekerom,M.P.J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Rys,B</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Mulier,M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Viscosupplementation</a:t>
            </a:r>
            <a:r>
              <a:rPr lang="en-US" sz="1200" b="0" i="0" u="none" strike="noStrike" kern="1200" dirty="0">
                <a:solidFill>
                  <a:schemeClr val="tx1"/>
                </a:solidFill>
                <a:effectLst/>
                <a:latin typeface="+mn-lt"/>
                <a:ea typeface="+mn-ea"/>
                <a:cs typeface="+mn-cs"/>
                <a:hlinkClick r:id="rId5"/>
              </a:rPr>
              <a:t> in the hip: Evaluation of hyaluronic acid formulations. </a:t>
            </a:r>
            <a:r>
              <a:rPr lang="en-US" sz="1200" b="0" i="0" u="none" strike="noStrike" kern="1200" dirty="0" err="1">
                <a:solidFill>
                  <a:schemeClr val="tx1"/>
                </a:solidFill>
                <a:effectLst/>
                <a:latin typeface="+mn-lt"/>
                <a:ea typeface="+mn-ea"/>
                <a:cs typeface="+mn-cs"/>
                <a:hlinkClick r:id="rId5"/>
              </a:rPr>
              <a:t>Arch.Orthop.Trauma</a:t>
            </a:r>
            <a:r>
              <a:rPr lang="en-US" sz="1200" b="0" i="0" u="none" strike="noStrike" kern="1200" dirty="0">
                <a:solidFill>
                  <a:schemeClr val="tx1"/>
                </a:solidFill>
                <a:effectLst/>
                <a:latin typeface="+mn-lt"/>
                <a:ea typeface="+mn-ea"/>
                <a:cs typeface="+mn-cs"/>
                <a:hlinkClick r:id="rId5"/>
              </a:rPr>
              <a:t> Surg.; 2008: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Dallari,D</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Stagni,C</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Rani,N</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Sabbioni,G</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Pelotti,P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Torricelli,P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Tschon,M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Giavaresi,G</a:t>
            </a:r>
            <a:r>
              <a:rPr lang="en-US" sz="1200" b="0" i="0" u="none" strike="noStrike" kern="1200" dirty="0">
                <a:solidFill>
                  <a:schemeClr val="tx1"/>
                </a:solidFill>
                <a:effectLst/>
                <a:latin typeface="+mn-lt"/>
                <a:ea typeface="+mn-ea"/>
                <a:cs typeface="+mn-cs"/>
                <a:hlinkClick r:id="rId6"/>
              </a:rPr>
              <a:t>. Ultrasound-Guided Injection of Platelet-Rich Plasma and Hyaluronic Acid, Separately and in Combination, for Hip Osteoarthritis: A Randomized Controlled Study. Am J Sports Med; 2016/3: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Lambert,R.G</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Hutchings,E.J</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Grace,M.G</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Jhangri,G.S</a:t>
            </a:r>
            <a:r>
              <a:rPr lang="en-US" sz="1200" b="0" i="0" u="none" strike="noStrike" kern="1200" dirty="0">
                <a:solidFill>
                  <a:schemeClr val="tx1"/>
                </a:solidFill>
                <a:effectLst/>
                <a:latin typeface="+mn-lt"/>
                <a:ea typeface="+mn-ea"/>
                <a:cs typeface="+mn-cs"/>
                <a:hlinkClick r:id="rId7"/>
              </a:rPr>
              <a:t>.; Conner-</a:t>
            </a:r>
            <a:r>
              <a:rPr lang="en-US" sz="1200" b="0" i="0" u="none" strike="noStrike" kern="1200" dirty="0" err="1">
                <a:solidFill>
                  <a:schemeClr val="tx1"/>
                </a:solidFill>
                <a:effectLst/>
                <a:latin typeface="+mn-lt"/>
                <a:ea typeface="+mn-ea"/>
                <a:cs typeface="+mn-cs"/>
                <a:hlinkClick r:id="rId7"/>
              </a:rPr>
              <a:t>Spady,B</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Maksymowych,W.P</a:t>
            </a:r>
            <a:r>
              <a:rPr lang="en-US" sz="1200" b="0" i="0" u="none" strike="noStrike" kern="1200" dirty="0">
                <a:solidFill>
                  <a:schemeClr val="tx1"/>
                </a:solidFill>
                <a:effectLst/>
                <a:latin typeface="+mn-lt"/>
                <a:ea typeface="+mn-ea"/>
                <a:cs typeface="+mn-cs"/>
                <a:hlinkClick r:id="rId7"/>
              </a:rPr>
              <a:t>. Steroid injection for osteoarthritis of the hip: a randomized, double-blind, placebo-controlled trial. Arthritis Rheum.; 2007/7: 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Migliore,A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Massafra,U</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Bizzi,E</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Vacca,F</a:t>
            </a:r>
            <a:r>
              <a:rPr lang="en-US" sz="1200" b="0" i="0" u="none" strike="noStrike" kern="1200" dirty="0">
                <a:solidFill>
                  <a:schemeClr val="tx1"/>
                </a:solidFill>
                <a:effectLst/>
                <a:latin typeface="+mn-lt"/>
                <a:ea typeface="+mn-ea"/>
                <a:cs typeface="+mn-cs"/>
                <a:hlinkClick r:id="rId8"/>
              </a:rPr>
              <a:t>.; Martin-</a:t>
            </a:r>
            <a:r>
              <a:rPr lang="en-US" sz="1200" b="0" i="0" u="none" strike="noStrike" kern="1200" dirty="0" err="1">
                <a:solidFill>
                  <a:schemeClr val="tx1"/>
                </a:solidFill>
                <a:effectLst/>
                <a:latin typeface="+mn-lt"/>
                <a:ea typeface="+mn-ea"/>
                <a:cs typeface="+mn-cs"/>
                <a:hlinkClick r:id="rId8"/>
              </a:rPr>
              <a:t>Martin,S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Granata,M</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Alimonti,A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Tormenta,S</a:t>
            </a:r>
            <a:r>
              <a:rPr lang="en-US" sz="1200" b="0" i="0" u="none" strike="noStrike" kern="1200" dirty="0">
                <a:solidFill>
                  <a:schemeClr val="tx1"/>
                </a:solidFill>
                <a:effectLst/>
                <a:latin typeface="+mn-lt"/>
                <a:ea typeface="+mn-ea"/>
                <a:cs typeface="+mn-cs"/>
                <a:hlinkClick r:id="rId8"/>
              </a:rPr>
              <a:t>. Comparative, double-blind, controlled study of intra-articular hyaluronic acid (</a:t>
            </a:r>
            <a:r>
              <a:rPr lang="en-US" sz="1200" b="0" i="0" u="none" strike="noStrike" kern="1200" dirty="0" err="1">
                <a:solidFill>
                  <a:schemeClr val="tx1"/>
                </a:solidFill>
                <a:effectLst/>
                <a:latin typeface="+mn-lt"/>
                <a:ea typeface="+mn-ea"/>
                <a:cs typeface="+mn-cs"/>
                <a:hlinkClick r:id="rId8"/>
              </a:rPr>
              <a:t>Hyalubrix</a:t>
            </a:r>
            <a:r>
              <a:rPr lang="en-US" sz="1200" b="0" i="0" u="none" strike="noStrike" kern="1200" dirty="0">
                <a:solidFill>
                  <a:schemeClr val="tx1"/>
                </a:solidFill>
                <a:effectLst/>
                <a:latin typeface="+mn-lt"/>
                <a:ea typeface="+mn-ea"/>
                <a:cs typeface="+mn-cs"/>
                <a:hlinkClick r:id="rId8"/>
              </a:rPr>
              <a:t>) injections versus local anesthetic in osteoarthritis of the hip. Arthritis Res </a:t>
            </a:r>
            <a:r>
              <a:rPr lang="en-US" sz="1200" b="0" i="0" u="none" strike="noStrike" kern="1200" dirty="0" err="1">
                <a:solidFill>
                  <a:schemeClr val="tx1"/>
                </a:solidFill>
                <a:effectLst/>
                <a:latin typeface="+mn-lt"/>
                <a:ea typeface="+mn-ea"/>
                <a:cs typeface="+mn-cs"/>
                <a:hlinkClick r:id="rId8"/>
              </a:rPr>
              <a:t>Ther</a:t>
            </a:r>
            <a:r>
              <a:rPr lang="en-US" sz="1200" b="0" i="0" u="none" strike="noStrike" kern="1200" dirty="0">
                <a:solidFill>
                  <a:schemeClr val="tx1"/>
                </a:solidFill>
                <a:effectLst/>
                <a:latin typeface="+mn-lt"/>
                <a:ea typeface="+mn-ea"/>
                <a:cs typeface="+mn-cs"/>
                <a:hlinkClick r:id="rId8"/>
              </a:rPr>
              <a:t>; 2009: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Qvistgaard,E</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Christensen,R</a:t>
            </a:r>
            <a:r>
              <a:rPr lang="en-US" sz="1200" b="0" i="0" u="none" strike="noStrike" kern="1200" dirty="0">
                <a:solidFill>
                  <a:schemeClr val="tx1"/>
                </a:solidFill>
                <a:effectLst/>
                <a:latin typeface="+mn-lt"/>
                <a:ea typeface="+mn-ea"/>
                <a:cs typeface="+mn-cs"/>
                <a:hlinkClick r:id="rId9"/>
              </a:rPr>
              <a:t>.; Torp-</a:t>
            </a:r>
            <a:r>
              <a:rPr lang="en-US" sz="1200" b="0" i="0" u="none" strike="noStrike" kern="1200" dirty="0" err="1">
                <a:solidFill>
                  <a:schemeClr val="tx1"/>
                </a:solidFill>
                <a:effectLst/>
                <a:latin typeface="+mn-lt"/>
                <a:ea typeface="+mn-ea"/>
                <a:cs typeface="+mn-cs"/>
                <a:hlinkClick r:id="rId9"/>
              </a:rPr>
              <a:t>Pedersen,S</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Bliddal,H</a:t>
            </a:r>
            <a:r>
              <a:rPr lang="en-US" sz="1200" b="0" i="0" u="none" strike="noStrike" kern="1200" dirty="0">
                <a:solidFill>
                  <a:schemeClr val="tx1"/>
                </a:solidFill>
                <a:effectLst/>
                <a:latin typeface="+mn-lt"/>
                <a:ea typeface="+mn-ea"/>
                <a:cs typeface="+mn-cs"/>
                <a:hlinkClick r:id="rId9"/>
              </a:rPr>
              <a:t>. Intra-articular treatment of hip osteoarthritis: a randomized trial of hyaluronic acid, corticosteroid, and isotonic saline. Osteoarthritis Cartilage; 2006/2: 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Spitzer,A.I</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Bockow,B.I</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Brander,V.A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Yates,J.W</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Maccarter,D.K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Gudger,G.K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Haller,S</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Lake,S.L</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Magilavy,D.B</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Hylan</a:t>
            </a:r>
            <a:r>
              <a:rPr lang="en-US" sz="1200" b="0" i="0" u="none" strike="noStrike" kern="1200" dirty="0">
                <a:solidFill>
                  <a:schemeClr val="tx1"/>
                </a:solidFill>
                <a:effectLst/>
                <a:latin typeface="+mn-lt"/>
                <a:ea typeface="+mn-ea"/>
                <a:cs typeface="+mn-cs"/>
                <a:hlinkClick r:id="rId10"/>
              </a:rPr>
              <a:t> g-f 20 improves hip osteoarthritis: a prospective, randomized study. Phys </a:t>
            </a:r>
            <a:r>
              <a:rPr lang="en-US" sz="1200" b="0" i="0" u="none" strike="noStrike" kern="1200" dirty="0" err="1">
                <a:solidFill>
                  <a:schemeClr val="tx1"/>
                </a:solidFill>
                <a:effectLst/>
                <a:latin typeface="+mn-lt"/>
                <a:ea typeface="+mn-ea"/>
                <a:cs typeface="+mn-cs"/>
                <a:hlinkClick r:id="rId10"/>
              </a:rPr>
              <a:t>Sportsmed</a:t>
            </a:r>
            <a:r>
              <a:rPr lang="en-US" sz="1200" b="0" i="0" u="none" strike="noStrike" kern="1200" dirty="0">
                <a:solidFill>
                  <a:schemeClr val="tx1"/>
                </a:solidFill>
                <a:effectLst/>
                <a:latin typeface="+mn-lt"/>
                <a:ea typeface="+mn-ea"/>
                <a:cs typeface="+mn-cs"/>
                <a:hlinkClick r:id="rId10"/>
              </a:rPr>
              <a:t>.; 2010/6: 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Tikiz,C</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Unlu,Z</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Sener,A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Efe,M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Tuzun,C</a:t>
            </a:r>
            <a:r>
              <a:rPr lang="en-US" sz="1200" b="0" i="0" u="none" strike="noStrike" kern="1200" dirty="0">
                <a:solidFill>
                  <a:schemeClr val="tx1"/>
                </a:solidFill>
                <a:effectLst/>
                <a:latin typeface="+mn-lt"/>
                <a:ea typeface="+mn-ea"/>
                <a:cs typeface="+mn-cs"/>
                <a:hlinkClick r:id="rId11"/>
              </a:rPr>
              <a:t>. Comparison of the efficacy of lower and higher molecular weight </a:t>
            </a:r>
            <a:r>
              <a:rPr lang="en-US" sz="1200" b="0" i="0" u="none" strike="noStrike" kern="1200" dirty="0" err="1">
                <a:solidFill>
                  <a:schemeClr val="tx1"/>
                </a:solidFill>
                <a:effectLst/>
                <a:latin typeface="+mn-lt"/>
                <a:ea typeface="+mn-ea"/>
                <a:cs typeface="+mn-cs"/>
                <a:hlinkClick r:id="rId11"/>
              </a:rPr>
              <a:t>viscosupplementation</a:t>
            </a:r>
            <a:r>
              <a:rPr lang="en-US" sz="1200" b="0" i="0" u="none" strike="noStrike" kern="1200" dirty="0">
                <a:solidFill>
                  <a:schemeClr val="tx1"/>
                </a:solidFill>
                <a:effectLst/>
                <a:latin typeface="+mn-lt"/>
                <a:ea typeface="+mn-ea"/>
                <a:cs typeface="+mn-cs"/>
                <a:hlinkClick r:id="rId11"/>
              </a:rPr>
              <a:t> in the treatment of hip osteoarthritis. Clin </a:t>
            </a:r>
            <a:r>
              <a:rPr lang="en-US" sz="1200" b="0" i="0" u="none" strike="noStrike" kern="1200" dirty="0" err="1">
                <a:solidFill>
                  <a:schemeClr val="tx1"/>
                </a:solidFill>
                <a:effectLst/>
                <a:latin typeface="+mn-lt"/>
                <a:ea typeface="+mn-ea"/>
                <a:cs typeface="+mn-cs"/>
                <a:hlinkClick r:id="rId11"/>
              </a:rPr>
              <a:t>Rheumatol</a:t>
            </a:r>
            <a:r>
              <a:rPr lang="en-US" sz="1200" b="0" i="0" u="none" strike="noStrike" kern="1200" dirty="0">
                <a:solidFill>
                  <a:schemeClr val="tx1"/>
                </a:solidFill>
                <a:effectLst/>
                <a:latin typeface="+mn-lt"/>
                <a:ea typeface="+mn-ea"/>
                <a:cs typeface="+mn-cs"/>
                <a:hlinkClick r:id="rId11"/>
              </a:rPr>
              <a:t>.; 2005/6: 3</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33</a:t>
            </a:fld>
            <a:endParaRPr lang="en-US"/>
          </a:p>
        </p:txBody>
      </p:sp>
    </p:spTree>
    <p:extLst>
      <p:ext uri="{BB962C8B-B14F-4D97-AF65-F5344CB8AC3E}">
        <p14:creationId xmlns:p14="http://schemas.microsoft.com/office/powerpoint/2010/main" val="165973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high quality studies (Lambert et al, </a:t>
            </a:r>
            <a:r>
              <a:rPr lang="en-US" sz="1200" b="0" i="0" u="none" strike="noStrike" kern="1200" baseline="0" dirty="0" err="1">
                <a:solidFill>
                  <a:schemeClr val="tx1"/>
                </a:solidFill>
                <a:latin typeface="+mn-lt"/>
                <a:ea typeface="+mn-ea"/>
                <a:cs typeface="+mn-cs"/>
              </a:rPr>
              <a:t>Atchia</a:t>
            </a:r>
            <a:r>
              <a:rPr lang="en-US" sz="1200" b="0" i="0" u="none" strike="noStrike" kern="1200" baseline="0" dirty="0">
                <a:solidFill>
                  <a:schemeClr val="tx1"/>
                </a:solidFill>
                <a:latin typeface="+mn-lt"/>
                <a:ea typeface="+mn-ea"/>
                <a:cs typeface="+mn-cs"/>
              </a:rPr>
              <a:t> et al , </a:t>
            </a:r>
            <a:r>
              <a:rPr lang="en-US" sz="1200" b="0" i="0" u="none" strike="noStrike" kern="1200" baseline="0" dirty="0" err="1">
                <a:solidFill>
                  <a:schemeClr val="tx1"/>
                </a:solidFill>
                <a:latin typeface="+mn-lt"/>
                <a:ea typeface="+mn-ea"/>
                <a:cs typeface="+mn-cs"/>
              </a:rPr>
              <a:t>Qvistgaard</a:t>
            </a:r>
            <a:r>
              <a:rPr lang="en-US" sz="1200" b="0" i="0" u="none" strike="noStrike" kern="1200" baseline="0" dirty="0">
                <a:solidFill>
                  <a:schemeClr val="tx1"/>
                </a:solidFill>
                <a:latin typeface="+mn-lt"/>
                <a:ea typeface="+mn-ea"/>
                <a:cs typeface="+mn-cs"/>
              </a:rPr>
              <a:t> et al ) compared IA injection of corticosteroids with placebo and showed statistically significant improvement in pain and function scores. Significant benefits from IA corticosteroid injection were present 3 months (Lambert et al ) and 8 weeks (</a:t>
            </a:r>
            <a:r>
              <a:rPr lang="en-US" sz="1200" b="0" i="0" u="none" strike="noStrike" kern="1200" baseline="0" dirty="0" err="1">
                <a:solidFill>
                  <a:schemeClr val="tx1"/>
                </a:solidFill>
                <a:latin typeface="+mn-lt"/>
                <a:ea typeface="+mn-ea"/>
                <a:cs typeface="+mn-cs"/>
              </a:rPr>
              <a:t>Atchia</a:t>
            </a:r>
            <a:r>
              <a:rPr lang="en-US" sz="1200" b="0" i="0" u="none" strike="noStrike" kern="1200" baseline="0" dirty="0">
                <a:solidFill>
                  <a:schemeClr val="tx1"/>
                </a:solidFill>
                <a:latin typeface="+mn-lt"/>
                <a:ea typeface="+mn-ea"/>
                <a:cs typeface="+mn-cs"/>
              </a:rPr>
              <a:t> et al ) after treatment compared to placebo.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Atchia</a:t>
            </a:r>
            <a:r>
              <a:rPr lang="en-US" sz="1200" b="0" i="0" u="none" strike="noStrike" kern="1200" baseline="0" dirty="0">
                <a:solidFill>
                  <a:schemeClr val="tx1"/>
                </a:solidFill>
                <a:latin typeface="+mn-lt"/>
                <a:ea typeface="+mn-ea"/>
                <a:cs typeface="+mn-cs"/>
              </a:rPr>
              <a:t> et al and </a:t>
            </a:r>
            <a:r>
              <a:rPr lang="en-US" sz="1200" b="0" i="0" u="none" strike="noStrike" kern="1200" baseline="0" dirty="0" err="1">
                <a:solidFill>
                  <a:schemeClr val="tx1"/>
                </a:solidFill>
                <a:latin typeface="+mn-lt"/>
                <a:ea typeface="+mn-ea"/>
                <a:cs typeface="+mn-cs"/>
              </a:rPr>
              <a:t>Qvistgaard</a:t>
            </a:r>
            <a:r>
              <a:rPr lang="en-US" sz="1200" b="0" i="0" u="none" strike="noStrike" kern="1200" baseline="0" dirty="0">
                <a:solidFill>
                  <a:schemeClr val="tx1"/>
                </a:solidFill>
                <a:latin typeface="+mn-lt"/>
                <a:ea typeface="+mn-ea"/>
                <a:cs typeface="+mn-cs"/>
              </a:rPr>
              <a:t> et al also compared IA injection of hyaluronic acid (HA) to corticosteroid and placebo in the same aforementioned studies. While these studies demonstrated improved pain and function with IA corticosteroid, they both failed to show significant difference between the performance of HA and placebo. In addition, single IA injection of HA for the treatment of symptomatic (VAS pain score &gt;40mm) moderate hip OA (</a:t>
            </a:r>
            <a:r>
              <a:rPr lang="en-US" sz="1200" b="0" i="0" u="none" strike="noStrike" kern="1200" baseline="0" dirty="0" err="1">
                <a:solidFill>
                  <a:schemeClr val="tx1"/>
                </a:solidFill>
                <a:latin typeface="+mn-lt"/>
                <a:ea typeface="+mn-ea"/>
                <a:cs typeface="+mn-cs"/>
              </a:rPr>
              <a:t>Kellgren</a:t>
            </a:r>
            <a:r>
              <a:rPr lang="en-US" sz="1200" b="0" i="0" u="none" strike="noStrike" kern="1200" baseline="0" dirty="0">
                <a:solidFill>
                  <a:schemeClr val="tx1"/>
                </a:solidFill>
                <a:latin typeface="+mn-lt"/>
                <a:ea typeface="+mn-ea"/>
                <a:cs typeface="+mn-cs"/>
              </a:rPr>
              <a:t> Lawrence grades 2 and 3) failed to demonstrate significant improvement compared to placebo in another high quality study (</a:t>
            </a:r>
            <a:r>
              <a:rPr lang="en-US" sz="1200" b="0" i="0" u="none" strike="noStrike" kern="1200" baseline="0" dirty="0" err="1">
                <a:solidFill>
                  <a:schemeClr val="tx1"/>
                </a:solidFill>
                <a:latin typeface="+mn-lt"/>
                <a:ea typeface="+mn-ea"/>
                <a:cs typeface="+mn-cs"/>
              </a:rPr>
              <a:t>Richette</a:t>
            </a:r>
            <a:r>
              <a:rPr lang="en-US" sz="1200" b="0" i="0" u="none" strike="noStrike" kern="1200" baseline="0" dirty="0">
                <a:solidFill>
                  <a:schemeClr val="tx1"/>
                </a:solidFill>
                <a:latin typeface="+mn-lt"/>
                <a:ea typeface="+mn-ea"/>
                <a:cs typeface="+mn-cs"/>
              </a:rPr>
              <a:t> et al for function, stiffness and pain at 3 months. Other high quality studies investigating HA for the treatment of symptomatic hip OA discovered in this search compared the performance of IA injections of different formulations of HA (</a:t>
            </a:r>
            <a:r>
              <a:rPr lang="en-US" sz="1200" b="0" i="0" u="none" strike="noStrike" kern="1200" baseline="0" dirty="0" err="1">
                <a:solidFill>
                  <a:schemeClr val="tx1"/>
                </a:solidFill>
                <a:latin typeface="+mn-lt"/>
                <a:ea typeface="+mn-ea"/>
                <a:cs typeface="+mn-cs"/>
              </a:rPr>
              <a:t>Bekerom</a:t>
            </a:r>
            <a:r>
              <a:rPr lang="en-US" sz="1200" b="0" i="0" u="none" strike="noStrike" kern="1200" baseline="0" dirty="0">
                <a:solidFill>
                  <a:schemeClr val="tx1"/>
                </a:solidFill>
                <a:latin typeface="+mn-lt"/>
                <a:ea typeface="+mn-ea"/>
                <a:cs typeface="+mn-cs"/>
              </a:rPr>
              <a:t> 2008, </a:t>
            </a:r>
            <a:r>
              <a:rPr lang="en-US" sz="1200" b="0" i="0" u="none" strike="noStrike" kern="1200" baseline="0" dirty="0" err="1">
                <a:solidFill>
                  <a:schemeClr val="tx1"/>
                </a:solidFill>
                <a:latin typeface="+mn-lt"/>
                <a:ea typeface="+mn-ea"/>
                <a:cs typeface="+mn-cs"/>
              </a:rPr>
              <a:t>Tikiz</a:t>
            </a:r>
            <a:r>
              <a:rPr lang="en-US" sz="1200" b="0" i="0" u="none" strike="noStrike" kern="1200" baseline="0" dirty="0">
                <a:solidFill>
                  <a:schemeClr val="tx1"/>
                </a:solidFill>
                <a:latin typeface="+mn-lt"/>
                <a:ea typeface="+mn-ea"/>
                <a:cs typeface="+mn-cs"/>
              </a:rPr>
              <a:t> et al , IA injection of corticosteroids (Spitzer et al), and IA injection of anesthetic (</a:t>
            </a:r>
            <a:r>
              <a:rPr lang="en-US" sz="1200" b="0" i="0" u="none" strike="noStrike" kern="1200" baseline="0" dirty="0" err="1">
                <a:solidFill>
                  <a:schemeClr val="tx1"/>
                </a:solidFill>
                <a:latin typeface="+mn-lt"/>
                <a:ea typeface="+mn-ea"/>
                <a:cs typeface="+mn-cs"/>
              </a:rPr>
              <a:t>Migliore</a:t>
            </a:r>
            <a:r>
              <a:rPr lang="en-US" sz="1200" b="0" i="0" u="none" strike="noStrike" kern="1200" baseline="0" dirty="0">
                <a:solidFill>
                  <a:schemeClr val="tx1"/>
                </a:solidFill>
                <a:latin typeface="+mn-lt"/>
                <a:ea typeface="+mn-ea"/>
                <a:cs typeface="+mn-cs"/>
              </a:rPr>
              <a:t> et al), but did not test against a placebo. </a:t>
            </a:r>
          </a:p>
          <a:p>
            <a:r>
              <a:rPr lang="en-US" sz="1200" b="0" i="0" u="none" strike="noStrike" kern="1200" baseline="0" dirty="0">
                <a:solidFill>
                  <a:schemeClr val="tx1"/>
                </a:solidFill>
                <a:latin typeface="+mn-lt"/>
                <a:ea typeface="+mn-ea"/>
                <a:cs typeface="+mn-cs"/>
              </a:rPr>
              <a:t>No high quality randomized controlled trials were available comparing the performance of IA injection of stem cells or prolotherapy to placebo. Three studies (Battaglia et al , </a:t>
            </a:r>
            <a:r>
              <a:rPr lang="en-US" sz="1200" b="0" i="0" u="none" strike="noStrike" kern="1200" baseline="0" dirty="0" err="1">
                <a:solidFill>
                  <a:schemeClr val="tx1"/>
                </a:solidFill>
                <a:latin typeface="+mn-lt"/>
                <a:ea typeface="+mn-ea"/>
                <a:cs typeface="+mn-cs"/>
              </a:rPr>
              <a:t>Dallari</a:t>
            </a:r>
            <a:r>
              <a:rPr lang="en-US" sz="1200" b="0" i="0" u="none" strike="noStrike" kern="1200" baseline="0" dirty="0">
                <a:solidFill>
                  <a:schemeClr val="tx1"/>
                </a:solidFill>
                <a:latin typeface="+mn-lt"/>
                <a:ea typeface="+mn-ea"/>
                <a:cs typeface="+mn-cs"/>
              </a:rPr>
              <a:t> et al) compared IA injections of platelet-rich plasma (PRP) versus HA or a combination of PRP and HA. However, no high quality studies comparing PRP with placebo were available for inclusion in our analysis. </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Risks of corticosteroid IA injection include bleeding, potential injury to adjacent structures, transient pain, allergic reaction, infection before and after total hip arthroplasty, post-injection pain flare and hyperglycemia.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a:t>
            </a:r>
          </a:p>
          <a:p>
            <a:r>
              <a:rPr lang="en-US" sz="1200" b="0" i="0" u="none" strike="noStrike" kern="1200" baseline="0" dirty="0">
                <a:solidFill>
                  <a:schemeClr val="tx1"/>
                </a:solidFill>
                <a:latin typeface="+mn-lt"/>
                <a:ea typeface="+mn-ea"/>
                <a:cs typeface="+mn-cs"/>
              </a:rPr>
              <a:t>Further randomized control studies to better elucidate the effect of repeat IA injections of corticosteroids on the cartilage may be warranted. Similarly, randomized placebo control trials may be warranted to establish if PRP, stem cells and prolotherapy are efficacious.</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Atchia,I</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Kane,D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Reed,M.R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Isaacs,J.D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Birrell,F</a:t>
            </a:r>
            <a:r>
              <a:rPr lang="en-US" sz="1200" b="0" i="0" u="none" strike="noStrike" kern="1200" dirty="0">
                <a:solidFill>
                  <a:schemeClr val="tx1"/>
                </a:solidFill>
                <a:effectLst/>
                <a:latin typeface="+mn-lt"/>
                <a:ea typeface="+mn-ea"/>
                <a:cs typeface="+mn-cs"/>
                <a:hlinkClick r:id="rId3"/>
              </a:rPr>
              <a:t>. Efficacy of a single ultrasound-guided injection for the treatment of hip osteoarthritis. Ann </a:t>
            </a:r>
            <a:r>
              <a:rPr lang="en-US" sz="1200" b="0" i="0" u="none" strike="noStrike" kern="1200" dirty="0" err="1">
                <a:solidFill>
                  <a:schemeClr val="tx1"/>
                </a:solidFill>
                <a:effectLst/>
                <a:latin typeface="+mn-lt"/>
                <a:ea typeface="+mn-ea"/>
                <a:cs typeface="+mn-cs"/>
                <a:hlinkClick r:id="rId3"/>
              </a:rPr>
              <a:t>Rheum.Dis</a:t>
            </a:r>
            <a:r>
              <a:rPr lang="en-US" sz="1200" b="0" i="0" u="none" strike="noStrike" kern="1200" dirty="0">
                <a:solidFill>
                  <a:schemeClr val="tx1"/>
                </a:solidFill>
                <a:effectLst/>
                <a:latin typeface="+mn-lt"/>
                <a:ea typeface="+mn-ea"/>
                <a:cs typeface="+mn-cs"/>
                <a:hlinkClick r:id="rId3"/>
              </a:rPr>
              <a:t>; 2011/1: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Battaglia,M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Guaraldi,F</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Vannini,F</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Rossi,G</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Timoncini,A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Buda,R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Giannini,S</a:t>
            </a:r>
            <a:r>
              <a:rPr lang="en-US" sz="1200" b="0" i="0" u="none" strike="noStrike" kern="1200" dirty="0">
                <a:solidFill>
                  <a:schemeClr val="tx1"/>
                </a:solidFill>
                <a:effectLst/>
                <a:latin typeface="+mn-lt"/>
                <a:ea typeface="+mn-ea"/>
                <a:cs typeface="+mn-cs"/>
                <a:hlinkClick r:id="rId4"/>
              </a:rPr>
              <a:t>. Efficacy of ultrasound-guided intra-articular injections of platelet-rich plasma versus hyaluronic acid for hip osteoarthritis. 2013/12: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Bekerom,M.P.J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Rys,B</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Mulier,M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Viscosupplementation</a:t>
            </a:r>
            <a:r>
              <a:rPr lang="en-US" sz="1200" b="0" i="0" u="none" strike="noStrike" kern="1200" dirty="0">
                <a:solidFill>
                  <a:schemeClr val="tx1"/>
                </a:solidFill>
                <a:effectLst/>
                <a:latin typeface="+mn-lt"/>
                <a:ea typeface="+mn-ea"/>
                <a:cs typeface="+mn-cs"/>
                <a:hlinkClick r:id="rId5"/>
              </a:rPr>
              <a:t> in the hip: Evaluation of hyaluronic acid formulations. </a:t>
            </a:r>
            <a:r>
              <a:rPr lang="en-US" sz="1200" b="0" i="0" u="none" strike="noStrike" kern="1200" dirty="0" err="1">
                <a:solidFill>
                  <a:schemeClr val="tx1"/>
                </a:solidFill>
                <a:effectLst/>
                <a:latin typeface="+mn-lt"/>
                <a:ea typeface="+mn-ea"/>
                <a:cs typeface="+mn-cs"/>
                <a:hlinkClick r:id="rId5"/>
              </a:rPr>
              <a:t>Arch.Orthop.Trauma</a:t>
            </a:r>
            <a:r>
              <a:rPr lang="en-US" sz="1200" b="0" i="0" u="none" strike="noStrike" kern="1200" dirty="0">
                <a:solidFill>
                  <a:schemeClr val="tx1"/>
                </a:solidFill>
                <a:effectLst/>
                <a:latin typeface="+mn-lt"/>
                <a:ea typeface="+mn-ea"/>
                <a:cs typeface="+mn-cs"/>
                <a:hlinkClick r:id="rId5"/>
              </a:rPr>
              <a:t> Surg.; 2008: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Dallari,D</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Stagni,C</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Rani,N</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Sabbioni,G</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Pelotti,P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Torricelli,P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Tschon,M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Giavaresi,G</a:t>
            </a:r>
            <a:r>
              <a:rPr lang="en-US" sz="1200" b="0" i="0" u="none" strike="noStrike" kern="1200" dirty="0">
                <a:solidFill>
                  <a:schemeClr val="tx1"/>
                </a:solidFill>
                <a:effectLst/>
                <a:latin typeface="+mn-lt"/>
                <a:ea typeface="+mn-ea"/>
                <a:cs typeface="+mn-cs"/>
                <a:hlinkClick r:id="rId6"/>
              </a:rPr>
              <a:t>. Ultrasound-Guided Injection of Platelet-Rich Plasma and Hyaluronic Acid, Separately and in Combination, for Hip Osteoarthritis: A Randomized Controlled Study. Am J Sports Med; 2016/3: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Lambert,R.G</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Hutchings,E.J</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Grace,M.G</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Jhangri,G.S</a:t>
            </a:r>
            <a:r>
              <a:rPr lang="en-US" sz="1200" b="0" i="0" u="none" strike="noStrike" kern="1200" dirty="0">
                <a:solidFill>
                  <a:schemeClr val="tx1"/>
                </a:solidFill>
                <a:effectLst/>
                <a:latin typeface="+mn-lt"/>
                <a:ea typeface="+mn-ea"/>
                <a:cs typeface="+mn-cs"/>
                <a:hlinkClick r:id="rId7"/>
              </a:rPr>
              <a:t>.; Conner-</a:t>
            </a:r>
            <a:r>
              <a:rPr lang="en-US" sz="1200" b="0" i="0" u="none" strike="noStrike" kern="1200" dirty="0" err="1">
                <a:solidFill>
                  <a:schemeClr val="tx1"/>
                </a:solidFill>
                <a:effectLst/>
                <a:latin typeface="+mn-lt"/>
                <a:ea typeface="+mn-ea"/>
                <a:cs typeface="+mn-cs"/>
                <a:hlinkClick r:id="rId7"/>
              </a:rPr>
              <a:t>Spady,B</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Maksymowych,W.P</a:t>
            </a:r>
            <a:r>
              <a:rPr lang="en-US" sz="1200" b="0" i="0" u="none" strike="noStrike" kern="1200" dirty="0">
                <a:solidFill>
                  <a:schemeClr val="tx1"/>
                </a:solidFill>
                <a:effectLst/>
                <a:latin typeface="+mn-lt"/>
                <a:ea typeface="+mn-ea"/>
                <a:cs typeface="+mn-cs"/>
                <a:hlinkClick r:id="rId7"/>
              </a:rPr>
              <a:t>. Steroid injection for osteoarthritis of the hip: a randomized, double-blind, placebo-controlled trial. Arthritis Rheum.; 2007/7: 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Migliore,A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Massafra,U</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Bizzi,E</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Vacca,F</a:t>
            </a:r>
            <a:r>
              <a:rPr lang="en-US" sz="1200" b="0" i="0" u="none" strike="noStrike" kern="1200" dirty="0">
                <a:solidFill>
                  <a:schemeClr val="tx1"/>
                </a:solidFill>
                <a:effectLst/>
                <a:latin typeface="+mn-lt"/>
                <a:ea typeface="+mn-ea"/>
                <a:cs typeface="+mn-cs"/>
                <a:hlinkClick r:id="rId8"/>
              </a:rPr>
              <a:t>.; Martin-</a:t>
            </a:r>
            <a:r>
              <a:rPr lang="en-US" sz="1200" b="0" i="0" u="none" strike="noStrike" kern="1200" dirty="0" err="1">
                <a:solidFill>
                  <a:schemeClr val="tx1"/>
                </a:solidFill>
                <a:effectLst/>
                <a:latin typeface="+mn-lt"/>
                <a:ea typeface="+mn-ea"/>
                <a:cs typeface="+mn-cs"/>
                <a:hlinkClick r:id="rId8"/>
              </a:rPr>
              <a:t>Martin,S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Granata,M</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Alimonti,A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Tormenta,S</a:t>
            </a:r>
            <a:r>
              <a:rPr lang="en-US" sz="1200" b="0" i="0" u="none" strike="noStrike" kern="1200" dirty="0">
                <a:solidFill>
                  <a:schemeClr val="tx1"/>
                </a:solidFill>
                <a:effectLst/>
                <a:latin typeface="+mn-lt"/>
                <a:ea typeface="+mn-ea"/>
                <a:cs typeface="+mn-cs"/>
                <a:hlinkClick r:id="rId8"/>
              </a:rPr>
              <a:t>. Comparative, double-blind, controlled study of intra-articular hyaluronic acid (</a:t>
            </a:r>
            <a:r>
              <a:rPr lang="en-US" sz="1200" b="0" i="0" u="none" strike="noStrike" kern="1200" dirty="0" err="1">
                <a:solidFill>
                  <a:schemeClr val="tx1"/>
                </a:solidFill>
                <a:effectLst/>
                <a:latin typeface="+mn-lt"/>
                <a:ea typeface="+mn-ea"/>
                <a:cs typeface="+mn-cs"/>
                <a:hlinkClick r:id="rId8"/>
              </a:rPr>
              <a:t>Hyalubrix</a:t>
            </a:r>
            <a:r>
              <a:rPr lang="en-US" sz="1200" b="0" i="0" u="none" strike="noStrike" kern="1200" dirty="0">
                <a:solidFill>
                  <a:schemeClr val="tx1"/>
                </a:solidFill>
                <a:effectLst/>
                <a:latin typeface="+mn-lt"/>
                <a:ea typeface="+mn-ea"/>
                <a:cs typeface="+mn-cs"/>
                <a:hlinkClick r:id="rId8"/>
              </a:rPr>
              <a:t>) injections versus local anesthetic in osteoarthritis of the hip. Arthritis Res </a:t>
            </a:r>
            <a:r>
              <a:rPr lang="en-US" sz="1200" b="0" i="0" u="none" strike="noStrike" kern="1200" dirty="0" err="1">
                <a:solidFill>
                  <a:schemeClr val="tx1"/>
                </a:solidFill>
                <a:effectLst/>
                <a:latin typeface="+mn-lt"/>
                <a:ea typeface="+mn-ea"/>
                <a:cs typeface="+mn-cs"/>
                <a:hlinkClick r:id="rId8"/>
              </a:rPr>
              <a:t>Ther</a:t>
            </a:r>
            <a:r>
              <a:rPr lang="en-US" sz="1200" b="0" i="0" u="none" strike="noStrike" kern="1200" dirty="0">
                <a:solidFill>
                  <a:schemeClr val="tx1"/>
                </a:solidFill>
                <a:effectLst/>
                <a:latin typeface="+mn-lt"/>
                <a:ea typeface="+mn-ea"/>
                <a:cs typeface="+mn-cs"/>
                <a:hlinkClick r:id="rId8"/>
              </a:rPr>
              <a:t>; 2009: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Qvistgaard,E</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Christensen,R</a:t>
            </a:r>
            <a:r>
              <a:rPr lang="en-US" sz="1200" b="0" i="0" u="none" strike="noStrike" kern="1200" dirty="0">
                <a:solidFill>
                  <a:schemeClr val="tx1"/>
                </a:solidFill>
                <a:effectLst/>
                <a:latin typeface="+mn-lt"/>
                <a:ea typeface="+mn-ea"/>
                <a:cs typeface="+mn-cs"/>
                <a:hlinkClick r:id="rId9"/>
              </a:rPr>
              <a:t>.; Torp-</a:t>
            </a:r>
            <a:r>
              <a:rPr lang="en-US" sz="1200" b="0" i="0" u="none" strike="noStrike" kern="1200" dirty="0" err="1">
                <a:solidFill>
                  <a:schemeClr val="tx1"/>
                </a:solidFill>
                <a:effectLst/>
                <a:latin typeface="+mn-lt"/>
                <a:ea typeface="+mn-ea"/>
                <a:cs typeface="+mn-cs"/>
                <a:hlinkClick r:id="rId9"/>
              </a:rPr>
              <a:t>Pedersen,S</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Bliddal,H</a:t>
            </a:r>
            <a:r>
              <a:rPr lang="en-US" sz="1200" b="0" i="0" u="none" strike="noStrike" kern="1200" dirty="0">
                <a:solidFill>
                  <a:schemeClr val="tx1"/>
                </a:solidFill>
                <a:effectLst/>
                <a:latin typeface="+mn-lt"/>
                <a:ea typeface="+mn-ea"/>
                <a:cs typeface="+mn-cs"/>
                <a:hlinkClick r:id="rId9"/>
              </a:rPr>
              <a:t>. Intra-articular treatment of hip osteoarthritis: a randomized trial of hyaluronic acid, corticosteroid, and isotonic saline. Osteoarthritis Cartilage; 2006/2: 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Spitzer,A.I</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Bockow,B.I</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Brander,V.A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Yates,J.W</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Maccarter,D.K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Gudger,G.K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Haller,S</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Lake,S.L</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Magilavy,D.B</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Hylan</a:t>
            </a:r>
            <a:r>
              <a:rPr lang="en-US" sz="1200" b="0" i="0" u="none" strike="noStrike" kern="1200" dirty="0">
                <a:solidFill>
                  <a:schemeClr val="tx1"/>
                </a:solidFill>
                <a:effectLst/>
                <a:latin typeface="+mn-lt"/>
                <a:ea typeface="+mn-ea"/>
                <a:cs typeface="+mn-cs"/>
                <a:hlinkClick r:id="rId10"/>
              </a:rPr>
              <a:t> g-f 20 improves hip osteoarthritis: a prospective, randomized study. Phys </a:t>
            </a:r>
            <a:r>
              <a:rPr lang="en-US" sz="1200" b="0" i="0" u="none" strike="noStrike" kern="1200" dirty="0" err="1">
                <a:solidFill>
                  <a:schemeClr val="tx1"/>
                </a:solidFill>
                <a:effectLst/>
                <a:latin typeface="+mn-lt"/>
                <a:ea typeface="+mn-ea"/>
                <a:cs typeface="+mn-cs"/>
                <a:hlinkClick r:id="rId10"/>
              </a:rPr>
              <a:t>Sportsmed</a:t>
            </a:r>
            <a:r>
              <a:rPr lang="en-US" sz="1200" b="0" i="0" u="none" strike="noStrike" kern="1200" dirty="0">
                <a:solidFill>
                  <a:schemeClr val="tx1"/>
                </a:solidFill>
                <a:effectLst/>
                <a:latin typeface="+mn-lt"/>
                <a:ea typeface="+mn-ea"/>
                <a:cs typeface="+mn-cs"/>
                <a:hlinkClick r:id="rId10"/>
              </a:rPr>
              <a:t>.; 2010/6: 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Tikiz,C</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Unlu,Z</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Sener,A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Efe,M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Tuzun,C</a:t>
            </a:r>
            <a:r>
              <a:rPr lang="en-US" sz="1200" b="0" i="0" u="none" strike="noStrike" kern="1200" dirty="0">
                <a:solidFill>
                  <a:schemeClr val="tx1"/>
                </a:solidFill>
                <a:effectLst/>
                <a:latin typeface="+mn-lt"/>
                <a:ea typeface="+mn-ea"/>
                <a:cs typeface="+mn-cs"/>
                <a:hlinkClick r:id="rId11"/>
              </a:rPr>
              <a:t>. Comparison of the efficacy of lower and higher molecular weight </a:t>
            </a:r>
            <a:r>
              <a:rPr lang="en-US" sz="1200" b="0" i="0" u="none" strike="noStrike" kern="1200" dirty="0" err="1">
                <a:solidFill>
                  <a:schemeClr val="tx1"/>
                </a:solidFill>
                <a:effectLst/>
                <a:latin typeface="+mn-lt"/>
                <a:ea typeface="+mn-ea"/>
                <a:cs typeface="+mn-cs"/>
                <a:hlinkClick r:id="rId11"/>
              </a:rPr>
              <a:t>viscosupplementation</a:t>
            </a:r>
            <a:r>
              <a:rPr lang="en-US" sz="1200" b="0" i="0" u="none" strike="noStrike" kern="1200" dirty="0">
                <a:solidFill>
                  <a:schemeClr val="tx1"/>
                </a:solidFill>
                <a:effectLst/>
                <a:latin typeface="+mn-lt"/>
                <a:ea typeface="+mn-ea"/>
                <a:cs typeface="+mn-cs"/>
                <a:hlinkClick r:id="rId11"/>
              </a:rPr>
              <a:t> in the treatment of hip osteoarthritis. Clin </a:t>
            </a:r>
            <a:r>
              <a:rPr lang="en-US" sz="1200" b="0" i="0" u="none" strike="noStrike" kern="1200" dirty="0" err="1">
                <a:solidFill>
                  <a:schemeClr val="tx1"/>
                </a:solidFill>
                <a:effectLst/>
                <a:latin typeface="+mn-lt"/>
                <a:ea typeface="+mn-ea"/>
                <a:cs typeface="+mn-cs"/>
                <a:hlinkClick r:id="rId11"/>
              </a:rPr>
              <a:t>Rheumatol</a:t>
            </a:r>
            <a:r>
              <a:rPr lang="en-US" sz="1200" b="0" i="0" u="none" strike="noStrike" kern="1200" dirty="0">
                <a:solidFill>
                  <a:schemeClr val="tx1"/>
                </a:solidFill>
                <a:effectLst/>
                <a:latin typeface="+mn-lt"/>
                <a:ea typeface="+mn-ea"/>
                <a:cs typeface="+mn-cs"/>
                <a:hlinkClick r:id="rId11"/>
              </a:rPr>
              <a:t>.; 2005/6: 3</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34</a:t>
            </a:fld>
            <a:endParaRPr lang="en-US"/>
          </a:p>
        </p:txBody>
      </p:sp>
    </p:spTree>
    <p:extLst>
      <p:ext uri="{BB962C8B-B14F-4D97-AF65-F5344CB8AC3E}">
        <p14:creationId xmlns:p14="http://schemas.microsoft.com/office/powerpoint/2010/main" val="3004896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9 high quality studies (</a:t>
            </a:r>
            <a:r>
              <a:rPr lang="en-US" sz="1200" b="0" i="0" u="none" strike="noStrike" kern="1200" baseline="0" dirty="0" err="1">
                <a:solidFill>
                  <a:schemeClr val="tx1"/>
                </a:solidFill>
                <a:latin typeface="+mn-lt"/>
                <a:ea typeface="+mn-ea"/>
                <a:cs typeface="+mn-cs"/>
              </a:rPr>
              <a:t>Bennell</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Beselga</a:t>
            </a:r>
            <a:r>
              <a:rPr lang="en-US" sz="1200" b="0" i="0" u="none" strike="noStrike" kern="1200" baseline="0" dirty="0">
                <a:solidFill>
                  <a:schemeClr val="tx1"/>
                </a:solidFill>
                <a:latin typeface="+mn-lt"/>
                <a:ea typeface="+mn-ea"/>
                <a:cs typeface="+mn-cs"/>
              </a:rPr>
              <a:t> et al, Fernandes et al, French et al, </a:t>
            </a:r>
            <a:r>
              <a:rPr lang="en-US" sz="1200" b="0" i="0" u="none" strike="noStrike" kern="1200" baseline="0" dirty="0" err="1">
                <a:solidFill>
                  <a:schemeClr val="tx1"/>
                </a:solidFill>
                <a:latin typeface="+mn-lt"/>
                <a:ea typeface="+mn-ea"/>
                <a:cs typeface="+mn-cs"/>
              </a:rPr>
              <a:t>Hoesksma</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Koybasi</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Pister</a:t>
            </a:r>
            <a:r>
              <a:rPr lang="en-US" sz="1200" b="0" i="0" u="none" strike="noStrike" kern="1200" baseline="0" dirty="0">
                <a:solidFill>
                  <a:schemeClr val="tx1"/>
                </a:solidFill>
                <a:latin typeface="+mn-lt"/>
                <a:ea typeface="+mn-ea"/>
                <a:cs typeface="+mn-cs"/>
              </a:rPr>
              <a:t> et al, Poulsen et al, </a:t>
            </a:r>
            <a:r>
              <a:rPr lang="en-US" sz="1200" b="0" i="0" u="none" strike="noStrike" kern="1200" baseline="0" dirty="0" err="1">
                <a:solidFill>
                  <a:schemeClr val="tx1"/>
                </a:solidFill>
                <a:latin typeface="+mn-lt"/>
                <a:ea typeface="+mn-ea"/>
                <a:cs typeface="+mn-cs"/>
              </a:rPr>
              <a:t>Svege</a:t>
            </a:r>
            <a:r>
              <a:rPr lang="en-US" sz="1200" b="0" i="0" u="none" strike="noStrike" kern="1200" baseline="0" dirty="0">
                <a:solidFill>
                  <a:schemeClr val="tx1"/>
                </a:solidFill>
                <a:latin typeface="+mn-lt"/>
                <a:ea typeface="+mn-ea"/>
                <a:cs typeface="+mn-cs"/>
              </a:rPr>
              <a:t>, et al) and 3 moderate quality studies (Nguyen et al, </a:t>
            </a:r>
            <a:r>
              <a:rPr lang="en-US" sz="1200" b="0" i="0" u="none" strike="noStrike" kern="1200" baseline="0" dirty="0" err="1">
                <a:solidFill>
                  <a:schemeClr val="tx1"/>
                </a:solidFill>
                <a:latin typeface="+mn-lt"/>
                <a:ea typeface="+mn-ea"/>
                <a:cs typeface="+mn-cs"/>
              </a:rPr>
              <a:t>Svege</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Tak</a:t>
            </a:r>
            <a:r>
              <a:rPr lang="en-US" sz="1200" b="0" i="0" u="none" strike="noStrike" kern="1200" baseline="0" dirty="0">
                <a:solidFill>
                  <a:schemeClr val="tx1"/>
                </a:solidFill>
                <a:latin typeface="+mn-lt"/>
                <a:ea typeface="+mn-ea"/>
                <a:cs typeface="+mn-cs"/>
              </a:rPr>
              <a:t> et al) that were initially identified as evaluating the effect of physical therapy for individuals with hip osteoarthritis. One of the moderate quality studies (Nguyen et al) was excluded from this recommendation because it did not include interventions that are typical of physical therapy. </a:t>
            </a:r>
          </a:p>
          <a:p>
            <a:r>
              <a:rPr lang="en-US" sz="1200" b="0" i="0" u="none" strike="noStrike" kern="1200" baseline="0" dirty="0">
                <a:solidFill>
                  <a:schemeClr val="tx1"/>
                </a:solidFill>
                <a:latin typeface="+mn-lt"/>
                <a:ea typeface="+mn-ea"/>
                <a:cs typeface="+mn-cs"/>
              </a:rPr>
              <a:t>Patients included in the majority of these studies had mild or moderate symptoms, although this was defined differently between studies. Mild to moderate OA was qualified as being hip pain of at least 40 out of 100, but not being scheduled for hip surgery (</a:t>
            </a:r>
            <a:r>
              <a:rPr lang="en-US" sz="1200" b="0" i="0" u="none" strike="noStrike" kern="1200" baseline="0" dirty="0" err="1">
                <a:solidFill>
                  <a:schemeClr val="tx1"/>
                </a:solidFill>
                <a:latin typeface="+mn-lt"/>
                <a:ea typeface="+mn-ea"/>
                <a:cs typeface="+mn-cs"/>
              </a:rPr>
              <a:t>Bennell</a:t>
            </a:r>
            <a:r>
              <a:rPr lang="en-US" sz="1200" b="0" i="0" u="none" strike="noStrike" kern="1200" baseline="0" dirty="0">
                <a:solidFill>
                  <a:schemeClr val="tx1"/>
                </a:solidFill>
                <a:latin typeface="+mn-lt"/>
                <a:ea typeface="+mn-ea"/>
                <a:cs typeface="+mn-cs"/>
              </a:rPr>
              <a:t> et al), having a Harris Hip Score between 60 and 95 (Fernandes et al), not requiring a walking aid during ambulation (</a:t>
            </a:r>
            <a:r>
              <a:rPr lang="en-US" sz="1200" b="0" i="0" u="none" strike="noStrike" kern="1200" baseline="0" dirty="0" err="1">
                <a:solidFill>
                  <a:schemeClr val="tx1"/>
                </a:solidFill>
                <a:latin typeface="+mn-lt"/>
                <a:ea typeface="+mn-ea"/>
                <a:cs typeface="+mn-cs"/>
              </a:rPr>
              <a:t>Beselga</a:t>
            </a:r>
            <a:r>
              <a:rPr lang="en-US" sz="1200" b="0" i="0" u="none" strike="noStrike" kern="1200" baseline="0" dirty="0">
                <a:solidFill>
                  <a:schemeClr val="tx1"/>
                </a:solidFill>
                <a:latin typeface="+mn-lt"/>
                <a:ea typeface="+mn-ea"/>
                <a:cs typeface="+mn-cs"/>
              </a:rPr>
              <a:t> et al), or other similar criteria. </a:t>
            </a:r>
          </a:p>
          <a:p>
            <a:r>
              <a:rPr lang="en-US" sz="1200" b="0" i="0" u="none" strike="noStrike" kern="1200" baseline="0" dirty="0">
                <a:solidFill>
                  <a:schemeClr val="tx1"/>
                </a:solidFill>
                <a:latin typeface="+mn-lt"/>
                <a:ea typeface="+mn-ea"/>
                <a:cs typeface="+mn-cs"/>
              </a:rPr>
              <a:t>There was conflicting evidence pertaining to the effectiveness of physical therapy on pain and function in individuals with symptomatic hip osteoarthritis. In a high quality sham-controlled study, </a:t>
            </a:r>
            <a:r>
              <a:rPr lang="en-US" sz="1200" b="0" i="0" u="none" strike="noStrike" kern="1200" baseline="0" dirty="0" err="1">
                <a:solidFill>
                  <a:schemeClr val="tx1"/>
                </a:solidFill>
                <a:latin typeface="+mn-lt"/>
                <a:ea typeface="+mn-ea"/>
                <a:cs typeface="+mn-cs"/>
              </a:rPr>
              <a:t>Beselga</a:t>
            </a:r>
            <a:r>
              <a:rPr lang="en-US" sz="1200" b="0" i="0" u="none" strike="noStrike" kern="1200" baseline="0" dirty="0">
                <a:solidFill>
                  <a:schemeClr val="tx1"/>
                </a:solidFill>
                <a:latin typeface="+mn-lt"/>
                <a:ea typeface="+mn-ea"/>
                <a:cs typeface="+mn-cs"/>
              </a:rPr>
              <a:t> et al. found an immediate effect of joint mobilization on patient symptoms. In two other high quality studies, patients had greater improvements in pain with physical therapy compared to either a control group (Poulson et al) or a group that did not receive joint mobilization in addition to exercise (French et al). In one moderate quality study, physical therapy reduced pain and improved function compared to a non-active control group. In another moderate quality study an exercise intervention improved pain and function to a greater extent than a control group, sham ultrasound group, and active ultrasound group. Despite evidence to support physical therapy, two high quality studies found no benefit of physical therapy compared to a placebo group (</a:t>
            </a:r>
            <a:r>
              <a:rPr lang="en-US" sz="1200" b="0" i="0" u="none" strike="noStrike" kern="1200" baseline="0" dirty="0" err="1">
                <a:solidFill>
                  <a:schemeClr val="tx1"/>
                </a:solidFill>
                <a:latin typeface="+mn-lt"/>
                <a:ea typeface="+mn-ea"/>
                <a:cs typeface="+mn-cs"/>
              </a:rPr>
              <a:t>Bennell</a:t>
            </a:r>
            <a:r>
              <a:rPr lang="en-US" sz="1200" b="0" i="0" u="none" strike="noStrike" kern="1200" baseline="0" dirty="0">
                <a:solidFill>
                  <a:schemeClr val="tx1"/>
                </a:solidFill>
                <a:latin typeface="+mn-lt"/>
                <a:ea typeface="+mn-ea"/>
                <a:cs typeface="+mn-cs"/>
              </a:rPr>
              <a:t> et al) or a group that received only patient education (Fernandes et al). </a:t>
            </a:r>
          </a:p>
          <a:p>
            <a:r>
              <a:rPr lang="en-US" sz="1200" b="0" i="0" u="none" strike="noStrike" kern="1200" baseline="0" dirty="0">
                <a:solidFill>
                  <a:schemeClr val="tx1"/>
                </a:solidFill>
                <a:latin typeface="+mn-lt"/>
                <a:ea typeface="+mn-ea"/>
                <a:cs typeface="+mn-cs"/>
              </a:rPr>
              <a:t>To address this conflicting evidence, we performed a meta-analysis to determine the potential effect of physical therapy on pain and function at different follow-up periods. This analysis revealed that there was a net positive benefit of physical therapy on functional outcomes at 6 to 12 month follow-up. The analysis also revealed a positive effect of physical therapy on reducing pain at up to a 9-month follow-up. Given the cumulative positive effect of physical therapy on functional and pain, there is strong evidence to support physical therapy on improving outcomes at up to 9 months after treatment.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noted in one high quality study (</a:t>
            </a:r>
            <a:r>
              <a:rPr lang="en-US" sz="1200" b="0" i="0" u="none" strike="noStrike" kern="1200" baseline="0" dirty="0" err="1">
                <a:solidFill>
                  <a:schemeClr val="tx1"/>
                </a:solidFill>
                <a:latin typeface="+mn-lt"/>
                <a:ea typeface="+mn-ea"/>
                <a:cs typeface="+mn-cs"/>
              </a:rPr>
              <a:t>Bennell</a:t>
            </a:r>
            <a:r>
              <a:rPr lang="en-US" sz="1200" b="0" i="0" u="none" strike="noStrike" kern="1200" baseline="0" dirty="0">
                <a:solidFill>
                  <a:schemeClr val="tx1"/>
                </a:solidFill>
                <a:latin typeface="+mn-lt"/>
                <a:ea typeface="+mn-ea"/>
                <a:cs typeface="+mn-cs"/>
              </a:rPr>
              <a:t> et al), it is possible that individuals who participate in a physical therapy program may experience mild and transient adverse events, including pain or stiffness in the hip, back or other body regions.</a:t>
            </a:r>
          </a:p>
          <a:p>
            <a:br>
              <a:rPr lang="en-US" sz="1200" b="0" i="0" kern="1200" dirty="0">
                <a:solidFill>
                  <a:schemeClr val="tx1"/>
                </a:solidFill>
                <a:effectLst/>
                <a:latin typeface="+mn-lt"/>
                <a:ea typeface="+mn-ea"/>
                <a:cs typeface="+mn-cs"/>
              </a:rPr>
            </a:br>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relatively few placebo controlled clinical trials for this patient population. Of the existing studies, both the duration and type of intervention was heterogeneous. Future research should focus on identifying the optimal dose and types of physical therapy interventions and modalities that may prove most useful to reduce long term pain and dysfunction.</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Bennell,K.L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Egerton,T</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Martin,J</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Abbott,J.H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Metcalf,B</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McManus,F</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Sims,K</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Pua,Y.H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Wrigley,T.V</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Forbes,A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Smith,C</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Harris,A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Buchbinder,R</a:t>
            </a:r>
            <a:r>
              <a:rPr lang="en-US" sz="1200" b="0" i="0" u="none" strike="noStrike" kern="1200" dirty="0">
                <a:solidFill>
                  <a:schemeClr val="tx1"/>
                </a:solidFill>
                <a:effectLst/>
                <a:latin typeface="+mn-lt"/>
                <a:ea typeface="+mn-ea"/>
                <a:cs typeface="+mn-cs"/>
                <a:hlinkClick r:id="rId3"/>
              </a:rPr>
              <a:t>. Effect of physical therapy on pain and function in patients with hip osteoarthritis: a randomized clinical trial. 2014/5/21: 19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Beselga,C</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Neto,F</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Alburquerque-Sendin,F</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Hall,T</a:t>
            </a:r>
            <a:r>
              <a:rPr lang="en-US" sz="1200" b="0" i="0" u="none" strike="noStrike" kern="1200" dirty="0">
                <a:solidFill>
                  <a:schemeClr val="tx1"/>
                </a:solidFill>
                <a:effectLst/>
                <a:latin typeface="+mn-lt"/>
                <a:ea typeface="+mn-ea"/>
                <a:cs typeface="+mn-cs"/>
                <a:hlinkClick r:id="rId4"/>
              </a:rPr>
              <a:t>.; Oliveira-</a:t>
            </a:r>
            <a:r>
              <a:rPr lang="en-US" sz="1200" b="0" i="0" u="none" strike="noStrike" kern="1200" dirty="0" err="1">
                <a:solidFill>
                  <a:schemeClr val="tx1"/>
                </a:solidFill>
                <a:effectLst/>
                <a:latin typeface="+mn-lt"/>
                <a:ea typeface="+mn-ea"/>
                <a:cs typeface="+mn-cs"/>
                <a:hlinkClick r:id="rId4"/>
              </a:rPr>
              <a:t>Campelo,N</a:t>
            </a:r>
            <a:r>
              <a:rPr lang="en-US" sz="1200" b="0" i="0" u="none" strike="noStrike" kern="1200" dirty="0">
                <a:solidFill>
                  <a:schemeClr val="tx1"/>
                </a:solidFill>
                <a:effectLst/>
                <a:latin typeface="+mn-lt"/>
                <a:ea typeface="+mn-ea"/>
                <a:cs typeface="+mn-cs"/>
                <a:hlinkClick r:id="rId4"/>
              </a:rPr>
              <a:t>. Immediate effects of hip mobilization with movement in patients with hip osteoarthritis: A </a:t>
            </a:r>
            <a:r>
              <a:rPr lang="en-US" sz="1200" b="0" i="0" u="none" strike="noStrike" kern="1200" dirty="0" err="1">
                <a:solidFill>
                  <a:schemeClr val="tx1"/>
                </a:solidFill>
                <a:effectLst/>
                <a:latin typeface="+mn-lt"/>
                <a:ea typeface="+mn-ea"/>
                <a:cs typeface="+mn-cs"/>
                <a:hlinkClick r:id="rId4"/>
              </a:rPr>
              <a:t>randomised</a:t>
            </a:r>
            <a:r>
              <a:rPr lang="en-US" sz="1200" b="0" i="0" u="none" strike="noStrike" kern="1200" dirty="0">
                <a:solidFill>
                  <a:schemeClr val="tx1"/>
                </a:solidFill>
                <a:effectLst/>
                <a:latin typeface="+mn-lt"/>
                <a:ea typeface="+mn-ea"/>
                <a:cs typeface="+mn-cs"/>
                <a:hlinkClick r:id="rId4"/>
              </a:rPr>
              <a:t> controlled trial. </a:t>
            </a:r>
            <a:r>
              <a:rPr lang="en-US" sz="1200" b="0" i="0" u="none" strike="noStrike" kern="1200" dirty="0" err="1">
                <a:solidFill>
                  <a:schemeClr val="tx1"/>
                </a:solidFill>
                <a:effectLst/>
                <a:latin typeface="+mn-lt"/>
                <a:ea typeface="+mn-ea"/>
                <a:cs typeface="+mn-cs"/>
                <a:hlinkClick r:id="rId4"/>
              </a:rPr>
              <a:t>Man.Ther</a:t>
            </a:r>
            <a:r>
              <a:rPr lang="en-US" sz="1200" b="0" i="0" u="none" strike="noStrike" kern="1200" dirty="0">
                <a:solidFill>
                  <a:schemeClr val="tx1"/>
                </a:solidFill>
                <a:effectLst/>
                <a:latin typeface="+mn-lt"/>
                <a:ea typeface="+mn-ea"/>
                <a:cs typeface="+mn-cs"/>
                <a:hlinkClick r:id="rId4"/>
              </a:rPr>
              <a:t>; 2016/4: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Fernandes,L</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Storheim,K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Sandvik,L</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Nordsletten,L</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Risberg,M.A</a:t>
            </a:r>
            <a:r>
              <a:rPr lang="en-US" sz="1200" b="0" i="0" u="none" strike="noStrike" kern="1200" dirty="0">
                <a:solidFill>
                  <a:schemeClr val="tx1"/>
                </a:solidFill>
                <a:effectLst/>
                <a:latin typeface="+mn-lt"/>
                <a:ea typeface="+mn-ea"/>
                <a:cs typeface="+mn-cs"/>
                <a:hlinkClick r:id="rId5"/>
              </a:rPr>
              <a:t>. Efficacy of patient education and supervised exercise vs patient education alone in patients with hip osteoarthritis: a single blind randomized clinical trial. Osteoarthritis Cartilage; 2010/10: 10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French,H.P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Cusack,T</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Brennan,A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Caffrey,A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Conroy,R</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Cuddy,V</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FitzGerald,O.M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Fitzpatrick,M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Gilsenan,C</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Kane,D</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O'Connell,P.G</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White,B</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McCarthy,G.M</a:t>
            </a:r>
            <a:r>
              <a:rPr lang="en-US" sz="1200" b="0" i="0" u="none" strike="noStrike" kern="1200" dirty="0">
                <a:solidFill>
                  <a:schemeClr val="tx1"/>
                </a:solidFill>
                <a:effectLst/>
                <a:latin typeface="+mn-lt"/>
                <a:ea typeface="+mn-ea"/>
                <a:cs typeface="+mn-cs"/>
                <a:hlinkClick r:id="rId6"/>
              </a:rPr>
              <a:t>. Exercise and manual physiotherapy arthritis research trial (EMPART) for osteoarthritis of the hip: a multicenter randomized controlled trial. Arch Phys Med </a:t>
            </a:r>
            <a:r>
              <a:rPr lang="en-US" sz="1200" b="0" i="0" u="none" strike="noStrike" kern="1200" dirty="0" err="1">
                <a:solidFill>
                  <a:schemeClr val="tx1"/>
                </a:solidFill>
                <a:effectLst/>
                <a:latin typeface="+mn-lt"/>
                <a:ea typeface="+mn-ea"/>
                <a:cs typeface="+mn-cs"/>
                <a:hlinkClick r:id="rId6"/>
              </a:rPr>
              <a:t>Rehabil</a:t>
            </a:r>
            <a:r>
              <a:rPr lang="en-US" sz="1200" b="0" i="0" u="none" strike="noStrike" kern="1200" dirty="0">
                <a:solidFill>
                  <a:schemeClr val="tx1"/>
                </a:solidFill>
                <a:effectLst/>
                <a:latin typeface="+mn-lt"/>
                <a:ea typeface="+mn-ea"/>
                <a:cs typeface="+mn-cs"/>
                <a:hlinkClick r:id="rId6"/>
              </a:rPr>
              <a:t>; 2013/2: 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Hoeksma,H.L</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Dekker,J</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Ronday,H.K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Breedveld,F.C</a:t>
            </a:r>
            <a:r>
              <a:rPr lang="en-US" sz="1200" b="0" i="0" u="none" strike="noStrike" kern="1200" dirty="0">
                <a:solidFill>
                  <a:schemeClr val="tx1"/>
                </a:solidFill>
                <a:effectLst/>
                <a:latin typeface="+mn-lt"/>
                <a:ea typeface="+mn-ea"/>
                <a:cs typeface="+mn-cs"/>
                <a:hlinkClick r:id="rId7"/>
              </a:rPr>
              <a:t>.; van den </a:t>
            </a:r>
            <a:r>
              <a:rPr lang="en-US" sz="1200" b="0" i="0" u="none" strike="noStrike" kern="1200" dirty="0" err="1">
                <a:solidFill>
                  <a:schemeClr val="tx1"/>
                </a:solidFill>
                <a:effectLst/>
                <a:latin typeface="+mn-lt"/>
                <a:ea typeface="+mn-ea"/>
                <a:cs typeface="+mn-cs"/>
                <a:hlinkClick r:id="rId7"/>
              </a:rPr>
              <a:t>Ende,C.H</a:t>
            </a:r>
            <a:r>
              <a:rPr lang="en-US" sz="1200" b="0" i="0" u="none" strike="noStrike" kern="1200" dirty="0">
                <a:solidFill>
                  <a:schemeClr val="tx1"/>
                </a:solidFill>
                <a:effectLst/>
                <a:latin typeface="+mn-lt"/>
                <a:ea typeface="+mn-ea"/>
                <a:cs typeface="+mn-cs"/>
                <a:hlinkClick r:id="rId7"/>
              </a:rPr>
              <a:t>. Manual therapy in osteoarthritis of the hip: outcome in subgroups of patients. Rheumatology (Oxford); 2005/4: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Koybasi,M</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Borman,P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Kocaoglu,S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Ceceli,E</a:t>
            </a:r>
            <a:r>
              <a:rPr lang="en-US" sz="1200" b="0" i="0" u="none" strike="noStrike" kern="1200" dirty="0">
                <a:solidFill>
                  <a:schemeClr val="tx1"/>
                </a:solidFill>
                <a:effectLst/>
                <a:latin typeface="+mn-lt"/>
                <a:ea typeface="+mn-ea"/>
                <a:cs typeface="+mn-cs"/>
                <a:hlinkClick r:id="rId8"/>
              </a:rPr>
              <a:t>. The effect of additional therapeutic ultrasound in patients with primary hip osteoarthritis: a randomized placebo-controlled study. Clin </a:t>
            </a:r>
            <a:r>
              <a:rPr lang="en-US" sz="1200" b="0" i="0" u="none" strike="noStrike" kern="1200" dirty="0" err="1">
                <a:solidFill>
                  <a:schemeClr val="tx1"/>
                </a:solidFill>
                <a:effectLst/>
                <a:latin typeface="+mn-lt"/>
                <a:ea typeface="+mn-ea"/>
                <a:cs typeface="+mn-cs"/>
                <a:hlinkClick r:id="rId8"/>
              </a:rPr>
              <a:t>Rheumatol</a:t>
            </a:r>
            <a:r>
              <a:rPr lang="en-US" sz="1200" b="0" i="0" u="none" strike="noStrike" kern="1200" dirty="0">
                <a:solidFill>
                  <a:schemeClr val="tx1"/>
                </a:solidFill>
                <a:effectLst/>
                <a:latin typeface="+mn-lt"/>
                <a:ea typeface="+mn-ea"/>
                <a:cs typeface="+mn-cs"/>
                <a:hlinkClick r:id="rId8"/>
              </a:rPr>
              <a:t>.; 2010/12: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Nguyen,M</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Revel,M</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Dougados,M</a:t>
            </a:r>
            <a:r>
              <a:rPr lang="en-US" sz="1200" b="0" i="0" u="none" strike="noStrike" kern="1200" dirty="0">
                <a:solidFill>
                  <a:schemeClr val="tx1"/>
                </a:solidFill>
                <a:effectLst/>
                <a:latin typeface="+mn-lt"/>
                <a:ea typeface="+mn-ea"/>
                <a:cs typeface="+mn-cs"/>
                <a:hlinkClick r:id="rId9"/>
              </a:rPr>
              <a:t>. Prolonged effects of 3 week therapy in a spa resort on lumbar spine, knee and hip osteoarthritis: follow-up after 6 months. A randomized controlled trial. Br J </a:t>
            </a:r>
            <a:r>
              <a:rPr lang="en-US" sz="1200" b="0" i="0" u="none" strike="noStrike" kern="1200" dirty="0" err="1">
                <a:solidFill>
                  <a:schemeClr val="tx1"/>
                </a:solidFill>
                <a:effectLst/>
                <a:latin typeface="+mn-lt"/>
                <a:ea typeface="+mn-ea"/>
                <a:cs typeface="+mn-cs"/>
                <a:hlinkClick r:id="rId9"/>
              </a:rPr>
              <a:t>Rheumatol</a:t>
            </a:r>
            <a:r>
              <a:rPr lang="en-US" sz="1200" b="0" i="0" u="none" strike="noStrike" kern="1200" dirty="0">
                <a:solidFill>
                  <a:schemeClr val="tx1"/>
                </a:solidFill>
                <a:effectLst/>
                <a:latin typeface="+mn-lt"/>
                <a:ea typeface="+mn-ea"/>
                <a:cs typeface="+mn-cs"/>
                <a:hlinkClick r:id="rId9"/>
              </a:rPr>
              <a:t>.; 1997/1: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Pisters,M.F</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Veenhof,C</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Schellevis,F.G</a:t>
            </a:r>
            <a:r>
              <a:rPr lang="en-US" sz="1200" b="0" i="0" u="none" strike="noStrike" kern="1200" dirty="0">
                <a:solidFill>
                  <a:schemeClr val="tx1"/>
                </a:solidFill>
                <a:effectLst/>
                <a:latin typeface="+mn-lt"/>
                <a:ea typeface="+mn-ea"/>
                <a:cs typeface="+mn-cs"/>
                <a:hlinkClick r:id="rId10"/>
              </a:rPr>
              <a:t>.; de </a:t>
            </a:r>
            <a:r>
              <a:rPr lang="en-US" sz="1200" b="0" i="0" u="none" strike="noStrike" kern="1200" dirty="0" err="1">
                <a:solidFill>
                  <a:schemeClr val="tx1"/>
                </a:solidFill>
                <a:effectLst/>
                <a:latin typeface="+mn-lt"/>
                <a:ea typeface="+mn-ea"/>
                <a:cs typeface="+mn-cs"/>
                <a:hlinkClick r:id="rId10"/>
              </a:rPr>
              <a:t>Bakker,D.H</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Dekker,J</a:t>
            </a:r>
            <a:r>
              <a:rPr lang="en-US" sz="1200" b="0" i="0" u="none" strike="noStrike" kern="1200" dirty="0">
                <a:solidFill>
                  <a:schemeClr val="tx1"/>
                </a:solidFill>
                <a:effectLst/>
                <a:latin typeface="+mn-lt"/>
                <a:ea typeface="+mn-ea"/>
                <a:cs typeface="+mn-cs"/>
                <a:hlinkClick r:id="rId10"/>
              </a:rPr>
              <a:t>. Long-term effectiveness of exercise therapy in patients with osteoarthritis of the hip or knee: a randomized controlled trial comparing two different physical therapy interventions. Osteoarthritis Cartilage; 2010/8: 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Poulsen,E</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Hartvigsen,J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Christensen,H.W</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Roos,E.M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Vach,W</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Overgaard,S</a:t>
            </a:r>
            <a:r>
              <a:rPr lang="en-US" sz="1200" b="0" i="0" u="none" strike="noStrike" kern="1200" dirty="0">
                <a:solidFill>
                  <a:schemeClr val="tx1"/>
                </a:solidFill>
                <a:effectLst/>
                <a:latin typeface="+mn-lt"/>
                <a:ea typeface="+mn-ea"/>
                <a:cs typeface="+mn-cs"/>
                <a:hlinkClick r:id="rId11"/>
              </a:rPr>
              <a:t>. Patient education with or without manual therapy compared to a control group in patients with osteoarthritis of the hip. A proof-of-principle three-arm parallel group randomized clinical trial. Osteoarthritis Cartilage; 2013/10: 10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Svege,I</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Fernandes,L</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Nordsletten,L</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Holm,I</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Risberg,M.A</a:t>
            </a:r>
            <a:r>
              <a:rPr lang="en-US" sz="1200" b="0" i="0" u="none" strike="noStrike" kern="1200" dirty="0">
                <a:solidFill>
                  <a:schemeClr val="tx1"/>
                </a:solidFill>
                <a:effectLst/>
                <a:latin typeface="+mn-lt"/>
                <a:ea typeface="+mn-ea"/>
                <a:cs typeface="+mn-cs"/>
                <a:hlinkClick r:id="rId12"/>
              </a:rPr>
              <a:t>. Long-Term Effect of Exercise Therapy and Patient Education on Impairments and Activity Limitations in Patients With Hip Osteoarthritis: Secondary Outcome Analysis of a Randomized Clinical Trial. Phys </a:t>
            </a:r>
            <a:r>
              <a:rPr lang="en-US" sz="1200" b="0" i="0" u="none" strike="noStrike" kern="1200" dirty="0" err="1">
                <a:solidFill>
                  <a:schemeClr val="tx1"/>
                </a:solidFill>
                <a:effectLst/>
                <a:latin typeface="+mn-lt"/>
                <a:ea typeface="+mn-ea"/>
                <a:cs typeface="+mn-cs"/>
                <a:hlinkClick r:id="rId12"/>
              </a:rPr>
              <a:t>Ther</a:t>
            </a:r>
            <a:r>
              <a:rPr lang="en-US" sz="1200" b="0" i="0" u="none" strike="noStrike" kern="1200" dirty="0">
                <a:solidFill>
                  <a:schemeClr val="tx1"/>
                </a:solidFill>
                <a:effectLst/>
                <a:latin typeface="+mn-lt"/>
                <a:ea typeface="+mn-ea"/>
                <a:cs typeface="+mn-cs"/>
                <a:hlinkClick r:id="rId12"/>
              </a:rPr>
              <a:t>; 2015/12/17: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3"/>
              </a:rPr>
              <a:t>Svege,I</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Nordsletten,L</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Fernandes,L</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Risberg,M.A</a:t>
            </a:r>
            <a:r>
              <a:rPr lang="en-US" sz="1200" b="0" i="0" u="none" strike="noStrike" kern="1200" dirty="0">
                <a:solidFill>
                  <a:schemeClr val="tx1"/>
                </a:solidFill>
                <a:effectLst/>
                <a:latin typeface="+mn-lt"/>
                <a:ea typeface="+mn-ea"/>
                <a:cs typeface="+mn-cs"/>
                <a:hlinkClick r:id="rId13"/>
              </a:rPr>
              <a:t>. Exercise therapy may postpone total hip replacement surgery in patients with hip osteoarthritis: a long-term follow-up of a </a:t>
            </a:r>
            <a:r>
              <a:rPr lang="en-US" sz="1200" b="0" i="0" u="none" strike="noStrike" kern="1200" dirty="0" err="1">
                <a:solidFill>
                  <a:schemeClr val="tx1"/>
                </a:solidFill>
                <a:effectLst/>
                <a:latin typeface="+mn-lt"/>
                <a:ea typeface="+mn-ea"/>
                <a:cs typeface="+mn-cs"/>
                <a:hlinkClick r:id="rId13"/>
              </a:rPr>
              <a:t>randomised</a:t>
            </a:r>
            <a:r>
              <a:rPr lang="en-US" sz="1200" b="0" i="0" u="none" strike="noStrike" kern="1200" dirty="0">
                <a:solidFill>
                  <a:schemeClr val="tx1"/>
                </a:solidFill>
                <a:effectLst/>
                <a:latin typeface="+mn-lt"/>
                <a:ea typeface="+mn-ea"/>
                <a:cs typeface="+mn-cs"/>
                <a:hlinkClick r:id="rId13"/>
              </a:rPr>
              <a:t> trial. Ann </a:t>
            </a:r>
            <a:r>
              <a:rPr lang="en-US" sz="1200" b="0" i="0" u="none" strike="noStrike" kern="1200" dirty="0" err="1">
                <a:solidFill>
                  <a:schemeClr val="tx1"/>
                </a:solidFill>
                <a:effectLst/>
                <a:latin typeface="+mn-lt"/>
                <a:ea typeface="+mn-ea"/>
                <a:cs typeface="+mn-cs"/>
                <a:hlinkClick r:id="rId13"/>
              </a:rPr>
              <a:t>Rheum.Dis</a:t>
            </a:r>
            <a:r>
              <a:rPr lang="en-US" sz="1200" b="0" i="0" u="none" strike="noStrike" kern="1200" dirty="0">
                <a:solidFill>
                  <a:schemeClr val="tx1"/>
                </a:solidFill>
                <a:effectLst/>
                <a:latin typeface="+mn-lt"/>
                <a:ea typeface="+mn-ea"/>
                <a:cs typeface="+mn-cs"/>
                <a:hlinkClick r:id="rId13"/>
              </a:rPr>
              <a:t>; 2015/1: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4"/>
              </a:rPr>
              <a:t>Tak,E</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Staats,P</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Van,Hespen</a:t>
            </a:r>
            <a:r>
              <a:rPr lang="en-US" sz="1200" b="0" i="0" u="none" strike="noStrike" kern="1200" dirty="0">
                <a:solidFill>
                  <a:schemeClr val="tx1"/>
                </a:solidFill>
                <a:effectLst/>
                <a:latin typeface="+mn-lt"/>
                <a:ea typeface="+mn-ea"/>
                <a:cs typeface="+mn-cs"/>
                <a:hlinkClick r:id="rId14"/>
              </a:rPr>
              <a:t> A.; </a:t>
            </a:r>
            <a:r>
              <a:rPr lang="en-US" sz="1200" b="0" i="0" u="none" strike="noStrike" kern="1200" dirty="0" err="1">
                <a:solidFill>
                  <a:schemeClr val="tx1"/>
                </a:solidFill>
                <a:effectLst/>
                <a:latin typeface="+mn-lt"/>
                <a:ea typeface="+mn-ea"/>
                <a:cs typeface="+mn-cs"/>
                <a:hlinkClick r:id="rId14"/>
              </a:rPr>
              <a:t>Hopman-Rock,M</a:t>
            </a:r>
            <a:r>
              <a:rPr lang="en-US" sz="1200" b="0" i="0" u="none" strike="noStrike" kern="1200" dirty="0">
                <a:solidFill>
                  <a:schemeClr val="tx1"/>
                </a:solidFill>
                <a:effectLst/>
                <a:latin typeface="+mn-lt"/>
                <a:ea typeface="+mn-ea"/>
                <a:cs typeface="+mn-cs"/>
                <a:hlinkClick r:id="rId14"/>
              </a:rPr>
              <a:t>. The effects of an exercise program for older adults with osteoarthritis of the hip. J </a:t>
            </a:r>
            <a:r>
              <a:rPr lang="en-US" sz="1200" b="0" i="0" u="none" strike="noStrike" kern="1200" dirty="0" err="1">
                <a:solidFill>
                  <a:schemeClr val="tx1"/>
                </a:solidFill>
                <a:effectLst/>
                <a:latin typeface="+mn-lt"/>
                <a:ea typeface="+mn-ea"/>
                <a:cs typeface="+mn-cs"/>
                <a:hlinkClick r:id="rId14"/>
              </a:rPr>
              <a:t>Rheumatol</a:t>
            </a:r>
            <a:r>
              <a:rPr lang="en-US" sz="1200" b="0" i="0" u="none" strike="noStrike" kern="1200" dirty="0">
                <a:solidFill>
                  <a:schemeClr val="tx1"/>
                </a:solidFill>
                <a:effectLst/>
                <a:latin typeface="+mn-lt"/>
                <a:ea typeface="+mn-ea"/>
                <a:cs typeface="+mn-cs"/>
                <a:hlinkClick r:id="rId14"/>
              </a:rPr>
              <a:t>.; 2005/6: 6</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35</a:t>
            </a:fld>
            <a:endParaRPr lang="en-US"/>
          </a:p>
        </p:txBody>
      </p:sp>
    </p:spTree>
    <p:extLst>
      <p:ext uri="{BB962C8B-B14F-4D97-AF65-F5344CB8AC3E}">
        <p14:creationId xmlns:p14="http://schemas.microsoft.com/office/powerpoint/2010/main" val="1242741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2 high quality and 2 moderate quality studies that evaluated the effect of pre- operative physical therapy on post-operative outcomes with conflicting results causing this recommendation to be of limited strength (</a:t>
            </a:r>
            <a:r>
              <a:rPr lang="en-US" sz="1200" b="0" i="0" u="none" strike="noStrike" kern="1200" baseline="0" dirty="0" err="1">
                <a:solidFill>
                  <a:schemeClr val="tx1"/>
                </a:solidFill>
                <a:latin typeface="+mn-lt"/>
                <a:ea typeface="+mn-ea"/>
                <a:cs typeface="+mn-cs"/>
              </a:rPr>
              <a:t>Villadsen</a:t>
            </a:r>
            <a:r>
              <a:rPr lang="en-US" sz="1200" b="0" i="0" u="none" strike="noStrike" kern="1200" baseline="0" dirty="0">
                <a:solidFill>
                  <a:schemeClr val="tx1"/>
                </a:solidFill>
                <a:latin typeface="+mn-lt"/>
                <a:ea typeface="+mn-ea"/>
                <a:cs typeface="+mn-cs"/>
              </a:rPr>
              <a:t> et al, Rooks et al, Ferrara et al, </a:t>
            </a:r>
            <a:r>
              <a:rPr lang="en-US" sz="1200" b="0" i="0" u="none" strike="noStrike" kern="1200" baseline="0" dirty="0" err="1">
                <a:solidFill>
                  <a:schemeClr val="tx1"/>
                </a:solidFill>
                <a:latin typeface="+mn-lt"/>
                <a:ea typeface="+mn-ea"/>
                <a:cs typeface="+mn-cs"/>
              </a:rPr>
              <a:t>Vukomanovik</a:t>
            </a:r>
            <a:r>
              <a:rPr lang="en-US" sz="1200" b="0" i="0" u="none" strike="noStrike" kern="1200" baseline="0" dirty="0">
                <a:solidFill>
                  <a:schemeClr val="tx1"/>
                </a:solidFill>
                <a:latin typeface="+mn-lt"/>
                <a:ea typeface="+mn-ea"/>
                <a:cs typeface="+mn-cs"/>
              </a:rPr>
              <a:t> et al). There was a trend that pre-operative physical therapy improved short term post-operative outcomes. One moderate study demonstrated a reduced risk of needing inpatient rehabilitation after THA (Rooks et al) and another high quality study found improved early recovery (less than 3 months) after THA in the group that received pre-operative physical therapy (</a:t>
            </a:r>
            <a:r>
              <a:rPr lang="en-US" sz="1200" b="0" i="0" u="none" strike="noStrike" kern="1200" baseline="0" dirty="0" err="1">
                <a:solidFill>
                  <a:schemeClr val="tx1"/>
                </a:solidFill>
                <a:latin typeface="+mn-lt"/>
                <a:ea typeface="+mn-ea"/>
                <a:cs typeface="+mn-cs"/>
              </a:rPr>
              <a:t>Villadsen</a:t>
            </a:r>
            <a:r>
              <a:rPr lang="en-US" sz="1200" b="0" i="0" u="none" strike="noStrike" kern="1200" baseline="0" dirty="0">
                <a:solidFill>
                  <a:schemeClr val="tx1"/>
                </a:solidFill>
                <a:latin typeface="+mn-lt"/>
                <a:ea typeface="+mn-ea"/>
                <a:cs typeface="+mn-cs"/>
              </a:rPr>
              <a:t> et al). One high quality study found no benefit of pre-operative physical therapy on most post-operative outcomes with the exception of range of motion and pain at 3 months (Ferrara), while another high quality study found no functional benefit of pre-operative rehabilitation on outcomes 3 months after THA (</a:t>
            </a:r>
            <a:r>
              <a:rPr lang="en-US" sz="1200" b="0" i="0" u="none" strike="noStrike" kern="1200" baseline="0" dirty="0" err="1">
                <a:solidFill>
                  <a:schemeClr val="tx1"/>
                </a:solidFill>
                <a:latin typeface="+mn-lt"/>
                <a:ea typeface="+mn-ea"/>
                <a:cs typeface="+mn-cs"/>
              </a:rPr>
              <a:t>Vukomanovik</a:t>
            </a:r>
            <a:r>
              <a:rPr lang="en-US" sz="1200" b="0" i="0" u="none" strike="noStrike" kern="1200" baseline="0" dirty="0">
                <a:solidFill>
                  <a:schemeClr val="tx1"/>
                </a:solidFill>
                <a:latin typeface="+mn-lt"/>
                <a:ea typeface="+mn-ea"/>
                <a:cs typeface="+mn-cs"/>
              </a:rPr>
              <a:t> et 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Five studies evaluated the effect of post-operative physical therapy on outcomes. Three of the high quality studies revealed a benefit of post-operative physical therapy (</a:t>
            </a:r>
            <a:r>
              <a:rPr lang="en-US" sz="1200" b="0" i="0" u="none" strike="noStrike" kern="1200" baseline="0" dirty="0" err="1">
                <a:solidFill>
                  <a:schemeClr val="tx1"/>
                </a:solidFill>
                <a:latin typeface="+mn-lt"/>
                <a:ea typeface="+mn-ea"/>
                <a:cs typeface="+mn-cs"/>
              </a:rPr>
              <a:t>Mikkelson</a:t>
            </a:r>
            <a:r>
              <a:rPr lang="en-US" sz="1200" b="0" i="0" u="none" strike="noStrike" kern="1200" baseline="0" dirty="0">
                <a:solidFill>
                  <a:schemeClr val="tx1"/>
                </a:solidFill>
                <a:latin typeface="+mn-lt"/>
                <a:ea typeface="+mn-ea"/>
                <a:cs typeface="+mn-cs"/>
              </a:rPr>
              <a:t> et al, Heiberg et al, </a:t>
            </a:r>
            <a:r>
              <a:rPr lang="en-US" sz="1200" b="0" i="0" u="none" strike="noStrike" kern="1200" baseline="0" dirty="0" err="1">
                <a:solidFill>
                  <a:schemeClr val="tx1"/>
                </a:solidFill>
                <a:latin typeface="+mn-lt"/>
                <a:ea typeface="+mn-ea"/>
                <a:cs typeface="+mn-cs"/>
              </a:rPr>
              <a:t>Umpierres</a:t>
            </a:r>
            <a:r>
              <a:rPr lang="en-US" sz="1200" b="0" i="0" u="none" strike="noStrike" kern="1200" baseline="0" dirty="0">
                <a:solidFill>
                  <a:schemeClr val="tx1"/>
                </a:solidFill>
                <a:latin typeface="+mn-lt"/>
                <a:ea typeface="+mn-ea"/>
                <a:cs typeface="+mn-cs"/>
              </a:rPr>
              <a:t> et al), although one of these studies only found a significant benefit for secondary outcomes of walking speed and stair performance, while the primary outcome of leg strength was not different between groups. One of these studies demonstrated only a short term benefit at 15 days after THA (</a:t>
            </a:r>
            <a:r>
              <a:rPr lang="en-US" sz="1200" b="0" i="0" u="none" strike="noStrike" kern="1200" baseline="0" dirty="0" err="1">
                <a:solidFill>
                  <a:schemeClr val="tx1"/>
                </a:solidFill>
                <a:latin typeface="+mn-lt"/>
                <a:ea typeface="+mn-ea"/>
                <a:cs typeface="+mn-cs"/>
              </a:rPr>
              <a:t>Umpierres</a:t>
            </a:r>
            <a:r>
              <a:rPr lang="en-US" sz="1200" b="0" i="0" u="none" strike="noStrike" kern="1200" baseline="0" dirty="0">
                <a:solidFill>
                  <a:schemeClr val="tx1"/>
                </a:solidFill>
                <a:latin typeface="+mn-lt"/>
                <a:ea typeface="+mn-ea"/>
                <a:cs typeface="+mn-cs"/>
              </a:rPr>
              <a:t> et al), while another found a persistent benefit at one year for one of the functional measures (Heiberg et al). Two studies showed no benefit to post- operative physical therapy (Galea et al, Heiberg et al), although one of these studies was a 5-year follow-up of the original clinical trial (Heiberg et 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there were 13 high quality studies and 4 moderate quality studies that were initially identified in the search, several were excluded. Studies were excluded because they were feasibility studies (</a:t>
            </a:r>
            <a:r>
              <a:rPr lang="en-US" sz="1200" b="0" i="0" u="none" strike="noStrike" kern="1200" baseline="0" dirty="0" err="1">
                <a:solidFill>
                  <a:schemeClr val="tx1"/>
                </a:solidFill>
                <a:latin typeface="+mn-lt"/>
                <a:ea typeface="+mn-ea"/>
                <a:cs typeface="+mn-cs"/>
              </a:rPr>
              <a:t>Hoogenboom</a:t>
            </a:r>
            <a:r>
              <a:rPr lang="en-US" sz="1200" b="0" i="0" u="none" strike="noStrike" kern="1200" baseline="0" dirty="0">
                <a:solidFill>
                  <a:schemeClr val="tx1"/>
                </a:solidFill>
                <a:latin typeface="+mn-lt"/>
                <a:ea typeface="+mn-ea"/>
                <a:cs typeface="+mn-cs"/>
              </a:rPr>
              <a:t> et al, Jepson et al), did not include a passive or unsupervised control group to which physical therapy was compared (Hesse et al, </a:t>
            </a:r>
            <a:r>
              <a:rPr lang="en-US" sz="1200" b="0" i="0" u="none" strike="noStrike" kern="1200" baseline="0" dirty="0" err="1">
                <a:solidFill>
                  <a:schemeClr val="tx1"/>
                </a:solidFill>
                <a:latin typeface="+mn-lt"/>
                <a:ea typeface="+mn-ea"/>
                <a:cs typeface="+mn-cs"/>
              </a:rPr>
              <a:t>Husby</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Husby</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Liebs</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Giaquinto</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Monticone</a:t>
            </a:r>
            <a:r>
              <a:rPr lang="en-US" sz="1200" b="0" i="0" u="none" strike="noStrike" kern="1200" baseline="0" dirty="0">
                <a:solidFill>
                  <a:schemeClr val="tx1"/>
                </a:solidFill>
                <a:latin typeface="+mn-lt"/>
                <a:ea typeface="+mn-ea"/>
                <a:cs typeface="+mn-cs"/>
              </a:rPr>
              <a:t> et al) or did not include a post-operative assessment (</a:t>
            </a:r>
            <a:r>
              <a:rPr lang="en-US" sz="1200" b="0" i="0" u="none" strike="noStrike" kern="1200" baseline="0" dirty="0" err="1">
                <a:solidFill>
                  <a:schemeClr val="tx1"/>
                </a:solidFill>
                <a:latin typeface="+mn-lt"/>
                <a:ea typeface="+mn-ea"/>
                <a:cs typeface="+mn-cs"/>
              </a:rPr>
              <a:t>Villadsen</a:t>
            </a:r>
            <a:r>
              <a:rPr lang="en-US" sz="1200" b="0" i="0" u="none" strike="noStrike" kern="1200" baseline="0" dirty="0">
                <a:solidFill>
                  <a:schemeClr val="tx1"/>
                </a:solidFill>
                <a:latin typeface="+mn-lt"/>
                <a:ea typeface="+mn-ea"/>
                <a:cs typeface="+mn-cs"/>
              </a:rPr>
              <a:t> et al). </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possible that individuals who participate in a physical therapy program may experience mild and transient adverse events, including pain or stiffness in the hip, back or other body regions.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Future work should identify the individuals who are most likely to receive benefit from pre- or post-operative physical therapy interventions.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r>
              <a:rPr lang="en-US" sz="1200" b="0" i="0" u="none" strike="noStrike" kern="1200" dirty="0" err="1">
                <a:solidFill>
                  <a:schemeClr val="tx1"/>
                </a:solidFill>
                <a:effectLst/>
                <a:latin typeface="+mn-lt"/>
                <a:ea typeface="+mn-ea"/>
                <a:cs typeface="+mn-cs"/>
                <a:hlinkClick r:id="rId3"/>
              </a:rPr>
              <a:t>Ferrara,P.E</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Rabini,A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Maggi,L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Piazzini,D.B</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Logroscino,G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Magliocchetti,G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Amabile,E</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Tancredi,G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Aulisa,A.G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Padua,L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Aprile,I</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Bertolini,C</a:t>
            </a:r>
            <a:r>
              <a:rPr lang="en-US" sz="1200" b="0" i="0" u="none" strike="noStrike" kern="1200" dirty="0">
                <a:solidFill>
                  <a:schemeClr val="tx1"/>
                </a:solidFill>
                <a:effectLst/>
                <a:latin typeface="+mn-lt"/>
                <a:ea typeface="+mn-ea"/>
                <a:cs typeface="+mn-cs"/>
                <a:hlinkClick r:id="rId3"/>
              </a:rPr>
              <a:t>. Effect of pre-operative physiotherapy in patients with end-stage osteoarthritis undergoing hip arthroplasty. Clin </a:t>
            </a:r>
            <a:r>
              <a:rPr lang="en-US" sz="1200" b="0" i="0" u="none" strike="noStrike" kern="1200" dirty="0" err="1">
                <a:solidFill>
                  <a:schemeClr val="tx1"/>
                </a:solidFill>
                <a:effectLst/>
                <a:latin typeface="+mn-lt"/>
                <a:ea typeface="+mn-ea"/>
                <a:cs typeface="+mn-cs"/>
                <a:hlinkClick r:id="rId3"/>
              </a:rPr>
              <a:t>Rehabil</a:t>
            </a:r>
            <a:r>
              <a:rPr lang="en-US" sz="1200" b="0" i="0" u="none" strike="noStrike" kern="1200" dirty="0">
                <a:solidFill>
                  <a:schemeClr val="tx1"/>
                </a:solidFill>
                <a:effectLst/>
                <a:latin typeface="+mn-lt"/>
                <a:ea typeface="+mn-ea"/>
                <a:cs typeface="+mn-cs"/>
                <a:hlinkClick r:id="rId3"/>
              </a:rPr>
              <a:t>; 2008/10: 10</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Galea,M.P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Levinger,P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Lythgo,N</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Cimoli,C</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Weller,R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Tully,E</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McMeeken,J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Westh,R</a:t>
            </a:r>
            <a:r>
              <a:rPr lang="en-US" sz="1200" b="0" i="0" u="none" strike="noStrike" kern="1200" dirty="0">
                <a:solidFill>
                  <a:schemeClr val="tx1"/>
                </a:solidFill>
                <a:effectLst/>
                <a:latin typeface="+mn-lt"/>
                <a:ea typeface="+mn-ea"/>
                <a:cs typeface="+mn-cs"/>
                <a:hlinkClick r:id="rId4"/>
              </a:rPr>
              <a:t>. A targeted home- and center-based exercise program for people after total hip replacement: A randomized clinical trial. </a:t>
            </a:r>
            <a:r>
              <a:rPr lang="en-US" sz="1200" b="0" i="0" u="none" strike="noStrike" kern="1200" dirty="0" err="1">
                <a:solidFill>
                  <a:schemeClr val="tx1"/>
                </a:solidFill>
                <a:effectLst/>
                <a:latin typeface="+mn-lt"/>
                <a:ea typeface="+mn-ea"/>
                <a:cs typeface="+mn-cs"/>
                <a:hlinkClick r:id="rId4"/>
              </a:rPr>
              <a:t>Arch.Phys.Med.Rehabil</a:t>
            </a:r>
            <a:r>
              <a:rPr lang="en-US" sz="1200" b="0" i="0" u="none" strike="noStrike" kern="1200" dirty="0">
                <a:solidFill>
                  <a:schemeClr val="tx1"/>
                </a:solidFill>
                <a:effectLst/>
                <a:latin typeface="+mn-lt"/>
                <a:ea typeface="+mn-ea"/>
                <a:cs typeface="+mn-cs"/>
                <a:hlinkClick r:id="rId4"/>
              </a:rPr>
              <a:t>.; 2008/8: 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Heiberg,K.E</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Bruun-Olsen,V</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Ekeland,A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Mengshoel,A.M</a:t>
            </a:r>
            <a:r>
              <a:rPr lang="en-US" sz="1200" b="0" i="0" u="none" strike="noStrike" kern="1200" dirty="0">
                <a:solidFill>
                  <a:schemeClr val="tx1"/>
                </a:solidFill>
                <a:effectLst/>
                <a:latin typeface="+mn-lt"/>
                <a:ea typeface="+mn-ea"/>
                <a:cs typeface="+mn-cs"/>
                <a:hlinkClick r:id="rId5"/>
              </a:rPr>
              <a:t>. Effect of a walking skill training program in patients who have undergone total hip arthroplasty: </a:t>
            </a:r>
            <a:r>
              <a:rPr lang="en-US" sz="1200" b="0" i="0" u="none" strike="noStrike" kern="1200" dirty="0" err="1">
                <a:solidFill>
                  <a:schemeClr val="tx1"/>
                </a:solidFill>
                <a:effectLst/>
                <a:latin typeface="+mn-lt"/>
                <a:ea typeface="+mn-ea"/>
                <a:cs typeface="+mn-cs"/>
                <a:hlinkClick r:id="rId5"/>
              </a:rPr>
              <a:t>Followup</a:t>
            </a:r>
            <a:r>
              <a:rPr lang="en-US" sz="1200" b="0" i="0" u="none" strike="noStrike" kern="1200" dirty="0">
                <a:solidFill>
                  <a:schemeClr val="tx1"/>
                </a:solidFill>
                <a:effectLst/>
                <a:latin typeface="+mn-lt"/>
                <a:ea typeface="+mn-ea"/>
                <a:cs typeface="+mn-cs"/>
                <a:hlinkClick r:id="rId5"/>
              </a:rPr>
              <a:t> one year after surgery. Arthritis Care Res (Hoboken); 2012/3: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Heiberg,K.E</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Figved,W</a:t>
            </a:r>
            <a:r>
              <a:rPr lang="en-US" sz="1200" b="0" i="0" u="none" strike="noStrike" kern="1200" dirty="0">
                <a:solidFill>
                  <a:schemeClr val="tx1"/>
                </a:solidFill>
                <a:effectLst/>
                <a:latin typeface="+mn-lt"/>
                <a:ea typeface="+mn-ea"/>
                <a:cs typeface="+mn-cs"/>
                <a:hlinkClick r:id="rId6"/>
              </a:rPr>
              <a:t>. Physical functioning and prediction of physical activity after total hip arthroplasty. 5-year follow-up of a randomized controlled trial. Arthritis Care Res (Hoboken); 2015/8/3: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Mikkelsen,L.R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Mechlenburg,I</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Soballe,K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Jorgensen,L.B</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Mikkelsen,S</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Bandholm,T</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Petersen,A.K</a:t>
            </a:r>
            <a:r>
              <a:rPr lang="en-US" sz="1200" b="0" i="0" u="none" strike="noStrike" kern="1200" dirty="0">
                <a:solidFill>
                  <a:schemeClr val="tx1"/>
                </a:solidFill>
                <a:effectLst/>
                <a:latin typeface="+mn-lt"/>
                <a:ea typeface="+mn-ea"/>
                <a:cs typeface="+mn-cs"/>
                <a:hlinkClick r:id="rId7"/>
              </a:rPr>
              <a:t>. Effect of early supervised progressive resistance training compared </a:t>
            </a:r>
            <a:r>
              <a:rPr lang="en-US" sz="1200" b="0" i="0" u="none" strike="noStrike" kern="1200" dirty="0" err="1">
                <a:solidFill>
                  <a:schemeClr val="tx1"/>
                </a:solidFill>
                <a:effectLst/>
                <a:latin typeface="+mn-lt"/>
                <a:ea typeface="+mn-ea"/>
                <a:cs typeface="+mn-cs"/>
                <a:hlinkClick r:id="rId7"/>
              </a:rPr>
              <a:t>tounsupervised</a:t>
            </a:r>
            <a:r>
              <a:rPr lang="en-US" sz="1200" b="0" i="0" u="none" strike="noStrike" kern="1200" dirty="0">
                <a:solidFill>
                  <a:schemeClr val="tx1"/>
                </a:solidFill>
                <a:effectLst/>
                <a:latin typeface="+mn-lt"/>
                <a:ea typeface="+mn-ea"/>
                <a:cs typeface="+mn-cs"/>
                <a:hlinkClick r:id="rId7"/>
              </a:rPr>
              <a:t> home-based exercise after fast-track total hip replacement applied to patients with preoperative functional limitations. A single-blinded </a:t>
            </a:r>
            <a:r>
              <a:rPr lang="en-US" sz="1200" b="0" i="0" u="none" strike="noStrike" kern="1200" dirty="0" err="1">
                <a:solidFill>
                  <a:schemeClr val="tx1"/>
                </a:solidFill>
                <a:effectLst/>
                <a:latin typeface="+mn-lt"/>
                <a:ea typeface="+mn-ea"/>
                <a:cs typeface="+mn-cs"/>
                <a:hlinkClick r:id="rId7"/>
              </a:rPr>
              <a:t>randomised</a:t>
            </a:r>
            <a:r>
              <a:rPr lang="en-US" sz="1200" b="0" i="0" u="none" strike="noStrike" kern="1200" dirty="0">
                <a:solidFill>
                  <a:schemeClr val="tx1"/>
                </a:solidFill>
                <a:effectLst/>
                <a:latin typeface="+mn-lt"/>
                <a:ea typeface="+mn-ea"/>
                <a:cs typeface="+mn-cs"/>
                <a:hlinkClick r:id="rId7"/>
              </a:rPr>
              <a:t> controlled trial. Osteoarthritis Cartilage; 2014: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Rooks,D.S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Huang,J</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Bierbaum,B.E</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Bolus,S.A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Rubano,J</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Connolly,C.E</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Alpert,S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Iversen,M.D</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Katz,J.N</a:t>
            </a:r>
            <a:r>
              <a:rPr lang="en-US" sz="1200" b="0" i="0" u="none" strike="noStrike" kern="1200" dirty="0">
                <a:solidFill>
                  <a:schemeClr val="tx1"/>
                </a:solidFill>
                <a:effectLst/>
                <a:latin typeface="+mn-lt"/>
                <a:ea typeface="+mn-ea"/>
                <a:cs typeface="+mn-cs"/>
                <a:hlinkClick r:id="rId8"/>
              </a:rPr>
              <a:t>. Effect of preoperative exercise on measures of functional status in men and women undergoing total hip and knee arthroplasty. Arthritis Rheum.; 2006/10/15: 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Umpierres,C.S</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Ribeiro,T.A</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Marchisio,A.E</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Galvao,L</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Borges,I.N</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Macedo,C.A</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Galia,C.R</a:t>
            </a:r>
            <a:r>
              <a:rPr lang="en-US" sz="1200" b="0" i="0" u="none" strike="noStrike" kern="1200" dirty="0">
                <a:solidFill>
                  <a:schemeClr val="tx1"/>
                </a:solidFill>
                <a:effectLst/>
                <a:latin typeface="+mn-lt"/>
                <a:ea typeface="+mn-ea"/>
                <a:cs typeface="+mn-cs"/>
                <a:hlinkClick r:id="rId9"/>
              </a:rPr>
              <a:t>. Rehabilitation following total hip arthroplasty evaluation over short follow-up time: randomized clinical trial. J </a:t>
            </a:r>
            <a:r>
              <a:rPr lang="en-US" sz="1200" b="0" i="0" u="none" strike="noStrike" kern="1200" dirty="0" err="1">
                <a:solidFill>
                  <a:schemeClr val="tx1"/>
                </a:solidFill>
                <a:effectLst/>
                <a:latin typeface="+mn-lt"/>
                <a:ea typeface="+mn-ea"/>
                <a:cs typeface="+mn-cs"/>
                <a:hlinkClick r:id="rId9"/>
              </a:rPr>
              <a:t>Rehabil</a:t>
            </a:r>
            <a:r>
              <a:rPr lang="en-US" sz="1200" b="0" i="0" u="none" strike="noStrike" kern="1200" dirty="0">
                <a:solidFill>
                  <a:schemeClr val="tx1"/>
                </a:solidFill>
                <a:effectLst/>
                <a:latin typeface="+mn-lt"/>
                <a:ea typeface="+mn-ea"/>
                <a:cs typeface="+mn-cs"/>
                <a:hlinkClick r:id="rId9"/>
              </a:rPr>
              <a:t> Res Dev; 2014: 10</a:t>
            </a:r>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Villadsen,A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Overgaard,S</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Holsgaard-Larsen,A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Christensen,R</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Roos,E.M</a:t>
            </a:r>
            <a:r>
              <a:rPr lang="en-US" sz="1200" b="0" i="0" u="none" strike="noStrike" kern="1200" dirty="0">
                <a:solidFill>
                  <a:schemeClr val="tx1"/>
                </a:solidFill>
                <a:effectLst/>
                <a:latin typeface="+mn-lt"/>
                <a:ea typeface="+mn-ea"/>
                <a:cs typeface="+mn-cs"/>
                <a:hlinkClick r:id="rId10"/>
              </a:rPr>
              <a:t>. Postoperative effects of neuromuscular exercise prior to hip or knee arthroplasty: a </a:t>
            </a:r>
            <a:r>
              <a:rPr lang="en-US" sz="1200" b="0" i="0" u="none" strike="noStrike" kern="1200" dirty="0" err="1">
                <a:solidFill>
                  <a:schemeClr val="tx1"/>
                </a:solidFill>
                <a:effectLst/>
                <a:latin typeface="+mn-lt"/>
                <a:ea typeface="+mn-ea"/>
                <a:cs typeface="+mn-cs"/>
                <a:hlinkClick r:id="rId10"/>
              </a:rPr>
              <a:t>randomised</a:t>
            </a:r>
            <a:r>
              <a:rPr lang="en-US" sz="1200" b="0" i="0" u="none" strike="noStrike" kern="1200" dirty="0">
                <a:solidFill>
                  <a:schemeClr val="tx1"/>
                </a:solidFill>
                <a:effectLst/>
                <a:latin typeface="+mn-lt"/>
                <a:ea typeface="+mn-ea"/>
                <a:cs typeface="+mn-cs"/>
                <a:hlinkClick r:id="rId10"/>
              </a:rPr>
              <a:t> controlled trial. Ann </a:t>
            </a:r>
            <a:r>
              <a:rPr lang="en-US" sz="1200" b="0" i="0" u="none" strike="noStrike" kern="1200" dirty="0" err="1">
                <a:solidFill>
                  <a:schemeClr val="tx1"/>
                </a:solidFill>
                <a:effectLst/>
                <a:latin typeface="+mn-lt"/>
                <a:ea typeface="+mn-ea"/>
                <a:cs typeface="+mn-cs"/>
                <a:hlinkClick r:id="rId10"/>
              </a:rPr>
              <a:t>Rheum.Dis</a:t>
            </a:r>
            <a:r>
              <a:rPr lang="en-US" sz="1200" b="0" i="0" u="none" strike="noStrike" kern="1200" dirty="0">
                <a:solidFill>
                  <a:schemeClr val="tx1"/>
                </a:solidFill>
                <a:effectLst/>
                <a:latin typeface="+mn-lt"/>
                <a:ea typeface="+mn-ea"/>
                <a:cs typeface="+mn-cs"/>
                <a:hlinkClick r:id="rId10"/>
              </a:rPr>
              <a:t>; 2014/6: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Vukomanovic,A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Popovic,Z</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Durovic,A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Krstic,L</a:t>
            </a:r>
            <a:r>
              <a:rPr lang="en-US" sz="1200" b="0" i="0" u="none" strike="noStrike" kern="1200" dirty="0">
                <a:solidFill>
                  <a:schemeClr val="tx1"/>
                </a:solidFill>
                <a:effectLst/>
                <a:latin typeface="+mn-lt"/>
                <a:ea typeface="+mn-ea"/>
                <a:cs typeface="+mn-cs"/>
                <a:hlinkClick r:id="rId11"/>
              </a:rPr>
              <a:t>. The effects of short-term preoperative physical therapy and education on early functional recovery of patients younger than 70 undergoing total hip arthroplasty. </a:t>
            </a:r>
            <a:r>
              <a:rPr lang="en-US" sz="1200" b="0" i="0" u="none" strike="noStrike" kern="1200" dirty="0" err="1">
                <a:solidFill>
                  <a:schemeClr val="tx1"/>
                </a:solidFill>
                <a:effectLst/>
                <a:latin typeface="+mn-lt"/>
                <a:ea typeface="+mn-ea"/>
                <a:cs typeface="+mn-cs"/>
                <a:hlinkClick r:id="rId11"/>
              </a:rPr>
              <a:t>Vojnosanit.Pregl</a:t>
            </a:r>
            <a:r>
              <a:rPr lang="en-US" sz="1200" b="0" i="0" u="none" strike="noStrike" kern="1200" dirty="0">
                <a:solidFill>
                  <a:schemeClr val="tx1"/>
                </a:solidFill>
                <a:effectLst/>
                <a:latin typeface="+mn-lt"/>
                <a:ea typeface="+mn-ea"/>
                <a:cs typeface="+mn-cs"/>
                <a:hlinkClick r:id="rId11"/>
              </a:rPr>
              <a:t>.; 2008/4: 4</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36</a:t>
            </a:fld>
            <a:endParaRPr lang="en-US"/>
          </a:p>
        </p:txBody>
      </p:sp>
    </p:spTree>
    <p:extLst>
      <p:ext uri="{BB962C8B-B14F-4D97-AF65-F5344CB8AC3E}">
        <p14:creationId xmlns:p14="http://schemas.microsoft.com/office/powerpoint/2010/main" val="3741305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2 high quality and 2 moderate quality studies that evaluated the effect of pre- operative physical therapy on post-operative outcomes with conflicting results causing this recommendation to be of limited strength (</a:t>
            </a:r>
            <a:r>
              <a:rPr lang="en-US" sz="1200" b="0" i="0" u="none" strike="noStrike" kern="1200" baseline="0" dirty="0" err="1">
                <a:solidFill>
                  <a:schemeClr val="tx1"/>
                </a:solidFill>
                <a:latin typeface="+mn-lt"/>
                <a:ea typeface="+mn-ea"/>
                <a:cs typeface="+mn-cs"/>
              </a:rPr>
              <a:t>Villadsen</a:t>
            </a:r>
            <a:r>
              <a:rPr lang="en-US" sz="1200" b="0" i="0" u="none" strike="noStrike" kern="1200" baseline="0" dirty="0">
                <a:solidFill>
                  <a:schemeClr val="tx1"/>
                </a:solidFill>
                <a:latin typeface="+mn-lt"/>
                <a:ea typeface="+mn-ea"/>
                <a:cs typeface="+mn-cs"/>
              </a:rPr>
              <a:t> et al, Rooks et al, Ferrara et al, </a:t>
            </a:r>
            <a:r>
              <a:rPr lang="en-US" sz="1200" b="0" i="0" u="none" strike="noStrike" kern="1200" baseline="0" dirty="0" err="1">
                <a:solidFill>
                  <a:schemeClr val="tx1"/>
                </a:solidFill>
                <a:latin typeface="+mn-lt"/>
                <a:ea typeface="+mn-ea"/>
                <a:cs typeface="+mn-cs"/>
              </a:rPr>
              <a:t>Vukomanovik</a:t>
            </a:r>
            <a:r>
              <a:rPr lang="en-US" sz="1200" b="0" i="0" u="none" strike="noStrike" kern="1200" baseline="0" dirty="0">
                <a:solidFill>
                  <a:schemeClr val="tx1"/>
                </a:solidFill>
                <a:latin typeface="+mn-lt"/>
                <a:ea typeface="+mn-ea"/>
                <a:cs typeface="+mn-cs"/>
              </a:rPr>
              <a:t> et al). There was a trend that pre-operative physical therapy improved short term post-operative outcomes. One moderate study demonstrated a reduced risk of needing inpatient rehabilitation after THA (Rooks et al) and another high quality study found improved early recovery (less than 3 months) after THA in the group that received pre-operative physical therapy (</a:t>
            </a:r>
            <a:r>
              <a:rPr lang="en-US" sz="1200" b="0" i="0" u="none" strike="noStrike" kern="1200" baseline="0" dirty="0" err="1">
                <a:solidFill>
                  <a:schemeClr val="tx1"/>
                </a:solidFill>
                <a:latin typeface="+mn-lt"/>
                <a:ea typeface="+mn-ea"/>
                <a:cs typeface="+mn-cs"/>
              </a:rPr>
              <a:t>Villadsen</a:t>
            </a:r>
            <a:r>
              <a:rPr lang="en-US" sz="1200" b="0" i="0" u="none" strike="noStrike" kern="1200" baseline="0" dirty="0">
                <a:solidFill>
                  <a:schemeClr val="tx1"/>
                </a:solidFill>
                <a:latin typeface="+mn-lt"/>
                <a:ea typeface="+mn-ea"/>
                <a:cs typeface="+mn-cs"/>
              </a:rPr>
              <a:t> et al). One high quality study found no benefit of pre-operative physical therapy on most post-operative outcomes with the exception of range of motion and pain at 3 months (Ferrara), while another high quality study found no functional benefit of pre-operative rehabilitation on outcomes 3 months after THA (</a:t>
            </a:r>
            <a:r>
              <a:rPr lang="en-US" sz="1200" b="0" i="0" u="none" strike="noStrike" kern="1200" baseline="0" dirty="0" err="1">
                <a:solidFill>
                  <a:schemeClr val="tx1"/>
                </a:solidFill>
                <a:latin typeface="+mn-lt"/>
                <a:ea typeface="+mn-ea"/>
                <a:cs typeface="+mn-cs"/>
              </a:rPr>
              <a:t>Vukomanovik</a:t>
            </a:r>
            <a:r>
              <a:rPr lang="en-US" sz="1200" b="0" i="0" u="none" strike="noStrike" kern="1200" baseline="0" dirty="0">
                <a:solidFill>
                  <a:schemeClr val="tx1"/>
                </a:solidFill>
                <a:latin typeface="+mn-lt"/>
                <a:ea typeface="+mn-ea"/>
                <a:cs typeface="+mn-cs"/>
              </a:rPr>
              <a:t> et 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Five studies evaluated the effect of post-operative physical therapy on outcomes. Three of the high quality studies revealed a benefit of post-operative physical therapy (</a:t>
            </a:r>
            <a:r>
              <a:rPr lang="en-US" sz="1200" b="0" i="0" u="none" strike="noStrike" kern="1200" baseline="0" dirty="0" err="1">
                <a:solidFill>
                  <a:schemeClr val="tx1"/>
                </a:solidFill>
                <a:latin typeface="+mn-lt"/>
                <a:ea typeface="+mn-ea"/>
                <a:cs typeface="+mn-cs"/>
              </a:rPr>
              <a:t>Mikkelson</a:t>
            </a:r>
            <a:r>
              <a:rPr lang="en-US" sz="1200" b="0" i="0" u="none" strike="noStrike" kern="1200" baseline="0" dirty="0">
                <a:solidFill>
                  <a:schemeClr val="tx1"/>
                </a:solidFill>
                <a:latin typeface="+mn-lt"/>
                <a:ea typeface="+mn-ea"/>
                <a:cs typeface="+mn-cs"/>
              </a:rPr>
              <a:t> et al, Heiberg et al, </a:t>
            </a:r>
            <a:r>
              <a:rPr lang="en-US" sz="1200" b="0" i="0" u="none" strike="noStrike" kern="1200" baseline="0" dirty="0" err="1">
                <a:solidFill>
                  <a:schemeClr val="tx1"/>
                </a:solidFill>
                <a:latin typeface="+mn-lt"/>
                <a:ea typeface="+mn-ea"/>
                <a:cs typeface="+mn-cs"/>
              </a:rPr>
              <a:t>Umpierres</a:t>
            </a:r>
            <a:r>
              <a:rPr lang="en-US" sz="1200" b="0" i="0" u="none" strike="noStrike" kern="1200" baseline="0" dirty="0">
                <a:solidFill>
                  <a:schemeClr val="tx1"/>
                </a:solidFill>
                <a:latin typeface="+mn-lt"/>
                <a:ea typeface="+mn-ea"/>
                <a:cs typeface="+mn-cs"/>
              </a:rPr>
              <a:t> et al), although one of these studies only found a significant benefit for secondary outcomes of walking speed and stair performance, while the primary outcome of leg strength was not different between groups. One of these studies demonstrated only a short term benefit at 15 days after THA (</a:t>
            </a:r>
            <a:r>
              <a:rPr lang="en-US" sz="1200" b="0" i="0" u="none" strike="noStrike" kern="1200" baseline="0" dirty="0" err="1">
                <a:solidFill>
                  <a:schemeClr val="tx1"/>
                </a:solidFill>
                <a:latin typeface="+mn-lt"/>
                <a:ea typeface="+mn-ea"/>
                <a:cs typeface="+mn-cs"/>
              </a:rPr>
              <a:t>Umpierres</a:t>
            </a:r>
            <a:r>
              <a:rPr lang="en-US" sz="1200" b="0" i="0" u="none" strike="noStrike" kern="1200" baseline="0" dirty="0">
                <a:solidFill>
                  <a:schemeClr val="tx1"/>
                </a:solidFill>
                <a:latin typeface="+mn-lt"/>
                <a:ea typeface="+mn-ea"/>
                <a:cs typeface="+mn-cs"/>
              </a:rPr>
              <a:t> et al), while another found a persistent benefit at one year for one of the functional measures (Heiberg et al). Two studies showed no benefit to post- operative physical therapy (Galea et al, Heiberg et al), although one of these studies was a 5-year follow-up of the original clinical trial (Heiberg et 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there were 13 high quality studies and 4 moderate quality studies that were initially identified in the search, several were excluded. Studies were excluded because they were feasibility studies (</a:t>
            </a:r>
            <a:r>
              <a:rPr lang="en-US" sz="1200" b="0" i="0" u="none" strike="noStrike" kern="1200" baseline="0" dirty="0" err="1">
                <a:solidFill>
                  <a:schemeClr val="tx1"/>
                </a:solidFill>
                <a:latin typeface="+mn-lt"/>
                <a:ea typeface="+mn-ea"/>
                <a:cs typeface="+mn-cs"/>
              </a:rPr>
              <a:t>Hoogenboom</a:t>
            </a:r>
            <a:r>
              <a:rPr lang="en-US" sz="1200" b="0" i="0" u="none" strike="noStrike" kern="1200" baseline="0" dirty="0">
                <a:solidFill>
                  <a:schemeClr val="tx1"/>
                </a:solidFill>
                <a:latin typeface="+mn-lt"/>
                <a:ea typeface="+mn-ea"/>
                <a:cs typeface="+mn-cs"/>
              </a:rPr>
              <a:t> et al, Jepson et al), did not include a passive or unsupervised control group to which physical therapy was compared (Hesse et al, </a:t>
            </a:r>
            <a:r>
              <a:rPr lang="en-US" sz="1200" b="0" i="0" u="none" strike="noStrike" kern="1200" baseline="0" dirty="0" err="1">
                <a:solidFill>
                  <a:schemeClr val="tx1"/>
                </a:solidFill>
                <a:latin typeface="+mn-lt"/>
                <a:ea typeface="+mn-ea"/>
                <a:cs typeface="+mn-cs"/>
              </a:rPr>
              <a:t>Husby</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Husby</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Liebs</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Giaquinto</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Monticone</a:t>
            </a:r>
            <a:r>
              <a:rPr lang="en-US" sz="1200" b="0" i="0" u="none" strike="noStrike" kern="1200" baseline="0" dirty="0">
                <a:solidFill>
                  <a:schemeClr val="tx1"/>
                </a:solidFill>
                <a:latin typeface="+mn-lt"/>
                <a:ea typeface="+mn-ea"/>
                <a:cs typeface="+mn-cs"/>
              </a:rPr>
              <a:t> et al) or did not include a post-operative assessment (</a:t>
            </a:r>
            <a:r>
              <a:rPr lang="en-US" sz="1200" b="0" i="0" u="none" strike="noStrike" kern="1200" baseline="0" dirty="0" err="1">
                <a:solidFill>
                  <a:schemeClr val="tx1"/>
                </a:solidFill>
                <a:latin typeface="+mn-lt"/>
                <a:ea typeface="+mn-ea"/>
                <a:cs typeface="+mn-cs"/>
              </a:rPr>
              <a:t>Villadsen</a:t>
            </a:r>
            <a:r>
              <a:rPr lang="en-US" sz="1200" b="0" i="0" u="none" strike="noStrike" kern="1200" baseline="0" dirty="0">
                <a:solidFill>
                  <a:schemeClr val="tx1"/>
                </a:solidFill>
                <a:latin typeface="+mn-lt"/>
                <a:ea typeface="+mn-ea"/>
                <a:cs typeface="+mn-cs"/>
              </a:rPr>
              <a:t> et al). </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possible that individuals who participate in a physical therapy program may experience mild and transient adverse events, including pain or stiffness in the hip, back or other body regions.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Future work should identify the individuals who are most likely to receive benefit from pre- or post-operative physical therapy interventions.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r>
              <a:rPr lang="en-US" sz="1200" b="0" i="0" u="none" strike="noStrike" kern="1200" dirty="0" err="1">
                <a:solidFill>
                  <a:schemeClr val="tx1"/>
                </a:solidFill>
                <a:effectLst/>
                <a:latin typeface="+mn-lt"/>
                <a:ea typeface="+mn-ea"/>
                <a:cs typeface="+mn-cs"/>
                <a:hlinkClick r:id="rId3"/>
              </a:rPr>
              <a:t>Ferrara,P.E</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Rabini,A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Maggi,L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Piazzini,D.B</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Logroscino,G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Magliocchetti,G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Amabile,E</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Tancredi,G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Aulisa,A.G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Padua,L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Aprile,I</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Bertolini,C</a:t>
            </a:r>
            <a:r>
              <a:rPr lang="en-US" sz="1200" b="0" i="0" u="none" strike="noStrike" kern="1200" dirty="0">
                <a:solidFill>
                  <a:schemeClr val="tx1"/>
                </a:solidFill>
                <a:effectLst/>
                <a:latin typeface="+mn-lt"/>
                <a:ea typeface="+mn-ea"/>
                <a:cs typeface="+mn-cs"/>
                <a:hlinkClick r:id="rId3"/>
              </a:rPr>
              <a:t>. Effect of pre-operative physiotherapy in patients with end-stage osteoarthritis undergoing hip arthroplasty. Clin </a:t>
            </a:r>
            <a:r>
              <a:rPr lang="en-US" sz="1200" b="0" i="0" u="none" strike="noStrike" kern="1200" dirty="0" err="1">
                <a:solidFill>
                  <a:schemeClr val="tx1"/>
                </a:solidFill>
                <a:effectLst/>
                <a:latin typeface="+mn-lt"/>
                <a:ea typeface="+mn-ea"/>
                <a:cs typeface="+mn-cs"/>
                <a:hlinkClick r:id="rId3"/>
              </a:rPr>
              <a:t>Rehabil</a:t>
            </a:r>
            <a:r>
              <a:rPr lang="en-US" sz="1200" b="0" i="0" u="none" strike="noStrike" kern="1200" dirty="0">
                <a:solidFill>
                  <a:schemeClr val="tx1"/>
                </a:solidFill>
                <a:effectLst/>
                <a:latin typeface="+mn-lt"/>
                <a:ea typeface="+mn-ea"/>
                <a:cs typeface="+mn-cs"/>
                <a:hlinkClick r:id="rId3"/>
              </a:rPr>
              <a:t>; 2008/10: 10</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Galea,M.P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Levinger,P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Lythgo,N</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Cimoli,C</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Weller,R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Tully,E</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McMeeken,J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Westh,R</a:t>
            </a:r>
            <a:r>
              <a:rPr lang="en-US" sz="1200" b="0" i="0" u="none" strike="noStrike" kern="1200" dirty="0">
                <a:solidFill>
                  <a:schemeClr val="tx1"/>
                </a:solidFill>
                <a:effectLst/>
                <a:latin typeface="+mn-lt"/>
                <a:ea typeface="+mn-ea"/>
                <a:cs typeface="+mn-cs"/>
                <a:hlinkClick r:id="rId4"/>
              </a:rPr>
              <a:t>. A targeted home- and center-based exercise program for people after total hip replacement: A randomized clinical trial. </a:t>
            </a:r>
            <a:r>
              <a:rPr lang="en-US" sz="1200" b="0" i="0" u="none" strike="noStrike" kern="1200" dirty="0" err="1">
                <a:solidFill>
                  <a:schemeClr val="tx1"/>
                </a:solidFill>
                <a:effectLst/>
                <a:latin typeface="+mn-lt"/>
                <a:ea typeface="+mn-ea"/>
                <a:cs typeface="+mn-cs"/>
                <a:hlinkClick r:id="rId4"/>
              </a:rPr>
              <a:t>Arch.Phys.Med.Rehabil</a:t>
            </a:r>
            <a:r>
              <a:rPr lang="en-US" sz="1200" b="0" i="0" u="none" strike="noStrike" kern="1200" dirty="0">
                <a:solidFill>
                  <a:schemeClr val="tx1"/>
                </a:solidFill>
                <a:effectLst/>
                <a:latin typeface="+mn-lt"/>
                <a:ea typeface="+mn-ea"/>
                <a:cs typeface="+mn-cs"/>
                <a:hlinkClick r:id="rId4"/>
              </a:rPr>
              <a:t>.; 2008/8: 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Heiberg,K.E</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Bruun-Olsen,V</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Ekeland,A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Mengshoel,A.M</a:t>
            </a:r>
            <a:r>
              <a:rPr lang="en-US" sz="1200" b="0" i="0" u="none" strike="noStrike" kern="1200" dirty="0">
                <a:solidFill>
                  <a:schemeClr val="tx1"/>
                </a:solidFill>
                <a:effectLst/>
                <a:latin typeface="+mn-lt"/>
                <a:ea typeface="+mn-ea"/>
                <a:cs typeface="+mn-cs"/>
                <a:hlinkClick r:id="rId5"/>
              </a:rPr>
              <a:t>. Effect of a walking skill training program in patients who have undergone total hip arthroplasty: </a:t>
            </a:r>
            <a:r>
              <a:rPr lang="en-US" sz="1200" b="0" i="0" u="none" strike="noStrike" kern="1200" dirty="0" err="1">
                <a:solidFill>
                  <a:schemeClr val="tx1"/>
                </a:solidFill>
                <a:effectLst/>
                <a:latin typeface="+mn-lt"/>
                <a:ea typeface="+mn-ea"/>
                <a:cs typeface="+mn-cs"/>
                <a:hlinkClick r:id="rId5"/>
              </a:rPr>
              <a:t>Followup</a:t>
            </a:r>
            <a:r>
              <a:rPr lang="en-US" sz="1200" b="0" i="0" u="none" strike="noStrike" kern="1200" dirty="0">
                <a:solidFill>
                  <a:schemeClr val="tx1"/>
                </a:solidFill>
                <a:effectLst/>
                <a:latin typeface="+mn-lt"/>
                <a:ea typeface="+mn-ea"/>
                <a:cs typeface="+mn-cs"/>
                <a:hlinkClick r:id="rId5"/>
              </a:rPr>
              <a:t> one year after surgery. Arthritis Care Res (Hoboken); 2012/3: 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Heiberg,K.E</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Figved,W</a:t>
            </a:r>
            <a:r>
              <a:rPr lang="en-US" sz="1200" b="0" i="0" u="none" strike="noStrike" kern="1200" dirty="0">
                <a:solidFill>
                  <a:schemeClr val="tx1"/>
                </a:solidFill>
                <a:effectLst/>
                <a:latin typeface="+mn-lt"/>
                <a:ea typeface="+mn-ea"/>
                <a:cs typeface="+mn-cs"/>
                <a:hlinkClick r:id="rId6"/>
              </a:rPr>
              <a:t>. Physical functioning and prediction of physical activity after total hip arthroplasty. 5-year follow-up of a randomized controlled trial. Arthritis Care Res (Hoboken); 2015/8/3: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Mikkelsen,L.R</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Mechlenburg,I</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Soballe,K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Jorgensen,L.B</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Mikkelsen,S</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Bandholm,T</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Petersen,A.K</a:t>
            </a:r>
            <a:r>
              <a:rPr lang="en-US" sz="1200" b="0" i="0" u="none" strike="noStrike" kern="1200" dirty="0">
                <a:solidFill>
                  <a:schemeClr val="tx1"/>
                </a:solidFill>
                <a:effectLst/>
                <a:latin typeface="+mn-lt"/>
                <a:ea typeface="+mn-ea"/>
                <a:cs typeface="+mn-cs"/>
                <a:hlinkClick r:id="rId7"/>
              </a:rPr>
              <a:t>. Effect of early supervised progressive resistance training compared </a:t>
            </a:r>
            <a:r>
              <a:rPr lang="en-US" sz="1200" b="0" i="0" u="none" strike="noStrike" kern="1200" dirty="0" err="1">
                <a:solidFill>
                  <a:schemeClr val="tx1"/>
                </a:solidFill>
                <a:effectLst/>
                <a:latin typeface="+mn-lt"/>
                <a:ea typeface="+mn-ea"/>
                <a:cs typeface="+mn-cs"/>
                <a:hlinkClick r:id="rId7"/>
              </a:rPr>
              <a:t>tounsupervised</a:t>
            </a:r>
            <a:r>
              <a:rPr lang="en-US" sz="1200" b="0" i="0" u="none" strike="noStrike" kern="1200" dirty="0">
                <a:solidFill>
                  <a:schemeClr val="tx1"/>
                </a:solidFill>
                <a:effectLst/>
                <a:latin typeface="+mn-lt"/>
                <a:ea typeface="+mn-ea"/>
                <a:cs typeface="+mn-cs"/>
                <a:hlinkClick r:id="rId7"/>
              </a:rPr>
              <a:t> home-based exercise after fast-track total hip replacement applied to patients with preoperative functional limitations. A single-blinded </a:t>
            </a:r>
            <a:r>
              <a:rPr lang="en-US" sz="1200" b="0" i="0" u="none" strike="noStrike" kern="1200" dirty="0" err="1">
                <a:solidFill>
                  <a:schemeClr val="tx1"/>
                </a:solidFill>
                <a:effectLst/>
                <a:latin typeface="+mn-lt"/>
                <a:ea typeface="+mn-ea"/>
                <a:cs typeface="+mn-cs"/>
                <a:hlinkClick r:id="rId7"/>
              </a:rPr>
              <a:t>randomised</a:t>
            </a:r>
            <a:r>
              <a:rPr lang="en-US" sz="1200" b="0" i="0" u="none" strike="noStrike" kern="1200" dirty="0">
                <a:solidFill>
                  <a:schemeClr val="tx1"/>
                </a:solidFill>
                <a:effectLst/>
                <a:latin typeface="+mn-lt"/>
                <a:ea typeface="+mn-ea"/>
                <a:cs typeface="+mn-cs"/>
                <a:hlinkClick r:id="rId7"/>
              </a:rPr>
              <a:t> controlled trial. Osteoarthritis Cartilage; 2014: 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Rooks,D.S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Huang,J</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Bierbaum,B.E</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Bolus,S.A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Rubano,J</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Connolly,C.E</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Alpert,S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Iversen,M.D</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Katz,J.N</a:t>
            </a:r>
            <a:r>
              <a:rPr lang="en-US" sz="1200" b="0" i="0" u="none" strike="noStrike" kern="1200" dirty="0">
                <a:solidFill>
                  <a:schemeClr val="tx1"/>
                </a:solidFill>
                <a:effectLst/>
                <a:latin typeface="+mn-lt"/>
                <a:ea typeface="+mn-ea"/>
                <a:cs typeface="+mn-cs"/>
                <a:hlinkClick r:id="rId8"/>
              </a:rPr>
              <a:t>. Effect of preoperative exercise on measures of functional status in men and women undergoing total hip and knee arthroplasty. Arthritis Rheum.; 2006/10/15: 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Umpierres,C.S</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Ribeiro,T.A</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Marchisio,A.E</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Galvao,L</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Borges,I.N</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Macedo,C.A</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Galia,C.R</a:t>
            </a:r>
            <a:r>
              <a:rPr lang="en-US" sz="1200" b="0" i="0" u="none" strike="noStrike" kern="1200" dirty="0">
                <a:solidFill>
                  <a:schemeClr val="tx1"/>
                </a:solidFill>
                <a:effectLst/>
                <a:latin typeface="+mn-lt"/>
                <a:ea typeface="+mn-ea"/>
                <a:cs typeface="+mn-cs"/>
                <a:hlinkClick r:id="rId9"/>
              </a:rPr>
              <a:t>. Rehabilitation following total hip arthroplasty evaluation over short follow-up time: randomized clinical trial. J </a:t>
            </a:r>
            <a:r>
              <a:rPr lang="en-US" sz="1200" b="0" i="0" u="none" strike="noStrike" kern="1200" dirty="0" err="1">
                <a:solidFill>
                  <a:schemeClr val="tx1"/>
                </a:solidFill>
                <a:effectLst/>
                <a:latin typeface="+mn-lt"/>
                <a:ea typeface="+mn-ea"/>
                <a:cs typeface="+mn-cs"/>
                <a:hlinkClick r:id="rId9"/>
              </a:rPr>
              <a:t>Rehabil</a:t>
            </a:r>
            <a:r>
              <a:rPr lang="en-US" sz="1200" b="0" i="0" u="none" strike="noStrike" kern="1200" dirty="0">
                <a:solidFill>
                  <a:schemeClr val="tx1"/>
                </a:solidFill>
                <a:effectLst/>
                <a:latin typeface="+mn-lt"/>
                <a:ea typeface="+mn-ea"/>
                <a:cs typeface="+mn-cs"/>
                <a:hlinkClick r:id="rId9"/>
              </a:rPr>
              <a:t> Res Dev; 2014: 10</a:t>
            </a:r>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Villadsen,A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Overgaard,S</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Holsgaard-Larsen,A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Christensen,R</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Roos,E.M</a:t>
            </a:r>
            <a:r>
              <a:rPr lang="en-US" sz="1200" b="0" i="0" u="none" strike="noStrike" kern="1200" dirty="0">
                <a:solidFill>
                  <a:schemeClr val="tx1"/>
                </a:solidFill>
                <a:effectLst/>
                <a:latin typeface="+mn-lt"/>
                <a:ea typeface="+mn-ea"/>
                <a:cs typeface="+mn-cs"/>
                <a:hlinkClick r:id="rId10"/>
              </a:rPr>
              <a:t>. Postoperative effects of neuromuscular exercise prior to hip or knee arthroplasty: a </a:t>
            </a:r>
            <a:r>
              <a:rPr lang="en-US" sz="1200" b="0" i="0" u="none" strike="noStrike" kern="1200" dirty="0" err="1">
                <a:solidFill>
                  <a:schemeClr val="tx1"/>
                </a:solidFill>
                <a:effectLst/>
                <a:latin typeface="+mn-lt"/>
                <a:ea typeface="+mn-ea"/>
                <a:cs typeface="+mn-cs"/>
                <a:hlinkClick r:id="rId10"/>
              </a:rPr>
              <a:t>randomised</a:t>
            </a:r>
            <a:r>
              <a:rPr lang="en-US" sz="1200" b="0" i="0" u="none" strike="noStrike" kern="1200" dirty="0">
                <a:solidFill>
                  <a:schemeClr val="tx1"/>
                </a:solidFill>
                <a:effectLst/>
                <a:latin typeface="+mn-lt"/>
                <a:ea typeface="+mn-ea"/>
                <a:cs typeface="+mn-cs"/>
                <a:hlinkClick r:id="rId10"/>
              </a:rPr>
              <a:t> controlled trial. Ann </a:t>
            </a:r>
            <a:r>
              <a:rPr lang="en-US" sz="1200" b="0" i="0" u="none" strike="noStrike" kern="1200" dirty="0" err="1">
                <a:solidFill>
                  <a:schemeClr val="tx1"/>
                </a:solidFill>
                <a:effectLst/>
                <a:latin typeface="+mn-lt"/>
                <a:ea typeface="+mn-ea"/>
                <a:cs typeface="+mn-cs"/>
                <a:hlinkClick r:id="rId10"/>
              </a:rPr>
              <a:t>Rheum.Dis</a:t>
            </a:r>
            <a:r>
              <a:rPr lang="en-US" sz="1200" b="0" i="0" u="none" strike="noStrike" kern="1200" dirty="0">
                <a:solidFill>
                  <a:schemeClr val="tx1"/>
                </a:solidFill>
                <a:effectLst/>
                <a:latin typeface="+mn-lt"/>
                <a:ea typeface="+mn-ea"/>
                <a:cs typeface="+mn-cs"/>
                <a:hlinkClick r:id="rId10"/>
              </a:rPr>
              <a:t>; 2014/6: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Vukomanovic,A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Popovic,Z</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Durovic,A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Krstic,L</a:t>
            </a:r>
            <a:r>
              <a:rPr lang="en-US" sz="1200" b="0" i="0" u="none" strike="noStrike" kern="1200" dirty="0">
                <a:solidFill>
                  <a:schemeClr val="tx1"/>
                </a:solidFill>
                <a:effectLst/>
                <a:latin typeface="+mn-lt"/>
                <a:ea typeface="+mn-ea"/>
                <a:cs typeface="+mn-cs"/>
                <a:hlinkClick r:id="rId11"/>
              </a:rPr>
              <a:t>. The effects of short-term preoperative physical therapy and education on early functional recovery of patients younger than 70 undergoing total hip arthroplasty. </a:t>
            </a:r>
            <a:r>
              <a:rPr lang="en-US" sz="1200" b="0" i="0" u="none" strike="noStrike" kern="1200" dirty="0" err="1">
                <a:solidFill>
                  <a:schemeClr val="tx1"/>
                </a:solidFill>
                <a:effectLst/>
                <a:latin typeface="+mn-lt"/>
                <a:ea typeface="+mn-ea"/>
                <a:cs typeface="+mn-cs"/>
                <a:hlinkClick r:id="rId11"/>
              </a:rPr>
              <a:t>Vojnosanit.Pregl</a:t>
            </a:r>
            <a:r>
              <a:rPr lang="en-US" sz="1200" b="0" i="0" u="none" strike="noStrike" kern="1200" dirty="0">
                <a:solidFill>
                  <a:schemeClr val="tx1"/>
                </a:solidFill>
                <a:effectLst/>
                <a:latin typeface="+mn-lt"/>
                <a:ea typeface="+mn-ea"/>
                <a:cs typeface="+mn-cs"/>
                <a:hlinkClick r:id="rId11"/>
              </a:rPr>
              <a:t>.; 2008/4: 4</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37</a:t>
            </a:fld>
            <a:endParaRPr lang="en-US"/>
          </a:p>
        </p:txBody>
      </p:sp>
    </p:spTree>
    <p:extLst>
      <p:ext uri="{BB962C8B-B14F-4D97-AF65-F5344CB8AC3E}">
        <p14:creationId xmlns:p14="http://schemas.microsoft.com/office/powerpoint/2010/main" val="3121172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Two studies (Hunt et al and Basques et al) examined the use of spinal compared with general anesthesia in total hip arthroplasty and met the criteria for the guideline. Both were retrospective analyses of large cohort databases, and both noted fewer adverse events when spinal anesthesia was used when compared with general anesthesia. Hunt et al examined outcomes of 409,096 total hip arthroplasties recorded in the National Joint Registry for England and Wales, and reported a 0.85 hazard ratio of death within 90 days when spinal anesthesia was used instead of general. Basques et al examined 20,936 total hip arthroplasty patients in the National Surgical Quality Improvement Program (NSQIP) database, of which 12,752 had general and 8184 had spinal anesthesia. General anesthesia was associated with a 1.31 odds ratio of having any adverse event, 5.81 odds ratio of prolonged ventilator use, 2.17 odds ratio of unplanned intubation, 2.51 odds ratio of stroke, 5.04 odds ratio of cardiac arrest, 1.34 odds ratio of blood transfusion, and 1.35 odds ratio of a minor adverse event after surgery.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None known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randomized controlled trial of spinal vs general endotracheal anesthesia in total hip arthroplasty patients should be conducted to evaluate this question further.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r>
              <a:rPr lang="en-US" sz="1200" b="0" i="0" u="none" strike="noStrike" kern="1200" dirty="0" err="1">
                <a:solidFill>
                  <a:schemeClr val="tx1"/>
                </a:solidFill>
                <a:effectLst/>
                <a:latin typeface="+mn-lt"/>
                <a:ea typeface="+mn-ea"/>
                <a:cs typeface="+mn-cs"/>
                <a:hlinkClick r:id="rId3"/>
              </a:rPr>
              <a:t>Basques,B.A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Toy,J.O</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Bohl,D.D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Golinvaux,N.S</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Grauer,J.N</a:t>
            </a:r>
            <a:r>
              <a:rPr lang="en-US" sz="1200" b="0" i="0" u="none" strike="noStrike" kern="1200" dirty="0">
                <a:solidFill>
                  <a:schemeClr val="tx1"/>
                </a:solidFill>
                <a:effectLst/>
                <a:latin typeface="+mn-lt"/>
                <a:ea typeface="+mn-ea"/>
                <a:cs typeface="+mn-cs"/>
                <a:hlinkClick r:id="rId3"/>
              </a:rPr>
              <a:t>. General compared with spinal anesthesia for total hip arthroplasty. J Bone Joint Surg Am; 2015/3/18: 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Hunt,L.P</a:t>
            </a:r>
            <a:r>
              <a:rPr lang="en-US" sz="1200" b="0" i="0" u="none" strike="noStrike" kern="1200" dirty="0">
                <a:solidFill>
                  <a:schemeClr val="tx1"/>
                </a:solidFill>
                <a:effectLst/>
                <a:latin typeface="+mn-lt"/>
                <a:ea typeface="+mn-ea"/>
                <a:cs typeface="+mn-cs"/>
                <a:hlinkClick r:id="rId4"/>
              </a:rPr>
              <a:t>.; Ben-</a:t>
            </a:r>
            <a:r>
              <a:rPr lang="en-US" sz="1200" b="0" i="0" u="none" strike="noStrike" kern="1200" dirty="0" err="1">
                <a:solidFill>
                  <a:schemeClr val="tx1"/>
                </a:solidFill>
                <a:effectLst/>
                <a:latin typeface="+mn-lt"/>
                <a:ea typeface="+mn-ea"/>
                <a:cs typeface="+mn-cs"/>
                <a:hlinkClick r:id="rId4"/>
              </a:rPr>
              <a:t>Shlomo,Y</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Clark,E.M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Dieppe,P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Judge,A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MacGregor,A.J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Tobias,J.H</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Vernon,K</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Blom,A.W</a:t>
            </a:r>
            <a:r>
              <a:rPr lang="en-US" sz="1200" b="0" i="0" u="none" strike="noStrike" kern="1200" dirty="0">
                <a:solidFill>
                  <a:schemeClr val="tx1"/>
                </a:solidFill>
                <a:effectLst/>
                <a:latin typeface="+mn-lt"/>
                <a:ea typeface="+mn-ea"/>
                <a:cs typeface="+mn-cs"/>
                <a:hlinkClick r:id="rId4"/>
              </a:rPr>
              <a:t>. 90-day mortality after 409,096 total hip replacements for osteoarthritis, from the National Joint Registry for England and Wales: a retrospective analysis. 2013/9/28: 9898</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38</a:t>
            </a:fld>
            <a:endParaRPr lang="en-US"/>
          </a:p>
        </p:txBody>
      </p:sp>
    </p:spTree>
    <p:extLst>
      <p:ext uri="{BB962C8B-B14F-4D97-AF65-F5344CB8AC3E}">
        <p14:creationId xmlns:p14="http://schemas.microsoft.com/office/powerpoint/2010/main" val="3876584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Two high quality (Martin et al, </a:t>
            </a:r>
            <a:r>
              <a:rPr lang="en-US" sz="1200" b="0" i="0" u="none" strike="noStrike" kern="1200" baseline="0" dirty="0" err="1">
                <a:solidFill>
                  <a:schemeClr val="tx1"/>
                </a:solidFill>
                <a:latin typeface="+mn-lt"/>
                <a:ea typeface="+mn-ea"/>
                <a:cs typeface="+mn-cs"/>
              </a:rPr>
              <a:t>Niskanen</a:t>
            </a:r>
            <a:r>
              <a:rPr lang="en-US" sz="1200" b="0" i="0" u="none" strike="noStrike" kern="1200" baseline="0" dirty="0">
                <a:solidFill>
                  <a:schemeClr val="tx1"/>
                </a:solidFill>
                <a:latin typeface="+mn-lt"/>
                <a:ea typeface="+mn-ea"/>
                <a:cs typeface="+mn-cs"/>
              </a:rPr>
              <a:t> et al) and two moderate strength (Imai et al, Benoni et al) studies evaluated the perioperative use of tranexamic acid (TXA) for total hip arthroplasty (THA). Martin, et al conducted a prospective, stratified, randomized, double-blind, placebo- controlled trial that demonstrated that the use of topical TXA in THA resulted in a smaller reduction in postoperative hemoglobin. There was a trend toward lower transfusion rates that was not statistically significant. </a:t>
            </a:r>
            <a:r>
              <a:rPr lang="en-US" sz="1200" b="0" i="0" u="none" strike="noStrike" kern="1200" baseline="0" dirty="0" err="1">
                <a:solidFill>
                  <a:schemeClr val="tx1"/>
                </a:solidFill>
                <a:latin typeface="+mn-lt"/>
                <a:ea typeface="+mn-ea"/>
                <a:cs typeface="+mn-cs"/>
              </a:rPr>
              <a:t>Niskanen</a:t>
            </a:r>
            <a:r>
              <a:rPr lang="en-US" sz="1200" b="0" i="0" u="none" strike="noStrike" kern="1200" baseline="0" dirty="0">
                <a:solidFill>
                  <a:schemeClr val="tx1"/>
                </a:solidFill>
                <a:latin typeface="+mn-lt"/>
                <a:ea typeface="+mn-ea"/>
                <a:cs typeface="+mn-cs"/>
              </a:rPr>
              <a:t> at el and </a:t>
            </a:r>
            <a:r>
              <a:rPr lang="en-US" sz="1200" b="0" i="0" u="none" strike="noStrike" kern="1200" baseline="0" dirty="0" err="1">
                <a:solidFill>
                  <a:schemeClr val="tx1"/>
                </a:solidFill>
                <a:latin typeface="+mn-lt"/>
                <a:ea typeface="+mn-ea"/>
                <a:cs typeface="+mn-cs"/>
              </a:rPr>
              <a:t>Korkala</a:t>
            </a:r>
            <a:r>
              <a:rPr lang="en-US" sz="1200" b="0" i="0" u="none" strike="noStrike" kern="1200" baseline="0" dirty="0">
                <a:solidFill>
                  <a:schemeClr val="tx1"/>
                </a:solidFill>
                <a:latin typeface="+mn-lt"/>
                <a:ea typeface="+mn-ea"/>
                <a:cs typeface="+mn-cs"/>
              </a:rPr>
              <a:t> et al conducted a randomized, double-blind study of 39 THA patients that demonstrated smaller total blood loss in cemented THA for patients who received perioperative intravenous TXA. Imai, et al evaluated 107 THA patients who were randomly divided into 1 control group and 4 treatment groups based on the timing of TXA administration. All groups who received TXA, irrespective of the dose timing, experienced lower intraoperative and perioperative total blood loss. Benoni et al, performed a prospective, randomized, double-blind study on the effect of intravenous TXA at the beginning of THA which also demonstrated significantly lower postoperative blood loss compared to placebo. Since indications for allogenic blood transfusions differed among studies, there was no consistent evidence that TXA reduced perioperative transfusion rates.</a:t>
            </a: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there is concern that there may be contraindications to the use of TXA, none of the papers cited above demonstrated an increased risk of adverse events related to the perioperative use of TXA for THA.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Randomized, prospective trials comparing IV TXA, topical TXA, and oral TXA are warranted to specifically assess dosing, technique and timing of administration, uniform measures of perioperative blood loss, cost, including impact on blood transfusion, and contraindications.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r>
              <a:rPr lang="en-US" sz="1200" b="0" i="0" u="none" strike="noStrike" kern="1200" dirty="0" err="1">
                <a:solidFill>
                  <a:schemeClr val="tx1"/>
                </a:solidFill>
                <a:effectLst/>
                <a:latin typeface="+mn-lt"/>
                <a:ea typeface="+mn-ea"/>
                <a:cs typeface="+mn-cs"/>
                <a:hlinkClick r:id="rId3"/>
              </a:rPr>
              <a:t>Benoni,G</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Fredin,H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Knebel,R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Nilsson,P</a:t>
            </a:r>
            <a:r>
              <a:rPr lang="en-US" sz="1200" b="0" i="0" u="none" strike="noStrike" kern="1200" dirty="0">
                <a:solidFill>
                  <a:schemeClr val="tx1"/>
                </a:solidFill>
                <a:effectLst/>
                <a:latin typeface="+mn-lt"/>
                <a:ea typeface="+mn-ea"/>
                <a:cs typeface="+mn-cs"/>
                <a:hlinkClick r:id="rId3"/>
              </a:rPr>
              <a:t>. Blood conservation with tranexamic acid in total hip arthroplasty: a randomized, double-blind study in 40 primary operations. Acta </a:t>
            </a:r>
            <a:r>
              <a:rPr lang="en-US" sz="1200" b="0" i="0" u="none" strike="noStrike" kern="1200" dirty="0" err="1">
                <a:solidFill>
                  <a:schemeClr val="tx1"/>
                </a:solidFill>
                <a:effectLst/>
                <a:latin typeface="+mn-lt"/>
                <a:ea typeface="+mn-ea"/>
                <a:cs typeface="+mn-cs"/>
                <a:hlinkClick r:id="rId3"/>
              </a:rPr>
              <a:t>Orthop</a:t>
            </a:r>
            <a:r>
              <a:rPr lang="en-US" sz="1200" b="0" i="0" u="none" strike="noStrike" kern="1200" dirty="0">
                <a:solidFill>
                  <a:schemeClr val="tx1"/>
                </a:solidFill>
                <a:effectLst/>
                <a:latin typeface="+mn-lt"/>
                <a:ea typeface="+mn-ea"/>
                <a:cs typeface="+mn-cs"/>
                <a:hlinkClick r:id="rId3"/>
              </a:rPr>
              <a:t> Scand.; 2001/10: 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Imai,N</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Dohmae,Y</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Suda,K</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Miyasaka,D</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Ito,T</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Endo,N</a:t>
            </a:r>
            <a:r>
              <a:rPr lang="en-US" sz="1200" b="0" i="0" u="none" strike="noStrike" kern="1200" dirty="0">
                <a:solidFill>
                  <a:schemeClr val="tx1"/>
                </a:solidFill>
                <a:effectLst/>
                <a:latin typeface="+mn-lt"/>
                <a:ea typeface="+mn-ea"/>
                <a:cs typeface="+mn-cs"/>
                <a:hlinkClick r:id="rId4"/>
              </a:rPr>
              <a:t>. Tranexamic acid for reduction of blood loss during total hip arthroplasty. J Arthroplasty; 2012/12: 10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Martin,J.G</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Cassatt,K.B</a:t>
            </a:r>
            <a:r>
              <a:rPr lang="en-US" sz="1200" b="0" i="0" u="none" strike="noStrike" kern="1200" dirty="0">
                <a:solidFill>
                  <a:schemeClr val="tx1"/>
                </a:solidFill>
                <a:effectLst/>
                <a:latin typeface="+mn-lt"/>
                <a:ea typeface="+mn-ea"/>
                <a:cs typeface="+mn-cs"/>
                <a:hlinkClick r:id="rId5"/>
              </a:rPr>
              <a:t>.; Kincaid-</a:t>
            </a:r>
            <a:r>
              <a:rPr lang="en-US" sz="1200" b="0" i="0" u="none" strike="noStrike" kern="1200" dirty="0" err="1">
                <a:solidFill>
                  <a:schemeClr val="tx1"/>
                </a:solidFill>
                <a:effectLst/>
                <a:latin typeface="+mn-lt"/>
                <a:ea typeface="+mn-ea"/>
                <a:cs typeface="+mn-cs"/>
                <a:hlinkClick r:id="rId5"/>
              </a:rPr>
              <a:t>Cinnamon,K.A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Westendorf,D.S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Garton,A.S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Lemke,J.H</a:t>
            </a:r>
            <a:r>
              <a:rPr lang="en-US" sz="1200" b="0" i="0" u="none" strike="noStrike" kern="1200" dirty="0">
                <a:solidFill>
                  <a:schemeClr val="tx1"/>
                </a:solidFill>
                <a:effectLst/>
                <a:latin typeface="+mn-lt"/>
                <a:ea typeface="+mn-ea"/>
                <a:cs typeface="+mn-cs"/>
                <a:hlinkClick r:id="rId5"/>
              </a:rPr>
              <a:t>. Topical administration of tranexamic acid in primary total hip and total knee arthroplasty. J Arthroplasty; 2014/5: 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Niskanen,R.O</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Korkala,O.L</a:t>
            </a:r>
            <a:r>
              <a:rPr lang="en-US" sz="1200" b="0" i="0" u="none" strike="noStrike" kern="1200" dirty="0">
                <a:solidFill>
                  <a:schemeClr val="tx1"/>
                </a:solidFill>
                <a:effectLst/>
                <a:latin typeface="+mn-lt"/>
                <a:ea typeface="+mn-ea"/>
                <a:cs typeface="+mn-cs"/>
                <a:hlinkClick r:id="rId6"/>
              </a:rPr>
              <a:t>. Tranexamic acid reduces blood loss in cemented hip arthroplasty: a randomized, double-blind study of 39 patients with osteoarthritis. Acta </a:t>
            </a:r>
            <a:r>
              <a:rPr lang="en-US" sz="1200" b="0" i="0" u="none" strike="noStrike" kern="1200" dirty="0" err="1">
                <a:solidFill>
                  <a:schemeClr val="tx1"/>
                </a:solidFill>
                <a:effectLst/>
                <a:latin typeface="+mn-lt"/>
                <a:ea typeface="+mn-ea"/>
                <a:cs typeface="+mn-cs"/>
                <a:hlinkClick r:id="rId6"/>
              </a:rPr>
              <a:t>Orthop</a:t>
            </a:r>
            <a:r>
              <a:rPr lang="en-US" sz="1200" b="0" i="0" u="none" strike="noStrike" kern="1200" dirty="0">
                <a:solidFill>
                  <a:schemeClr val="tx1"/>
                </a:solidFill>
                <a:effectLst/>
                <a:latin typeface="+mn-lt"/>
                <a:ea typeface="+mn-ea"/>
                <a:cs typeface="+mn-cs"/>
                <a:hlinkClick r:id="rId6"/>
              </a:rPr>
              <a:t>; 2005/12: 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39</a:t>
            </a:fld>
            <a:endParaRPr lang="en-US"/>
          </a:p>
        </p:txBody>
      </p:sp>
    </p:spTree>
    <p:extLst>
      <p:ext uri="{BB962C8B-B14F-4D97-AF65-F5344CB8AC3E}">
        <p14:creationId xmlns:p14="http://schemas.microsoft.com/office/powerpoint/2010/main" val="139184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Goals and Rationale </a:t>
            </a:r>
          </a:p>
          <a:p>
            <a:endParaRPr lang="en-US" b="1" dirty="0"/>
          </a:p>
          <a:p>
            <a:r>
              <a:rPr lang="en-US" dirty="0"/>
              <a:t>The purpose of a clinical practice guideline is to improve treatment based on current best evidence. A clinical practice guideline consists of a systematic review of all available literature on the topic, and demonstrates where there is good evidence, where evidence is lacking, and what topics require future research. AAOS staff and the physician work group systematically review available literature and subsequently write recommendations based on a rigorous, standardized process. </a:t>
            </a:r>
          </a:p>
          <a:p>
            <a:endParaRPr lang="en-US" dirty="0"/>
          </a:p>
          <a:p>
            <a:r>
              <a:rPr lang="en-US" dirty="0"/>
              <a:t>Musculoskeletal care is provided in many different settings by many different providers. A guideline was created</a:t>
            </a:r>
            <a:r>
              <a:rPr lang="en-US" baseline="0" dirty="0"/>
              <a:t> </a:t>
            </a:r>
            <a:r>
              <a:rPr lang="en-US" dirty="0"/>
              <a:t>as an educational tool to guide qualified physicians and orthopaedic surgeons through a series of treatment decisions in an effort to improve the quality and efficiency of care, and should not be construed as including all proper methods of care or excluding methods of care reasonably directed to obtaining the same results. The ultimate judgment regarding any specific procedure or treatment must be made in light of all circumstances presented by the patient and the needs and resources particular to the locality or institution.</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a:t>
            </a:fld>
            <a:endParaRPr lang="en-US"/>
          </a:p>
        </p:txBody>
      </p:sp>
    </p:spTree>
    <p:extLst>
      <p:ext uri="{BB962C8B-B14F-4D97-AF65-F5344CB8AC3E}">
        <p14:creationId xmlns:p14="http://schemas.microsoft.com/office/powerpoint/2010/main" val="1314406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high quality studies (</a:t>
            </a:r>
            <a:r>
              <a:rPr lang="en-US" sz="1200" b="0" i="0" u="none" strike="noStrike" kern="1200" baseline="0" dirty="0" err="1">
                <a:solidFill>
                  <a:schemeClr val="tx1"/>
                </a:solidFill>
                <a:latin typeface="+mn-lt"/>
                <a:ea typeface="+mn-ea"/>
                <a:cs typeface="+mn-cs"/>
              </a:rPr>
              <a:t>Goosen</a:t>
            </a:r>
            <a:r>
              <a:rPr lang="en-US" sz="1200" b="0" i="0" u="none" strike="noStrike" kern="1200" baseline="0" dirty="0">
                <a:solidFill>
                  <a:schemeClr val="tx1"/>
                </a:solidFill>
                <a:latin typeface="+mn-lt"/>
                <a:ea typeface="+mn-ea"/>
                <a:cs typeface="+mn-cs"/>
              </a:rPr>
              <a:t> et al 2011, </a:t>
            </a:r>
            <a:r>
              <a:rPr lang="en-US" sz="1200" b="0" i="0" u="none" strike="noStrike" kern="1200" baseline="0" dirty="0" err="1">
                <a:solidFill>
                  <a:schemeClr val="tx1"/>
                </a:solidFill>
                <a:latin typeface="+mn-lt"/>
                <a:ea typeface="+mn-ea"/>
                <a:cs typeface="+mn-cs"/>
              </a:rPr>
              <a:t>Repantis</a:t>
            </a:r>
            <a:r>
              <a:rPr lang="en-US" sz="1200" b="0" i="0" u="none" strike="noStrike" kern="1200" baseline="0" dirty="0">
                <a:solidFill>
                  <a:schemeClr val="tx1"/>
                </a:solidFill>
                <a:latin typeface="+mn-lt"/>
                <a:ea typeface="+mn-ea"/>
                <a:cs typeface="+mn-cs"/>
              </a:rPr>
              <a:t> et al 2015, and Taunton et al 2014) examined the three most common total hip approaches. Though well designed individually, they did not compare all of the common approaches in each paper. Therefore, the strength of the recommendation was downgraded to moderate.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None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Randomized controlled trial comparing common and emerging techniques on approaches to THA.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r>
              <a:rPr lang="en-US" sz="1200" b="0" i="0" u="none" strike="noStrike" kern="1200" dirty="0" err="1">
                <a:solidFill>
                  <a:schemeClr val="tx1"/>
                </a:solidFill>
                <a:effectLst/>
                <a:latin typeface="+mn-lt"/>
                <a:ea typeface="+mn-ea"/>
                <a:cs typeface="+mn-cs"/>
                <a:hlinkClick r:id="rId3"/>
              </a:rPr>
              <a:t>Goosen,J.H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Kollen,B.J</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Castelein,R.M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Kuipers,B.M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Verheyen,C.C</a:t>
            </a:r>
            <a:r>
              <a:rPr lang="en-US" sz="1200" b="0" i="0" u="none" strike="noStrike" kern="1200" dirty="0">
                <a:solidFill>
                  <a:schemeClr val="tx1"/>
                </a:solidFill>
                <a:effectLst/>
                <a:latin typeface="+mn-lt"/>
                <a:ea typeface="+mn-ea"/>
                <a:cs typeface="+mn-cs"/>
                <a:hlinkClick r:id="rId3"/>
              </a:rPr>
              <a:t>. Minimally invasive versus classic procedures in total hip arthroplasty: a double-blind randomized controlled trial. Clin </a:t>
            </a:r>
            <a:r>
              <a:rPr lang="en-US" sz="1200" b="0" i="0" u="none" strike="noStrike" kern="1200" dirty="0" err="1">
                <a:solidFill>
                  <a:schemeClr val="tx1"/>
                </a:solidFill>
                <a:effectLst/>
                <a:latin typeface="+mn-lt"/>
                <a:ea typeface="+mn-ea"/>
                <a:cs typeface="+mn-cs"/>
                <a:hlinkClick r:id="rId3"/>
              </a:rPr>
              <a:t>Orthop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Relat</a:t>
            </a:r>
            <a:r>
              <a:rPr lang="en-US" sz="1200" b="0" i="0" u="none" strike="noStrike" kern="1200" dirty="0">
                <a:solidFill>
                  <a:schemeClr val="tx1"/>
                </a:solidFill>
                <a:effectLst/>
                <a:latin typeface="+mn-lt"/>
                <a:ea typeface="+mn-ea"/>
                <a:cs typeface="+mn-cs"/>
                <a:hlinkClick r:id="rId3"/>
              </a:rPr>
              <a:t> Res; 2011/1: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Repantis,T</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Bouras,T</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Korovessis,P</a:t>
            </a:r>
            <a:r>
              <a:rPr lang="en-US" sz="1200" b="0" i="0" u="none" strike="noStrike" kern="1200" dirty="0">
                <a:solidFill>
                  <a:schemeClr val="tx1"/>
                </a:solidFill>
                <a:effectLst/>
                <a:latin typeface="+mn-lt"/>
                <a:ea typeface="+mn-ea"/>
                <a:cs typeface="+mn-cs"/>
                <a:hlinkClick r:id="rId4"/>
              </a:rPr>
              <a:t>. Comparison of minimally invasive approach versus conventional anterolateral approach for total hip arthroplasty: a randomized controlled trial. Eur J </a:t>
            </a:r>
            <a:r>
              <a:rPr lang="en-US" sz="1200" b="0" i="0" u="none" strike="noStrike" kern="1200" dirty="0" err="1">
                <a:solidFill>
                  <a:schemeClr val="tx1"/>
                </a:solidFill>
                <a:effectLst/>
                <a:latin typeface="+mn-lt"/>
                <a:ea typeface="+mn-ea"/>
                <a:cs typeface="+mn-cs"/>
                <a:hlinkClick r:id="rId4"/>
              </a:rPr>
              <a:t>Orthop</a:t>
            </a:r>
            <a:r>
              <a:rPr lang="en-US" sz="1200" b="0" i="0" u="none" strike="noStrike" kern="1200" dirty="0">
                <a:solidFill>
                  <a:schemeClr val="tx1"/>
                </a:solidFill>
                <a:effectLst/>
                <a:latin typeface="+mn-lt"/>
                <a:ea typeface="+mn-ea"/>
                <a:cs typeface="+mn-cs"/>
                <a:hlinkClick r:id="rId4"/>
              </a:rPr>
              <a:t> Surg </a:t>
            </a:r>
            <a:r>
              <a:rPr lang="en-US" sz="1200" b="0" i="0" u="none" strike="noStrike" kern="1200" dirty="0" err="1">
                <a:solidFill>
                  <a:schemeClr val="tx1"/>
                </a:solidFill>
                <a:effectLst/>
                <a:latin typeface="+mn-lt"/>
                <a:ea typeface="+mn-ea"/>
                <a:cs typeface="+mn-cs"/>
                <a:hlinkClick r:id="rId4"/>
              </a:rPr>
              <a:t>Traumatol</a:t>
            </a:r>
            <a:r>
              <a:rPr lang="en-US" sz="1200" b="0" i="0" u="none" strike="noStrike" kern="1200" dirty="0">
                <a:solidFill>
                  <a:schemeClr val="tx1"/>
                </a:solidFill>
                <a:effectLst/>
                <a:latin typeface="+mn-lt"/>
                <a:ea typeface="+mn-ea"/>
                <a:cs typeface="+mn-cs"/>
                <a:hlinkClick r:id="rId4"/>
              </a:rPr>
              <a:t>; 2015/1: 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Taunton,M.J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Mason,J.B</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Odum,S.M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Springer,B.D</a:t>
            </a:r>
            <a:r>
              <a:rPr lang="en-US" sz="1200" b="0" i="0" u="none" strike="noStrike" kern="1200" dirty="0">
                <a:solidFill>
                  <a:schemeClr val="tx1"/>
                </a:solidFill>
                <a:effectLst/>
                <a:latin typeface="+mn-lt"/>
                <a:ea typeface="+mn-ea"/>
                <a:cs typeface="+mn-cs"/>
                <a:hlinkClick r:id="rId5"/>
              </a:rPr>
              <a:t>. Direct anterior total hip arthroplasty yields more rapid voluntary cessation of all walking aids: a prospective, randomized clinical trial. J Arthroplasty; 2014/9: 9</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40</a:t>
            </a:fld>
            <a:endParaRPr lang="en-US"/>
          </a:p>
        </p:txBody>
      </p:sp>
    </p:spTree>
    <p:extLst>
      <p:ext uri="{BB962C8B-B14F-4D97-AF65-F5344CB8AC3E}">
        <p14:creationId xmlns:p14="http://schemas.microsoft.com/office/powerpoint/2010/main" val="2128976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41</a:t>
            </a:fld>
            <a:endParaRPr lang="en-US"/>
          </a:p>
        </p:txBody>
      </p:sp>
    </p:spTree>
    <p:extLst>
      <p:ext uri="{BB962C8B-B14F-4D97-AF65-F5344CB8AC3E}">
        <p14:creationId xmlns:p14="http://schemas.microsoft.com/office/powerpoint/2010/main" val="403888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42</a:t>
            </a:fld>
            <a:endParaRPr lang="en-US"/>
          </a:p>
        </p:txBody>
      </p:sp>
    </p:spTree>
    <p:extLst>
      <p:ext uri="{BB962C8B-B14F-4D97-AF65-F5344CB8AC3E}">
        <p14:creationId xmlns:p14="http://schemas.microsoft.com/office/powerpoint/2010/main" val="20102782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43</a:t>
            </a:fld>
            <a:endParaRPr lang="en-US"/>
          </a:p>
        </p:txBody>
      </p:sp>
    </p:spTree>
    <p:extLst>
      <p:ext uri="{BB962C8B-B14F-4D97-AF65-F5344CB8AC3E}">
        <p14:creationId xmlns:p14="http://schemas.microsoft.com/office/powerpoint/2010/main" val="502003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44</a:t>
            </a:fld>
            <a:endParaRPr lang="en-US"/>
          </a:p>
        </p:txBody>
      </p:sp>
    </p:spTree>
    <p:extLst>
      <p:ext uri="{BB962C8B-B14F-4D97-AF65-F5344CB8AC3E}">
        <p14:creationId xmlns:p14="http://schemas.microsoft.com/office/powerpoint/2010/main" val="1170725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45</a:t>
            </a:fld>
            <a:endParaRPr lang="en-US"/>
          </a:p>
        </p:txBody>
      </p:sp>
    </p:spTree>
    <p:extLst>
      <p:ext uri="{BB962C8B-B14F-4D97-AF65-F5344CB8AC3E}">
        <p14:creationId xmlns:p14="http://schemas.microsoft.com/office/powerpoint/2010/main" val="23369564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effectLst>
                  <a:outerShdw blurRad="38100" dist="38100" dir="2700000" algn="tl">
                    <a:srgbClr val="000000">
                      <a:alpha val="43137"/>
                    </a:srgbClr>
                  </a:outerShdw>
                </a:effectLst>
              </a:rPr>
              <a:t>FUTURE RESEARCH – RISK ASSESSMENT TOOLS</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Understanding the causes of adverse events and readmission to the hospital after THA is of paramount importance with respect to improving patient safety, managing patient expectations, and lowering cost of care. Identifying modifiable risk factors and then providing and optimizing patients’ health prior to THA is recommended. Further multi-institutional studies are warranted to evaluate the efficacy of risk assessment tools with respect to managing patients’ expectations and improving shared-decision making. Future studies should attempt to better delineate between clinical outcome tools and risk assessment tools which incorporate comorbidities such as diabetes, tobacco use, etc. </a:t>
            </a:r>
            <a:endParaRPr lang="en-US" b="0" dirty="0"/>
          </a:p>
        </p:txBody>
      </p:sp>
      <p:sp>
        <p:nvSpPr>
          <p:cNvPr id="4" name="Slide Number Placeholder 3"/>
          <p:cNvSpPr>
            <a:spLocks noGrp="1"/>
          </p:cNvSpPr>
          <p:nvPr>
            <p:ph type="sldNum" sz="quarter" idx="10"/>
          </p:nvPr>
        </p:nvSpPr>
        <p:spPr/>
        <p:txBody>
          <a:bodyPr/>
          <a:lstStyle/>
          <a:p>
            <a:fld id="{773B0F6F-B83E-447F-A566-EAD229E72311}" type="slidenum">
              <a:rPr lang="en-US" smtClean="0"/>
              <a:t>46</a:t>
            </a:fld>
            <a:endParaRPr lang="en-US"/>
          </a:p>
        </p:txBody>
      </p:sp>
    </p:spTree>
    <p:extLst>
      <p:ext uri="{BB962C8B-B14F-4D97-AF65-F5344CB8AC3E}">
        <p14:creationId xmlns:p14="http://schemas.microsoft.com/office/powerpoint/2010/main" val="2933600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outerShdw blurRad="38100" dist="38100" dir="2700000" algn="tl">
                    <a:srgbClr val="000000">
                      <a:alpha val="43137"/>
                    </a:srgbClr>
                  </a:outerShdw>
                </a:effectLst>
              </a:rPr>
              <a:t>FUTURE RESEARCH – OBESITY (EARLY AND LATE SURGICAL OUTCOMES)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Future research should examine the following: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BMI &gt;30 incrementally upwards to detect risk stratification for adverse events and inferior outcomes.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Find new measurements to be used in conjunction with BMI that will refine the risk stratification for adverse events and poor outcomes. Perhaps direct measurements of local fat deposition (e.g. Depth of surgical wound) vs. BMI would be more helpful in stratifying the risk of wound problems such as dehiscence, hematoma, and infection.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Encourage longitudinal studies that evaluate the effects of weight loss in an individual and the outcomes of total hip replacement in patients who have lost significant weight pre-operatively. </a:t>
            </a:r>
          </a:p>
        </p:txBody>
      </p:sp>
      <p:sp>
        <p:nvSpPr>
          <p:cNvPr id="4" name="Slide Number Placeholder 3"/>
          <p:cNvSpPr>
            <a:spLocks noGrp="1"/>
          </p:cNvSpPr>
          <p:nvPr>
            <p:ph type="sldNum" sz="quarter" idx="10"/>
          </p:nvPr>
        </p:nvSpPr>
        <p:spPr/>
        <p:txBody>
          <a:bodyPr/>
          <a:lstStyle/>
          <a:p>
            <a:fld id="{773B0F6F-B83E-447F-A566-EAD229E72311}" type="slidenum">
              <a:rPr lang="en-US" smtClean="0"/>
              <a:t>47</a:t>
            </a:fld>
            <a:endParaRPr lang="en-US"/>
          </a:p>
        </p:txBody>
      </p:sp>
    </p:spTree>
    <p:extLst>
      <p:ext uri="{BB962C8B-B14F-4D97-AF65-F5344CB8AC3E}">
        <p14:creationId xmlns:p14="http://schemas.microsoft.com/office/powerpoint/2010/main" val="42376935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FUTURE RESEARCH – AGE-ADVERSE EVENTS IN THA PATIENTS</a:t>
            </a:r>
          </a:p>
          <a:p>
            <a:endParaRPr lang="en-US" dirty="0"/>
          </a:p>
          <a:p>
            <a:pPr>
              <a:lnSpc>
                <a:spcPct val="100000"/>
              </a:lnSpc>
              <a:spcBef>
                <a:spcPts val="0"/>
              </a:spcBef>
              <a:buFont typeface="Arial" panose="020B0604020202020204" pitchFamily="34" charset="0"/>
              <a:buChar char="•"/>
            </a:pPr>
            <a:r>
              <a:rPr lang="en-US" sz="1200" dirty="0"/>
              <a:t>Continued long term studies following younger (age &lt; 50) and older (age &gt; 80) patients with symptomatic osteoarthritis of the hip undergoing total hip arthroplasty using contemporary techniques.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48</a:t>
            </a:fld>
            <a:endParaRPr lang="en-US"/>
          </a:p>
        </p:txBody>
      </p:sp>
    </p:spTree>
    <p:extLst>
      <p:ext uri="{BB962C8B-B14F-4D97-AF65-F5344CB8AC3E}">
        <p14:creationId xmlns:p14="http://schemas.microsoft.com/office/powerpoint/2010/main" val="21349459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FUTURE RESEARCH – MENTAL HEALTH DISORDER</a:t>
            </a:r>
          </a:p>
          <a:p>
            <a:endParaRPr lang="en-US" b="0" dirty="0">
              <a:effectLst>
                <a:outerShdw blurRad="38100" dist="38100" dir="2700000" algn="tl">
                  <a:srgbClr val="000000">
                    <a:alpha val="43137"/>
                  </a:srgbClr>
                </a:outerShdw>
              </a:effectLst>
            </a:endParaRPr>
          </a:p>
          <a:p>
            <a:pPr marL="457200" indent="-457200">
              <a:lnSpc>
                <a:spcPct val="100000"/>
              </a:lnSpc>
              <a:spcBef>
                <a:spcPts val="0"/>
              </a:spcBef>
              <a:spcAft>
                <a:spcPts val="1200"/>
              </a:spcAft>
              <a:buFont typeface="Wingdings" panose="05000000000000000000" pitchFamily="2" charset="2"/>
              <a:buChar char="§"/>
            </a:pPr>
            <a:r>
              <a:rPr lang="en-US" sz="1200" dirty="0"/>
              <a:t>Addressing mental health disorders as modifiable risk factors should be considered as an important focus of research. Research questions might include the treatment of depression prior to surgery and managing anxiety through the episode of care and the impact on outcomes and patient satisfaction.</a:t>
            </a:r>
          </a:p>
        </p:txBody>
      </p:sp>
      <p:sp>
        <p:nvSpPr>
          <p:cNvPr id="4" name="Slide Number Placeholder 3"/>
          <p:cNvSpPr>
            <a:spLocks noGrp="1"/>
          </p:cNvSpPr>
          <p:nvPr>
            <p:ph type="sldNum" sz="quarter" idx="10"/>
          </p:nvPr>
        </p:nvSpPr>
        <p:spPr/>
        <p:txBody>
          <a:bodyPr/>
          <a:lstStyle/>
          <a:p>
            <a:fld id="{773B0F6F-B83E-447F-A566-EAD229E72311}" type="slidenum">
              <a:rPr lang="en-US" smtClean="0"/>
              <a:t>49</a:t>
            </a:fld>
            <a:endParaRPr lang="en-US"/>
          </a:p>
        </p:txBody>
      </p:sp>
    </p:spTree>
    <p:extLst>
      <p:ext uri="{BB962C8B-B14F-4D97-AF65-F5344CB8AC3E}">
        <p14:creationId xmlns:p14="http://schemas.microsoft.com/office/powerpoint/2010/main" val="83875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What is Evidence-Based Medicine</a:t>
            </a:r>
          </a:p>
          <a:p>
            <a:endParaRPr lang="en-US" altLang="en-US" b="1" dirty="0"/>
          </a:p>
          <a:p>
            <a:r>
              <a:rPr lang="en-US" altLang="en-US" dirty="0"/>
              <a:t>What is evidence-based medicine?  Clinical practice was historically viewed as the “art of medicine.” The use of the scientific method, as used in bench research, statistical analysis, and epidemiology, was rare in the world of medicine. </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cs typeface="Arial" pitchFamily="34" charset="0"/>
              </a:rPr>
              <a:t>Expert opinion, experience, and authoritarian judgment were the foundation for decision making.</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cs typeface="Arial" pitchFamily="34" charset="0"/>
              </a:rPr>
              <a:t>Habits, protocols, and traditions directed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itchFamily="34" charset="0"/>
              <a:ea typeface="ＭＳ Ｐゴシック" pitchFamily="34" charset="-128"/>
              <a:cs typeface="Arial" pitchFamily="34" charset="0"/>
            </a:endParaRPr>
          </a:p>
          <a:p>
            <a:r>
              <a:rPr lang="en-US" altLang="en-US" dirty="0">
                <a:latin typeface="Arial" pitchFamily="34" charset="0"/>
                <a:ea typeface="ＭＳ Ｐゴシック" pitchFamily="34" charset="-128"/>
                <a:cs typeface="Arial" pitchFamily="34" charset="0"/>
              </a:rPr>
              <a:t>However,  Clinical decisions should be based on the best patient and population-based evidence.</a:t>
            </a:r>
          </a:p>
          <a:p>
            <a:endParaRPr lang="en-US" altLang="en-US" dirty="0">
              <a:latin typeface="Arial" pitchFamily="34" charset="0"/>
              <a:ea typeface="ＭＳ Ｐゴシック" pitchFamily="3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Evidence based medicine applies the scientific method into healthcare decision-making. It is an approach to medical practice intended to optimize decision-making by emphasizing the use of evidence </a:t>
            </a:r>
            <a:r>
              <a:rPr lang="en-US" b="1" dirty="0"/>
              <a:t>from well designed and conducted research</a:t>
            </a:r>
          </a:p>
          <a:p>
            <a:endParaRPr lang="en-US" altLang="en-US" dirty="0"/>
          </a:p>
          <a:p>
            <a:pPr>
              <a:defRPr/>
            </a:pPr>
            <a:r>
              <a:rPr lang="en-US" altLang="en-US" dirty="0"/>
              <a:t>It classifies evidence by</a:t>
            </a:r>
            <a:r>
              <a:rPr lang="en-US" altLang="en-US" baseline="0" dirty="0"/>
              <a:t> </a:t>
            </a:r>
            <a:r>
              <a:rPr lang="en-US" dirty="0"/>
              <a:t>its strength, with the strongest types yielding the strongest recommendations.</a:t>
            </a:r>
          </a:p>
          <a:p>
            <a:pPr>
              <a:defRPr/>
            </a:pPr>
            <a:endParaRPr lang="en-US" alt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a:t>
            </a:fld>
            <a:endParaRPr lang="en-US"/>
          </a:p>
        </p:txBody>
      </p:sp>
    </p:spTree>
    <p:extLst>
      <p:ext uri="{BB962C8B-B14F-4D97-AF65-F5344CB8AC3E}">
        <p14:creationId xmlns:p14="http://schemas.microsoft.com/office/powerpoint/2010/main" val="794618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FUTURE RESEARCH – TOBACCO USE</a:t>
            </a:r>
          </a:p>
          <a:p>
            <a:pPr marL="0" indent="0">
              <a:lnSpc>
                <a:spcPct val="100000"/>
              </a:lnSpc>
              <a:spcBef>
                <a:spcPts val="0"/>
              </a:spcBef>
              <a:spcAft>
                <a:spcPts val="1200"/>
              </a:spcAft>
              <a:buFont typeface="Wingdings" panose="05000000000000000000" pitchFamily="2" charset="2"/>
              <a:buNone/>
            </a:pPr>
            <a:endParaRPr lang="en-US" dirty="0"/>
          </a:p>
          <a:p>
            <a:pPr marL="457200" indent="-457200">
              <a:lnSpc>
                <a:spcPct val="100000"/>
              </a:lnSpc>
              <a:spcBef>
                <a:spcPts val="0"/>
              </a:spcBef>
              <a:spcAft>
                <a:spcPts val="1200"/>
              </a:spcAft>
              <a:buFont typeface="Wingdings" panose="05000000000000000000" pitchFamily="2" charset="2"/>
              <a:buChar char="§"/>
            </a:pPr>
            <a:r>
              <a:rPr lang="en-US" sz="1200" dirty="0"/>
              <a:t>A randomized controlled trial of patients who use tobacco and are undergoing total hip arthroplasty is warranted, comparing patients who cease or decrease tobacco use, to those who continue smoking during the perioperative period. Consideration should also be given to evaluation of the efficacy of nicotine replacement therapy and/or counseling on smoking behavior.</a:t>
            </a:r>
          </a:p>
        </p:txBody>
      </p:sp>
      <p:sp>
        <p:nvSpPr>
          <p:cNvPr id="4" name="Slide Number Placeholder 3"/>
          <p:cNvSpPr>
            <a:spLocks noGrp="1"/>
          </p:cNvSpPr>
          <p:nvPr>
            <p:ph type="sldNum" sz="quarter" idx="10"/>
          </p:nvPr>
        </p:nvSpPr>
        <p:spPr/>
        <p:txBody>
          <a:bodyPr/>
          <a:lstStyle/>
          <a:p>
            <a:fld id="{773B0F6F-B83E-447F-A566-EAD229E72311}" type="slidenum">
              <a:rPr lang="en-US" smtClean="0"/>
              <a:t>50</a:t>
            </a:fld>
            <a:endParaRPr lang="en-US"/>
          </a:p>
        </p:txBody>
      </p:sp>
    </p:spTree>
    <p:extLst>
      <p:ext uri="{BB962C8B-B14F-4D97-AF65-F5344CB8AC3E}">
        <p14:creationId xmlns:p14="http://schemas.microsoft.com/office/powerpoint/2010/main" val="2042450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outerShdw blurRad="38100" dist="38100" dir="2700000" algn="tl">
                    <a:srgbClr val="000000">
                      <a:alpha val="43137"/>
                    </a:srgbClr>
                  </a:outerShdw>
                </a:effectLst>
              </a:rPr>
              <a:t>FUTURE RESEARCH – NON-NARCOTIC MANAGEMENT</a:t>
            </a:r>
          </a:p>
          <a:p>
            <a:endParaRPr lang="en-US" b="1" dirty="0">
              <a:effectLst>
                <a:outerShdw blurRad="38100" dist="38100" dir="2700000" algn="tl">
                  <a:srgbClr val="000000">
                    <a:alpha val="43137"/>
                  </a:srgbClr>
                </a:outerShdw>
              </a:effectLst>
            </a:endParaRPr>
          </a:p>
          <a:p>
            <a:r>
              <a:rPr lang="en-US" sz="1200" b="0" i="0" u="none" strike="noStrike" kern="1200" baseline="0" dirty="0">
                <a:solidFill>
                  <a:schemeClr val="tx1"/>
                </a:solidFill>
                <a:latin typeface="+mn-lt"/>
                <a:ea typeface="+mn-ea"/>
                <a:cs typeface="+mn-cs"/>
              </a:rPr>
              <a:t>Future studies performed assessing the efficacy and potential complications of long-term use of NSAIDs for the treatment of symptomatic hip osteoarthritis may be of benefit.</a:t>
            </a:r>
            <a:endParaRPr lang="en-US" sz="1200" dirty="0"/>
          </a:p>
        </p:txBody>
      </p:sp>
      <p:sp>
        <p:nvSpPr>
          <p:cNvPr id="4" name="Slide Number Placeholder 3"/>
          <p:cNvSpPr>
            <a:spLocks noGrp="1"/>
          </p:cNvSpPr>
          <p:nvPr>
            <p:ph type="sldNum" sz="quarter" idx="10"/>
          </p:nvPr>
        </p:nvSpPr>
        <p:spPr/>
        <p:txBody>
          <a:bodyPr/>
          <a:lstStyle/>
          <a:p>
            <a:fld id="{773B0F6F-B83E-447F-A566-EAD229E72311}" type="slidenum">
              <a:rPr lang="en-US" smtClean="0"/>
              <a:t>51</a:t>
            </a:fld>
            <a:endParaRPr lang="en-US"/>
          </a:p>
        </p:txBody>
      </p:sp>
    </p:spTree>
    <p:extLst>
      <p:ext uri="{BB962C8B-B14F-4D97-AF65-F5344CB8AC3E}">
        <p14:creationId xmlns:p14="http://schemas.microsoft.com/office/powerpoint/2010/main" val="21728243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FUTURE RESEARCH – GLUCOSAMINE SULFATE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457200" indent="-457200">
              <a:lnSpc>
                <a:spcPct val="100000"/>
              </a:lnSpc>
              <a:spcBef>
                <a:spcPts val="0"/>
              </a:spcBef>
              <a:spcAft>
                <a:spcPts val="1200"/>
              </a:spcAft>
              <a:buFont typeface="Wingdings" panose="05000000000000000000" pitchFamily="2" charset="2"/>
              <a:buChar char="§"/>
            </a:pPr>
            <a:r>
              <a:rPr lang="en-US" sz="1200" dirty="0"/>
              <a:t>As only one high quality study was discovered for this inquiry, additional high-powered placebo randomized controlled trials could further clarify this recommendation.</a:t>
            </a:r>
          </a:p>
        </p:txBody>
      </p:sp>
      <p:sp>
        <p:nvSpPr>
          <p:cNvPr id="4" name="Slide Number Placeholder 3"/>
          <p:cNvSpPr>
            <a:spLocks noGrp="1"/>
          </p:cNvSpPr>
          <p:nvPr>
            <p:ph type="sldNum" sz="quarter" idx="10"/>
          </p:nvPr>
        </p:nvSpPr>
        <p:spPr/>
        <p:txBody>
          <a:bodyPr/>
          <a:lstStyle/>
          <a:p>
            <a:fld id="{773B0F6F-B83E-447F-A566-EAD229E72311}" type="slidenum">
              <a:rPr lang="en-US" smtClean="0"/>
              <a:t>52</a:t>
            </a:fld>
            <a:endParaRPr lang="en-US"/>
          </a:p>
        </p:txBody>
      </p:sp>
    </p:spTree>
    <p:extLst>
      <p:ext uri="{BB962C8B-B14F-4D97-AF65-F5344CB8AC3E}">
        <p14:creationId xmlns:p14="http://schemas.microsoft.com/office/powerpoint/2010/main" val="2890761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FUTURE RESEARCH – INTRA-ARTICLAR INJECTIONS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baseline="0" dirty="0">
                <a:solidFill>
                  <a:schemeClr val="tx1"/>
                </a:solidFill>
                <a:latin typeface="+mn-lt"/>
                <a:ea typeface="+mn-ea"/>
                <a:cs typeface="+mn-cs"/>
              </a:rPr>
              <a:t>Further randomized control studies to better elucidate the effect of repeat IA injections of corticosteroids on the cartilage may be warranted. Similarly, randomized placebo control trials may be warranted to establish if PRP, stem cells and prolotherapy are efficacious.</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53</a:t>
            </a:fld>
            <a:endParaRPr lang="en-US"/>
          </a:p>
        </p:txBody>
      </p:sp>
    </p:spTree>
    <p:extLst>
      <p:ext uri="{BB962C8B-B14F-4D97-AF65-F5344CB8AC3E}">
        <p14:creationId xmlns:p14="http://schemas.microsoft.com/office/powerpoint/2010/main" val="31817094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FUTURE RESEARCH – CONSERVATIVE PHYSICAL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457200" indent="-457200">
              <a:lnSpc>
                <a:spcPct val="100000"/>
              </a:lnSpc>
              <a:spcBef>
                <a:spcPts val="0"/>
              </a:spcBef>
              <a:spcAft>
                <a:spcPts val="1200"/>
              </a:spcAft>
              <a:buFont typeface="Wingdings" panose="05000000000000000000" pitchFamily="2" charset="2"/>
              <a:buChar char="§"/>
            </a:pPr>
            <a:r>
              <a:rPr lang="en-US" sz="1200" dirty="0"/>
              <a:t>There were relatively few placebo controlled clinical trials for this patient population. Of the existing studies, both the duration and type of intervention was heterogeneous. Future research should focus on identifying the optimal dose and types of physical therapy interventions and modalities that may prove most useful to reduce long term pain and dysfunction.</a:t>
            </a:r>
          </a:p>
        </p:txBody>
      </p:sp>
      <p:sp>
        <p:nvSpPr>
          <p:cNvPr id="4" name="Slide Number Placeholder 3"/>
          <p:cNvSpPr>
            <a:spLocks noGrp="1"/>
          </p:cNvSpPr>
          <p:nvPr>
            <p:ph type="sldNum" sz="quarter" idx="10"/>
          </p:nvPr>
        </p:nvSpPr>
        <p:spPr/>
        <p:txBody>
          <a:bodyPr/>
          <a:lstStyle/>
          <a:p>
            <a:fld id="{773B0F6F-B83E-447F-A566-EAD229E72311}" type="slidenum">
              <a:rPr lang="en-US" smtClean="0"/>
              <a:t>54</a:t>
            </a:fld>
            <a:endParaRPr lang="en-US"/>
          </a:p>
        </p:txBody>
      </p:sp>
    </p:spTree>
    <p:extLst>
      <p:ext uri="{BB962C8B-B14F-4D97-AF65-F5344CB8AC3E}">
        <p14:creationId xmlns:p14="http://schemas.microsoft.com/office/powerpoint/2010/main" val="26834213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FUTURE RESEARCH – </a:t>
            </a:r>
          </a:p>
          <a:p>
            <a:r>
              <a:rPr lang="en-US" b="1" dirty="0">
                <a:effectLst>
                  <a:outerShdw blurRad="38100" dist="38100" dir="2700000" algn="tl">
                    <a:srgbClr val="000000">
                      <a:alpha val="43137"/>
                    </a:srgbClr>
                  </a:outerShdw>
                </a:effectLst>
              </a:rPr>
              <a:t>PREOPERATIVE/POSTOPERATIVE PHYSICAL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baseline="0" dirty="0">
                <a:solidFill>
                  <a:schemeClr val="tx1"/>
                </a:solidFill>
                <a:latin typeface="+mn-lt"/>
                <a:ea typeface="+mn-ea"/>
                <a:cs typeface="+mn-cs"/>
              </a:rPr>
              <a:t>Future work should identify the individuals who are most likely to receive benefit from pre- or post-operative physical therapy interventions.</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55</a:t>
            </a:fld>
            <a:endParaRPr lang="en-US"/>
          </a:p>
        </p:txBody>
      </p:sp>
    </p:spTree>
    <p:extLst>
      <p:ext uri="{BB962C8B-B14F-4D97-AF65-F5344CB8AC3E}">
        <p14:creationId xmlns:p14="http://schemas.microsoft.com/office/powerpoint/2010/main" val="3213130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FUTURE RESEARCH – ANESTHESIA</a:t>
            </a:r>
          </a:p>
          <a:p>
            <a:endParaRPr lang="en-US" dirty="0"/>
          </a:p>
          <a:p>
            <a:r>
              <a:rPr lang="en-US" sz="1200" b="0" i="0" u="none" strike="noStrike" kern="1200" baseline="0" dirty="0">
                <a:solidFill>
                  <a:schemeClr val="tx1"/>
                </a:solidFill>
                <a:latin typeface="+mn-lt"/>
                <a:ea typeface="+mn-ea"/>
                <a:cs typeface="+mn-cs"/>
              </a:rPr>
              <a:t>A randomized controlled trial of spinal vs general endotracheal anesthesia in total hip arthroplasty patients should be conducted to evaluate this question further.</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56</a:t>
            </a:fld>
            <a:endParaRPr lang="en-US"/>
          </a:p>
        </p:txBody>
      </p:sp>
    </p:spTree>
    <p:extLst>
      <p:ext uri="{BB962C8B-B14F-4D97-AF65-F5344CB8AC3E}">
        <p14:creationId xmlns:p14="http://schemas.microsoft.com/office/powerpoint/2010/main" val="1364714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FUTURE RESEARCH – TRANEXAMIC ACID</a:t>
            </a:r>
          </a:p>
          <a:p>
            <a:endParaRPr lang="en-US" dirty="0"/>
          </a:p>
          <a:p>
            <a:pPr marL="457200" indent="-457200">
              <a:lnSpc>
                <a:spcPct val="100000"/>
              </a:lnSpc>
              <a:spcBef>
                <a:spcPts val="0"/>
              </a:spcBef>
              <a:spcAft>
                <a:spcPts val="1200"/>
              </a:spcAft>
              <a:buFont typeface="Wingdings" panose="05000000000000000000" pitchFamily="2" charset="2"/>
              <a:buChar char="§"/>
            </a:pPr>
            <a:r>
              <a:rPr lang="en-US" sz="1200" dirty="0"/>
              <a:t>Randomized, prospective trials comparing IV TXA, topical TXA, and oral TXA are warranted to specifically assess dosing, technique and timing of administration, uniform measures of perioperative blood loss, cost, including impact on blood transfusion, and contraindications.</a:t>
            </a:r>
          </a:p>
        </p:txBody>
      </p:sp>
      <p:sp>
        <p:nvSpPr>
          <p:cNvPr id="4" name="Slide Number Placeholder 3"/>
          <p:cNvSpPr>
            <a:spLocks noGrp="1"/>
          </p:cNvSpPr>
          <p:nvPr>
            <p:ph type="sldNum" sz="quarter" idx="10"/>
          </p:nvPr>
        </p:nvSpPr>
        <p:spPr/>
        <p:txBody>
          <a:bodyPr/>
          <a:lstStyle/>
          <a:p>
            <a:fld id="{773B0F6F-B83E-447F-A566-EAD229E72311}" type="slidenum">
              <a:rPr lang="en-US" smtClean="0"/>
              <a:t>57</a:t>
            </a:fld>
            <a:endParaRPr lang="en-US"/>
          </a:p>
        </p:txBody>
      </p:sp>
    </p:spTree>
    <p:extLst>
      <p:ext uri="{BB962C8B-B14F-4D97-AF65-F5344CB8AC3E}">
        <p14:creationId xmlns:p14="http://schemas.microsoft.com/office/powerpoint/2010/main" val="19566159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38100" dist="38100" dir="2700000" algn="tl">
                    <a:srgbClr val="000000">
                      <a:alpha val="43137"/>
                    </a:srgbClr>
                  </a:outerShdw>
                </a:effectLst>
              </a:rPr>
              <a:t>FUTURE RESEARCH – APPROACH EXPOSURE</a:t>
            </a:r>
          </a:p>
          <a:p>
            <a:endParaRPr lang="en-US" dirty="0"/>
          </a:p>
          <a:p>
            <a:pPr marL="457200" indent="-457200">
              <a:buFont typeface="Wingdings" panose="05000000000000000000" pitchFamily="2" charset="2"/>
              <a:buChar char="§"/>
            </a:pPr>
            <a:r>
              <a:rPr lang="en-US" sz="1200" dirty="0"/>
              <a:t>Randomized controlled trial comparing common and emerging techniques on approaches to THA.</a:t>
            </a:r>
          </a:p>
        </p:txBody>
      </p:sp>
      <p:sp>
        <p:nvSpPr>
          <p:cNvPr id="4" name="Slide Number Placeholder 3"/>
          <p:cNvSpPr>
            <a:spLocks noGrp="1"/>
          </p:cNvSpPr>
          <p:nvPr>
            <p:ph type="sldNum" sz="quarter" idx="10"/>
          </p:nvPr>
        </p:nvSpPr>
        <p:spPr/>
        <p:txBody>
          <a:bodyPr/>
          <a:lstStyle/>
          <a:p>
            <a:fld id="{773B0F6F-B83E-447F-A566-EAD229E72311}" type="slidenum">
              <a:rPr lang="en-US" smtClean="0"/>
              <a:t>58</a:t>
            </a:fld>
            <a:endParaRPr lang="en-US"/>
          </a:p>
        </p:txBody>
      </p:sp>
    </p:spTree>
    <p:extLst>
      <p:ext uri="{BB962C8B-B14F-4D97-AF65-F5344CB8AC3E}">
        <p14:creationId xmlns:p14="http://schemas.microsoft.com/office/powerpoint/2010/main" val="4534408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59</a:t>
            </a:fld>
            <a:endParaRPr lang="en-US"/>
          </a:p>
        </p:txBody>
      </p:sp>
    </p:spTree>
    <p:extLst>
      <p:ext uri="{BB962C8B-B14F-4D97-AF65-F5344CB8AC3E}">
        <p14:creationId xmlns:p14="http://schemas.microsoft.com/office/powerpoint/2010/main" val="238817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ea typeface="ＭＳ Ｐゴシック" pitchFamily="34" charset="-128"/>
                <a:cs typeface="Arial" pitchFamily="34" charset="0"/>
              </a:rPr>
              <a:t>What is Evidence-based Medicine: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ea typeface="ＭＳ Ｐゴシック" pitchFamily="34" charset="-128"/>
                <a:cs typeface="Arial" pitchFamily="34" charset="0"/>
              </a:rPr>
              <a:t>The definition</a:t>
            </a:r>
            <a:r>
              <a:rPr lang="en-US" altLang="en-US" sz="1200" baseline="0" dirty="0">
                <a:ea typeface="ＭＳ Ｐゴシック" pitchFamily="34" charset="-128"/>
                <a:cs typeface="Arial" pitchFamily="34" charset="0"/>
              </a:rPr>
              <a:t> of e</a:t>
            </a:r>
            <a:r>
              <a:rPr lang="en-US" altLang="en-US" sz="1200" dirty="0">
                <a:ea typeface="ＭＳ Ｐゴシック" pitchFamily="34" charset="-128"/>
                <a:cs typeface="Arial" pitchFamily="34" charset="0"/>
              </a:rPr>
              <a:t>vidence-based medicine is the conscientious, explicit, and judicious use of current best evidence from clinical care research in the management of individual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Evidence-Based Medicine combines:</a:t>
            </a:r>
          </a:p>
          <a:p>
            <a:pPr marL="800100" indent="-457200">
              <a:spcAft>
                <a:spcPts val="1800"/>
              </a:spcAft>
              <a:buFont typeface="Arial" panose="020B0604020202020204" pitchFamily="34" charset="0"/>
              <a:buChar char="•"/>
            </a:pPr>
            <a:r>
              <a:rPr lang="en-US" sz="1200" dirty="0"/>
              <a:t>Individual Clinical Experience</a:t>
            </a:r>
          </a:p>
          <a:p>
            <a:pPr marL="800100" indent="-457200">
              <a:spcAft>
                <a:spcPts val="1800"/>
              </a:spcAft>
              <a:buFont typeface="Arial" panose="020B0604020202020204" pitchFamily="34" charset="0"/>
              <a:buChar char="•"/>
            </a:pPr>
            <a:r>
              <a:rPr lang="en-US" sz="1200" dirty="0"/>
              <a:t>Best External Evidence, and</a:t>
            </a:r>
          </a:p>
          <a:p>
            <a:pPr marL="800100" indent="-457200">
              <a:spcAft>
                <a:spcPts val="1800"/>
              </a:spcAft>
              <a:buFont typeface="Arial" panose="020B0604020202020204" pitchFamily="34" charset="0"/>
              <a:buChar char="•"/>
            </a:pPr>
            <a:r>
              <a:rPr lang="en-US" sz="1200" dirty="0"/>
              <a:t>Patient Values and 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ea typeface="ＭＳ Ｐゴシック" pitchFamily="34" charset="-128"/>
              <a:cs typeface="Arial" pitchFamily="34" charset="0"/>
            </a:endParaRPr>
          </a:p>
          <a:p>
            <a:r>
              <a:rPr lang="en-US" sz="1200" b="0" i="0" kern="1200" dirty="0">
                <a:solidFill>
                  <a:schemeClr val="tx1"/>
                </a:solidFill>
                <a:effectLst/>
                <a:latin typeface="+mn-lt"/>
                <a:ea typeface="+mn-ea"/>
                <a:cs typeface="+mn-cs"/>
              </a:rPr>
              <a:t>All AAOS Clinical practice guidelines (CPG) provide evidence-based recommendations for current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diagnostic, treatment, and postoperative procedures. Multidisciplinary clinician work groups and AAOS staff work together to synthesize published research with the aim of providing a transparent and robust summary of the research findings for a particular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disease topic. </a:t>
            </a:r>
            <a:endParaRPr lang="en-US" altLang="en-US" dirty="0"/>
          </a:p>
          <a:p>
            <a:endParaRPr lang="en-US" alt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6</a:t>
            </a:fld>
            <a:endParaRPr lang="en-US"/>
          </a:p>
        </p:txBody>
      </p:sp>
    </p:spTree>
    <p:extLst>
      <p:ext uri="{BB962C8B-B14F-4D97-AF65-F5344CB8AC3E}">
        <p14:creationId xmlns:p14="http://schemas.microsoft.com/office/powerpoint/2010/main" val="29654389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60</a:t>
            </a:fld>
            <a:endParaRPr lang="en-US"/>
          </a:p>
        </p:txBody>
      </p:sp>
    </p:spTree>
    <p:extLst>
      <p:ext uri="{BB962C8B-B14F-4D97-AF65-F5344CB8AC3E}">
        <p14:creationId xmlns:p14="http://schemas.microsoft.com/office/powerpoint/2010/main" val="28061613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p>
          <a:p>
            <a:pPr marL="0" indent="0">
              <a:buNone/>
            </a:pPr>
            <a:r>
              <a:rPr lang="en-US" sz="1200" dirty="0"/>
              <a:t>American Academy of </a:t>
            </a:r>
            <a:r>
              <a:rPr lang="en-US" sz="1200" dirty="0" err="1"/>
              <a:t>Orthopaedic</a:t>
            </a:r>
            <a:r>
              <a:rPr lang="en-US" sz="1200" dirty="0"/>
              <a:t> Surgeons Evidence-Based Clinical Practice Guideline on the Management of Osteoarthritis of the Hip </a:t>
            </a:r>
            <a:r>
              <a:rPr lang="en-US" sz="1200" dirty="0">
                <a:hlinkClick r:id="rId3"/>
              </a:rPr>
              <a:t>http://www.orthoguidelines.org/topic?id=1021</a:t>
            </a:r>
            <a:r>
              <a:rPr lang="en-US" sz="1200" dirty="0"/>
              <a:t>. Published March 13, 2017. </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61</a:t>
            </a:fld>
            <a:endParaRPr lang="en-US"/>
          </a:p>
        </p:txBody>
      </p:sp>
    </p:spTree>
    <p:extLst>
      <p:ext uri="{BB962C8B-B14F-4D97-AF65-F5344CB8AC3E}">
        <p14:creationId xmlns:p14="http://schemas.microsoft.com/office/powerpoint/2010/main" val="26690932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While the vast majority of pediatric femoral fractures will progress to union without complications, the advantages and disadvantages of the available treatments must be weighed carefully when determining the best option for each patient, particularly when considering patients that are on the borders of either weight or the general age groupings.  The American Academy of </a:t>
            </a:r>
            <a:r>
              <a:rPr lang="en-US" dirty="0" err="1"/>
              <a:t>Orthopaedic</a:t>
            </a:r>
            <a:r>
              <a:rPr lang="en-US" dirty="0"/>
              <a:t> Surgeons Clinical Practice Guideline: Treatment of Pediatric Diaphyseal Femur Fractures provides the current evidence based guidelines to help guide the </a:t>
            </a:r>
            <a:r>
              <a:rPr lang="en-US" dirty="0" err="1"/>
              <a:t>practioner</a:t>
            </a:r>
            <a:r>
              <a:rPr lang="en-US" dirty="0"/>
              <a:t> when treating these injuries.</a:t>
            </a:r>
          </a:p>
          <a:p>
            <a:endParaRPr lang="en-US" b="1" dirty="0"/>
          </a:p>
          <a:p>
            <a:r>
              <a:rPr lang="en-US" sz="1200" b="0" i="0" kern="1200" dirty="0" err="1">
                <a:solidFill>
                  <a:schemeClr val="tx1"/>
                </a:solidFill>
                <a:effectLst/>
                <a:latin typeface="+mn-lt"/>
                <a:ea typeface="+mn-ea"/>
                <a:cs typeface="+mn-cs"/>
              </a:rPr>
              <a:t>Loder</a:t>
            </a:r>
            <a:r>
              <a:rPr lang="en-US" sz="1200" b="0" i="0" kern="1200" dirty="0">
                <a:solidFill>
                  <a:schemeClr val="tx1"/>
                </a:solidFill>
                <a:effectLst/>
                <a:latin typeface="+mn-lt"/>
                <a:ea typeface="+mn-ea"/>
                <a:cs typeface="+mn-cs"/>
              </a:rPr>
              <a:t>, R., Patrick W. O`Donnell, MD, PhD, and Judy R. Feinberg, PhD. Epidemiology and Mechanisms of Femur Fractures in Children. J </a:t>
            </a:r>
            <a:r>
              <a:rPr lang="en-US" sz="1200" b="0" i="0" kern="1200" dirty="0" err="1">
                <a:solidFill>
                  <a:schemeClr val="tx1"/>
                </a:solidFill>
                <a:effectLst/>
                <a:latin typeface="+mn-lt"/>
                <a:ea typeface="+mn-ea"/>
                <a:cs typeface="+mn-cs"/>
              </a:rPr>
              <a:t>Pediatr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Orthop</a:t>
            </a:r>
            <a:r>
              <a:rPr lang="en-US" sz="1200" b="0" i="0" kern="1200" dirty="0">
                <a:solidFill>
                  <a:schemeClr val="tx1"/>
                </a:solidFill>
                <a:effectLst/>
                <a:latin typeface="+mn-lt"/>
                <a:ea typeface="+mn-ea"/>
                <a:cs typeface="+mn-cs"/>
              </a:rPr>
              <a:t> 2006;26:561-566.</a:t>
            </a:r>
          </a:p>
          <a:p>
            <a:br>
              <a:rPr lang="en-US" dirty="0"/>
            </a:br>
            <a:r>
              <a:rPr lang="en-US" sz="1200" b="0" i="0" kern="1200" dirty="0">
                <a:solidFill>
                  <a:schemeClr val="tx1"/>
                </a:solidFill>
                <a:effectLst/>
                <a:latin typeface="+mn-lt"/>
                <a:ea typeface="+mn-ea"/>
                <a:cs typeface="+mn-cs"/>
              </a:rPr>
              <a:t>Hinton, R., Andrew Lincoln, Michele Crockett, Paul </a:t>
            </a:r>
            <a:r>
              <a:rPr lang="en-US" sz="1200" b="0" i="0" kern="1200" dirty="0" err="1">
                <a:solidFill>
                  <a:schemeClr val="tx1"/>
                </a:solidFill>
                <a:effectLst/>
                <a:latin typeface="+mn-lt"/>
                <a:ea typeface="+mn-ea"/>
                <a:cs typeface="+mn-cs"/>
              </a:rPr>
              <a:t>Sponseller</a:t>
            </a:r>
            <a:r>
              <a:rPr lang="en-US" sz="1200" b="0" i="0" kern="1200" dirty="0">
                <a:solidFill>
                  <a:schemeClr val="tx1"/>
                </a:solidFill>
                <a:effectLst/>
                <a:latin typeface="+mn-lt"/>
                <a:ea typeface="+mn-ea"/>
                <a:cs typeface="+mn-cs"/>
              </a:rPr>
              <a:t>, Gordon Smith. Fractures of the Femoral Shaft in Children: Incidence, Mechanisms, and Sociodemographic Risk Factors*. The Journal of Bone &amp; Joint Surgery. 1999 Apr;81(4):500-7</a:t>
            </a:r>
          </a:p>
          <a:p>
            <a:br>
              <a:rPr lang="en-US" dirty="0"/>
            </a:br>
            <a:r>
              <a:rPr lang="en-US" sz="1200" b="0" i="0" kern="1200" dirty="0">
                <a:solidFill>
                  <a:schemeClr val="tx1"/>
                </a:solidFill>
                <a:effectLst/>
                <a:latin typeface="+mn-lt"/>
                <a:ea typeface="+mn-ea"/>
                <a:cs typeface="+mn-cs"/>
              </a:rPr>
              <a:t>Flynn, John, MD. And Richard M. </a:t>
            </a:r>
            <a:r>
              <a:rPr lang="en-US" sz="1200" b="0" i="0" kern="1200" dirty="0" err="1">
                <a:solidFill>
                  <a:schemeClr val="tx1"/>
                </a:solidFill>
                <a:effectLst/>
                <a:latin typeface="+mn-lt"/>
                <a:ea typeface="+mn-ea"/>
                <a:cs typeface="+mn-cs"/>
              </a:rPr>
              <a:t>Schwend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Managament</a:t>
            </a:r>
            <a:r>
              <a:rPr lang="en-US" sz="1200" b="0" i="0" kern="1200" dirty="0">
                <a:solidFill>
                  <a:schemeClr val="tx1"/>
                </a:solidFill>
                <a:effectLst/>
                <a:latin typeface="+mn-lt"/>
                <a:ea typeface="+mn-ea"/>
                <a:cs typeface="+mn-cs"/>
              </a:rPr>
              <a:t> of Pediatric Femoral Shaft Fractures. Journal of the American Academy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Surgeons. 2004; 12:347-349.</a:t>
            </a:r>
          </a:p>
          <a:p>
            <a:br>
              <a:rPr lang="en-US" dirty="0"/>
            </a:br>
            <a:r>
              <a:rPr lang="en-US" sz="1200" b="0" i="0" kern="1200" dirty="0">
                <a:solidFill>
                  <a:schemeClr val="tx1"/>
                </a:solidFill>
                <a:effectLst/>
                <a:latin typeface="+mn-lt"/>
                <a:ea typeface="+mn-ea"/>
                <a:cs typeface="+mn-cs"/>
              </a:rPr>
              <a:t>Treatment of Pediatric Diaphyseal Fractures </a:t>
            </a:r>
            <a:r>
              <a:rPr lang="en-US" sz="1200" b="0" i="0" kern="1200" dirty="0" err="1">
                <a:solidFill>
                  <a:schemeClr val="tx1"/>
                </a:solidFill>
                <a:effectLst/>
                <a:latin typeface="+mn-lt"/>
                <a:ea typeface="+mn-ea"/>
                <a:cs typeface="+mn-cs"/>
              </a:rPr>
              <a:t>Guidline</a:t>
            </a:r>
            <a:r>
              <a:rPr lang="en-US" sz="1200" b="0" i="0" kern="1200" dirty="0">
                <a:solidFill>
                  <a:schemeClr val="tx1"/>
                </a:solidFill>
                <a:effectLst/>
                <a:latin typeface="+mn-lt"/>
                <a:ea typeface="+mn-ea"/>
                <a:cs typeface="+mn-cs"/>
              </a:rPr>
              <a:t> and Evidence Report. The American Academy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Surgeons. June 2009.</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3B0F6F-B83E-447F-A566-EAD229E723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3365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1" i="0" dirty="0">
                <a:solidFill>
                  <a:srgbClr val="333333"/>
                </a:solidFill>
                <a:effectLst/>
                <a:latin typeface="Fira Sans"/>
              </a:rPr>
              <a:t>CASE STUDY 1</a:t>
            </a:r>
          </a:p>
          <a:p>
            <a:pPr>
              <a:spcAft>
                <a:spcPts val="1200"/>
              </a:spcAft>
            </a:pPr>
            <a:endParaRPr lang="en-US" b="0" i="0" dirty="0">
              <a:solidFill>
                <a:srgbClr val="333333"/>
              </a:solidFill>
              <a:effectLst/>
              <a:latin typeface="Fira Sans"/>
            </a:endParaRPr>
          </a:p>
          <a:p>
            <a:pPr>
              <a:spcAft>
                <a:spcPts val="1200"/>
              </a:spcAft>
            </a:pPr>
            <a:r>
              <a:rPr lang="en-US" b="0" i="0" dirty="0">
                <a:solidFill>
                  <a:srgbClr val="333333"/>
                </a:solidFill>
                <a:effectLst/>
                <a:latin typeface="Fira Sans"/>
              </a:rPr>
              <a:t>A 78-year-old man presented to clinic with a 6-month history of left-sided groin pain with ambulation and rising from a chair. He had not undergone any medical or physical therapy for this issue, but the pain was limiting his ability to ambulate. He drove a car and could ambulate minimally in the community. His wife stated he could do quite a bit more 6 months earlier. The patient's medical history was notable for hypertension, type II diabetes mellitus, and depression. He lived independently with his wife. Medications included lisinopril and insulin glargine 40 units twice daily. Review of systems revealed generalized low mood. </a:t>
            </a:r>
            <a:r>
              <a:rPr lang="en-US" dirty="0"/>
              <a:t>On physical examination, he has superficial abrasions over the abdomen without peritoneal signs or deep tenderness.  He has tenderness to palpation over the left upper thigh with soft compartments and intact pulses.  The remainder of the physical exam is benign. </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63</a:t>
            </a:fld>
            <a:endParaRPr lang="en-US"/>
          </a:p>
        </p:txBody>
      </p:sp>
    </p:spTree>
    <p:extLst>
      <p:ext uri="{BB962C8B-B14F-4D97-AF65-F5344CB8AC3E}">
        <p14:creationId xmlns:p14="http://schemas.microsoft.com/office/powerpoint/2010/main" val="31205512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0" i="0" dirty="0">
                <a:solidFill>
                  <a:srgbClr val="333333"/>
                </a:solidFill>
                <a:effectLst/>
                <a:latin typeface="Fira Sans"/>
              </a:rPr>
              <a:t>Physical examination revealed a somewhat unkempt man with flattened facial features. His height was 5ʹ10ʺ tall, and his weight was 265 pounds, with a body mass index of 38.0 kg/m</a:t>
            </a:r>
            <a:r>
              <a:rPr lang="en-US" b="0" i="0" baseline="30000" dirty="0">
                <a:solidFill>
                  <a:srgbClr val="333333"/>
                </a:solidFill>
                <a:effectLst/>
                <a:latin typeface="Fira Sans"/>
              </a:rPr>
              <a:t>2</a:t>
            </a:r>
            <a:r>
              <a:rPr lang="en-US" b="0" i="0" dirty="0">
                <a:solidFill>
                  <a:srgbClr val="333333"/>
                </a:solidFill>
                <a:effectLst/>
                <a:latin typeface="Fira Sans"/>
              </a:rPr>
              <a:t>. Blood pressure was 141/92. He walked with a limp on the left with a diminished gait speed. Examination of the left hip showed abduction to 20°, adduction to neutral, external rotation to 30° obligately, and minimal internal rotation. There was pain in the groin with forced flexion and internal rotation. Lumbar spine examination showed good motion and no abnormalities. Left knee examination was normal. Lower extremity skin was in good condition. Neurovascular examination showed 5/5 strength throughout, normal sensation to light touch, and 2+ dorsalis pedis and posterior tibial pulses.</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64</a:t>
            </a:fld>
            <a:endParaRPr lang="en-US"/>
          </a:p>
        </p:txBody>
      </p:sp>
    </p:spTree>
    <p:extLst>
      <p:ext uri="{BB962C8B-B14F-4D97-AF65-F5344CB8AC3E}">
        <p14:creationId xmlns:p14="http://schemas.microsoft.com/office/powerpoint/2010/main" val="25335786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b="0" i="0" dirty="0">
                <a:solidFill>
                  <a:srgbClr val="333333"/>
                </a:solidFill>
                <a:effectLst/>
                <a:latin typeface="Fira Sans"/>
              </a:rPr>
              <a:t>Plain radiographs of the pelvis and left hip revealed diminished superior joint space, inferior and superior acetabular osteophytes, and a cam deformity with a large superior femoral neck osteophyte (</a:t>
            </a:r>
            <a:r>
              <a:rPr lang="en-US" b="0" i="0" u="none" strike="noStrike" dirty="0">
                <a:solidFill>
                  <a:srgbClr val="867C9C"/>
                </a:solidFill>
                <a:effectLst/>
                <a:latin typeface="Fira Sans"/>
              </a:rPr>
              <a:t>Figure 1</a:t>
            </a:r>
            <a:r>
              <a:rPr lang="en-US" b="0" i="0" dirty="0">
                <a:solidFill>
                  <a:srgbClr val="333333"/>
                </a:solidFill>
                <a:effectLst/>
                <a:latin typeface="Fira Sans"/>
              </a:rPr>
              <a:t>). The visualized lumbar spine showed no gross abnormalities.</a:t>
            </a:r>
          </a:p>
          <a:p>
            <a:pPr>
              <a:spcAft>
                <a:spcPts val="1200"/>
              </a:spcAft>
            </a:pPr>
            <a:endParaRPr lang="en-US" b="0" i="0" dirty="0">
              <a:solidFill>
                <a:srgbClr val="333333"/>
              </a:solidFill>
              <a:effectLst/>
              <a:latin typeface="Fira Sans"/>
            </a:endParaRPr>
          </a:p>
          <a:p>
            <a:pPr>
              <a:spcAft>
                <a:spcPts val="1200"/>
              </a:spcAft>
            </a:pPr>
            <a:r>
              <a:rPr lang="en-US" b="0" i="0" dirty="0">
                <a:solidFill>
                  <a:srgbClr val="333333"/>
                </a:solidFill>
                <a:effectLst/>
                <a:latin typeface="Fira Sans"/>
              </a:rPr>
              <a:t>Laboratory test results from 3 months before presentation revealed no abnormalities on complete blood count and creatinine and hemoglobin A1c of 6.3.</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65</a:t>
            </a:fld>
            <a:endParaRPr lang="en-US"/>
          </a:p>
        </p:txBody>
      </p:sp>
    </p:spTree>
    <p:extLst>
      <p:ext uri="{BB962C8B-B14F-4D97-AF65-F5344CB8AC3E}">
        <p14:creationId xmlns:p14="http://schemas.microsoft.com/office/powerpoint/2010/main" val="9562929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b="0" i="0" dirty="0">
                <a:solidFill>
                  <a:srgbClr val="333333"/>
                </a:solidFill>
                <a:effectLst/>
                <a:latin typeface="Fira Sans"/>
              </a:rPr>
              <a:t>The patient was started on ibuprofen and instructed to take it with food because strong evidence supports use of nonsteroidal anti-inflammatory agents in studies of up to 13 weeks' duration.</a:t>
            </a:r>
            <a:r>
              <a:rPr lang="en-US" b="0" i="0" u="none" strike="noStrike" baseline="30000" dirty="0">
                <a:solidFill>
                  <a:srgbClr val="313C50"/>
                </a:solidFill>
                <a:effectLst/>
                <a:latin typeface="Fira Sans"/>
              </a:rPr>
              <a:t>3</a:t>
            </a:r>
            <a:r>
              <a:rPr lang="en-US" b="0" i="0" dirty="0">
                <a:solidFill>
                  <a:srgbClr val="333333"/>
                </a:solidFill>
                <a:effectLst/>
                <a:latin typeface="Fira Sans"/>
              </a:rPr>
              <a:t> He was also referred to physical therapy because strong evidence supports the use of physical therapy as a treatment to improve function and reduce pain for patients with osteoarthritis of the hip and mild to moderate symptoms.</a:t>
            </a:r>
            <a:r>
              <a:rPr lang="en-US" b="0" i="0" u="none" strike="noStrike" baseline="30000" dirty="0">
                <a:solidFill>
                  <a:srgbClr val="313C50"/>
                </a:solidFill>
                <a:effectLst/>
                <a:latin typeface="Fira Sans"/>
              </a:rPr>
              <a:t>3</a:t>
            </a:r>
            <a:r>
              <a:rPr lang="en-US" b="0" i="0" dirty="0">
                <a:solidFill>
                  <a:srgbClr val="333333"/>
                </a:solidFill>
                <a:effectLst/>
                <a:latin typeface="Fira Sans"/>
              </a:rPr>
              <a:t> An intra-articular corticosteroid injection could be considered based on strong evidence of short-term relief of pain with this intervention.</a:t>
            </a:r>
            <a:r>
              <a:rPr lang="en-US" b="0" i="0" u="none" strike="noStrike" baseline="30000" dirty="0">
                <a:solidFill>
                  <a:srgbClr val="313C50"/>
                </a:solidFill>
                <a:effectLst/>
                <a:latin typeface="Fira Sans"/>
              </a:rPr>
              <a:t>3</a:t>
            </a:r>
            <a:r>
              <a:rPr lang="en-US" b="0" i="0" dirty="0">
                <a:solidFill>
                  <a:srgbClr val="333333"/>
                </a:solidFill>
                <a:effectLst/>
                <a:latin typeface="Fira Sans"/>
              </a:rPr>
              <a:t> Injection of hyaluronic acid was not recommended based on strong evidence that it is not effective,</a:t>
            </a:r>
            <a:r>
              <a:rPr lang="en-US" b="0" i="0" u="none" strike="noStrike" baseline="30000" dirty="0">
                <a:solidFill>
                  <a:srgbClr val="313C50"/>
                </a:solidFill>
                <a:effectLst/>
                <a:latin typeface="Fira Sans"/>
              </a:rPr>
              <a:t>3</a:t>
            </a:r>
            <a:r>
              <a:rPr lang="en-US" b="0" i="0" dirty="0">
                <a:solidFill>
                  <a:srgbClr val="333333"/>
                </a:solidFill>
                <a:effectLst/>
                <a:latin typeface="Fira Sans"/>
              </a:rPr>
              <a:t> and glucosamine was not recommended based on moderate evidence that it is ineffective.</a:t>
            </a:r>
            <a:r>
              <a:rPr lang="en-US" b="0" i="0" u="none" strike="noStrike" baseline="30000" dirty="0">
                <a:solidFill>
                  <a:srgbClr val="313C50"/>
                </a:solidFill>
                <a:effectLst/>
                <a:latin typeface="Fira Sans"/>
              </a:rPr>
              <a:t>3</a:t>
            </a:r>
            <a:r>
              <a:rPr lang="en-US" b="0" i="0" dirty="0">
                <a:solidFill>
                  <a:srgbClr val="333333"/>
                </a:solidFill>
                <a:effectLst/>
                <a:latin typeface="Fira Sans"/>
              </a:rPr>
              <a:t> This patient also has multiple health conditions that could be optimized to help with symptoms and ultimately decrease perioperative risks of total hip arthroplasty. First, he is morbidly obese, and if he were to consider surgery, limited evidence supports that he would have an increased incidence of dislocation, wound infection, and blood loss, so a weight loss program would be beneficial.</a:t>
            </a:r>
            <a:r>
              <a:rPr lang="en-US" b="0" i="0" u="none" strike="noStrike" baseline="30000" dirty="0">
                <a:solidFill>
                  <a:srgbClr val="313C50"/>
                </a:solidFill>
                <a:effectLst/>
                <a:latin typeface="Fira Sans"/>
              </a:rPr>
              <a:t>3</a:t>
            </a:r>
            <a:r>
              <a:rPr lang="en-US" b="0" i="0" dirty="0">
                <a:solidFill>
                  <a:srgbClr val="333333"/>
                </a:solidFill>
                <a:effectLst/>
                <a:latin typeface="Fira Sans"/>
              </a:rPr>
              <a:t> Second, he shows signs of depression, and moderate evidence supports that patients with untreated mental health disorders have decreased outcomes and satisfaction after surgery.</a:t>
            </a:r>
            <a:r>
              <a:rPr lang="en-US" b="0" i="0" u="none" strike="noStrike" baseline="30000" dirty="0">
                <a:solidFill>
                  <a:srgbClr val="313C50"/>
                </a:solidFill>
                <a:effectLst/>
                <a:latin typeface="Fira Sans"/>
              </a:rPr>
              <a:t>3</a:t>
            </a:r>
            <a:r>
              <a:rPr lang="en-US" b="0" i="0" dirty="0">
                <a:solidFill>
                  <a:srgbClr val="333333"/>
                </a:solidFill>
                <a:effectLst/>
                <a:latin typeface="Fira Sans"/>
              </a:rPr>
              <a:t> He was referred back to his primary care physician to address these health concerns before consideration of total hip arthroplasty.</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66</a:t>
            </a:fld>
            <a:endParaRPr lang="en-US"/>
          </a:p>
        </p:txBody>
      </p:sp>
    </p:spTree>
    <p:extLst>
      <p:ext uri="{BB962C8B-B14F-4D97-AF65-F5344CB8AC3E}">
        <p14:creationId xmlns:p14="http://schemas.microsoft.com/office/powerpoint/2010/main" val="33694524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1" i="0" dirty="0">
                <a:solidFill>
                  <a:srgbClr val="333333"/>
                </a:solidFill>
                <a:effectLst/>
                <a:latin typeface="Fira Sans"/>
              </a:rPr>
              <a:t>CASE STUDY 2</a:t>
            </a:r>
          </a:p>
          <a:p>
            <a:pPr>
              <a:spcAft>
                <a:spcPts val="1200"/>
              </a:spcAft>
            </a:pPr>
            <a:endParaRPr lang="en-US" b="0" i="0" dirty="0">
              <a:solidFill>
                <a:srgbClr val="333333"/>
              </a:solidFill>
              <a:effectLst/>
              <a:latin typeface="Fira Sans"/>
            </a:endParaRPr>
          </a:p>
          <a:p>
            <a:pPr>
              <a:spcAft>
                <a:spcPts val="1200"/>
              </a:spcAft>
            </a:pPr>
            <a:r>
              <a:rPr lang="en-US" b="0" i="0" dirty="0">
                <a:solidFill>
                  <a:srgbClr val="333333"/>
                </a:solidFill>
                <a:effectLst/>
                <a:latin typeface="Fira Sans"/>
              </a:rPr>
              <a:t>A 50-year-old woman presented with reports of right hip pain that was ongoing for 5 years. She previously saw her primary care doctor who treated her pain with diclofenac and glucosamine sulfate. She had 12 weeks of physical therapy that provided mild relief of pain and also was referred to radiology on three occasions for intra-articular injections of corticosteroid, the last of which provided pain relief only for 1 week. She was interested in trying a “gel” injection that she had heard about from a friend, but if that was not an option, she was interested in proceeding with total hip arthroplasty through anterior approach. Medical history revealed that she had a single Caesarian section for childbirth, but otherwise, she was healthy, did not take any medications, and had not been hospitalized for other reasons. Social history showed that she worked as a house cleaner, and that she smoked a single pack of cigarettes daily but did not use alcohol or any other recreational drugs.</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67</a:t>
            </a:fld>
            <a:endParaRPr lang="en-US"/>
          </a:p>
        </p:txBody>
      </p:sp>
    </p:spTree>
    <p:extLst>
      <p:ext uri="{BB962C8B-B14F-4D97-AF65-F5344CB8AC3E}">
        <p14:creationId xmlns:p14="http://schemas.microsoft.com/office/powerpoint/2010/main" val="39574587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0" i="0" dirty="0">
                <a:solidFill>
                  <a:srgbClr val="333333"/>
                </a:solidFill>
                <a:effectLst/>
                <a:latin typeface="Fira Sans"/>
              </a:rPr>
              <a:t>Physical examination revealed a well-developed, well-nourished woman in no acute distress who appeared her stated age. Her height was 5ʹ4ʺ tall, and her weight was 145 pounds, with a body mass index of 24.9 kg/m</a:t>
            </a:r>
            <a:r>
              <a:rPr lang="en-US" b="0" i="0" baseline="30000" dirty="0">
                <a:solidFill>
                  <a:srgbClr val="333333"/>
                </a:solidFill>
                <a:effectLst/>
                <a:latin typeface="Fira Sans"/>
              </a:rPr>
              <a:t>2</a:t>
            </a:r>
            <a:r>
              <a:rPr lang="en-US" b="0" i="0" dirty="0">
                <a:solidFill>
                  <a:srgbClr val="333333"/>
                </a:solidFill>
                <a:effectLst/>
                <a:latin typeface="Fira Sans"/>
              </a:rPr>
              <a:t>. Gait revealed an abductor lurch on the right side. Range of motion of the right hip was 0° to 90° of flexion, with 10° of external rotation, 10° of internal rotation, 10° of abduction, and 0° of adduction. Straight leg raise was negative. She had pain in the groin with all hip motion. Neurovascular examination showed strength 5/5 throughout the right leg, with sensation intact to light touch throughout, and dorsalis pedis pulse was 2+.</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68</a:t>
            </a:fld>
            <a:endParaRPr lang="en-US"/>
          </a:p>
        </p:txBody>
      </p:sp>
    </p:spTree>
    <p:extLst>
      <p:ext uri="{BB962C8B-B14F-4D97-AF65-F5344CB8AC3E}">
        <p14:creationId xmlns:p14="http://schemas.microsoft.com/office/powerpoint/2010/main" val="41493247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0" i="0" dirty="0">
                <a:solidFill>
                  <a:srgbClr val="333333"/>
                </a:solidFill>
                <a:effectLst/>
                <a:latin typeface="Fira Sans"/>
              </a:rPr>
              <a:t>Plain radiographs of the right hip and pelvis showed changes consistent with severe osteoarthritis, including joint space loss, subchondral sclerosis, a subchondral cyst in the acetabular roof, and circumferential osteophytes about the femoral neck.</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69</a:t>
            </a:fld>
            <a:endParaRPr lang="en-US"/>
          </a:p>
        </p:txBody>
      </p:sp>
    </p:spTree>
    <p:extLst>
      <p:ext uri="{BB962C8B-B14F-4D97-AF65-F5344CB8AC3E}">
        <p14:creationId xmlns:p14="http://schemas.microsoft.com/office/powerpoint/2010/main" val="195909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IOM Standards</a:t>
            </a:r>
          </a:p>
          <a:p>
            <a:endParaRPr lang="en-US" dirty="0"/>
          </a:p>
          <a:p>
            <a:r>
              <a:rPr lang="en-US" dirty="0"/>
              <a:t>When treating patients, doctors and healthcare providers often are faced with difficult decisions. They are dependent on the scientific literature, in addition to their knowledge, experience, and patient preferences, to educate their decisions on how to treat. Clinical practice guidelines are statements that include recommendations intended to optimize patient care. Because of the expansive number of clinical practice guidelines available, users found it difficult to determine which guidelines were of high quality. Users needed a method to distinguish high caliber, trustworthy clinical practice guidelines to aide with their health-related decision making. </a:t>
            </a:r>
          </a:p>
          <a:p>
            <a:endParaRPr lang="en-US" i="0" dirty="0"/>
          </a:p>
          <a:p>
            <a:r>
              <a:rPr lang="en-US" i="0" dirty="0"/>
              <a:t>In 2008, U.S. Congress </a:t>
            </a:r>
            <a:r>
              <a:rPr lang="en-US" dirty="0"/>
              <a:t>asked the Institute of Medicine (IOM) to undertake a study on the best methods used to develop clinical practice guidelines. Their efforts resulted in the development of eight standards for developing rigorous, trustworthy clinical practice guidelines. The AAOS uses these standards when developing their Clinical Practice Guidelines.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7</a:t>
            </a:fld>
            <a:endParaRPr lang="en-US"/>
          </a:p>
        </p:txBody>
      </p:sp>
    </p:spTree>
    <p:extLst>
      <p:ext uri="{BB962C8B-B14F-4D97-AF65-F5344CB8AC3E}">
        <p14:creationId xmlns:p14="http://schemas.microsoft.com/office/powerpoint/2010/main" val="12568126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0" i="0" dirty="0">
                <a:solidFill>
                  <a:srgbClr val="333333"/>
                </a:solidFill>
                <a:effectLst/>
                <a:latin typeface="Fira Sans"/>
              </a:rPr>
              <a:t>Counseling of this patient included discontinuation of glucosamine sulfate based on moderate evidence that this agent does not provide better pain relief than placebo.</a:t>
            </a:r>
            <a:r>
              <a:rPr lang="en-US" b="0" i="0" u="none" strike="noStrike" baseline="30000" dirty="0">
                <a:solidFill>
                  <a:srgbClr val="313C50"/>
                </a:solidFill>
                <a:effectLst/>
                <a:latin typeface="Fira Sans"/>
              </a:rPr>
              <a:t>3</a:t>
            </a:r>
            <a:r>
              <a:rPr lang="en-US" b="0" i="0" dirty="0">
                <a:solidFill>
                  <a:srgbClr val="333333"/>
                </a:solidFill>
                <a:effectLst/>
                <a:latin typeface="Fira Sans"/>
              </a:rPr>
              <a:t> Injection of hyaluronic acid was also discouraged based on strong evidence of ineffectiveness.</a:t>
            </a:r>
            <a:r>
              <a:rPr lang="en-US" b="0" i="0" u="none" strike="noStrike" baseline="30000" dirty="0">
                <a:solidFill>
                  <a:srgbClr val="313C50"/>
                </a:solidFill>
                <a:effectLst/>
                <a:latin typeface="Fira Sans"/>
              </a:rPr>
              <a:t>3</a:t>
            </a:r>
            <a:r>
              <a:rPr lang="en-US" b="0" i="0" dirty="0">
                <a:solidFill>
                  <a:srgbClr val="333333"/>
                </a:solidFill>
                <a:effectLst/>
                <a:latin typeface="Fira Sans"/>
              </a:rPr>
              <a:t> The fact that she had already gotten inadequate relief with non-narcotic treatment, physical therapy, and intra-articular corticosteroid treatment, interventions that are all based on strong evidence,</a:t>
            </a:r>
            <a:r>
              <a:rPr lang="en-US" b="0" i="0" u="none" strike="noStrike" baseline="30000" dirty="0">
                <a:solidFill>
                  <a:srgbClr val="313C50"/>
                </a:solidFill>
                <a:effectLst/>
                <a:latin typeface="Fira Sans"/>
              </a:rPr>
              <a:t>3</a:t>
            </a:r>
            <a:r>
              <a:rPr lang="en-US" b="0" i="0" dirty="0">
                <a:solidFill>
                  <a:srgbClr val="333333"/>
                </a:solidFill>
                <a:effectLst/>
                <a:latin typeface="Fira Sans"/>
              </a:rPr>
              <a:t> was discussed. Based on these discussions, the patient decided to proceed with total hip arthroplasty. This patient had no mental health conditions and was in the normal weight category, so no counseling was needed regarding these areas. However, the patient was counseled that based on limited strength evidence, her young age may give her a higher risk of revision surgery, and that tobacco use may increase her risk of perioperative complications, so smoking cessation was strongly recommended before surgery.</a:t>
            </a:r>
            <a:r>
              <a:rPr lang="en-US" b="0" i="0" u="none" strike="noStrike" baseline="30000" dirty="0">
                <a:solidFill>
                  <a:srgbClr val="313C50"/>
                </a:solidFill>
                <a:effectLst/>
                <a:latin typeface="Fira Sans"/>
              </a:rPr>
              <a:t>3</a:t>
            </a:r>
            <a:r>
              <a:rPr lang="en-US" b="0" i="0" dirty="0">
                <a:solidFill>
                  <a:srgbClr val="333333"/>
                </a:solidFill>
                <a:effectLst/>
                <a:latin typeface="Fira Sans"/>
              </a:rPr>
              <a:t> Surgical discussion included the fact that limited strength evidence supports the preferred use of neuraxial anesthesia, and that moderate evidence supports that there is no clinically notable difference related to surgical approach,</a:t>
            </a:r>
            <a:r>
              <a:rPr lang="en-US" b="0" i="0" u="none" strike="noStrike" baseline="30000" dirty="0">
                <a:solidFill>
                  <a:srgbClr val="313C50"/>
                </a:solidFill>
                <a:effectLst/>
                <a:latin typeface="Fira Sans"/>
              </a:rPr>
              <a:t>3</a:t>
            </a:r>
            <a:r>
              <a:rPr lang="en-US" b="0" i="0" dirty="0">
                <a:solidFill>
                  <a:srgbClr val="333333"/>
                </a:solidFill>
                <a:effectLst/>
                <a:latin typeface="Fira Sans"/>
              </a:rPr>
              <a:t> so it was agreed to proceed with her surgeon's preferred posterior approach rather than the patient's preferred anterior approach. Intraoperative use of tranexamic acid was recommended to reduce blood loss, and postoperative physical therapy was also recommended, both based on moderate strength evidence.</a:t>
            </a:r>
            <a:r>
              <a:rPr lang="en-US" b="0" i="0" u="none" strike="noStrike" baseline="30000" dirty="0">
                <a:solidFill>
                  <a:srgbClr val="313C50"/>
                </a:solidFill>
                <a:effectLst/>
                <a:latin typeface="Fira Sans"/>
              </a:rPr>
              <a:t>3</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70</a:t>
            </a:fld>
            <a:endParaRPr lang="en-US"/>
          </a:p>
        </p:txBody>
      </p:sp>
    </p:spTree>
    <p:extLst>
      <p:ext uri="{BB962C8B-B14F-4D97-AF65-F5344CB8AC3E}">
        <p14:creationId xmlns:p14="http://schemas.microsoft.com/office/powerpoint/2010/main" val="1445019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AAOS </a:t>
            </a:r>
            <a:r>
              <a:rPr lang="en-US" dirty="0" err="1"/>
              <a:t>OrthoGuidelines</a:t>
            </a:r>
            <a:r>
              <a:rPr lang="en-US" dirty="0"/>
              <a:t> app is an easy way to access Clinical Practice Guidelines right from your smartphone.  Free for both Android and iOS users, this app not only contains all AAOS CPG’s, but also contains Appropriate Use Criteria, guideline case studies, full text pdfs, clinician checklists, impactful statements, along with other useful tools. </a:t>
            </a:r>
          </a:p>
        </p:txBody>
      </p:sp>
      <p:sp>
        <p:nvSpPr>
          <p:cNvPr id="4" name="Slide Number Placeholder 3"/>
          <p:cNvSpPr>
            <a:spLocks noGrp="1"/>
          </p:cNvSpPr>
          <p:nvPr>
            <p:ph type="sldNum" sz="quarter" idx="10"/>
          </p:nvPr>
        </p:nvSpPr>
        <p:spPr/>
        <p:txBody>
          <a:bodyPr/>
          <a:lstStyle/>
          <a:p>
            <a:fld id="{773B0F6F-B83E-447F-A566-EAD229E72311}" type="slidenum">
              <a:rPr lang="en-US" smtClean="0"/>
              <a:t>71</a:t>
            </a:fld>
            <a:endParaRPr lang="en-US"/>
          </a:p>
        </p:txBody>
      </p:sp>
    </p:spTree>
    <p:extLst>
      <p:ext uri="{BB962C8B-B14F-4D97-AF65-F5344CB8AC3E}">
        <p14:creationId xmlns:p14="http://schemas.microsoft.com/office/powerpoint/2010/main" val="1469825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OrthoGuidelines </a:t>
            </a:r>
          </a:p>
          <a:p>
            <a:endParaRPr lang="en-US" b="1" dirty="0"/>
          </a:p>
          <a:p>
            <a:r>
              <a:rPr lang="en-US" b="0" dirty="0"/>
              <a:t>OrthoGuidelines furnishes the user with easy access to all AAOS guidelines. Guidelines can be sorted either alphabetically, by strength of recommendation, or stage of care.  All CPG’s are able to be located via a single keyword search.  OrthoGuidelines additionally enables the user to view recommendations via abbreviated titles, and enables access to full recommendations and rationale.  The user may likewise interface with PubMed references.</a:t>
            </a:r>
          </a:p>
          <a:p>
            <a:endParaRPr lang="en-US" dirty="0"/>
          </a:p>
        </p:txBody>
      </p:sp>
      <p:sp>
        <p:nvSpPr>
          <p:cNvPr id="4" name="Slide Number Placeholder 3"/>
          <p:cNvSpPr>
            <a:spLocks noGrp="1"/>
          </p:cNvSpPr>
          <p:nvPr>
            <p:ph type="sldNum" sz="quarter" idx="10"/>
          </p:nvPr>
        </p:nvSpPr>
        <p:spPr/>
        <p:txBody>
          <a:bodyPr/>
          <a:lstStyle/>
          <a:p>
            <a:fld id="{98AEAFB9-6C8F-BC41-A2C6-0BB6D1D69E0F}" type="slidenum">
              <a:rPr lang="en-US" smtClean="0"/>
              <a:pPr/>
              <a:t>72</a:t>
            </a:fld>
            <a:endParaRPr lang="en-US" dirty="0"/>
          </a:p>
        </p:txBody>
      </p:sp>
    </p:spTree>
    <p:extLst>
      <p:ext uri="{BB962C8B-B14F-4D97-AF65-F5344CB8AC3E}">
        <p14:creationId xmlns:p14="http://schemas.microsoft.com/office/powerpoint/2010/main" val="41636615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OrthoGuidelines</a:t>
            </a:r>
            <a:r>
              <a:rPr lang="en-US" dirty="0"/>
              <a:t> allows the user to search across </a:t>
            </a:r>
            <a:r>
              <a:rPr lang="en-US" b="1" dirty="0"/>
              <a:t>ALL</a:t>
            </a:r>
            <a:r>
              <a:rPr lang="en-US" dirty="0"/>
              <a:t> Clinical Practice Guidelines and Appropriate Use Criteria via a single keyword search.</a:t>
            </a:r>
          </a:p>
        </p:txBody>
      </p:sp>
      <p:sp>
        <p:nvSpPr>
          <p:cNvPr id="4" name="Slide Number Placeholder 3"/>
          <p:cNvSpPr>
            <a:spLocks noGrp="1"/>
          </p:cNvSpPr>
          <p:nvPr>
            <p:ph type="sldNum" sz="quarter" idx="10"/>
          </p:nvPr>
        </p:nvSpPr>
        <p:spPr/>
        <p:txBody>
          <a:bodyPr/>
          <a:lstStyle/>
          <a:p>
            <a:fld id="{773B0F6F-B83E-447F-A566-EAD229E72311}" type="slidenum">
              <a:rPr lang="en-US" smtClean="0"/>
              <a:t>73</a:t>
            </a:fld>
            <a:endParaRPr lang="en-US"/>
          </a:p>
        </p:txBody>
      </p:sp>
    </p:spTree>
    <p:extLst>
      <p:ext uri="{BB962C8B-B14F-4D97-AF65-F5344CB8AC3E}">
        <p14:creationId xmlns:p14="http://schemas.microsoft.com/office/powerpoint/2010/main" val="626330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is able to access all references for each recommendation via PubMed.</a:t>
            </a:r>
          </a:p>
        </p:txBody>
      </p:sp>
      <p:sp>
        <p:nvSpPr>
          <p:cNvPr id="4" name="Slide Number Placeholder 3"/>
          <p:cNvSpPr>
            <a:spLocks noGrp="1"/>
          </p:cNvSpPr>
          <p:nvPr>
            <p:ph type="sldNum" sz="quarter" idx="10"/>
          </p:nvPr>
        </p:nvSpPr>
        <p:spPr/>
        <p:txBody>
          <a:bodyPr/>
          <a:lstStyle/>
          <a:p>
            <a:fld id="{773B0F6F-B83E-447F-A566-EAD229E72311}" type="slidenum">
              <a:rPr lang="en-US" smtClean="0"/>
              <a:t>74</a:t>
            </a:fld>
            <a:endParaRPr lang="en-US"/>
          </a:p>
        </p:txBody>
      </p:sp>
    </p:spTree>
    <p:extLst>
      <p:ext uri="{BB962C8B-B14F-4D97-AF65-F5344CB8AC3E}">
        <p14:creationId xmlns:p14="http://schemas.microsoft.com/office/powerpoint/2010/main" val="3313852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American Academy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Surgeons began developing Appropriate Use </a:t>
            </a:r>
            <a:r>
              <a:rPr lang="en-US" sz="1200" b="0" i="0" kern="1200" dirty="0" err="1">
                <a:solidFill>
                  <a:schemeClr val="tx1"/>
                </a:solidFill>
                <a:effectLst/>
                <a:latin typeface="+mn-lt"/>
                <a:ea typeface="+mn-ea"/>
                <a:cs typeface="+mn-cs"/>
              </a:rPr>
              <a:t>Criterias</a:t>
            </a:r>
            <a:r>
              <a:rPr lang="en-US" sz="1200" b="0" i="0" kern="1200" dirty="0">
                <a:solidFill>
                  <a:schemeClr val="tx1"/>
                </a:solidFill>
                <a:effectLst/>
                <a:latin typeface="+mn-lt"/>
                <a:ea typeface="+mn-ea"/>
                <a:cs typeface="+mn-cs"/>
              </a:rPr>
              <a:t> in 2011 as a tool to implement Evidence-based Clinical Practice Guidelines. Appropriate Use Criteria are created to inform clinicians for whom a procedure should be done. This involves using clinician expertise and experience, in conjunction with the relevant evidence, to rate the appropriateness of various treatments in a set of hypothetical, but clinically realistic, patient scenarios.  Users can easily access this valuable tool via </a:t>
            </a:r>
            <a:r>
              <a:rPr lang="en-US" sz="1200" b="0" i="0" kern="1200" dirty="0" err="1">
                <a:solidFill>
                  <a:schemeClr val="tx1"/>
                </a:solidFill>
                <a:effectLst/>
                <a:latin typeface="+mn-lt"/>
                <a:ea typeface="+mn-ea"/>
                <a:cs typeface="+mn-cs"/>
              </a:rPr>
              <a:t>OrthoGuidlines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75</a:t>
            </a:fld>
            <a:endParaRPr lang="en-US"/>
          </a:p>
        </p:txBody>
      </p:sp>
    </p:spTree>
    <p:extLst>
      <p:ext uri="{BB962C8B-B14F-4D97-AF65-F5344CB8AC3E}">
        <p14:creationId xmlns:p14="http://schemas.microsoft.com/office/powerpoint/2010/main" val="9380051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Published Clinical Practice Guidelines</a:t>
            </a:r>
          </a:p>
          <a:p>
            <a:endParaRPr lang="en-US" b="1" dirty="0"/>
          </a:p>
          <a:p>
            <a:pPr marL="285750" indent="-285750">
              <a:buFont typeface="Wingdings" panose="05000000000000000000" pitchFamily="2" charset="2"/>
              <a:buChar char="§"/>
            </a:pPr>
            <a:r>
              <a:rPr lang="en-US" sz="1200" dirty="0"/>
              <a:t>Acute Achilles Tendon Rupture</a:t>
            </a:r>
          </a:p>
          <a:p>
            <a:pPr marL="285750" indent="-285750">
              <a:buFont typeface="Wingdings" panose="05000000000000000000" pitchFamily="2" charset="2"/>
              <a:buChar char="§"/>
            </a:pPr>
            <a:r>
              <a:rPr lang="en-US" sz="1200" dirty="0"/>
              <a:t>Acute Compartment Syndrome</a:t>
            </a:r>
          </a:p>
          <a:p>
            <a:pPr marL="285750" indent="-285750">
              <a:buFont typeface="Wingdings" panose="05000000000000000000" pitchFamily="2" charset="2"/>
              <a:buChar char="§"/>
            </a:pPr>
            <a:r>
              <a:rPr lang="en-US" sz="1200" dirty="0"/>
              <a:t>Anterior Cruciate Ligament Injuries</a:t>
            </a:r>
          </a:p>
          <a:p>
            <a:pPr marL="285750" indent="-285750">
              <a:buFont typeface="Wingdings" panose="05000000000000000000" pitchFamily="2" charset="2"/>
              <a:buChar char="§"/>
            </a:pPr>
            <a:r>
              <a:rPr lang="en-US" sz="1200" dirty="0"/>
              <a:t>Carpal Tunnel Syndrome</a:t>
            </a:r>
          </a:p>
          <a:p>
            <a:pPr marL="285750" indent="-285750">
              <a:buFont typeface="Wingdings" panose="05000000000000000000" pitchFamily="2" charset="2"/>
              <a:buChar char="§"/>
            </a:pPr>
            <a:r>
              <a:rPr lang="en-US" sz="1200" dirty="0"/>
              <a:t>Diagnosis and Prevention of Periprosthetic Joint Infections</a:t>
            </a:r>
          </a:p>
          <a:p>
            <a:pPr marL="285750" indent="-285750">
              <a:buFont typeface="Wingdings" panose="05000000000000000000" pitchFamily="2" charset="2"/>
              <a:buChar char="§"/>
            </a:pPr>
            <a:r>
              <a:rPr lang="en-US" sz="1200" dirty="0"/>
              <a:t>Distal Radius Fractures</a:t>
            </a:r>
          </a:p>
          <a:p>
            <a:pPr marL="285750" indent="-285750">
              <a:buFont typeface="Wingdings" panose="05000000000000000000" pitchFamily="2" charset="2"/>
              <a:buChar char="§"/>
            </a:pPr>
            <a:r>
              <a:rPr lang="en-US" sz="1200" dirty="0"/>
              <a:t>Glenohumeral Joint Osteoarthritis</a:t>
            </a:r>
          </a:p>
          <a:p>
            <a:pPr marL="285750" indent="-285750">
              <a:buFont typeface="Wingdings" panose="05000000000000000000" pitchFamily="2" charset="2"/>
              <a:buChar char="§"/>
            </a:pPr>
            <a:r>
              <a:rPr lang="en-US" sz="1200" dirty="0"/>
              <a:t>Hip Fractures in the Elderly</a:t>
            </a:r>
          </a:p>
          <a:p>
            <a:pPr marL="285750" indent="-285750">
              <a:buFont typeface="Wingdings" panose="05000000000000000000" pitchFamily="2" charset="2"/>
              <a:buChar char="§"/>
            </a:pPr>
            <a:r>
              <a:rPr lang="en-US" sz="1200" dirty="0"/>
              <a:t>Osteoarthritis of the Hip</a:t>
            </a:r>
          </a:p>
          <a:p>
            <a:pPr marL="285750" indent="-285750">
              <a:buFont typeface="Wingdings" panose="05000000000000000000" pitchFamily="2" charset="2"/>
              <a:buChar char="§"/>
            </a:pPr>
            <a:r>
              <a:rPr lang="en-US" sz="1200" dirty="0"/>
              <a:t>Osteoarthritis of the Knee (Arthroplasty)</a:t>
            </a:r>
          </a:p>
          <a:p>
            <a:pPr marL="285750" indent="-285750">
              <a:buFont typeface="Wingdings" panose="05000000000000000000" pitchFamily="2" charset="2"/>
              <a:buChar char="§"/>
            </a:pPr>
            <a:r>
              <a:rPr lang="en-US" sz="1200" dirty="0"/>
              <a:t>Osteoarthritis of the Knee (Non-Arthroplasty)</a:t>
            </a:r>
          </a:p>
          <a:p>
            <a:pPr marL="285750" indent="-285750">
              <a:buFont typeface="Wingdings" panose="05000000000000000000" pitchFamily="2" charset="2"/>
              <a:buChar char="§"/>
            </a:pPr>
            <a:r>
              <a:rPr lang="en-US" sz="1200" dirty="0"/>
              <a:t>Osteochondritis Dissecans</a:t>
            </a:r>
          </a:p>
          <a:p>
            <a:pPr marL="285750" indent="-285750">
              <a:buFont typeface="Wingdings" panose="05000000000000000000" pitchFamily="2" charset="2"/>
              <a:buChar char="§"/>
            </a:pPr>
            <a:r>
              <a:rPr lang="en-US" sz="1200" dirty="0"/>
              <a:t>Pediatric Developmental Dysplasia of the Hip in infants up to Six Months</a:t>
            </a:r>
          </a:p>
          <a:p>
            <a:pPr marL="285750" indent="-285750">
              <a:buFont typeface="Wingdings" panose="05000000000000000000" pitchFamily="2" charset="2"/>
              <a:buChar char="§"/>
            </a:pPr>
            <a:r>
              <a:rPr lang="en-US" sz="1200" dirty="0"/>
              <a:t>Pediatric Diaphyseal Femur Fractures</a:t>
            </a:r>
          </a:p>
          <a:p>
            <a:pPr marL="285750" indent="-285750">
              <a:buFont typeface="Wingdings" panose="05000000000000000000" pitchFamily="2" charset="2"/>
              <a:buChar char="§"/>
            </a:pPr>
            <a:r>
              <a:rPr lang="en-US" sz="1200" dirty="0"/>
              <a:t>Pediatric Supracondylar </a:t>
            </a:r>
            <a:r>
              <a:rPr lang="en-US" sz="1200" dirty="0" err="1"/>
              <a:t>Humerus</a:t>
            </a:r>
            <a:r>
              <a:rPr lang="en-US" sz="1200" dirty="0"/>
              <a:t> Fractures</a:t>
            </a:r>
          </a:p>
          <a:p>
            <a:pPr marL="285750" indent="-285750">
              <a:buFont typeface="Wingdings" panose="05000000000000000000" pitchFamily="2" charset="2"/>
              <a:buChar char="§"/>
            </a:pPr>
            <a:r>
              <a:rPr lang="en-US" sz="1200" dirty="0"/>
              <a:t>Prevention of </a:t>
            </a:r>
            <a:r>
              <a:rPr lang="en-US" sz="1200" dirty="0" err="1"/>
              <a:t>Orthopaedic</a:t>
            </a:r>
            <a:r>
              <a:rPr lang="en-US" sz="1200" dirty="0"/>
              <a:t> Implant Infections in Patients Undergoing Dental Procedures</a:t>
            </a:r>
          </a:p>
          <a:p>
            <a:pPr marL="285750" indent="-285750">
              <a:buFont typeface="Wingdings" panose="05000000000000000000" pitchFamily="2" charset="2"/>
              <a:buChar char="§"/>
            </a:pPr>
            <a:r>
              <a:rPr lang="en-US" sz="1200" dirty="0"/>
              <a:t>Rotator Cuff Injuries</a:t>
            </a:r>
          </a:p>
          <a:p>
            <a:pPr marL="285750" indent="-285750">
              <a:buFont typeface="Wingdings" panose="05000000000000000000" pitchFamily="2" charset="2"/>
              <a:buChar char="§"/>
            </a:pPr>
            <a:r>
              <a:rPr lang="en-US" sz="1200" dirty="0"/>
              <a:t>Surgical Site Infections</a:t>
            </a:r>
          </a:p>
          <a:p>
            <a:pPr marL="285750" indent="-285750">
              <a:buFont typeface="Wingdings" panose="05000000000000000000" pitchFamily="2" charset="2"/>
              <a:buChar char="§"/>
            </a:pPr>
            <a:r>
              <a:rPr lang="en-US" sz="1200" dirty="0"/>
              <a:t>VTE Disease in Patients Undergoing Elective Hip &amp; Knee Arthroplasty </a:t>
            </a:r>
            <a:endParaRPr lang="en-US" sz="1200" i="1" dirty="0"/>
          </a:p>
          <a:p>
            <a:pPr marL="285750" indent="-285750">
              <a:buFont typeface="Wingdings" panose="05000000000000000000" pitchFamily="2" charset="2"/>
              <a:buChar char="§"/>
            </a:pPr>
            <a:r>
              <a:rPr lang="en-US" sz="1200" dirty="0"/>
              <a:t>Tranexamic Acid in Total Joint Arthroplasty (Endorsement)</a:t>
            </a:r>
          </a:p>
          <a:p>
            <a:pPr marL="285750" indent="-285750">
              <a:buFont typeface="Wingdings" panose="05000000000000000000" pitchFamily="2" charset="2"/>
              <a:buChar char="§"/>
            </a:pPr>
            <a:r>
              <a:rPr lang="en-US" sz="1200" dirty="0"/>
              <a:t>Use of Imaging Prior to Referral to a Musculoskeletal Oncologist (Endorsement)</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76</a:t>
            </a:fld>
            <a:endParaRPr lang="en-US"/>
          </a:p>
        </p:txBody>
      </p:sp>
    </p:spTree>
    <p:extLst>
      <p:ext uri="{BB962C8B-B14F-4D97-AF65-F5344CB8AC3E}">
        <p14:creationId xmlns:p14="http://schemas.microsoft.com/office/powerpoint/2010/main" val="301798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Steps to Constructing a CPG </a:t>
            </a:r>
          </a:p>
          <a:p>
            <a:endParaRPr lang="en-US" b="1" dirty="0"/>
          </a:p>
          <a:p>
            <a:pPr marL="0" indent="0">
              <a:buNone/>
            </a:pPr>
            <a:r>
              <a:rPr lang="en-US" dirty="0"/>
              <a:t>Clinical Practice Guidelines (CPG) and Systematic Reviews (SR) are prepared by physician CPG or SR Development Groups (clinical experts) with the assistance of the AAOS Department of Clinical Quality and Value. The difference between a CPG and a SR is the size of the project. CPGs can ask anywhere from 10-30 PICO questions, resulting in 10-30 separate literature reviews, whereas a SR asks 4-7 questions. The smaller scope of the SR lends itself to a quicker turnaround and involves less staff resources and clinician volunteer time commitments. </a:t>
            </a:r>
          </a:p>
          <a:p>
            <a:pPr marL="0" indent="0">
              <a:buNone/>
            </a:pPr>
            <a:endParaRPr lang="en-US" dirty="0"/>
          </a:p>
          <a:p>
            <a:pPr marL="0" indent="0">
              <a:buNone/>
            </a:pPr>
            <a:r>
              <a:rPr lang="en-US" dirty="0"/>
              <a:t>The initial step in creating Clinical Practice Guidelines is the nomination of CPG or SR Topics.  These topics are then voted upon, via an electronic survey, by the AAOS Evidence-Based Quality and Value Committee (EBQV) members, thus choosing which of the topics will ultimately move forward as a new guideline or systematic review. </a:t>
            </a:r>
          </a:p>
          <a:p>
            <a:pPr marL="0" indent="0">
              <a:buNone/>
            </a:pPr>
            <a:endParaRPr lang="en-US" dirty="0"/>
          </a:p>
          <a:p>
            <a:pPr marL="0" indent="0">
              <a:buNone/>
            </a:pPr>
            <a:r>
              <a:rPr lang="en-US" dirty="0"/>
              <a:t>When reviewing and appraising the literature, the workgroup may decide that the quality and quantity of the evidenced included lends itself more to a SR rather than a CPG, and decide to proceed with a SR instead. However, the workgroup does not have the option to choose to construct a systematic review for some recommendations and a clinical practice guidelines for other recommendations.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8</a:t>
            </a:fld>
            <a:endParaRPr lang="en-US"/>
          </a:p>
        </p:txBody>
      </p:sp>
    </p:spTree>
    <p:extLst>
      <p:ext uri="{BB962C8B-B14F-4D97-AF65-F5344CB8AC3E}">
        <p14:creationId xmlns:p14="http://schemas.microsoft.com/office/powerpoint/2010/main" val="132950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Formulating PICO Questions </a:t>
            </a:r>
          </a:p>
          <a:p>
            <a:endParaRPr lang="en-US" dirty="0"/>
          </a:p>
          <a:p>
            <a:r>
              <a:rPr lang="en-US" dirty="0"/>
              <a:t>The clinician work group commences their work on the Clinical Practice Guideline by constructing a set of PICO questions. These questions specify the patient population of interest (P), describing the most important characteristic of the patient such as age, disease or condition, and gender.  Next is the intervention of interest (I), describe the main intervention, such as drug or other treatment, or diagnostic or screening test.  The comparison (C), what is the main alternative being considered, such as placebo, standard therapy, no treatment, or the “gold” standard.  And lastly, what is the outcome (O), what are you trying to accomplish, measure, improve or affect, such as reduce mortality, morbidity, improve memory. They function as questions for the systematic review, but not as final recommendations or conclusions.   </a:t>
            </a:r>
          </a:p>
          <a:p>
            <a:endParaRPr lang="en-US" dirty="0"/>
          </a:p>
          <a:p>
            <a:r>
              <a:rPr lang="en-US" dirty="0"/>
              <a:t>These parameters provide clarity in defining inclusion criteria for the literature review and evaluating the evidence.  Once established, these a priori PICO questions cannot be modified until the final guideline work group meeting.</a:t>
            </a:r>
          </a:p>
        </p:txBody>
      </p:sp>
      <p:sp>
        <p:nvSpPr>
          <p:cNvPr id="4" name="Slide Number Placeholder 3"/>
          <p:cNvSpPr>
            <a:spLocks noGrp="1"/>
          </p:cNvSpPr>
          <p:nvPr>
            <p:ph type="sldNum" sz="quarter" idx="10"/>
          </p:nvPr>
        </p:nvSpPr>
        <p:spPr/>
        <p:txBody>
          <a:bodyPr/>
          <a:lstStyle/>
          <a:p>
            <a:fld id="{773B0F6F-B83E-447F-A566-EAD229E72311}" type="slidenum">
              <a:rPr lang="en-US" smtClean="0"/>
              <a:t>9</a:t>
            </a:fld>
            <a:endParaRPr lang="en-US"/>
          </a:p>
        </p:txBody>
      </p:sp>
    </p:spTree>
    <p:extLst>
      <p:ext uri="{BB962C8B-B14F-4D97-AF65-F5344CB8AC3E}">
        <p14:creationId xmlns:p14="http://schemas.microsoft.com/office/powerpoint/2010/main" val="584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4683" y="2944904"/>
            <a:ext cx="9144000" cy="1721505"/>
          </a:xfrm>
        </p:spPr>
        <p:txBody>
          <a:bodyPr anchor="b"/>
          <a:lstStyle>
            <a:lvl1pPr algn="ctr">
              <a:defRPr sz="4500" b="1">
                <a:solidFill>
                  <a:schemeClr val="bg2">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604683" y="4758485"/>
            <a:ext cx="9144000" cy="1144774"/>
          </a:xfrm>
        </p:spPr>
        <p:txBody>
          <a:bodyPr/>
          <a:lstStyle>
            <a:lvl1pPr marL="0" indent="0" algn="ctr">
              <a:buNone/>
              <a:defRPr sz="1800">
                <a:solidFill>
                  <a:schemeClr val="bg2">
                    <a:lumMod val="50000"/>
                  </a:schemeClr>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dirty="0"/>
              <a:t>Click to edit Master subtitle style</a:t>
            </a:r>
          </a:p>
        </p:txBody>
      </p:sp>
    </p:spTree>
    <p:extLst>
      <p:ext uri="{BB962C8B-B14F-4D97-AF65-F5344CB8AC3E}">
        <p14:creationId xmlns:p14="http://schemas.microsoft.com/office/powerpoint/2010/main" val="116030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3932237" cy="1600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1600" y="137160"/>
            <a:ext cx="6172200" cy="5411788"/>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a:t>Click icon to add picture</a:t>
            </a:r>
          </a:p>
        </p:txBody>
      </p:sp>
      <p:sp>
        <p:nvSpPr>
          <p:cNvPr id="4" name="Text Placeholder 3"/>
          <p:cNvSpPr>
            <a:spLocks noGrp="1"/>
          </p:cNvSpPr>
          <p:nvPr>
            <p:ph type="body" sz="half" idx="2"/>
          </p:nvPr>
        </p:nvSpPr>
        <p:spPr>
          <a:xfrm>
            <a:off x="838200" y="1737360"/>
            <a:ext cx="3932237"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6" name="Footer Placeholder 5"/>
          <p:cNvSpPr>
            <a:spLocks noGrp="1"/>
          </p:cNvSpPr>
          <p:nvPr>
            <p:ph type="ftr" sz="quarter" idx="11"/>
          </p:nvPr>
        </p:nvSpPr>
        <p:spPr>
          <a:xfrm>
            <a:off x="7446034" y="6355715"/>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422009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A9828-BDB2-4189-B19C-98B96C9BEAA3}" type="datetime1">
              <a:rPr lang="en-US" smtClean="0"/>
              <a:t>10/28/2020</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78672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137170"/>
            <a:ext cx="2628900" cy="53767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137170"/>
            <a:ext cx="7734300" cy="53767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5EAA66-B028-4E6D-8FA9-624135D10A3C}" type="datetime1">
              <a:rPr lang="en-US" smtClean="0"/>
              <a:t>10/28/2020</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39991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E355253-3CA5-431A-BD89-BF647F6A1F7B}" type="datetime1">
              <a:rPr lang="en-US" smtClean="0"/>
              <a:t>10/28/2020</a:t>
            </a:fld>
            <a:endParaRPr lang="en-US"/>
          </a:p>
        </p:txBody>
      </p:sp>
      <p:sp>
        <p:nvSpPr>
          <p:cNvPr id="5" name="Footer Placeholder 4"/>
          <p:cNvSpPr>
            <a:spLocks noGrp="1"/>
          </p:cNvSpPr>
          <p:nvPr>
            <p:ph type="ftr" sz="quarter" idx="11"/>
          </p:nvPr>
        </p:nvSpPr>
        <p:spPr>
          <a:xfrm>
            <a:off x="7862730" y="6295776"/>
            <a:ext cx="4114800" cy="365125"/>
          </a:xfrm>
        </p:spPr>
        <p:txBody>
          <a:bodyPr/>
          <a:lstStyle>
            <a:lvl1pPr>
              <a:defRPr>
                <a:latin typeface="+mn-lt"/>
              </a:defRPr>
            </a:lvl1pPr>
          </a:lstStyle>
          <a:p>
            <a:pPr algn="r"/>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80386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783"/>
            <a:ext cx="10515600" cy="2852737"/>
          </a:xfrm>
        </p:spPr>
        <p:txBody>
          <a:bodyPr anchor="b"/>
          <a:lstStyle>
            <a:lvl1pPr>
              <a:defRPr sz="4500">
                <a:latin typeface="+mn-lt"/>
              </a:defRPr>
            </a:lvl1pPr>
          </a:lstStyle>
          <a:p>
            <a:r>
              <a:rPr lang="en-US" dirty="0"/>
              <a:t>Click to edit Master title style</a:t>
            </a:r>
          </a:p>
        </p:txBody>
      </p:sp>
      <p:sp>
        <p:nvSpPr>
          <p:cNvPr id="3" name="Text Placeholder 2"/>
          <p:cNvSpPr>
            <a:spLocks noGrp="1"/>
          </p:cNvSpPr>
          <p:nvPr>
            <p:ph type="body" idx="1"/>
          </p:nvPr>
        </p:nvSpPr>
        <p:spPr>
          <a:xfrm>
            <a:off x="838200" y="4199508"/>
            <a:ext cx="105156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61E090-4449-444F-A3AE-09CA000D97B1}" type="datetime1">
              <a:rPr lang="en-US" smtClean="0"/>
              <a:t>10/28/2020</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34970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914410"/>
            <a:ext cx="5181600" cy="47096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914410"/>
            <a:ext cx="5181600" cy="470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6CA99B-6031-4805-8DD1-06D0E3F83D88}" type="datetime1">
              <a:rPr lang="en-US" smtClean="0"/>
              <a:t>10/28/2020</a:t>
            </a:fld>
            <a:endParaRPr lang="en-US"/>
          </a:p>
        </p:txBody>
      </p:sp>
      <p:sp>
        <p:nvSpPr>
          <p:cNvPr id="6" name="Footer Placeholder 5"/>
          <p:cNvSpPr>
            <a:spLocks noGrp="1"/>
          </p:cNvSpPr>
          <p:nvPr>
            <p:ph type="ftr" sz="quarter" idx="11"/>
          </p:nvPr>
        </p:nvSpPr>
        <p:spPr/>
        <p:txBody>
          <a:bodyPr/>
          <a:lstStyle/>
          <a:p>
            <a:r>
              <a:rPr lang="en-US"/>
              <a:t>© 2018 American Academy of Orthopaedic Surgeons </a:t>
            </a:r>
          </a:p>
        </p:txBody>
      </p:sp>
      <p:sp>
        <p:nvSpPr>
          <p:cNvPr id="7" name="Slide Number Placeholder 6"/>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09262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7471914" y="6270096"/>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154521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Re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D85147-2C7B-4332-A523-5ADE25D456D2}" type="datetime1">
              <a:rPr lang="en-US" smtClean="0"/>
              <a:t>10/28/2020</a:t>
            </a:fld>
            <a:endParaRPr lang="en-US"/>
          </a:p>
        </p:txBody>
      </p:sp>
      <p:sp>
        <p:nvSpPr>
          <p:cNvPr id="8" name="Footer Placeholder 7"/>
          <p:cNvSpPr>
            <a:spLocks noGrp="1"/>
          </p:cNvSpPr>
          <p:nvPr>
            <p:ph type="ftr" sz="quarter" idx="11"/>
          </p:nvPr>
        </p:nvSpPr>
        <p:spPr/>
        <p:txBody>
          <a:bodyPr/>
          <a:lstStyle/>
          <a:p>
            <a:r>
              <a:rPr lang="en-US"/>
              <a:t>© 2018 American Academy of Orthopaedic Surgeons </a:t>
            </a:r>
          </a:p>
        </p:txBody>
      </p:sp>
      <p:sp>
        <p:nvSpPr>
          <p:cNvPr id="9" name="Slide Number Placeholder 8"/>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4062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3314B0-B57D-4648-A1C4-80A583FB1C13}" type="datetime1">
              <a:rPr lang="en-US" smtClean="0"/>
              <a:t>10/28/2020</a:t>
            </a:fld>
            <a:endParaRPr lang="en-US"/>
          </a:p>
        </p:txBody>
      </p:sp>
      <p:sp>
        <p:nvSpPr>
          <p:cNvPr id="4" name="Footer Placeholder 3"/>
          <p:cNvSpPr>
            <a:spLocks noGrp="1"/>
          </p:cNvSpPr>
          <p:nvPr>
            <p:ph type="ftr" sz="quarter" idx="11"/>
          </p:nvPr>
        </p:nvSpPr>
        <p:spPr/>
        <p:txBody>
          <a:bodyPr/>
          <a:lstStyle/>
          <a:p>
            <a:r>
              <a:rPr lang="en-US"/>
              <a:t>© 2018 American Academy of Orthopaedic Surgeons </a:t>
            </a:r>
          </a:p>
        </p:txBody>
      </p:sp>
      <p:sp>
        <p:nvSpPr>
          <p:cNvPr id="5" name="Slide Number Placeholder 4"/>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92604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437408" y="6218437"/>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345618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097" y="137160"/>
            <a:ext cx="3866683" cy="1600200"/>
          </a:xfrm>
        </p:spPr>
        <p:txBody>
          <a:bodyPr anchor="b">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284496" y="145098"/>
            <a:ext cx="6069304"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1097" y="1737360"/>
            <a:ext cx="3866683"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6" name="Footer Placeholder 5"/>
          <p:cNvSpPr>
            <a:spLocks noGrp="1"/>
          </p:cNvSpPr>
          <p:nvPr>
            <p:ph type="ftr" sz="quarter" idx="11"/>
          </p:nvPr>
        </p:nvSpPr>
        <p:spPr>
          <a:xfrm>
            <a:off x="7420154" y="6306153"/>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33471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347" y="716332"/>
            <a:ext cx="11125200" cy="6857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13347" y="1618937"/>
            <a:ext cx="10515600" cy="4179831"/>
          </a:xfrm>
          <a:prstGeom prst="rect">
            <a:avLst/>
          </a:prstGeom>
          <a:ln>
            <a:noFill/>
          </a:ln>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24636" y="6356360"/>
            <a:ext cx="145676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08F2A7-0DC5-46E7-A7E6-1B74E4B731CA}" type="datetime1">
              <a:rPr lang="en-US" smtClean="0"/>
              <a:t>10/28/2020</a:t>
            </a:fld>
            <a:endParaRPr lang="en-US"/>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 2018 American Academy of Orthopaedic Surgeons </a:t>
            </a: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58ED00-BC3A-412B-ABCC-52E7534B15F3}" type="slidenum">
              <a:rPr lang="en-US" smtClean="0"/>
              <a:t>‹#›</a:t>
            </a:fld>
            <a:endParaRPr lang="en-US"/>
          </a:p>
        </p:txBody>
      </p:sp>
    </p:spTree>
    <p:extLst>
      <p:ext uri="{BB962C8B-B14F-4D97-AF65-F5344CB8AC3E}">
        <p14:creationId xmlns:p14="http://schemas.microsoft.com/office/powerpoint/2010/main" val="257043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lilleskvat.blogspot.com/2010/07/soledad-en-la-multitud.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ngall.com/boo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pixabay.com/fr/d%C3%A9tective-indices-15127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www.thebluediamondgallery.com/handwriting/v/vote.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editage.com/insights/categories/submission-and-peer-review?panels_ajax_tab_tab=category_listing_old_to_ne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http://www.mujeresdeempresa.com/el-arte-de-preguntar-para-obtener-un-s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miblog56.wordpress.com/category/ccnn/la-energi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pngimg.com/download/1159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www.pngall.com/goal-png/download/22537"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jowritestheblog.blogspot.com/2012/04/crafty-time-dictionary-art_8.html"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orthoguidelines.org/topic?id=1021"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ell.stackexchange.com/questions/85513/how-do-you-describe-this-way-of-walking-while-bent-forward"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www.flickr.com/photos/99329675@N02/11064976153/"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en/approved-finance-business-loan-1049259/"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8.xml"/><Relationship Id="rId4" Type="http://schemas.openxmlformats.org/officeDocument/2006/relationships/hyperlink" Target="http://www.orthoguidelines.or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www.orthoguidelines.org/" TargetMode="External"/><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816" y="3340346"/>
            <a:ext cx="10782300" cy="1326801"/>
          </a:xfrm>
          <a:effectLst>
            <a:outerShdw blurRad="50800" dist="38100" algn="l" rotWithShape="0">
              <a:prstClr val="black">
                <a:alpha val="40000"/>
              </a:prstClr>
            </a:outerShdw>
          </a:effectLst>
        </p:spPr>
        <p:txBody>
          <a:bodyPr>
            <a:normAutofit fontScale="90000"/>
          </a:bodyPr>
          <a:lstStyle/>
          <a:p>
            <a:br>
              <a:rPr lang="en-US" sz="4000" dirty="0"/>
            </a:br>
            <a:r>
              <a:rPr lang="en-US" sz="4900" b="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Management</a:t>
            </a:r>
            <a:r>
              <a:rPr lang="en-US" sz="4900" b="0" dirty="0">
                <a:ln w="0"/>
                <a:solidFill>
                  <a:schemeClr val="tx1"/>
                </a:solidFill>
                <a:effectLst>
                  <a:outerShdw blurRad="38100" dist="19050" dir="2700000" algn="tl" rotWithShape="0">
                    <a:schemeClr val="dk1">
                      <a:alpha val="40000"/>
                    </a:schemeClr>
                  </a:outerShdw>
                </a:effectLst>
                <a:latin typeface="+mn-lt"/>
              </a:rPr>
              <a:t> of Osteoarthritis of the Hip: Evidence-Based Clinical Practice Guideline</a:t>
            </a:r>
            <a:endParaRPr lang="en-US" sz="4900" dirty="0">
              <a:latin typeface="+mn-lt"/>
            </a:endParaRPr>
          </a:p>
        </p:txBody>
      </p:sp>
      <p:sp>
        <p:nvSpPr>
          <p:cNvPr id="3" name="Subtitle 2"/>
          <p:cNvSpPr>
            <a:spLocks noGrp="1"/>
          </p:cNvSpPr>
          <p:nvPr>
            <p:ph type="subTitle" idx="1"/>
          </p:nvPr>
        </p:nvSpPr>
        <p:spPr>
          <a:xfrm>
            <a:off x="437103" y="4880233"/>
            <a:ext cx="11317793" cy="790463"/>
          </a:xfrm>
        </p:spPr>
        <p:txBody>
          <a:bodyPr>
            <a:noAutofit/>
          </a:bodyPr>
          <a:lstStyle/>
          <a:p>
            <a:pPr>
              <a:lnSpc>
                <a:spcPct val="100000"/>
              </a:lnSpc>
            </a:pPr>
            <a:r>
              <a:rPr lang="en-US" dirty="0">
                <a:solidFill>
                  <a:schemeClr val="tx1"/>
                </a:solidFill>
              </a:rPr>
              <a:t>Adopted by the American Academy of </a:t>
            </a:r>
            <a:r>
              <a:rPr lang="en-US" dirty="0" err="1">
                <a:solidFill>
                  <a:schemeClr val="tx1"/>
                </a:solidFill>
              </a:rPr>
              <a:t>Orthopaedic</a:t>
            </a:r>
            <a:r>
              <a:rPr lang="en-US" dirty="0">
                <a:solidFill>
                  <a:schemeClr val="tx1"/>
                </a:solidFill>
              </a:rPr>
              <a:t> Surgeons (AAOS) Board of Directors</a:t>
            </a:r>
          </a:p>
          <a:p>
            <a:r>
              <a:rPr lang="en-US" dirty="0">
                <a:solidFill>
                  <a:schemeClr val="tx1"/>
                </a:solidFill>
              </a:rPr>
              <a:t> March 13, 2017</a:t>
            </a:r>
          </a:p>
        </p:txBody>
      </p:sp>
    </p:spTree>
    <p:extLst>
      <p:ext uri="{BB962C8B-B14F-4D97-AF65-F5344CB8AC3E}">
        <p14:creationId xmlns:p14="http://schemas.microsoft.com/office/powerpoint/2010/main" val="32293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0F8B46-07A0-413F-B185-F0C2954BE033}"/>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16CCA10D-CC44-48A3-94F1-2BFA7FDD0146}"/>
              </a:ext>
            </a:extLst>
          </p:cNvPr>
          <p:cNvSpPr txBox="1">
            <a:spLocks/>
          </p:cNvSpPr>
          <p:nvPr/>
        </p:nvSpPr>
        <p:spPr>
          <a:xfrm>
            <a:off x="513080" y="681973"/>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INCLUSION/EXCLUSION CRITERIA</a:t>
            </a:r>
          </a:p>
        </p:txBody>
      </p:sp>
      <p:sp>
        <p:nvSpPr>
          <p:cNvPr id="2" name="TextBox 1">
            <a:extLst>
              <a:ext uri="{FF2B5EF4-FFF2-40B4-BE49-F238E27FC236}">
                <a16:creationId xmlns:a16="http://schemas.microsoft.com/office/drawing/2014/main" id="{D11685DC-A8AF-4532-A700-A1F25529B6AB}"/>
              </a:ext>
            </a:extLst>
          </p:cNvPr>
          <p:cNvSpPr txBox="1"/>
          <p:nvPr/>
        </p:nvSpPr>
        <p:spPr>
          <a:xfrm>
            <a:off x="533091" y="2137688"/>
            <a:ext cx="4255589" cy="2015936"/>
          </a:xfrm>
          <a:prstGeom prst="rect">
            <a:avLst/>
          </a:prstGeom>
          <a:noFill/>
        </p:spPr>
        <p:txBody>
          <a:bodyPr wrap="none" rtlCol="0">
            <a:spAutoFit/>
          </a:bodyPr>
          <a:lstStyle/>
          <a:p>
            <a:pPr>
              <a:spcAft>
                <a:spcPts val="600"/>
              </a:spcAft>
            </a:pPr>
            <a:r>
              <a:rPr lang="en-US" sz="2200" b="1" dirty="0">
                <a:solidFill>
                  <a:schemeClr val="accent6"/>
                </a:solidFill>
              </a:rPr>
              <a:t>Standard inclusion criteria include</a:t>
            </a:r>
            <a:r>
              <a:rPr lang="en-US" sz="2200" dirty="0">
                <a:solidFill>
                  <a:schemeClr val="accent6"/>
                </a:solidFill>
              </a:rPr>
              <a:t>:</a:t>
            </a:r>
          </a:p>
          <a:p>
            <a:pPr marL="457200" lvl="0" indent="-457200">
              <a:buFont typeface="Wingdings" panose="05000000000000000000" pitchFamily="2" charset="2"/>
              <a:buChar char="§"/>
              <a:defRPr/>
            </a:pPr>
            <a:r>
              <a:rPr lang="en-US" sz="2000" dirty="0"/>
              <a:t>Must study humans</a:t>
            </a:r>
          </a:p>
          <a:p>
            <a:pPr marL="457200" lvl="0" indent="-457200">
              <a:buFont typeface="Wingdings" panose="05000000000000000000" pitchFamily="2" charset="2"/>
              <a:buChar char="§"/>
              <a:defRPr/>
            </a:pPr>
            <a:r>
              <a:rPr lang="en-US" sz="2000" dirty="0"/>
              <a:t>Must be published in English</a:t>
            </a:r>
          </a:p>
          <a:p>
            <a:pPr marL="457200" lvl="0" indent="-457200">
              <a:buFont typeface="Wingdings" panose="05000000000000000000" pitchFamily="2" charset="2"/>
              <a:buChar char="§"/>
              <a:defRPr/>
            </a:pPr>
            <a:r>
              <a:rPr lang="en-US" sz="2000" dirty="0"/>
              <a:t>Must be published in or after 1966</a:t>
            </a:r>
          </a:p>
          <a:p>
            <a:pPr marL="457200" lvl="0" indent="-457200">
              <a:buFont typeface="Wingdings" panose="05000000000000000000" pitchFamily="2" charset="2"/>
              <a:buChar char="§"/>
              <a:defRPr/>
            </a:pPr>
            <a:r>
              <a:rPr lang="en-US" sz="2000" dirty="0"/>
              <a:t>Can not be performed on cadavers</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3F8D2957-1A08-42A2-AFE2-CC1AD885D321}"/>
              </a:ext>
            </a:extLst>
          </p:cNvPr>
          <p:cNvSpPr txBox="1"/>
          <p:nvPr/>
        </p:nvSpPr>
        <p:spPr>
          <a:xfrm>
            <a:off x="533091" y="4047683"/>
            <a:ext cx="4440850" cy="707886"/>
          </a:xfrm>
          <a:prstGeom prst="rect">
            <a:avLst/>
          </a:prstGeom>
          <a:noFill/>
        </p:spPr>
        <p:txBody>
          <a:bodyPr wrap="square" rtlCol="0">
            <a:spAutoFit/>
          </a:bodyPr>
          <a:lstStyle/>
          <a:p>
            <a:r>
              <a:rPr lang="en-US" sz="2000" dirty="0"/>
              <a:t>Work group members define additional exclusion criteria based on PICO question</a:t>
            </a:r>
          </a:p>
        </p:txBody>
      </p:sp>
      <p:sp>
        <p:nvSpPr>
          <p:cNvPr id="6" name="Rectangle 5">
            <a:extLst>
              <a:ext uri="{FF2B5EF4-FFF2-40B4-BE49-F238E27FC236}">
                <a16:creationId xmlns:a16="http://schemas.microsoft.com/office/drawing/2014/main" id="{5CB17533-6673-4FE9-8C10-EFA10F779E3C}"/>
              </a:ext>
            </a:extLst>
          </p:cNvPr>
          <p:cNvSpPr/>
          <p:nvPr/>
        </p:nvSpPr>
        <p:spPr>
          <a:xfrm>
            <a:off x="26033951" y="3622159"/>
            <a:ext cx="1792798" cy="369332"/>
          </a:xfrm>
          <a:prstGeom prst="rect">
            <a:avLst/>
          </a:prstGeom>
        </p:spPr>
        <p:txBody>
          <a:bodyPr wrap="none">
            <a:spAutoFit/>
          </a:bodyPr>
          <a:lstStyle/>
          <a:p>
            <a:r>
              <a:rPr lang="en-US" dirty="0"/>
              <a:t>Exclusion Criteria</a:t>
            </a:r>
          </a:p>
        </p:txBody>
      </p:sp>
      <p:pic>
        <p:nvPicPr>
          <p:cNvPr id="8" name="Picture 7">
            <a:extLst>
              <a:ext uri="{FF2B5EF4-FFF2-40B4-BE49-F238E27FC236}">
                <a16:creationId xmlns:a16="http://schemas.microsoft.com/office/drawing/2014/main" id="{515CEBD1-76B7-4993-A0E5-59A6028822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68192" y="1327150"/>
            <a:ext cx="5715000" cy="4279900"/>
          </a:xfrm>
          <a:prstGeom prst="rect">
            <a:avLst/>
          </a:prstGeom>
          <a:ln>
            <a:noFill/>
          </a:ln>
          <a:effectLst>
            <a:softEdge rad="112500"/>
          </a:effectLst>
        </p:spPr>
      </p:pic>
    </p:spTree>
    <p:extLst>
      <p:ext uri="{BB962C8B-B14F-4D97-AF65-F5344CB8AC3E}">
        <p14:creationId xmlns:p14="http://schemas.microsoft.com/office/powerpoint/2010/main" val="12675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9DDECA-5C46-4B03-B3BA-51777004627C}"/>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DB8C976E-CF33-4D9E-8B90-A4C768357700}"/>
              </a:ext>
            </a:extLst>
          </p:cNvPr>
          <p:cNvSpPr txBox="1">
            <a:spLocks/>
          </p:cNvSpPr>
          <p:nvPr/>
        </p:nvSpPr>
        <p:spPr>
          <a:xfrm>
            <a:off x="524182" y="69557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LITERATURE SEARCHES  </a:t>
            </a:r>
          </a:p>
        </p:txBody>
      </p:sp>
      <p:sp>
        <p:nvSpPr>
          <p:cNvPr id="8" name="Content Placeholder 2">
            <a:extLst>
              <a:ext uri="{FF2B5EF4-FFF2-40B4-BE49-F238E27FC236}">
                <a16:creationId xmlns:a16="http://schemas.microsoft.com/office/drawing/2014/main" id="{B750538F-81F7-43B6-AAD2-4226B50E8B79}"/>
              </a:ext>
            </a:extLst>
          </p:cNvPr>
          <p:cNvSpPr>
            <a:spLocks noGrp="1"/>
          </p:cNvSpPr>
          <p:nvPr>
            <p:ph idx="1"/>
          </p:nvPr>
        </p:nvSpPr>
        <p:spPr>
          <a:xfrm>
            <a:off x="476250" y="1460438"/>
            <a:ext cx="6930390" cy="4854388"/>
          </a:xfrm>
        </p:spPr>
        <p:txBody>
          <a:bodyPr>
            <a:normAutofit fontScale="92500" lnSpcReduction="10000"/>
          </a:bodyPr>
          <a:lstStyle/>
          <a:p>
            <a:pPr marL="457200" indent="-457200">
              <a:lnSpc>
                <a:spcPct val="100000"/>
              </a:lnSpc>
              <a:spcBef>
                <a:spcPts val="0"/>
              </a:spcBef>
              <a:spcAft>
                <a:spcPts val="600"/>
              </a:spcAft>
              <a:buFont typeface="Wingdings" panose="05000000000000000000" pitchFamily="2" charset="2"/>
              <a:buChar char="§"/>
            </a:pPr>
            <a:r>
              <a:rPr lang="en-US" sz="2400" dirty="0"/>
              <a:t>Databases used:</a:t>
            </a:r>
          </a:p>
          <a:p>
            <a:pPr marL="937260" lvl="1" indent="-342900">
              <a:lnSpc>
                <a:spcPct val="100000"/>
              </a:lnSpc>
              <a:spcBef>
                <a:spcPts val="0"/>
              </a:spcBef>
              <a:spcAft>
                <a:spcPts val="600"/>
              </a:spcAft>
              <a:buFont typeface="Wingdings" panose="05000000000000000000" pitchFamily="2" charset="2"/>
              <a:buChar char="§"/>
            </a:pPr>
            <a:r>
              <a:rPr lang="en-US" sz="2000" dirty="0"/>
              <a:t>PubMed</a:t>
            </a:r>
          </a:p>
          <a:p>
            <a:pPr marL="937260" lvl="1" indent="-342900">
              <a:lnSpc>
                <a:spcPct val="100000"/>
              </a:lnSpc>
              <a:spcBef>
                <a:spcPts val="0"/>
              </a:spcBef>
              <a:spcAft>
                <a:spcPts val="600"/>
              </a:spcAft>
              <a:buFont typeface="Wingdings" panose="05000000000000000000" pitchFamily="2" charset="2"/>
              <a:buChar char="§"/>
            </a:pPr>
            <a:r>
              <a:rPr lang="en-US" sz="2000" dirty="0"/>
              <a:t>EMBASE (</a:t>
            </a:r>
            <a:r>
              <a:rPr lang="en-US" sz="2000" dirty="0" err="1"/>
              <a:t>Excerpta</a:t>
            </a:r>
            <a:r>
              <a:rPr lang="en-US" sz="2000" dirty="0"/>
              <a:t> </a:t>
            </a:r>
            <a:r>
              <a:rPr lang="en-US" sz="2000" dirty="0" err="1"/>
              <a:t>Medica</a:t>
            </a:r>
            <a:r>
              <a:rPr lang="en-US" sz="2000" dirty="0"/>
              <a:t> </a:t>
            </a:r>
            <a:r>
              <a:rPr lang="en-US" sz="2000" dirty="0" err="1"/>
              <a:t>dataBASE</a:t>
            </a:r>
            <a:r>
              <a:rPr lang="en-US" sz="2000" dirty="0"/>
              <a:t>) </a:t>
            </a:r>
          </a:p>
          <a:p>
            <a:pPr marL="937260" lvl="1" indent="-342900">
              <a:lnSpc>
                <a:spcPct val="100000"/>
              </a:lnSpc>
              <a:spcBef>
                <a:spcPts val="0"/>
              </a:spcBef>
              <a:spcAft>
                <a:spcPts val="600"/>
              </a:spcAft>
              <a:buFont typeface="Wingdings" panose="05000000000000000000" pitchFamily="2" charset="2"/>
              <a:buChar char="§"/>
            </a:pPr>
            <a:r>
              <a:rPr lang="en-US" sz="2000" dirty="0"/>
              <a:t>CINAHL (Cumulative Index of Nursing and Allies Health Literature) </a:t>
            </a:r>
          </a:p>
          <a:p>
            <a:pPr marL="937260" lvl="1" indent="-342900">
              <a:lnSpc>
                <a:spcPct val="100000"/>
              </a:lnSpc>
              <a:spcBef>
                <a:spcPts val="0"/>
              </a:spcBef>
              <a:spcAft>
                <a:spcPts val="1800"/>
              </a:spcAft>
              <a:buFont typeface="Wingdings" panose="05000000000000000000" pitchFamily="2" charset="2"/>
              <a:buChar char="§"/>
            </a:pPr>
            <a:r>
              <a:rPr lang="en-US" sz="2000" dirty="0"/>
              <a:t>Cochrane Central Register of Controlled Trials </a:t>
            </a:r>
          </a:p>
          <a:p>
            <a:pPr marL="457200" indent="-457200">
              <a:lnSpc>
                <a:spcPct val="100000"/>
              </a:lnSpc>
              <a:spcBef>
                <a:spcPts val="0"/>
              </a:spcBef>
              <a:spcAft>
                <a:spcPts val="1800"/>
              </a:spcAft>
              <a:buFont typeface="Wingdings" panose="05000000000000000000" pitchFamily="2" charset="2"/>
              <a:buChar char="§"/>
            </a:pPr>
            <a:r>
              <a:rPr lang="en-US" sz="2400" dirty="0"/>
              <a:t>Search using key terms from work group’s PICO questions and inclusion criteria</a:t>
            </a:r>
          </a:p>
          <a:p>
            <a:pPr marL="457200" indent="-457200">
              <a:lnSpc>
                <a:spcPct val="100000"/>
              </a:lnSpc>
              <a:spcBef>
                <a:spcPts val="0"/>
              </a:spcBef>
              <a:spcAft>
                <a:spcPts val="1800"/>
              </a:spcAft>
              <a:buFont typeface="Wingdings" panose="05000000000000000000" pitchFamily="2" charset="2"/>
              <a:buChar char="§"/>
            </a:pPr>
            <a:r>
              <a:rPr lang="en-US" sz="2400" dirty="0"/>
              <a:t>Secondary manual search of the bibliographies of all retrieved publications for relevant citations</a:t>
            </a:r>
          </a:p>
          <a:p>
            <a:pPr marL="457200" indent="-457200">
              <a:lnSpc>
                <a:spcPct val="100000"/>
              </a:lnSpc>
              <a:spcBef>
                <a:spcPts val="0"/>
              </a:spcBef>
              <a:spcAft>
                <a:spcPts val="1800"/>
              </a:spcAft>
              <a:buFont typeface="Wingdings" panose="05000000000000000000" pitchFamily="2" charset="2"/>
              <a:buChar char="§"/>
            </a:pPr>
            <a:r>
              <a:rPr lang="en-US" sz="2400" dirty="0"/>
              <a:t>Recalled articles evaluated for inclusion based on the study selection criteria</a:t>
            </a:r>
          </a:p>
          <a:p>
            <a:pPr marL="0" indent="0">
              <a:buNone/>
            </a:pPr>
            <a:endParaRPr lang="en-US" sz="2400" dirty="0">
              <a:latin typeface="Open Sans" panose="020B0606030504020204" pitchFamily="34" charset="0"/>
            </a:endParaRPr>
          </a:p>
          <a:p>
            <a:pPr>
              <a:buFont typeface="Wingdings" panose="05000000000000000000" pitchFamily="2" charset="2"/>
              <a:buChar char="Ø"/>
            </a:pPr>
            <a:endParaRPr lang="en-US" sz="2400" dirty="0">
              <a:latin typeface="Open Sans" panose="020B0606030504020204" pitchFamily="34" charset="0"/>
            </a:endParaRPr>
          </a:p>
        </p:txBody>
      </p:sp>
      <p:pic>
        <p:nvPicPr>
          <p:cNvPr id="3" name="Picture 2" descr="A picture containing sitting&#10;&#10;Description generated with high confidence">
            <a:extLst>
              <a:ext uri="{FF2B5EF4-FFF2-40B4-BE49-F238E27FC236}">
                <a16:creationId xmlns:a16="http://schemas.microsoft.com/office/drawing/2014/main" id="{831364EB-FE97-4EF5-8DF8-F0F8709316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3558" y="1720085"/>
            <a:ext cx="5089488" cy="3486916"/>
          </a:xfrm>
          <a:prstGeom prst="rect">
            <a:avLst/>
          </a:prstGeom>
        </p:spPr>
      </p:pic>
    </p:spTree>
    <p:extLst>
      <p:ext uri="{BB962C8B-B14F-4D97-AF65-F5344CB8AC3E}">
        <p14:creationId xmlns:p14="http://schemas.microsoft.com/office/powerpoint/2010/main" val="330675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6FF04BF-D7ED-41E5-8CCB-1C058E1FB418}"/>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9D1B4227-C1CE-484D-B6F5-4773D84987A5}"/>
              </a:ext>
            </a:extLst>
          </p:cNvPr>
          <p:cNvSpPr txBox="1">
            <a:spLocks/>
          </p:cNvSpPr>
          <p:nvPr/>
        </p:nvSpPr>
        <p:spPr>
          <a:xfrm>
            <a:off x="507051" y="67947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BEST EVIDENCE SYNTHESIS </a:t>
            </a:r>
          </a:p>
        </p:txBody>
      </p:sp>
      <p:sp>
        <p:nvSpPr>
          <p:cNvPr id="9" name="Content Placeholder 2">
            <a:extLst>
              <a:ext uri="{FF2B5EF4-FFF2-40B4-BE49-F238E27FC236}">
                <a16:creationId xmlns:a16="http://schemas.microsoft.com/office/drawing/2014/main" id="{4DB02657-18B0-4C98-98DF-4476CFD1BDBE}"/>
              </a:ext>
            </a:extLst>
          </p:cNvPr>
          <p:cNvSpPr>
            <a:spLocks noGrp="1"/>
          </p:cNvSpPr>
          <p:nvPr>
            <p:ph idx="1"/>
          </p:nvPr>
        </p:nvSpPr>
        <p:spPr>
          <a:xfrm>
            <a:off x="546379" y="1428750"/>
            <a:ext cx="5451298" cy="3910965"/>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t>Include only highest quality evidence for any given outcome if available </a:t>
            </a:r>
          </a:p>
          <a:p>
            <a:pPr marL="457200" indent="-457200">
              <a:lnSpc>
                <a:spcPct val="100000"/>
              </a:lnSpc>
              <a:spcBef>
                <a:spcPts val="0"/>
              </a:spcBef>
              <a:buFont typeface="Wingdings" panose="05000000000000000000" pitchFamily="2" charset="2"/>
              <a:buChar char="§"/>
            </a:pPr>
            <a:r>
              <a:rPr lang="en-US" sz="2400" dirty="0"/>
              <a:t>If there are fewer than two occurrences of an outcome of this quality, the next lowest quality is considered until at least two occurrences have been acquired. </a:t>
            </a:r>
          </a:p>
          <a:p>
            <a:endParaRPr lang="en-US" sz="2400" dirty="0"/>
          </a:p>
        </p:txBody>
      </p:sp>
      <p:pic>
        <p:nvPicPr>
          <p:cNvPr id="6" name="Picture 5" descr="A picture containing indoor, large&#10;&#10;Description generated with high confidence">
            <a:extLst>
              <a:ext uri="{FF2B5EF4-FFF2-40B4-BE49-F238E27FC236}">
                <a16:creationId xmlns:a16="http://schemas.microsoft.com/office/drawing/2014/main" id="{2D795DE3-C3CC-4CD0-B6BA-235E31D62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02917" y="1189037"/>
            <a:ext cx="5417569" cy="4199714"/>
          </a:xfrm>
          <a:prstGeom prst="rect">
            <a:avLst/>
          </a:prstGeom>
          <a:effectLst>
            <a:softEdge rad="152400"/>
          </a:effectLst>
        </p:spPr>
      </p:pic>
      <p:pic>
        <p:nvPicPr>
          <p:cNvPr id="3" name="Graphic 2">
            <a:extLst>
              <a:ext uri="{FF2B5EF4-FFF2-40B4-BE49-F238E27FC236}">
                <a16:creationId xmlns:a16="http://schemas.microsoft.com/office/drawing/2014/main" id="{7097B322-74F4-4CA6-94C9-79E436997D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705784">
            <a:off x="5369561" y="2591955"/>
            <a:ext cx="4019550" cy="2559819"/>
          </a:xfrm>
          <a:prstGeom prst="rect">
            <a:avLst/>
          </a:prstGeom>
        </p:spPr>
      </p:pic>
    </p:spTree>
    <p:extLst>
      <p:ext uri="{BB962C8B-B14F-4D97-AF65-F5344CB8AC3E}">
        <p14:creationId xmlns:p14="http://schemas.microsoft.com/office/powerpoint/2010/main" val="96967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CF930A-C7A2-4DAB-9642-504E142A1EB8}"/>
              </a:ext>
            </a:extLst>
          </p:cNvPr>
          <p:cNvSpPr>
            <a:spLocks noGrp="1"/>
          </p:cNvSpPr>
          <p:nvPr>
            <p:ph type="ftr" sz="quarter" idx="11"/>
          </p:nvPr>
        </p:nvSpPr>
        <p:spPr>
          <a:xfrm>
            <a:off x="7881780" y="6311418"/>
            <a:ext cx="4114800" cy="365125"/>
          </a:xfrm>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C6465C7-6077-4BDF-8E94-F9C959A9C7F9}"/>
              </a:ext>
            </a:extLst>
          </p:cNvPr>
          <p:cNvSpPr txBox="1">
            <a:spLocks/>
          </p:cNvSpPr>
          <p:nvPr/>
        </p:nvSpPr>
        <p:spPr>
          <a:xfrm>
            <a:off x="533400" y="50725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STRENGTH OF RECOMMENDATIONS </a:t>
            </a:r>
          </a:p>
        </p:txBody>
      </p:sp>
      <p:graphicFrame>
        <p:nvGraphicFramePr>
          <p:cNvPr id="10" name="Table 9">
            <a:extLst>
              <a:ext uri="{FF2B5EF4-FFF2-40B4-BE49-F238E27FC236}">
                <a16:creationId xmlns:a16="http://schemas.microsoft.com/office/drawing/2014/main" id="{A5197B58-B45F-4947-B953-D589673F4D6A}"/>
              </a:ext>
            </a:extLst>
          </p:cNvPr>
          <p:cNvGraphicFramePr>
            <a:graphicFrameLocks noGrp="1"/>
          </p:cNvGraphicFramePr>
          <p:nvPr>
            <p:extLst>
              <p:ext uri="{D42A27DB-BD31-4B8C-83A1-F6EECF244321}">
                <p14:modId xmlns:p14="http://schemas.microsoft.com/office/powerpoint/2010/main" val="3392744697"/>
              </p:ext>
            </p:extLst>
          </p:nvPr>
        </p:nvGraphicFramePr>
        <p:xfrm>
          <a:off x="1952626" y="1276094"/>
          <a:ext cx="8286747" cy="4709858"/>
        </p:xfrm>
        <a:graphic>
          <a:graphicData uri="http://schemas.openxmlformats.org/drawingml/2006/table">
            <a:tbl>
              <a:tblPr firstRow="1" bandRow="1">
                <a:tableStyleId>{616DA210-FB5B-4158-B5E0-FEB733F419BA}</a:tableStyleId>
              </a:tblPr>
              <a:tblGrid>
                <a:gridCol w="2224086">
                  <a:extLst>
                    <a:ext uri="{9D8B030D-6E8A-4147-A177-3AD203B41FA5}">
                      <a16:colId xmlns:a16="http://schemas.microsoft.com/office/drawing/2014/main" val="265715639"/>
                    </a:ext>
                  </a:extLst>
                </a:gridCol>
                <a:gridCol w="3724275">
                  <a:extLst>
                    <a:ext uri="{9D8B030D-6E8A-4147-A177-3AD203B41FA5}">
                      <a16:colId xmlns:a16="http://schemas.microsoft.com/office/drawing/2014/main" val="1286103178"/>
                    </a:ext>
                  </a:extLst>
                </a:gridCol>
                <a:gridCol w="2338386">
                  <a:extLst>
                    <a:ext uri="{9D8B030D-6E8A-4147-A177-3AD203B41FA5}">
                      <a16:colId xmlns:a16="http://schemas.microsoft.com/office/drawing/2014/main" val="3783032047"/>
                    </a:ext>
                  </a:extLst>
                </a:gridCol>
              </a:tblGrid>
              <a:tr h="803115">
                <a:tc>
                  <a:txBody>
                    <a:bodyPr/>
                    <a:lstStyle/>
                    <a:p>
                      <a:pPr algn="ctr"/>
                      <a:r>
                        <a:rPr lang="en-US" sz="1800" dirty="0"/>
                        <a:t>STRENGTH</a:t>
                      </a:r>
                      <a:endParaRPr lang="en-US" sz="1800" dirty="0">
                        <a:solidFill>
                          <a:schemeClr val="bg1"/>
                        </a:solidFill>
                      </a:endParaRPr>
                    </a:p>
                  </a:txBody>
                  <a:tcPr anchor="ctr"/>
                </a:tc>
                <a:tc>
                  <a:txBody>
                    <a:bodyPr/>
                    <a:lstStyle/>
                    <a:p>
                      <a:pPr algn="ctr"/>
                      <a:r>
                        <a:rPr lang="en-US" sz="1800" dirty="0"/>
                        <a:t>OVERALL STRENGTH OF EVIDENCE</a:t>
                      </a:r>
                    </a:p>
                  </a:txBody>
                  <a:tcPr anchor="ctr"/>
                </a:tc>
                <a:tc>
                  <a:txBody>
                    <a:bodyPr/>
                    <a:lstStyle/>
                    <a:p>
                      <a:pPr algn="ctr"/>
                      <a:r>
                        <a:rPr lang="en-US" sz="1800" dirty="0"/>
                        <a:t>STRENGTH VISUAL</a:t>
                      </a:r>
                    </a:p>
                  </a:txBody>
                  <a:tcPr anchor="ctr"/>
                </a:tc>
                <a:extLst>
                  <a:ext uri="{0D108BD9-81ED-4DB2-BD59-A6C34878D82A}">
                    <a16:rowId xmlns:a16="http://schemas.microsoft.com/office/drawing/2014/main" val="722527480"/>
                  </a:ext>
                </a:extLst>
              </a:tr>
              <a:tr h="1020656">
                <a:tc>
                  <a:txBody>
                    <a:bodyPr/>
                    <a:lstStyle/>
                    <a:p>
                      <a:pPr algn="ctr"/>
                      <a:r>
                        <a:rPr lang="en-US" sz="1600" dirty="0"/>
                        <a:t>STRONG</a:t>
                      </a:r>
                      <a:endParaRPr lang="en-US" sz="1600" b="1" dirty="0">
                        <a:latin typeface="+mn-lt"/>
                      </a:endParaRPr>
                    </a:p>
                  </a:txBody>
                  <a:tcPr marL="45720" marR="4572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dirty="0"/>
                        <a:t>Two or more HIGH Strength Studies</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kern="1200" dirty="0">
                          <a:effectLst/>
                        </a:rPr>
                        <a:t>with consistent findings</a:t>
                      </a:r>
                      <a:endParaRPr lang="en-US" sz="1400" dirty="0">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3654522633"/>
                  </a:ext>
                </a:extLst>
              </a:tr>
              <a:tr h="904850">
                <a:tc>
                  <a:txBody>
                    <a:bodyPr/>
                    <a:lstStyle/>
                    <a:p>
                      <a:pPr algn="ctr"/>
                      <a:r>
                        <a:rPr lang="en-US" sz="1600" dirty="0"/>
                        <a:t>MODERATE</a:t>
                      </a:r>
                      <a:endParaRPr lang="en-US" sz="1600" b="1" dirty="0">
                        <a:latin typeface="+mn-lt"/>
                      </a:endParaRPr>
                    </a:p>
                  </a:txBody>
                  <a:tcPr marL="45720" marR="45720" anchor="ctr"/>
                </a:tc>
                <a:tc>
                  <a:txBody>
                    <a:bodyPr/>
                    <a:lstStyle/>
                    <a:p>
                      <a:pPr algn="ctr"/>
                      <a:r>
                        <a:rPr lang="en-US" sz="1400" kern="1200" cap="all" baseline="0" dirty="0">
                          <a:effectLst/>
                        </a:rPr>
                        <a:t>1 HIGH or 2 MODERATE </a:t>
                      </a:r>
                      <a:r>
                        <a:rPr lang="en-US" sz="1400" kern="1200" cap="none" baseline="0" dirty="0">
                          <a:effectLst/>
                        </a:rPr>
                        <a:t>strength studies with consistent findings</a:t>
                      </a:r>
                      <a:endParaRPr lang="en-US" sz="1400" dirty="0">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2119967458"/>
                  </a:ext>
                </a:extLst>
              </a:tr>
              <a:tr h="911903">
                <a:tc>
                  <a:txBody>
                    <a:bodyPr/>
                    <a:lstStyle/>
                    <a:p>
                      <a:pPr algn="ctr"/>
                      <a:r>
                        <a:rPr lang="en-US" sz="1600" dirty="0"/>
                        <a:t>LIMITED</a:t>
                      </a:r>
                      <a:endParaRPr lang="en-US" sz="1600" b="1" dirty="0">
                        <a:latin typeface="+mn-lt"/>
                      </a:endParaRPr>
                    </a:p>
                  </a:txBody>
                  <a:tcPr marL="45720" marR="45720" anchor="ctr"/>
                </a:tc>
                <a:tc>
                  <a:txBody>
                    <a:bodyPr/>
                    <a:lstStyle/>
                    <a:p>
                      <a:pPr marR="0" indent="0" algn="ctr" rtl="0">
                        <a:lnSpc>
                          <a:spcPct val="100000"/>
                        </a:lnSpc>
                        <a:spcBef>
                          <a:spcPts val="0"/>
                        </a:spcBef>
                        <a:spcAft>
                          <a:spcPts val="0"/>
                        </a:spcAft>
                      </a:pPr>
                      <a:r>
                        <a:rPr lang="en-US" sz="1400" kern="1200" cap="none" baseline="0" dirty="0">
                          <a:ln>
                            <a:noFill/>
                          </a:ln>
                          <a:effectLst/>
                        </a:rPr>
                        <a:t>One or more LOW strength studies and/or only 1 MODERATE strength study</a:t>
                      </a:r>
                    </a:p>
                    <a:p>
                      <a:pPr marR="0" indent="0" algn="ctr" rtl="0">
                        <a:lnSpc>
                          <a:spcPct val="100000"/>
                        </a:lnSpc>
                        <a:spcBef>
                          <a:spcPts val="0"/>
                        </a:spcBef>
                        <a:spcAft>
                          <a:spcPts val="0"/>
                        </a:spcAft>
                      </a:pPr>
                      <a:r>
                        <a:rPr lang="en-US" sz="1400" kern="1200" dirty="0">
                          <a:effectLst/>
                        </a:rPr>
                        <a:t>with consistent findings or evidence from a single, or the evidence is insufficient, or conflicting</a:t>
                      </a:r>
                      <a:endParaRPr lang="en-US" sz="1400" b="0" kern="1400" cap="none" baseline="0" dirty="0">
                        <a:ln>
                          <a:noFill/>
                        </a:ln>
                        <a:solidFill>
                          <a:srgbClr val="000000"/>
                        </a:solidFill>
                        <a:effectLst/>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3797991612"/>
                  </a:ext>
                </a:extLst>
              </a:tr>
              <a:tr h="1036357">
                <a:tc>
                  <a:txBody>
                    <a:bodyPr/>
                    <a:lstStyle/>
                    <a:p>
                      <a:pPr algn="ctr"/>
                      <a:r>
                        <a:rPr lang="en-US" sz="1600" dirty="0"/>
                        <a:t>CONSENSUS</a:t>
                      </a:r>
                      <a:endParaRPr lang="en-US" sz="1600" b="1" dirty="0">
                        <a:latin typeface="+mn-lt"/>
                      </a:endParaRPr>
                    </a:p>
                  </a:txBody>
                  <a:tcPr marL="45720" marR="4572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dirty="0"/>
                        <a:t>Expert opinion (no studies)</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kern="1200" dirty="0">
                          <a:effectLst/>
                        </a:rPr>
                        <a:t>No supporting evidence in the absence of reliable evidence. Work group is making a recommendation based on their clinical opinion</a:t>
                      </a:r>
                      <a:endParaRPr lang="en-US" sz="1400" dirty="0">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17596458"/>
                  </a:ext>
                </a:extLst>
              </a:tr>
            </a:tbl>
          </a:graphicData>
        </a:graphic>
      </p:graphicFrame>
      <p:pic>
        <p:nvPicPr>
          <p:cNvPr id="14" name="Picture 13">
            <a:extLst>
              <a:ext uri="{FF2B5EF4-FFF2-40B4-BE49-F238E27FC236}">
                <a16:creationId xmlns:a16="http://schemas.microsoft.com/office/drawing/2014/main" id="{329E882A-0804-4C87-B58A-97F27CEA9F8D}"/>
              </a:ext>
            </a:extLst>
          </p:cNvPr>
          <p:cNvPicPr>
            <a:picLocks noChangeAspect="1"/>
          </p:cNvPicPr>
          <p:nvPr/>
        </p:nvPicPr>
        <p:blipFill>
          <a:blip r:embed="rId3"/>
          <a:stretch>
            <a:fillRect/>
          </a:stretch>
        </p:blipFill>
        <p:spPr>
          <a:xfrm>
            <a:off x="8091932" y="2360274"/>
            <a:ext cx="1847248" cy="445047"/>
          </a:xfrm>
          <a:prstGeom prst="rect">
            <a:avLst/>
          </a:prstGeom>
        </p:spPr>
      </p:pic>
      <p:pic>
        <p:nvPicPr>
          <p:cNvPr id="39" name="Picture 38">
            <a:extLst>
              <a:ext uri="{FF2B5EF4-FFF2-40B4-BE49-F238E27FC236}">
                <a16:creationId xmlns:a16="http://schemas.microsoft.com/office/drawing/2014/main" id="{5E89DEDA-E75A-4F25-A542-7CDE2D23C0D5}"/>
              </a:ext>
            </a:extLst>
          </p:cNvPr>
          <p:cNvPicPr>
            <a:picLocks noChangeAspect="1"/>
          </p:cNvPicPr>
          <p:nvPr/>
        </p:nvPicPr>
        <p:blipFill>
          <a:blip r:embed="rId4"/>
          <a:stretch>
            <a:fillRect/>
          </a:stretch>
        </p:blipFill>
        <p:spPr>
          <a:xfrm>
            <a:off x="8130491" y="3330282"/>
            <a:ext cx="1847248" cy="451143"/>
          </a:xfrm>
          <a:prstGeom prst="rect">
            <a:avLst/>
          </a:prstGeom>
        </p:spPr>
      </p:pic>
      <p:pic>
        <p:nvPicPr>
          <p:cNvPr id="46" name="Picture 45">
            <a:extLst>
              <a:ext uri="{FF2B5EF4-FFF2-40B4-BE49-F238E27FC236}">
                <a16:creationId xmlns:a16="http://schemas.microsoft.com/office/drawing/2014/main" id="{A0640FD7-C219-4059-9C2F-F236684E1D03}"/>
              </a:ext>
            </a:extLst>
          </p:cNvPr>
          <p:cNvPicPr>
            <a:picLocks noChangeAspect="1"/>
          </p:cNvPicPr>
          <p:nvPr/>
        </p:nvPicPr>
        <p:blipFill>
          <a:blip r:embed="rId5"/>
          <a:stretch>
            <a:fillRect/>
          </a:stretch>
        </p:blipFill>
        <p:spPr>
          <a:xfrm>
            <a:off x="8158607" y="4241500"/>
            <a:ext cx="1847248" cy="451143"/>
          </a:xfrm>
          <a:prstGeom prst="rect">
            <a:avLst/>
          </a:prstGeom>
        </p:spPr>
      </p:pic>
      <p:grpSp>
        <p:nvGrpSpPr>
          <p:cNvPr id="48" name="Group 47">
            <a:extLst>
              <a:ext uri="{FF2B5EF4-FFF2-40B4-BE49-F238E27FC236}">
                <a16:creationId xmlns:a16="http://schemas.microsoft.com/office/drawing/2014/main" id="{CDBDBB48-0016-474A-BA60-7AAFB15905FD}"/>
              </a:ext>
            </a:extLst>
          </p:cNvPr>
          <p:cNvGrpSpPr/>
          <p:nvPr/>
        </p:nvGrpSpPr>
        <p:grpSpPr>
          <a:xfrm>
            <a:off x="8158607" y="5172024"/>
            <a:ext cx="1847850" cy="447675"/>
            <a:chOff x="9010951" y="2245890"/>
            <a:chExt cx="1847850" cy="447675"/>
          </a:xfrm>
        </p:grpSpPr>
        <p:sp>
          <p:nvSpPr>
            <p:cNvPr id="49" name="Star: 5 Points 48">
              <a:extLst>
                <a:ext uri="{FF2B5EF4-FFF2-40B4-BE49-F238E27FC236}">
                  <a16:creationId xmlns:a16="http://schemas.microsoft.com/office/drawing/2014/main" id="{5B9FB44B-D737-4F3E-9B06-39F8611BDE90}"/>
                </a:ext>
              </a:extLst>
            </p:cNvPr>
            <p:cNvSpPr/>
            <p:nvPr/>
          </p:nvSpPr>
          <p:spPr>
            <a:xfrm>
              <a:off x="9010951" y="2255415"/>
              <a:ext cx="485775" cy="43815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5D8BC07F-512B-4B7D-B3E8-C13265F70D9C}"/>
                </a:ext>
              </a:extLst>
            </p:cNvPr>
            <p:cNvSpPr/>
            <p:nvPr/>
          </p:nvSpPr>
          <p:spPr>
            <a:xfrm>
              <a:off x="9506251"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63F770C8-E444-434C-8E58-7D5072AC7EE3}"/>
                </a:ext>
              </a:extLst>
            </p:cNvPr>
            <p:cNvSpPr/>
            <p:nvPr/>
          </p:nvSpPr>
          <p:spPr>
            <a:xfrm>
              <a:off x="9944401"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Star: 5 Points 51">
              <a:extLst>
                <a:ext uri="{FF2B5EF4-FFF2-40B4-BE49-F238E27FC236}">
                  <a16:creationId xmlns:a16="http://schemas.microsoft.com/office/drawing/2014/main" id="{A795E3FC-D4E5-4019-A568-2BF6842B33AC}"/>
                </a:ext>
              </a:extLst>
            </p:cNvPr>
            <p:cNvSpPr/>
            <p:nvPr/>
          </p:nvSpPr>
          <p:spPr>
            <a:xfrm>
              <a:off x="10373026"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492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CF930A-C7A2-4DAB-9642-504E142A1EB8}"/>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C6465C7-6077-4BDF-8E94-F9C959A9C7F9}"/>
              </a:ext>
            </a:extLst>
          </p:cNvPr>
          <p:cNvSpPr txBox="1">
            <a:spLocks/>
          </p:cNvSpPr>
          <p:nvPr/>
        </p:nvSpPr>
        <p:spPr>
          <a:xfrm>
            <a:off x="533400" y="49757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TRANSLATING RECOMMENDATIONS IN A CPG</a:t>
            </a:r>
          </a:p>
        </p:txBody>
      </p:sp>
      <p:graphicFrame>
        <p:nvGraphicFramePr>
          <p:cNvPr id="10" name="Table 9">
            <a:extLst>
              <a:ext uri="{FF2B5EF4-FFF2-40B4-BE49-F238E27FC236}">
                <a16:creationId xmlns:a16="http://schemas.microsoft.com/office/drawing/2014/main" id="{A5197B58-B45F-4947-B953-D589673F4D6A}"/>
              </a:ext>
            </a:extLst>
          </p:cNvPr>
          <p:cNvGraphicFramePr>
            <a:graphicFrameLocks noGrp="1"/>
          </p:cNvGraphicFramePr>
          <p:nvPr>
            <p:extLst>
              <p:ext uri="{D42A27DB-BD31-4B8C-83A1-F6EECF244321}">
                <p14:modId xmlns:p14="http://schemas.microsoft.com/office/powerpoint/2010/main" val="181227270"/>
              </p:ext>
            </p:extLst>
          </p:nvPr>
        </p:nvGraphicFramePr>
        <p:xfrm>
          <a:off x="1019175" y="1352551"/>
          <a:ext cx="10134600" cy="4590741"/>
        </p:xfrm>
        <a:graphic>
          <a:graphicData uri="http://schemas.openxmlformats.org/drawingml/2006/table">
            <a:tbl>
              <a:tblPr firstRow="1" bandRow="1">
                <a:tableStyleId>{E8034E78-7F5D-4C2E-B375-FC64B27BC917}</a:tableStyleId>
              </a:tblPr>
              <a:tblGrid>
                <a:gridCol w="2121406">
                  <a:extLst>
                    <a:ext uri="{9D8B030D-6E8A-4147-A177-3AD203B41FA5}">
                      <a16:colId xmlns:a16="http://schemas.microsoft.com/office/drawing/2014/main" val="265715639"/>
                    </a:ext>
                  </a:extLst>
                </a:gridCol>
                <a:gridCol w="3552334">
                  <a:extLst>
                    <a:ext uri="{9D8B030D-6E8A-4147-A177-3AD203B41FA5}">
                      <a16:colId xmlns:a16="http://schemas.microsoft.com/office/drawing/2014/main" val="1286103178"/>
                    </a:ext>
                  </a:extLst>
                </a:gridCol>
                <a:gridCol w="2230430">
                  <a:extLst>
                    <a:ext uri="{9D8B030D-6E8A-4147-A177-3AD203B41FA5}">
                      <a16:colId xmlns:a16="http://schemas.microsoft.com/office/drawing/2014/main" val="3783032047"/>
                    </a:ext>
                  </a:extLst>
                </a:gridCol>
                <a:gridCol w="2230430">
                  <a:extLst>
                    <a:ext uri="{9D8B030D-6E8A-4147-A177-3AD203B41FA5}">
                      <a16:colId xmlns:a16="http://schemas.microsoft.com/office/drawing/2014/main" val="1071123621"/>
                    </a:ext>
                  </a:extLst>
                </a:gridCol>
              </a:tblGrid>
              <a:tr h="786291">
                <a:tc>
                  <a:txBody>
                    <a:bodyPr/>
                    <a:lstStyle/>
                    <a:p>
                      <a:pPr algn="ctr"/>
                      <a:r>
                        <a:rPr lang="en-US" sz="1800" dirty="0"/>
                        <a:t>STRENGTH OF RECOMMENDATION</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PATIENT COUNSELING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DECISION AIDS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IMPACT OF FUTURE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1018015">
                <a:tc>
                  <a:txBody>
                    <a:bodyPr/>
                    <a:lstStyle/>
                    <a:p>
                      <a:pPr algn="ctr"/>
                      <a:r>
                        <a:rPr lang="en-US" sz="1800" dirty="0">
                          <a:solidFill>
                            <a:schemeClr val="tx1"/>
                          </a:solidFill>
                        </a:rPr>
                        <a:t>Strong</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800" dirty="0">
                          <a:solidFill>
                            <a:schemeClr val="tx1"/>
                          </a:solidFill>
                        </a:rPr>
                        <a:t>Least</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Least important, unless the evidence supports no difference between two alternative interventions</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Not likely to change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522633"/>
                  </a:ext>
                </a:extLst>
              </a:tr>
              <a:tr h="885894">
                <a:tc>
                  <a:txBody>
                    <a:bodyPr/>
                    <a:lstStyle/>
                    <a:p>
                      <a:pPr algn="ctr"/>
                      <a:r>
                        <a:rPr lang="en-US" sz="1800" dirty="0">
                          <a:solidFill>
                            <a:schemeClr val="tx1"/>
                          </a:solidFill>
                        </a:rPr>
                        <a:t>Moderate</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cap="none" baseline="0" dirty="0">
                          <a:solidFill>
                            <a:schemeClr val="tx1"/>
                          </a:solidFill>
                          <a:effectLst/>
                        </a:rPr>
                        <a:t>Less</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Less important</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Less likely to change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67458"/>
                  </a:ext>
                </a:extLst>
              </a:tr>
              <a:tr h="885894">
                <a:tc>
                  <a:txBody>
                    <a:bodyPr/>
                    <a:lstStyle/>
                    <a:p>
                      <a:pPr algn="ctr"/>
                      <a:r>
                        <a:rPr lang="en-US" sz="1800" dirty="0">
                          <a:solidFill>
                            <a:schemeClr val="tx1"/>
                          </a:solidFill>
                        </a:rPr>
                        <a:t>Limited</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800" kern="1200" cap="none" baseline="0" dirty="0">
                          <a:ln>
                            <a:noFill/>
                          </a:ln>
                          <a:solidFill>
                            <a:schemeClr val="tx1"/>
                          </a:solidFill>
                          <a:effectLst/>
                        </a:rPr>
                        <a:t>More</a:t>
                      </a:r>
                      <a:endParaRPr lang="en-US" sz="1800" b="1" kern="1400" cap="none"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More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Possible / Anticipates</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991612"/>
                  </a:ext>
                </a:extLst>
              </a:tr>
              <a:tr h="1014647">
                <a:tc>
                  <a:txBody>
                    <a:bodyPr/>
                    <a:lstStyle/>
                    <a:p>
                      <a:pPr algn="ctr"/>
                      <a:r>
                        <a:rPr lang="en-US" sz="1800" dirty="0">
                          <a:solidFill>
                            <a:schemeClr val="tx1"/>
                          </a:solidFill>
                        </a:rPr>
                        <a:t>Consensus</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800" dirty="0">
                          <a:solidFill>
                            <a:schemeClr val="tx1"/>
                          </a:solidFill>
                        </a:rPr>
                        <a:t>Most</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Most Important</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Impact unknown</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6458"/>
                  </a:ext>
                </a:extLst>
              </a:tr>
            </a:tbl>
          </a:graphicData>
        </a:graphic>
      </p:graphicFrame>
    </p:spTree>
    <p:extLst>
      <p:ext uri="{BB962C8B-B14F-4D97-AF65-F5344CB8AC3E}">
        <p14:creationId xmlns:p14="http://schemas.microsoft.com/office/powerpoint/2010/main" val="423075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F68A0E-652D-427E-A51A-9894CB41D70D}"/>
              </a:ext>
            </a:extLst>
          </p:cNvPr>
          <p:cNvSpPr txBox="1">
            <a:spLocks/>
          </p:cNvSpPr>
          <p:nvPr/>
        </p:nvSpPr>
        <p:spPr>
          <a:xfrm>
            <a:off x="941097" y="656492"/>
            <a:ext cx="3866683" cy="1080868"/>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1" kern="1200" dirty="0">
                <a:ln>
                  <a:noFill/>
                </a:ln>
                <a:effectLst>
                  <a:outerShdw blurRad="38100" dist="38100" dir="2700000" algn="tl">
                    <a:srgbClr val="000000">
                      <a:alpha val="43137"/>
                    </a:srgbClr>
                  </a:outerShdw>
                </a:effectLst>
                <a:latin typeface="+mj-lt"/>
                <a:ea typeface="+mj-ea"/>
                <a:cs typeface="+mj-cs"/>
              </a:rPr>
              <a:t>ASSESSING QUALITY OF EVIDENCE</a:t>
            </a:r>
          </a:p>
        </p:txBody>
      </p:sp>
      <p:pic>
        <p:nvPicPr>
          <p:cNvPr id="7" name="Picture 6">
            <a:extLst>
              <a:ext uri="{FF2B5EF4-FFF2-40B4-BE49-F238E27FC236}">
                <a16:creationId xmlns:a16="http://schemas.microsoft.com/office/drawing/2014/main" id="{4214F174-C67E-4361-8850-032CB09B1A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600000">
            <a:off x="5705036" y="145098"/>
            <a:ext cx="5228223" cy="5403850"/>
          </a:xfrm>
          <a:prstGeom prst="rect">
            <a:avLst/>
          </a:prstGeom>
          <a:noFill/>
        </p:spPr>
      </p:pic>
      <p:sp>
        <p:nvSpPr>
          <p:cNvPr id="6" name="Content Placeholder 2">
            <a:extLst>
              <a:ext uri="{FF2B5EF4-FFF2-40B4-BE49-F238E27FC236}">
                <a16:creationId xmlns:a16="http://schemas.microsoft.com/office/drawing/2014/main" id="{5616520E-28D9-41FD-81E2-47EAE1BC2C46}"/>
              </a:ext>
            </a:extLst>
          </p:cNvPr>
          <p:cNvSpPr>
            <a:spLocks noGrp="1"/>
          </p:cNvSpPr>
          <p:nvPr>
            <p:ph type="body" sz="half" idx="2"/>
          </p:nvPr>
        </p:nvSpPr>
        <p:spPr>
          <a:xfrm>
            <a:off x="941097" y="1960097"/>
            <a:ext cx="3866683" cy="3811588"/>
          </a:xfrm>
          <a:prstGeom prst="rect">
            <a:avLst/>
          </a:prstGeom>
          <a:ln>
            <a:noFill/>
          </a:ln>
        </p:spPr>
        <p:txBody>
          <a:bodyPr vert="horz" lIns="91440" tIns="45720" rIns="91440" bIns="45720" rtlCol="0">
            <a:normAutofit/>
          </a:bodyPr>
          <a:lstStyle/>
          <a:p>
            <a:pPr>
              <a:spcAft>
                <a:spcPts val="1800"/>
              </a:spcAft>
            </a:pPr>
            <a:r>
              <a:rPr lang="en-US" sz="2000" kern="1200" dirty="0">
                <a:latin typeface="+mn-lt"/>
                <a:ea typeface="+mn-ea"/>
                <a:cs typeface="+mn-cs"/>
              </a:rPr>
              <a:t>All included studies undergo a quality assessment</a:t>
            </a:r>
          </a:p>
          <a:p>
            <a:pPr>
              <a:spcAft>
                <a:spcPts val="1800"/>
              </a:spcAft>
            </a:pPr>
            <a:r>
              <a:rPr lang="en-US" sz="2000" kern="1200" dirty="0">
                <a:latin typeface="+mn-lt"/>
                <a:ea typeface="+mn-ea"/>
                <a:cs typeface="+mn-cs"/>
              </a:rPr>
              <a:t>Each study’s design is evaluated for risk of bias and receives a final quality grade, depending on the number of study design flaws </a:t>
            </a:r>
          </a:p>
          <a:p>
            <a:pPr>
              <a:spcAft>
                <a:spcPts val="1800"/>
              </a:spcAft>
            </a:pPr>
            <a:r>
              <a:rPr lang="en-US" sz="2000" kern="1200" dirty="0">
                <a:latin typeface="+mn-lt"/>
                <a:ea typeface="+mn-ea"/>
                <a:cs typeface="+mn-cs"/>
              </a:rPr>
              <a:t>Study quality tables are made available to the work group in the final data report and the final publication of the guideline</a:t>
            </a:r>
            <a:r>
              <a:rPr lang="en-US" sz="2000" dirty="0"/>
              <a:t>/systematic review</a:t>
            </a:r>
            <a:endParaRPr lang="en-US" sz="2000" kern="1200" dirty="0">
              <a:latin typeface="+mn-lt"/>
              <a:ea typeface="+mn-ea"/>
              <a:cs typeface="+mn-cs"/>
            </a:endParaRPr>
          </a:p>
        </p:txBody>
      </p:sp>
      <p:sp>
        <p:nvSpPr>
          <p:cNvPr id="4" name="Footer Placeholder 3">
            <a:extLst>
              <a:ext uri="{FF2B5EF4-FFF2-40B4-BE49-F238E27FC236}">
                <a16:creationId xmlns:a16="http://schemas.microsoft.com/office/drawing/2014/main" id="{3EDC7404-D574-4DE4-84FE-E193C974C836}"/>
              </a:ext>
            </a:extLst>
          </p:cNvPr>
          <p:cNvSpPr>
            <a:spLocks noGrp="1"/>
          </p:cNvSpPr>
          <p:nvPr>
            <p:ph type="ftr" sz="quarter" idx="11"/>
          </p:nvPr>
        </p:nvSpPr>
        <p:spPr>
          <a:xfrm>
            <a:off x="7523939" y="6347778"/>
            <a:ext cx="4114800" cy="365125"/>
          </a:xfrm>
          <a:prstGeom prst="rect">
            <a:avLst/>
          </a:prstGeom>
        </p:spPr>
        <p:txBody>
          <a:bodyPr vert="horz" lIns="91440" tIns="45720" rIns="91440" bIns="45720" rtlCol="0" anchor="ctr">
            <a:normAutofit/>
          </a:bodyPr>
          <a:lstStyle/>
          <a:p>
            <a:pPr>
              <a:spcAft>
                <a:spcPts val="600"/>
              </a:spcAft>
            </a:pPr>
            <a:r>
              <a:rPr lang="en-US" kern="1200">
                <a:latin typeface="+mn-lt"/>
                <a:ea typeface="+mn-ea"/>
                <a:cs typeface="+mn-cs"/>
              </a:rPr>
              <a:t>© 2019 American Academy of Orthopaedic Surgeons </a:t>
            </a:r>
          </a:p>
        </p:txBody>
      </p:sp>
    </p:spTree>
    <p:extLst>
      <p:ext uri="{BB962C8B-B14F-4D97-AF65-F5344CB8AC3E}">
        <p14:creationId xmlns:p14="http://schemas.microsoft.com/office/powerpoint/2010/main" val="135874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D1CE12-FA97-4547-858A-8ACD9FE90FA9}"/>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7" name="Title 1">
            <a:extLst>
              <a:ext uri="{FF2B5EF4-FFF2-40B4-BE49-F238E27FC236}">
                <a16:creationId xmlns:a16="http://schemas.microsoft.com/office/drawing/2014/main" id="{F44F8323-2AFB-4CC3-AFA6-EBDDB80892A5}"/>
              </a:ext>
            </a:extLst>
          </p:cNvPr>
          <p:cNvSpPr txBox="1">
            <a:spLocks/>
          </p:cNvSpPr>
          <p:nvPr/>
        </p:nvSpPr>
        <p:spPr>
          <a:xfrm>
            <a:off x="517521" y="535133"/>
            <a:ext cx="5877017" cy="1250383"/>
          </a:xfrm>
          <a:prstGeom prst="rect">
            <a:avLst/>
          </a:prstGeom>
        </p:spPr>
        <p:txBody>
          <a:bodyPr vert="horz" lIns="91440" tIns="45720" rIns="91440" bIns="45720" rtlCol="0" anchor="ctr">
            <a:normAutofit fontScale="92500"/>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RESULTS OF QUALITY ASSESSMENT:</a:t>
            </a:r>
          </a:p>
          <a:p>
            <a:r>
              <a:rPr lang="en-US" b="0" dirty="0">
                <a:effectLst>
                  <a:outerShdw blurRad="38100" dist="38100" dir="2700000" algn="tl">
                    <a:srgbClr val="000000">
                      <a:alpha val="43137"/>
                    </a:srgbClr>
                  </a:outerShdw>
                </a:effectLst>
              </a:rPr>
              <a:t>STUDY ATTRITION FLOWCHART </a:t>
            </a:r>
          </a:p>
        </p:txBody>
      </p:sp>
      <p:grpSp>
        <p:nvGrpSpPr>
          <p:cNvPr id="6" name="Group 5">
            <a:extLst>
              <a:ext uri="{FF2B5EF4-FFF2-40B4-BE49-F238E27FC236}">
                <a16:creationId xmlns:a16="http://schemas.microsoft.com/office/drawing/2014/main" id="{EA4306FA-58A2-4B28-99E1-334C66C8EA23}"/>
              </a:ext>
            </a:extLst>
          </p:cNvPr>
          <p:cNvGrpSpPr/>
          <p:nvPr/>
        </p:nvGrpSpPr>
        <p:grpSpPr>
          <a:xfrm>
            <a:off x="3799888" y="1757856"/>
            <a:ext cx="4625632" cy="4183606"/>
            <a:chOff x="4908598" y="1316636"/>
            <a:chExt cx="4625632" cy="4183606"/>
          </a:xfrm>
        </p:grpSpPr>
        <p:cxnSp>
          <p:nvCxnSpPr>
            <p:cNvPr id="10" name="Straight Arrow Connector 9">
              <a:extLst>
                <a:ext uri="{FF2B5EF4-FFF2-40B4-BE49-F238E27FC236}">
                  <a16:creationId xmlns:a16="http://schemas.microsoft.com/office/drawing/2014/main" id="{9BFF3EBD-18F8-487D-9F4D-0BBB1FE4DC2D}"/>
                </a:ext>
              </a:extLst>
            </p:cNvPr>
            <p:cNvCxnSpPr/>
            <p:nvPr/>
          </p:nvCxnSpPr>
          <p:spPr>
            <a:xfrm>
              <a:off x="5857329" y="3021979"/>
              <a:ext cx="16459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8B553A-7288-4B3B-A98E-76B36FF400CF}"/>
                </a:ext>
              </a:extLst>
            </p:cNvPr>
            <p:cNvCxnSpPr/>
            <p:nvPr/>
          </p:nvCxnSpPr>
          <p:spPr>
            <a:xfrm>
              <a:off x="5849954" y="355731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7D2D0B-B6E8-44C9-8159-EC17D9FF9312}"/>
                </a:ext>
              </a:extLst>
            </p:cNvPr>
            <p:cNvCxnSpPr/>
            <p:nvPr/>
          </p:nvCxnSpPr>
          <p:spPr>
            <a:xfrm>
              <a:off x="5919633" y="4288207"/>
              <a:ext cx="16573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40E530-FB0E-4CCB-B928-E4A64CE936A3}"/>
                </a:ext>
              </a:extLst>
            </p:cNvPr>
            <p:cNvCxnSpPr/>
            <p:nvPr/>
          </p:nvCxnSpPr>
          <p:spPr>
            <a:xfrm>
              <a:off x="5840429" y="224286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671D475E-B169-45BB-9F08-04460814B77C}"/>
                </a:ext>
              </a:extLst>
            </p:cNvPr>
            <p:cNvSpPr/>
            <p:nvPr/>
          </p:nvSpPr>
          <p:spPr>
            <a:xfrm>
              <a:off x="7636314" y="2521665"/>
              <a:ext cx="1853606" cy="1011467"/>
            </a:xfrm>
            <a:prstGeom prst="roundRect">
              <a:avLst/>
            </a:prstGeom>
            <a:solidFill>
              <a:schemeClr val="tx2"/>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28,131 articles excluded from title and abstract review</a:t>
              </a:r>
            </a:p>
          </p:txBody>
        </p:sp>
        <p:sp>
          <p:nvSpPr>
            <p:cNvPr id="2" name="Rectangle: Rounded Corners 1">
              <a:extLst>
                <a:ext uri="{FF2B5EF4-FFF2-40B4-BE49-F238E27FC236}">
                  <a16:creationId xmlns:a16="http://schemas.microsoft.com/office/drawing/2014/main" id="{A8C20A3B-7B1F-4EF5-8AB0-2306FB49D8E7}"/>
                </a:ext>
              </a:extLst>
            </p:cNvPr>
            <p:cNvSpPr/>
            <p:nvPr/>
          </p:nvSpPr>
          <p:spPr>
            <a:xfrm>
              <a:off x="4908598" y="1316636"/>
              <a:ext cx="1853606" cy="1011467"/>
            </a:xfrm>
            <a:prstGeom prst="roundRect">
              <a:avLst/>
            </a:prstGeom>
            <a:solidFill>
              <a:schemeClr val="accent4"/>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30,010 abstracts reviewed. Primary search performed on April 15, 2016</a:t>
              </a:r>
            </a:p>
          </p:txBody>
        </p:sp>
        <p:sp>
          <p:nvSpPr>
            <p:cNvPr id="24" name="Rectangle: Rounded Corners 23">
              <a:extLst>
                <a:ext uri="{FF2B5EF4-FFF2-40B4-BE49-F238E27FC236}">
                  <a16:creationId xmlns:a16="http://schemas.microsoft.com/office/drawing/2014/main" id="{CEE951A0-88F8-47A3-807E-ABD2BE57996B}"/>
                </a:ext>
              </a:extLst>
            </p:cNvPr>
            <p:cNvSpPr/>
            <p:nvPr/>
          </p:nvSpPr>
          <p:spPr>
            <a:xfrm>
              <a:off x="4931214" y="3312240"/>
              <a:ext cx="1853606" cy="598305"/>
            </a:xfrm>
            <a:prstGeom prst="roundRect">
              <a:avLst/>
            </a:prstGeom>
            <a:solidFill>
              <a:schemeClr val="accent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1,879 articles recalled from abstract review</a:t>
              </a:r>
            </a:p>
          </p:txBody>
        </p:sp>
        <p:sp>
          <p:nvSpPr>
            <p:cNvPr id="31" name="Rectangle: Rounded Corners 30">
              <a:extLst>
                <a:ext uri="{FF2B5EF4-FFF2-40B4-BE49-F238E27FC236}">
                  <a16:creationId xmlns:a16="http://schemas.microsoft.com/office/drawing/2014/main" id="{B5EAF791-C37F-4A06-8BC2-95D9FA14A5E1}"/>
                </a:ext>
              </a:extLst>
            </p:cNvPr>
            <p:cNvSpPr/>
            <p:nvPr/>
          </p:nvSpPr>
          <p:spPr>
            <a:xfrm>
              <a:off x="7680624" y="3679045"/>
              <a:ext cx="1853606" cy="1666875"/>
            </a:xfrm>
            <a:prstGeom prst="roundRect">
              <a:avLst/>
            </a:prstGeom>
            <a:solidFill>
              <a:srgbClr val="660066"/>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1,782 articles excluded after full text review for not meeting the a priori inclusion criteria or not best evidence available</a:t>
              </a:r>
            </a:p>
          </p:txBody>
        </p:sp>
        <p:sp>
          <p:nvSpPr>
            <p:cNvPr id="32" name="Rectangle: Rounded Corners 31">
              <a:extLst>
                <a:ext uri="{FF2B5EF4-FFF2-40B4-BE49-F238E27FC236}">
                  <a16:creationId xmlns:a16="http://schemas.microsoft.com/office/drawing/2014/main" id="{2972ADF9-E85E-4211-A841-A8E6C66A5BDD}"/>
                </a:ext>
              </a:extLst>
            </p:cNvPr>
            <p:cNvSpPr/>
            <p:nvPr/>
          </p:nvSpPr>
          <p:spPr>
            <a:xfrm>
              <a:off x="4932594" y="4687426"/>
              <a:ext cx="1853606" cy="812816"/>
            </a:xfrm>
            <a:prstGeom prst="roundRect">
              <a:avLst/>
            </a:prstGeom>
            <a:solidFill>
              <a:srgbClr val="99003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97 articles included after full text review and quality analysis </a:t>
              </a:r>
            </a:p>
          </p:txBody>
        </p:sp>
      </p:grpSp>
    </p:spTree>
    <p:extLst>
      <p:ext uri="{BB962C8B-B14F-4D97-AF65-F5344CB8AC3E}">
        <p14:creationId xmlns:p14="http://schemas.microsoft.com/office/powerpoint/2010/main" val="44698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76CF00-8E39-463B-9DEB-648B4EE39F6A}"/>
              </a:ext>
            </a:extLst>
          </p:cNvPr>
          <p:cNvSpPr txBox="1">
            <a:spLocks/>
          </p:cNvSpPr>
          <p:nvPr/>
        </p:nvSpPr>
        <p:spPr>
          <a:xfrm>
            <a:off x="941097" y="679938"/>
            <a:ext cx="3866683" cy="1057422"/>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0" kern="1200" dirty="0">
                <a:ln>
                  <a:noFill/>
                </a:ln>
                <a:effectLst>
                  <a:outerShdw blurRad="38100" dist="38100" dir="2700000" algn="tl">
                    <a:srgbClr val="000000">
                      <a:alpha val="43137"/>
                    </a:srgbClr>
                  </a:outerShdw>
                </a:effectLst>
                <a:latin typeface="+mj-lt"/>
                <a:ea typeface="+mj-ea"/>
                <a:cs typeface="+mj-cs"/>
              </a:rPr>
              <a:t>VOTING ON THE RECOMMENDATIONS </a:t>
            </a:r>
          </a:p>
        </p:txBody>
      </p:sp>
      <p:pic>
        <p:nvPicPr>
          <p:cNvPr id="10" name="Picture 9">
            <a:extLst>
              <a:ext uri="{FF2B5EF4-FFF2-40B4-BE49-F238E27FC236}">
                <a16:creationId xmlns:a16="http://schemas.microsoft.com/office/drawing/2014/main" id="{77C34367-473B-4C84-972F-A74BC6A724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84496" y="821393"/>
            <a:ext cx="6069304" cy="4051260"/>
          </a:xfrm>
          <a:prstGeom prst="rect">
            <a:avLst/>
          </a:prstGeom>
          <a:noFill/>
          <a:ln>
            <a:noFill/>
          </a:ln>
          <a:effectLst>
            <a:outerShdw blurRad="190500" algn="tl" rotWithShape="0">
              <a:srgbClr val="000000">
                <a:alpha val="70000"/>
              </a:srgbClr>
            </a:outerShdw>
            <a:softEdge rad="63500"/>
          </a:effectLst>
        </p:spPr>
      </p:pic>
      <p:sp>
        <p:nvSpPr>
          <p:cNvPr id="6" name="Content Placeholder 2">
            <a:extLst>
              <a:ext uri="{FF2B5EF4-FFF2-40B4-BE49-F238E27FC236}">
                <a16:creationId xmlns:a16="http://schemas.microsoft.com/office/drawing/2014/main" id="{B37BDF7B-F559-4C93-A03D-9F57263E4CE0}"/>
              </a:ext>
            </a:extLst>
          </p:cNvPr>
          <p:cNvSpPr txBox="1">
            <a:spLocks/>
          </p:cNvSpPr>
          <p:nvPr/>
        </p:nvSpPr>
        <p:spPr>
          <a:xfrm>
            <a:off x="941097" y="1924928"/>
            <a:ext cx="3866683" cy="38115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spcAft>
                <a:spcPts val="1800"/>
              </a:spcAft>
              <a:buNone/>
            </a:pPr>
            <a:r>
              <a:rPr lang="en-US" sz="1800" kern="1200" dirty="0">
                <a:latin typeface="+mn-lt"/>
                <a:ea typeface="+mn-ea"/>
                <a:cs typeface="+mn-cs"/>
              </a:rPr>
              <a:t>Recommendations and recommendation strengths voted on by work group during final meeting </a:t>
            </a:r>
          </a:p>
          <a:p>
            <a:pPr marL="0" indent="0">
              <a:spcAft>
                <a:spcPts val="1800"/>
              </a:spcAft>
              <a:buNone/>
            </a:pPr>
            <a:r>
              <a:rPr lang="en-US" sz="1800" kern="1200" dirty="0">
                <a:latin typeface="+mn-lt"/>
                <a:ea typeface="+mn-ea"/>
                <a:cs typeface="+mn-cs"/>
              </a:rPr>
              <a:t>Approved and adopted by simple majority (60%) when voting on every recommendation </a:t>
            </a:r>
          </a:p>
          <a:p>
            <a:pPr marL="0" indent="0">
              <a:spcAft>
                <a:spcPts val="1800"/>
              </a:spcAft>
              <a:buNone/>
            </a:pPr>
            <a:r>
              <a:rPr lang="en-US" sz="1800" kern="1200" dirty="0">
                <a:latin typeface="+mn-lt"/>
                <a:ea typeface="+mn-ea"/>
                <a:cs typeface="+mn-cs"/>
              </a:rPr>
              <a:t>If disagreement, further discussion to whether the disagreement could be resolved </a:t>
            </a:r>
          </a:p>
        </p:txBody>
      </p:sp>
      <p:sp>
        <p:nvSpPr>
          <p:cNvPr id="4" name="Footer Placeholder 3">
            <a:extLst>
              <a:ext uri="{FF2B5EF4-FFF2-40B4-BE49-F238E27FC236}">
                <a16:creationId xmlns:a16="http://schemas.microsoft.com/office/drawing/2014/main" id="{A3C8287B-3933-4305-A891-D333CACEAC2C}"/>
              </a:ext>
            </a:extLst>
          </p:cNvPr>
          <p:cNvSpPr>
            <a:spLocks noGrp="1"/>
          </p:cNvSpPr>
          <p:nvPr>
            <p:ph type="ftr" sz="quarter" idx="11"/>
          </p:nvPr>
        </p:nvSpPr>
        <p:spPr>
          <a:xfrm>
            <a:off x="7477047" y="6311018"/>
            <a:ext cx="4114800" cy="365125"/>
          </a:xfrm>
          <a:prstGeom prst="rect">
            <a:avLst/>
          </a:prstGeom>
        </p:spPr>
        <p:txBody>
          <a:bodyPr vert="horz" lIns="91440" tIns="45720" rIns="91440" bIns="45720" rtlCol="0" anchor="ctr">
            <a:normAutofit/>
          </a:bodyPr>
          <a:lstStyle/>
          <a:p>
            <a:pPr>
              <a:spcAft>
                <a:spcPts val="600"/>
              </a:spcAft>
            </a:pPr>
            <a:r>
              <a:rPr lang="en-US" kern="1200">
                <a:latin typeface="+mn-lt"/>
                <a:ea typeface="+mn-ea"/>
                <a:cs typeface="+mn-cs"/>
              </a:rPr>
              <a:t>© 2019 American Academy of Orthopaedic Surgeons </a:t>
            </a:r>
          </a:p>
        </p:txBody>
      </p:sp>
    </p:spTree>
    <p:extLst>
      <p:ext uri="{BB962C8B-B14F-4D97-AF65-F5344CB8AC3E}">
        <p14:creationId xmlns:p14="http://schemas.microsoft.com/office/powerpoint/2010/main" val="162794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25C1AD-0A80-497A-8525-95F98DF0D20E}"/>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C07580EC-F8D4-427E-B330-3FEBB4D7B218}"/>
              </a:ext>
            </a:extLst>
          </p:cNvPr>
          <p:cNvSpPr txBox="1">
            <a:spLocks/>
          </p:cNvSpPr>
          <p:nvPr/>
        </p:nvSpPr>
        <p:spPr>
          <a:xfrm>
            <a:off x="523875" y="50771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GUIDELINE LANGUAGE STEMS  </a:t>
            </a:r>
          </a:p>
        </p:txBody>
      </p:sp>
      <p:graphicFrame>
        <p:nvGraphicFramePr>
          <p:cNvPr id="5" name="Table 4">
            <a:extLst>
              <a:ext uri="{FF2B5EF4-FFF2-40B4-BE49-F238E27FC236}">
                <a16:creationId xmlns:a16="http://schemas.microsoft.com/office/drawing/2014/main" id="{38501645-DE09-4F28-B498-2F980E70C63F}"/>
              </a:ext>
            </a:extLst>
          </p:cNvPr>
          <p:cNvGraphicFramePr>
            <a:graphicFrameLocks noGrp="1"/>
          </p:cNvGraphicFramePr>
          <p:nvPr>
            <p:extLst>
              <p:ext uri="{D42A27DB-BD31-4B8C-83A1-F6EECF244321}">
                <p14:modId xmlns:p14="http://schemas.microsoft.com/office/powerpoint/2010/main" val="4286334615"/>
              </p:ext>
            </p:extLst>
          </p:nvPr>
        </p:nvGraphicFramePr>
        <p:xfrm>
          <a:off x="1597819" y="1471612"/>
          <a:ext cx="8977311" cy="3990975"/>
        </p:xfrm>
        <a:graphic>
          <a:graphicData uri="http://schemas.openxmlformats.org/drawingml/2006/table">
            <a:tbl>
              <a:tblPr firstRow="1" bandRow="1">
                <a:tableStyleId>{E8034E78-7F5D-4C2E-B375-FC64B27BC917}</a:tableStyleId>
              </a:tblPr>
              <a:tblGrid>
                <a:gridCol w="4538661">
                  <a:extLst>
                    <a:ext uri="{9D8B030D-6E8A-4147-A177-3AD203B41FA5}">
                      <a16:colId xmlns:a16="http://schemas.microsoft.com/office/drawing/2014/main" val="265715639"/>
                    </a:ext>
                  </a:extLst>
                </a:gridCol>
                <a:gridCol w="4438650">
                  <a:extLst>
                    <a:ext uri="{9D8B030D-6E8A-4147-A177-3AD203B41FA5}">
                      <a16:colId xmlns:a16="http://schemas.microsoft.com/office/drawing/2014/main" val="1286103178"/>
                    </a:ext>
                  </a:extLst>
                </a:gridCol>
              </a:tblGrid>
              <a:tr h="252550">
                <a:tc>
                  <a:txBody>
                    <a:bodyPr/>
                    <a:lstStyle/>
                    <a:p>
                      <a:pPr algn="ctr"/>
                      <a:r>
                        <a:rPr lang="en-US" sz="1800" dirty="0"/>
                        <a:t>GUIDELINE LANGUAGE STEMS</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STRENGTH OF RECOMMENDATION</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990600">
                <a:tc>
                  <a:txBody>
                    <a:bodyPr/>
                    <a:lstStyle/>
                    <a:p>
                      <a:pPr algn="ctr"/>
                      <a:r>
                        <a:rPr lang="en-US" sz="1600" dirty="0">
                          <a:solidFill>
                            <a:schemeClr val="tx1"/>
                          </a:solidFill>
                        </a:rPr>
                        <a:t>Strong evidence supports that the practitioner should/should not do X, because…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dirty="0">
                          <a:solidFill>
                            <a:schemeClr val="tx1"/>
                          </a:solidFill>
                        </a:rPr>
                        <a:t>STRONG</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4522633"/>
                  </a:ext>
                </a:extLst>
              </a:tr>
              <a:tr h="878205">
                <a:tc>
                  <a:txBody>
                    <a:bodyPr/>
                    <a:lstStyle/>
                    <a:p>
                      <a:pPr algn="ctr"/>
                      <a:r>
                        <a:rPr lang="en-US" sz="1600" dirty="0">
                          <a:solidFill>
                            <a:schemeClr val="tx1"/>
                          </a:solidFill>
                        </a:rPr>
                        <a:t>Moderate evidence supports that the practitioner could/could not do X, because…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kern="1200" cap="all" baseline="0" dirty="0">
                          <a:solidFill>
                            <a:schemeClr val="tx1"/>
                          </a:solidFill>
                          <a:effectLst/>
                        </a:rPr>
                        <a:t>MODERATE</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9967458"/>
                  </a:ext>
                </a:extLst>
              </a:tr>
              <a:tr h="878205">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dirty="0">
                          <a:solidFill>
                            <a:schemeClr val="tx1"/>
                          </a:solidFill>
                        </a:rPr>
                        <a:t>Limited evidence supports that the practitioner might/might not do X, because…</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600" kern="1400" cap="all" baseline="0" dirty="0">
                          <a:ln>
                            <a:noFill/>
                          </a:ln>
                          <a:solidFill>
                            <a:schemeClr val="tx1"/>
                          </a:solidFill>
                          <a:effectLst/>
                        </a:rPr>
                        <a:t>LIMITED</a:t>
                      </a:r>
                      <a:endParaRPr lang="en-US" sz="1600" b="0" kern="1400" cap="all"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0524990"/>
                  </a:ext>
                </a:extLst>
              </a:tr>
              <a:tr h="878205">
                <a:tc>
                  <a:txBody>
                    <a:bodyPr/>
                    <a:lstStyle/>
                    <a:p>
                      <a:pPr algn="ctr"/>
                      <a:r>
                        <a:rPr lang="en-US" sz="1600" dirty="0">
                          <a:solidFill>
                            <a:schemeClr val="tx1"/>
                          </a:solidFill>
                        </a:rPr>
                        <a:t>In the absence of reliable evidence, it is in the opinion of this guideline work group that…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600" kern="1200" cap="all" baseline="0" dirty="0">
                          <a:ln>
                            <a:noFill/>
                          </a:ln>
                          <a:solidFill>
                            <a:schemeClr val="tx1"/>
                          </a:solidFill>
                          <a:effectLst/>
                        </a:rPr>
                        <a:t>CONSENSUS</a:t>
                      </a:r>
                      <a:endParaRPr lang="en-US" sz="1600" b="0" kern="1400" cap="all"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7991612"/>
                  </a:ext>
                </a:extLst>
              </a:tr>
            </a:tbl>
          </a:graphicData>
        </a:graphic>
      </p:graphicFrame>
    </p:spTree>
    <p:extLst>
      <p:ext uri="{BB962C8B-B14F-4D97-AF65-F5344CB8AC3E}">
        <p14:creationId xmlns:p14="http://schemas.microsoft.com/office/powerpoint/2010/main" val="422116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71230F-7332-457A-B2B6-8C49A75B606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42B493E-F245-431B-9840-DC9E84B3B95E}"/>
              </a:ext>
            </a:extLst>
          </p:cNvPr>
          <p:cNvSpPr txBox="1">
            <a:spLocks/>
          </p:cNvSpPr>
          <p:nvPr/>
        </p:nvSpPr>
        <p:spPr>
          <a:xfrm>
            <a:off x="523875" y="70774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PEER REVIEW     </a:t>
            </a:r>
          </a:p>
        </p:txBody>
      </p:sp>
      <p:sp>
        <p:nvSpPr>
          <p:cNvPr id="8" name="Content Placeholder 2">
            <a:extLst>
              <a:ext uri="{FF2B5EF4-FFF2-40B4-BE49-F238E27FC236}">
                <a16:creationId xmlns:a16="http://schemas.microsoft.com/office/drawing/2014/main" id="{37A4041F-EE2F-46FB-BE58-A808A5595740}"/>
              </a:ext>
            </a:extLst>
          </p:cNvPr>
          <p:cNvSpPr>
            <a:spLocks noGrp="1"/>
          </p:cNvSpPr>
          <p:nvPr>
            <p:ph idx="1"/>
          </p:nvPr>
        </p:nvSpPr>
        <p:spPr>
          <a:xfrm>
            <a:off x="6086475" y="1039906"/>
            <a:ext cx="4931816" cy="4854388"/>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t>Guideline draft sent for peer review to external experts</a:t>
            </a:r>
          </a:p>
          <a:p>
            <a:pPr marL="457200" indent="-457200">
              <a:lnSpc>
                <a:spcPct val="100000"/>
              </a:lnSpc>
              <a:spcBef>
                <a:spcPts val="0"/>
              </a:spcBef>
              <a:spcAft>
                <a:spcPts val="1800"/>
              </a:spcAft>
              <a:buFont typeface="Wingdings" panose="05000000000000000000" pitchFamily="2" charset="2"/>
              <a:buChar char="§"/>
            </a:pPr>
            <a:r>
              <a:rPr lang="en-US" sz="2400" dirty="0"/>
              <a:t>Comments and draft of responses reviewed by work group members</a:t>
            </a:r>
          </a:p>
          <a:p>
            <a:pPr marL="457200" indent="-457200">
              <a:lnSpc>
                <a:spcPct val="100000"/>
              </a:lnSpc>
              <a:spcBef>
                <a:spcPts val="0"/>
              </a:spcBef>
              <a:spcAft>
                <a:spcPts val="1800"/>
              </a:spcAft>
              <a:buFont typeface="Wingdings" panose="05000000000000000000" pitchFamily="2" charset="2"/>
              <a:buChar char="§"/>
            </a:pPr>
            <a:r>
              <a:rPr lang="en-US" sz="2400" dirty="0"/>
              <a:t>Recommendation changes required a majority vote by work group</a:t>
            </a:r>
          </a:p>
          <a:p>
            <a:pPr marL="457200" indent="-457200">
              <a:lnSpc>
                <a:spcPct val="100000"/>
              </a:lnSpc>
              <a:spcBef>
                <a:spcPts val="0"/>
              </a:spcBef>
              <a:spcAft>
                <a:spcPts val="1800"/>
              </a:spcAft>
              <a:buFont typeface="Wingdings" panose="05000000000000000000" pitchFamily="2" charset="2"/>
              <a:buChar char="§"/>
            </a:pPr>
            <a:r>
              <a:rPr lang="en-US" sz="2400" dirty="0"/>
              <a:t>A detailed report of all resulting revisions is published with the guideline document </a:t>
            </a:r>
          </a:p>
        </p:txBody>
      </p:sp>
      <p:pic>
        <p:nvPicPr>
          <p:cNvPr id="5" name="Picture 4" descr="A picture containing indoor&#10;&#10;Description generated with very high confidence">
            <a:extLst>
              <a:ext uri="{FF2B5EF4-FFF2-40B4-BE49-F238E27FC236}">
                <a16:creationId xmlns:a16="http://schemas.microsoft.com/office/drawing/2014/main" id="{F01FACA6-2EE8-4924-B11A-57DCCAD0D6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0240" y="1805563"/>
            <a:ext cx="4931816" cy="3290226"/>
          </a:xfrm>
          <a:prstGeom prst="rect">
            <a:avLst/>
          </a:prstGeom>
          <a:ln>
            <a:noFill/>
          </a:ln>
          <a:effectLst>
            <a:outerShdw blurRad="190500" algn="tl" rotWithShape="0">
              <a:srgbClr val="000000">
                <a:alpha val="70000"/>
              </a:srgbClr>
            </a:outerShdw>
            <a:softEdge rad="31750"/>
          </a:effectLst>
        </p:spPr>
      </p:pic>
    </p:spTree>
    <p:extLst>
      <p:ext uri="{BB962C8B-B14F-4D97-AF65-F5344CB8AC3E}">
        <p14:creationId xmlns:p14="http://schemas.microsoft.com/office/powerpoint/2010/main" val="55276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913AC-A300-4590-B363-59AEC264D5AE}"/>
              </a:ext>
            </a:extLst>
          </p:cNvPr>
          <p:cNvSpPr>
            <a:spLocks noGrp="1"/>
          </p:cNvSpPr>
          <p:nvPr>
            <p:ph sz="quarter" idx="4"/>
          </p:nvPr>
        </p:nvSpPr>
        <p:spPr>
          <a:xfrm>
            <a:off x="6096000" y="1561735"/>
            <a:ext cx="5183188" cy="3886930"/>
          </a:xfrm>
          <a:prstGeom prst="rect">
            <a:avLst/>
          </a:prstGeom>
          <a:ln>
            <a:noFill/>
          </a:ln>
        </p:spPr>
        <p:txBody>
          <a:bodyPr lIns="0" tIns="0" rIns="0" bIns="0">
            <a:normAutofit/>
          </a:bodyPr>
          <a:lstStyle/>
          <a:p>
            <a:pPr marL="0" indent="0">
              <a:lnSpc>
                <a:spcPct val="100000"/>
              </a:lnSpc>
              <a:spcBef>
                <a:spcPts val="0"/>
              </a:spcBef>
              <a:buNone/>
            </a:pPr>
            <a:r>
              <a:rPr lang="en-US" sz="1800" b="1" dirty="0"/>
              <a:t>The American Academy of </a:t>
            </a:r>
            <a:r>
              <a:rPr lang="en-US" sz="1800" b="1" dirty="0" err="1"/>
              <a:t>Orthopaedic</a:t>
            </a:r>
            <a:r>
              <a:rPr lang="en-US" sz="1800" b="1" dirty="0"/>
              <a:t> Surgeons</a:t>
            </a:r>
          </a:p>
          <a:p>
            <a:pPr marL="0" indent="0">
              <a:lnSpc>
                <a:spcPct val="100000"/>
              </a:lnSpc>
              <a:spcBef>
                <a:spcPts val="0"/>
              </a:spcBef>
              <a:buNone/>
            </a:pPr>
            <a:r>
              <a:rPr lang="en-US" sz="1800" b="1" dirty="0"/>
              <a:t>2017 Clinical Practice Guideline </a:t>
            </a:r>
          </a:p>
          <a:p>
            <a:pPr marL="0" indent="0">
              <a:lnSpc>
                <a:spcPct val="100000"/>
              </a:lnSpc>
              <a:spcBef>
                <a:spcPts val="0"/>
              </a:spcBef>
              <a:buNone/>
            </a:pPr>
            <a:r>
              <a:rPr lang="en-US" sz="1800" b="1" dirty="0"/>
              <a:t>on the Management of Osteoarthritis of the Hip</a:t>
            </a:r>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r>
              <a:rPr lang="en-US" sz="1400" dirty="0"/>
              <a:t>Greg Polkowski, MD; Norman </a:t>
            </a:r>
            <a:r>
              <a:rPr lang="en-US" sz="1400" dirty="0" err="1"/>
              <a:t>Johanson</a:t>
            </a:r>
            <a:r>
              <a:rPr lang="en-US" sz="1400" dirty="0"/>
              <a:t>, MD; Mark Barba, MD; John C. Grady-Benson, MD; Theodore </a:t>
            </a:r>
            <a:r>
              <a:rPr lang="en-US" sz="1400" dirty="0" err="1"/>
              <a:t>Toan</a:t>
            </a:r>
            <a:r>
              <a:rPr lang="en-US" sz="1400" dirty="0"/>
              <a:t> Le, MD; Harold Rees, MD; Ralph T. </a:t>
            </a:r>
            <a:r>
              <a:rPr lang="en-US" sz="1400" dirty="0" err="1"/>
              <a:t>Salvagno</a:t>
            </a:r>
            <a:r>
              <a:rPr lang="en-US" sz="1400" dirty="0"/>
              <a:t>, MD; Richard Schultz, MD; James Browne, MD; Courtland G. Lewis, MD; Albert Song, MD; Joseph A. </a:t>
            </a:r>
            <a:r>
              <a:rPr lang="en-US" sz="1400" dirty="0" err="1"/>
              <a:t>Zeni</a:t>
            </a:r>
            <a:r>
              <a:rPr lang="en-US" sz="1400" dirty="0"/>
              <a:t>, PT, PhD; David </a:t>
            </a:r>
            <a:r>
              <a:rPr lang="en-US" sz="1400" dirty="0" err="1"/>
              <a:t>Podewszwa</a:t>
            </a:r>
            <a:r>
              <a:rPr lang="en-US" sz="1400" dirty="0"/>
              <a:t>, MD; Ira </a:t>
            </a:r>
            <a:r>
              <a:rPr lang="en-US" sz="1400" dirty="0" err="1"/>
              <a:t>Zaltz</a:t>
            </a:r>
            <a:r>
              <a:rPr lang="en-US" sz="1400" dirty="0"/>
              <a:t>, MD; </a:t>
            </a:r>
            <a:r>
              <a:rPr lang="en-US" sz="1400" dirty="0" err="1"/>
              <a:t>Robet</a:t>
            </a:r>
            <a:r>
              <a:rPr lang="en-US" sz="1400" dirty="0"/>
              <a:t> H Quinn, MD; Atul F. Kamath, MD; Greg </a:t>
            </a:r>
            <a:r>
              <a:rPr lang="en-US" sz="1400" dirty="0" err="1"/>
              <a:t>McComis</a:t>
            </a:r>
            <a:r>
              <a:rPr lang="en-US" sz="1400" dirty="0"/>
              <a:t>, MD. </a:t>
            </a:r>
            <a:r>
              <a:rPr lang="en-US" sz="1400" b="1" dirty="0"/>
              <a:t>AAOS Staff: </a:t>
            </a:r>
            <a:r>
              <a:rPr lang="en-US" sz="1400" dirty="0"/>
              <a:t>William O. Shaffer, MD; Deborah Cummins, PhD; Jayson N. Murray, MA; </a:t>
            </a:r>
            <a:r>
              <a:rPr lang="en-US" sz="1400" dirty="0" err="1"/>
              <a:t>Nilay</a:t>
            </a:r>
            <a:r>
              <a:rPr lang="en-US" sz="1400" dirty="0"/>
              <a:t> Patel, MA; Patrick Donnelly, MA; Nicole Nelson, MPH; Mary DeMars; Yasseline Martinez; Kaitlyn Sevarino, MBA; Anne Woznica, MLIS, AHIP; Peter Shores, MPH; </a:t>
            </a:r>
            <a:r>
              <a:rPr lang="en-US" sz="1400" dirty="0" err="1"/>
              <a:t>Yupei</a:t>
            </a:r>
            <a:r>
              <a:rPr lang="en-US" sz="1400" dirty="0"/>
              <a:t> Chen</a:t>
            </a:r>
          </a:p>
        </p:txBody>
      </p:sp>
      <p:sp>
        <p:nvSpPr>
          <p:cNvPr id="5" name="Footer Placeholder 4">
            <a:extLst>
              <a:ext uri="{FF2B5EF4-FFF2-40B4-BE49-F238E27FC236}">
                <a16:creationId xmlns:a16="http://schemas.microsoft.com/office/drawing/2014/main" id="{EAF870C7-DAE6-481F-803F-953D15F82791}"/>
              </a:ext>
            </a:extLst>
          </p:cNvPr>
          <p:cNvSpPr>
            <a:spLocks noGrp="1"/>
          </p:cNvSpPr>
          <p:nvPr>
            <p:ph type="ftr" sz="quarter" idx="11"/>
          </p:nvPr>
        </p:nvSpPr>
        <p:spPr>
          <a:xfrm>
            <a:off x="7479890" y="6287534"/>
            <a:ext cx="4114800" cy="365125"/>
          </a:xfrm>
          <a:prstGeom prst="rect">
            <a:avLst/>
          </a:prstGeom>
        </p:spPr>
        <p:txBody>
          <a:bodyPr anchor="ctr">
            <a:normAutofit/>
          </a:bodyPr>
          <a:lstStyle/>
          <a:p>
            <a:pPr>
              <a:spcAft>
                <a:spcPts val="600"/>
              </a:spcAft>
            </a:pPr>
            <a:r>
              <a:rPr lang="en-US" dirty="0"/>
              <a:t>© 2019 American Academy of </a:t>
            </a:r>
            <a:r>
              <a:rPr lang="en-US" dirty="0" err="1"/>
              <a:t>Orthopaedic</a:t>
            </a:r>
            <a:r>
              <a:rPr lang="en-US" dirty="0"/>
              <a:t> Surgeons </a:t>
            </a:r>
          </a:p>
        </p:txBody>
      </p:sp>
      <p:pic>
        <p:nvPicPr>
          <p:cNvPr id="8" name="Picture 7">
            <a:extLst>
              <a:ext uri="{FF2B5EF4-FFF2-40B4-BE49-F238E27FC236}">
                <a16:creationId xmlns:a16="http://schemas.microsoft.com/office/drawing/2014/main" id="{FC5F478D-AB38-4FF8-A8E9-2E185833BF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86508" y="806927"/>
            <a:ext cx="3919971" cy="5072904"/>
          </a:xfrm>
          <a:prstGeom prst="rect">
            <a:avLst/>
          </a:prstGeom>
          <a:noFill/>
          <a:scene3d>
            <a:camera prst="orthographicFront"/>
            <a:lightRig rig="threePt" dir="t"/>
          </a:scene3d>
          <a:sp3d>
            <a:bevelT/>
            <a:bevelB/>
          </a:sp3d>
        </p:spPr>
      </p:pic>
    </p:spTree>
    <p:extLst>
      <p:ext uri="{BB962C8B-B14F-4D97-AF65-F5344CB8AC3E}">
        <p14:creationId xmlns:p14="http://schemas.microsoft.com/office/powerpoint/2010/main" val="22579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18A053-4283-488D-BDFB-DF7FC3B1B9B7}"/>
              </a:ext>
            </a:extLst>
          </p:cNvPr>
          <p:cNvSpPr txBox="1">
            <a:spLocks/>
          </p:cNvSpPr>
          <p:nvPr/>
        </p:nvSpPr>
        <p:spPr>
          <a:xfrm>
            <a:off x="838200" y="703387"/>
            <a:ext cx="3932237" cy="600222"/>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0" kern="1200" dirty="0">
                <a:ln>
                  <a:noFill/>
                </a:ln>
                <a:effectLst>
                  <a:outerShdw blurRad="38100" dist="38100" dir="2700000" algn="tl">
                    <a:srgbClr val="000000">
                      <a:alpha val="43137"/>
                    </a:srgbClr>
                  </a:outerShdw>
                </a:effectLst>
                <a:latin typeface="+mj-lt"/>
                <a:ea typeface="+mj-ea"/>
                <a:cs typeface="+mj-cs"/>
              </a:rPr>
              <a:t>PUBLIC COMMENT      </a:t>
            </a:r>
          </a:p>
        </p:txBody>
      </p:sp>
      <p:sp>
        <p:nvSpPr>
          <p:cNvPr id="6" name="Content Placeholder 2">
            <a:extLst>
              <a:ext uri="{FF2B5EF4-FFF2-40B4-BE49-F238E27FC236}">
                <a16:creationId xmlns:a16="http://schemas.microsoft.com/office/drawing/2014/main" id="{BE786C88-A43D-4A7F-9587-3BBECC76AA5B}"/>
              </a:ext>
            </a:extLst>
          </p:cNvPr>
          <p:cNvSpPr>
            <a:spLocks noGrp="1"/>
          </p:cNvSpPr>
          <p:nvPr>
            <p:ph type="body" sz="half" idx="2"/>
          </p:nvPr>
        </p:nvSpPr>
        <p:spPr>
          <a:xfrm>
            <a:off x="838200" y="1514623"/>
            <a:ext cx="3932237" cy="3811588"/>
          </a:xfrm>
          <a:prstGeom prst="rect">
            <a:avLst/>
          </a:prstGeom>
          <a:ln>
            <a:noFill/>
          </a:ln>
        </p:spPr>
        <p:txBody>
          <a:bodyPr vert="horz" lIns="91440" tIns="45720" rIns="91440" bIns="45720" rtlCol="0">
            <a:noAutofit/>
          </a:bodyPr>
          <a:lstStyle/>
          <a:p>
            <a:pPr>
              <a:spcBef>
                <a:spcPts val="0"/>
              </a:spcBef>
              <a:spcAft>
                <a:spcPts val="1200"/>
              </a:spcAft>
            </a:pPr>
            <a:r>
              <a:rPr lang="en-US" sz="1800" kern="1200" dirty="0">
                <a:latin typeface="+mn-lt"/>
                <a:ea typeface="+mn-ea"/>
                <a:cs typeface="+mn-cs"/>
              </a:rPr>
              <a:t>Following peer review modifications, CPG undergoes public commentary period </a:t>
            </a:r>
          </a:p>
          <a:p>
            <a:pPr>
              <a:spcBef>
                <a:spcPts val="0"/>
              </a:spcBef>
              <a:spcAft>
                <a:spcPts val="1200"/>
              </a:spcAft>
            </a:pPr>
            <a:r>
              <a:rPr lang="en-US" sz="1800" kern="1200" dirty="0">
                <a:latin typeface="+mn-lt"/>
                <a:ea typeface="+mn-ea"/>
                <a:cs typeface="+mn-cs"/>
              </a:rPr>
              <a:t>Comments are solicited from: </a:t>
            </a:r>
          </a:p>
          <a:p>
            <a:pPr>
              <a:spcBef>
                <a:spcPts val="0"/>
              </a:spcBef>
              <a:spcAft>
                <a:spcPts val="1200"/>
              </a:spcAft>
            </a:pPr>
            <a:r>
              <a:rPr lang="en-US" sz="1800" kern="1200" dirty="0">
                <a:latin typeface="+mn-lt"/>
                <a:ea typeface="+mn-ea"/>
                <a:cs typeface="+mn-cs"/>
              </a:rPr>
              <a:t>AAOS Board of Directors</a:t>
            </a:r>
          </a:p>
          <a:p>
            <a:pPr>
              <a:spcBef>
                <a:spcPts val="0"/>
              </a:spcBef>
              <a:spcAft>
                <a:spcPts val="1200"/>
              </a:spcAft>
            </a:pPr>
            <a:r>
              <a:rPr lang="en-US" sz="1800" kern="1200" dirty="0">
                <a:latin typeface="+mn-lt"/>
                <a:ea typeface="+mn-ea"/>
                <a:cs typeface="+mn-cs"/>
              </a:rPr>
              <a:t>AAOS Council on Research and Quality</a:t>
            </a:r>
          </a:p>
          <a:p>
            <a:pPr>
              <a:spcBef>
                <a:spcPts val="0"/>
              </a:spcBef>
              <a:spcAft>
                <a:spcPts val="1200"/>
              </a:spcAft>
            </a:pPr>
            <a:r>
              <a:rPr lang="en-US" sz="1800" kern="1200" dirty="0">
                <a:latin typeface="+mn-lt"/>
                <a:ea typeface="+mn-ea"/>
                <a:cs typeface="+mn-cs"/>
              </a:rPr>
              <a:t>AAOS Committee on Evidence-Based Quality and Value</a:t>
            </a:r>
          </a:p>
          <a:p>
            <a:pPr>
              <a:spcBef>
                <a:spcPts val="0"/>
              </a:spcBef>
              <a:spcAft>
                <a:spcPts val="1200"/>
              </a:spcAft>
            </a:pPr>
            <a:r>
              <a:rPr lang="en-US" sz="1800" kern="1200" dirty="0">
                <a:latin typeface="+mn-lt"/>
                <a:ea typeface="+mn-ea"/>
                <a:cs typeface="+mn-cs"/>
              </a:rPr>
              <a:t>AAOS Board of Councilors</a:t>
            </a:r>
          </a:p>
          <a:p>
            <a:pPr>
              <a:spcBef>
                <a:spcPts val="0"/>
              </a:spcBef>
              <a:spcAft>
                <a:spcPts val="1200"/>
              </a:spcAft>
            </a:pPr>
            <a:r>
              <a:rPr lang="en-US" sz="1800" kern="1200" dirty="0">
                <a:latin typeface="+mn-lt"/>
                <a:ea typeface="+mn-ea"/>
                <a:cs typeface="+mn-cs"/>
              </a:rPr>
              <a:t>AAOS Board of Specialty Societies</a:t>
            </a:r>
          </a:p>
          <a:p>
            <a:pPr>
              <a:spcBef>
                <a:spcPts val="0"/>
              </a:spcBef>
              <a:spcAft>
                <a:spcPts val="1200"/>
              </a:spcAft>
            </a:pPr>
            <a:r>
              <a:rPr lang="en-US" sz="1800" kern="1200" dirty="0">
                <a:latin typeface="+mn-lt"/>
                <a:ea typeface="+mn-ea"/>
                <a:cs typeface="+mn-cs"/>
              </a:rPr>
              <a:t>200 commentators have the opportunity to provide input </a:t>
            </a:r>
          </a:p>
        </p:txBody>
      </p:sp>
      <p:sp>
        <p:nvSpPr>
          <p:cNvPr id="4" name="Footer Placeholder 3">
            <a:extLst>
              <a:ext uri="{FF2B5EF4-FFF2-40B4-BE49-F238E27FC236}">
                <a16:creationId xmlns:a16="http://schemas.microsoft.com/office/drawing/2014/main" id="{2B1C636D-5398-4518-83D3-17968ECD6DF1}"/>
              </a:ext>
            </a:extLst>
          </p:cNvPr>
          <p:cNvSpPr>
            <a:spLocks noGrp="1"/>
          </p:cNvSpPr>
          <p:nvPr>
            <p:ph type="ftr" sz="quarter" idx="11"/>
          </p:nvPr>
        </p:nvSpPr>
        <p:spPr>
          <a:xfrm>
            <a:off x="7477047" y="631101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2019 American Academy of </a:t>
            </a:r>
            <a:r>
              <a:rPr lang="en-US" kern="1200" dirty="0" err="1">
                <a:latin typeface="+mn-lt"/>
                <a:ea typeface="+mn-ea"/>
                <a:cs typeface="+mn-cs"/>
              </a:rPr>
              <a:t>Orthopaedic</a:t>
            </a:r>
            <a:r>
              <a:rPr lang="en-US" kern="1200" dirty="0">
                <a:latin typeface="+mn-lt"/>
                <a:ea typeface="+mn-ea"/>
                <a:cs typeface="+mn-cs"/>
              </a:rPr>
              <a:t> Surgeons </a:t>
            </a:r>
          </a:p>
        </p:txBody>
      </p:sp>
      <p:pic>
        <p:nvPicPr>
          <p:cNvPr id="9" name="Picture 8">
            <a:extLst>
              <a:ext uri="{FF2B5EF4-FFF2-40B4-BE49-F238E27FC236}">
                <a16:creationId xmlns:a16="http://schemas.microsoft.com/office/drawing/2014/main" id="{8B37D301-1DF3-46B7-966B-9F12A08D7A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14847" y="1600200"/>
            <a:ext cx="6477000" cy="3810000"/>
          </a:xfrm>
          <a:prstGeom prst="rect">
            <a:avLst/>
          </a:prstGeom>
        </p:spPr>
      </p:pic>
    </p:spTree>
    <p:extLst>
      <p:ext uri="{BB962C8B-B14F-4D97-AF65-F5344CB8AC3E}">
        <p14:creationId xmlns:p14="http://schemas.microsoft.com/office/powerpoint/2010/main" val="170625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D8E4EE-BFAB-45CE-8629-DDE86A93B69A}"/>
              </a:ext>
            </a:extLst>
          </p:cNvPr>
          <p:cNvSpPr>
            <a:spLocks noGrp="1"/>
          </p:cNvSpPr>
          <p:nvPr>
            <p:ph type="ftr" sz="quarter" idx="11"/>
          </p:nvPr>
        </p:nvSpPr>
        <p:spPr>
          <a:xfrm>
            <a:off x="7529056" y="6356360"/>
            <a:ext cx="4114800" cy="365125"/>
          </a:xfrm>
        </p:spPr>
        <p:txBody>
          <a:bodyPr/>
          <a:lstStyle/>
          <a:p>
            <a:pPr algn="r"/>
            <a:r>
              <a:rPr lang="en-US" dirty="0"/>
              <a:t>© 2019 American Academy of </a:t>
            </a:r>
            <a:r>
              <a:rPr lang="en-US" dirty="0" err="1"/>
              <a:t>Orthopaedic</a:t>
            </a:r>
            <a:r>
              <a:rPr lang="en-US" dirty="0"/>
              <a:t> Surgeons </a:t>
            </a:r>
          </a:p>
        </p:txBody>
      </p:sp>
      <p:sp>
        <p:nvSpPr>
          <p:cNvPr id="5" name="TextBox 4">
            <a:extLst>
              <a:ext uri="{FF2B5EF4-FFF2-40B4-BE49-F238E27FC236}">
                <a16:creationId xmlns:a16="http://schemas.microsoft.com/office/drawing/2014/main" id="{A4996B32-37E7-4E45-A3AE-2F40342FE5E8}"/>
              </a:ext>
            </a:extLst>
          </p:cNvPr>
          <p:cNvSpPr txBox="1"/>
          <p:nvPr/>
        </p:nvSpPr>
        <p:spPr>
          <a:xfrm>
            <a:off x="521212" y="703634"/>
            <a:ext cx="6208734" cy="584775"/>
          </a:xfrm>
          <a:prstGeom prst="rect">
            <a:avLst/>
          </a:prstGeom>
          <a:noFill/>
        </p:spPr>
        <p:txBody>
          <a:bodyPr wrap="square" rtlCol="0">
            <a:spAutoFit/>
          </a:bodyPr>
          <a:lstStyle/>
          <a:p>
            <a:r>
              <a:rPr lang="en-US" sz="3200" dirty="0">
                <a:solidFill>
                  <a:schemeClr val="tx1">
                    <a:lumMod val="65000"/>
                    <a:lumOff val="35000"/>
                  </a:schemeClr>
                </a:solidFill>
                <a:effectLst>
                  <a:outerShdw blurRad="38100" dist="38100" dir="2700000" algn="tl">
                    <a:srgbClr val="000000">
                      <a:alpha val="43137"/>
                    </a:srgbClr>
                  </a:outerShdw>
                </a:effectLst>
                <a:latin typeface="+mj-lt"/>
                <a:cs typeface="Times New Roman" panose="02020603050405020304" pitchFamily="18" charset="0"/>
              </a:rPr>
              <a:t>FINAL MEETING</a:t>
            </a:r>
            <a:endParaRPr lang="en-US" sz="3200"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7BD87616-CCCA-4A10-9949-6981B6F372C1}"/>
              </a:ext>
            </a:extLst>
          </p:cNvPr>
          <p:cNvSpPr txBox="1"/>
          <p:nvPr/>
        </p:nvSpPr>
        <p:spPr>
          <a:xfrm>
            <a:off x="648586" y="1628328"/>
            <a:ext cx="4508205" cy="1846659"/>
          </a:xfrm>
          <a:prstGeom prst="rect">
            <a:avLst/>
          </a:prstGeom>
          <a:noFill/>
        </p:spPr>
        <p:txBody>
          <a:bodyPr wrap="square" rtlCol="0">
            <a:spAutoFit/>
          </a:bodyPr>
          <a:lstStyle/>
          <a:p>
            <a:pPr>
              <a:spcAft>
                <a:spcPts val="1200"/>
              </a:spcAft>
            </a:pPr>
            <a:r>
              <a:rPr lang="en-US" sz="2400" b="1" dirty="0">
                <a:solidFill>
                  <a:schemeClr val="tx1">
                    <a:lumMod val="65000"/>
                    <a:lumOff val="35000"/>
                  </a:schemeClr>
                </a:solidFill>
              </a:rPr>
              <a:t>The work group is charged with:</a:t>
            </a:r>
            <a:endParaRPr lang="en-US" b="1"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Review of data summaries</a:t>
            </a:r>
          </a:p>
          <a:p>
            <a:pPr marL="342900" indent="-342900">
              <a:buFont typeface="Wingdings" panose="05000000000000000000" pitchFamily="2" charset="2"/>
              <a:buChar char="§"/>
            </a:pPr>
            <a:r>
              <a:rPr lang="en-US" sz="2000" dirty="0">
                <a:solidFill>
                  <a:schemeClr val="tx1">
                    <a:lumMod val="65000"/>
                    <a:lumOff val="35000"/>
                  </a:schemeClr>
                </a:solidFill>
              </a:rPr>
              <a:t>Final recommendation language</a:t>
            </a:r>
          </a:p>
          <a:p>
            <a:pPr marL="342900" indent="-342900">
              <a:buFont typeface="Wingdings" panose="05000000000000000000" pitchFamily="2" charset="2"/>
              <a:buChar char="§"/>
            </a:pPr>
            <a:r>
              <a:rPr lang="en-US" sz="2000" dirty="0">
                <a:solidFill>
                  <a:schemeClr val="tx1">
                    <a:lumMod val="65000"/>
                    <a:lumOff val="35000"/>
                  </a:schemeClr>
                </a:solidFill>
              </a:rPr>
              <a:t>Rationale and risk/harm construction</a:t>
            </a:r>
          </a:p>
          <a:p>
            <a:pPr marL="342900" indent="-342900">
              <a:buFont typeface="Wingdings" panose="05000000000000000000" pitchFamily="2" charset="2"/>
              <a:buChar char="§"/>
            </a:pPr>
            <a:r>
              <a:rPr lang="en-US" sz="2000" dirty="0">
                <a:solidFill>
                  <a:schemeClr val="tx1">
                    <a:lumMod val="65000"/>
                    <a:lumOff val="35000"/>
                  </a:schemeClr>
                </a:solidFill>
              </a:rPr>
              <a:t>Future research </a:t>
            </a:r>
          </a:p>
        </p:txBody>
      </p:sp>
      <p:pic>
        <p:nvPicPr>
          <p:cNvPr id="10" name="Picture 9" descr="A picture containing LEGO, toy, indoor&#10;&#10;Description generated with very high confidence">
            <a:extLst>
              <a:ext uri="{FF2B5EF4-FFF2-40B4-BE49-F238E27FC236}">
                <a16:creationId xmlns:a16="http://schemas.microsoft.com/office/drawing/2014/main" id="{C7487B98-CD29-49F8-86A5-DF94ACA190A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9444" y="1124333"/>
            <a:ext cx="5500880" cy="4827638"/>
          </a:xfrm>
          <a:prstGeom prst="rect">
            <a:avLst/>
          </a:prstGeom>
          <a:effectLst>
            <a:softEdge rad="317500"/>
          </a:effectLst>
        </p:spPr>
      </p:pic>
    </p:spTree>
    <p:extLst>
      <p:ext uri="{BB962C8B-B14F-4D97-AF65-F5344CB8AC3E}">
        <p14:creationId xmlns:p14="http://schemas.microsoft.com/office/powerpoint/2010/main" val="82520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15915" y="787160"/>
            <a:ext cx="11125200" cy="685799"/>
          </a:xfrm>
        </p:spPr>
        <p:txBody>
          <a:bodyPr>
            <a:noAutofit/>
          </a:bodyPr>
          <a:lstStyle/>
          <a:p>
            <a:r>
              <a:rPr lang="en-US" b="0" dirty="0">
                <a:effectLst>
                  <a:outerShdw blurRad="38100" dist="38100" dir="2700000" algn="tl">
                    <a:srgbClr val="000000">
                      <a:alpha val="43137"/>
                    </a:srgbClr>
                  </a:outerShdw>
                </a:effectLst>
                <a:latin typeface="+mj-lt"/>
              </a:rPr>
              <a:t>MANAGEMENT OF OSTEOARTHRITIS OF THE HIP</a:t>
            </a:r>
            <a:br>
              <a:rPr lang="en-US" b="0" dirty="0">
                <a:effectLst>
                  <a:outerShdw blurRad="38100" dist="38100" dir="2700000" algn="tl">
                    <a:srgbClr val="000000">
                      <a:alpha val="43137"/>
                    </a:srgbClr>
                  </a:outerShdw>
                </a:effectLst>
                <a:latin typeface="+mj-lt"/>
              </a:rPr>
            </a:br>
            <a:r>
              <a:rPr lang="en-US" b="0" dirty="0">
                <a:effectLst>
                  <a:outerShdw blurRad="38100" dist="38100" dir="2700000" algn="tl">
                    <a:srgbClr val="000000">
                      <a:alpha val="43137"/>
                    </a:srgbClr>
                  </a:outerShdw>
                </a:effectLst>
                <a:latin typeface="+mj-lt"/>
              </a:rPr>
              <a:t>CLINICAL PRACTICE GUIDELINE OVERVIEW </a:t>
            </a:r>
          </a:p>
        </p:txBody>
      </p:sp>
      <p:sp>
        <p:nvSpPr>
          <p:cNvPr id="3" name="Content Placeholder 2">
            <a:extLst>
              <a:ext uri="{FF2B5EF4-FFF2-40B4-BE49-F238E27FC236}">
                <a16:creationId xmlns:a16="http://schemas.microsoft.com/office/drawing/2014/main" id="{A56E0061-6A41-40A7-A087-42DC3DB0FC08}"/>
              </a:ext>
            </a:extLst>
          </p:cNvPr>
          <p:cNvSpPr>
            <a:spLocks noGrp="1"/>
          </p:cNvSpPr>
          <p:nvPr>
            <p:ph idx="1"/>
          </p:nvPr>
        </p:nvSpPr>
        <p:spPr>
          <a:xfrm>
            <a:off x="515915" y="1747783"/>
            <a:ext cx="6307579" cy="4414550"/>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Based on a systematic review of published studies </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Addresses the management of Osteoarthritis of the Hip in adult patients 18 years of age </a:t>
            </a:r>
            <a:r>
              <a:rPr lang="en-US" sz="2400">
                <a:ea typeface="Open Sans" panose="020B0606030504020204" pitchFamily="34" charset="0"/>
                <a:cs typeface="Open Sans" panose="020B0606030504020204" pitchFamily="34" charset="0"/>
              </a:rPr>
              <a:t>and older.</a:t>
            </a:r>
            <a:endParaRPr lang="en-US" sz="2400" dirty="0">
              <a:ea typeface="Open Sans" panose="020B0606030504020204" pitchFamily="34" charset="0"/>
              <a:cs typeface="Open Sans" panose="020B0606030504020204" pitchFamily="34" charset="0"/>
            </a:endParaRP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Highlights limitations in literature and areas requiring future research </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Trained physicians and surgeons are intended users</a:t>
            </a:r>
          </a:p>
          <a:p>
            <a:pPr marL="0" indent="0">
              <a:buFont typeface="Wingdings" panose="05000000000000000000" pitchFamily="2" charset="2"/>
              <a:buNone/>
            </a:pPr>
            <a:endParaRPr lang="en-US" sz="2400" dirty="0"/>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pic>
        <p:nvPicPr>
          <p:cNvPr id="6" name="Picture 5" descr="A screenshot of a cell phone&#10;&#10;Description automatically generated">
            <a:extLst>
              <a:ext uri="{FF2B5EF4-FFF2-40B4-BE49-F238E27FC236}">
                <a16:creationId xmlns:a16="http://schemas.microsoft.com/office/drawing/2014/main" id="{4F7EC1EB-C953-4A39-B1BC-39ADA0C1B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615" y="1552427"/>
            <a:ext cx="3352931" cy="4339087"/>
          </a:xfrm>
          <a:prstGeom prst="rect">
            <a:avLst/>
          </a:prstGeom>
          <a:scene3d>
            <a:camera prst="orthographicFront"/>
            <a:lightRig rig="threePt" dir="t"/>
          </a:scene3d>
          <a:sp3d>
            <a:bevelT/>
          </a:sp3d>
        </p:spPr>
      </p:pic>
      <p:sp>
        <p:nvSpPr>
          <p:cNvPr id="7" name="TextBox 6">
            <a:extLst>
              <a:ext uri="{FF2B5EF4-FFF2-40B4-BE49-F238E27FC236}">
                <a16:creationId xmlns:a16="http://schemas.microsoft.com/office/drawing/2014/main" id="{E55EC98C-0601-48E6-BCEB-E07623713905}"/>
              </a:ext>
            </a:extLst>
          </p:cNvPr>
          <p:cNvSpPr txBox="1"/>
          <p:nvPr/>
        </p:nvSpPr>
        <p:spPr>
          <a:xfrm>
            <a:off x="10575985" y="5262113"/>
            <a:ext cx="457200" cy="46582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8968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109233-0212-4D26-9F91-F7DDD27538EF}"/>
              </a:ext>
            </a:extLst>
          </p:cNvPr>
          <p:cNvSpPr>
            <a:spLocks noGrp="1"/>
          </p:cNvSpPr>
          <p:nvPr>
            <p:ph type="ftr" sz="quarter" idx="11"/>
          </p:nvPr>
        </p:nvSpPr>
        <p:spPr>
          <a:xfrm>
            <a:off x="7843680" y="6337645"/>
            <a:ext cx="4114800" cy="365125"/>
          </a:xfrm>
        </p:spPr>
        <p:txBody>
          <a:bodyPr/>
          <a:lstStyle/>
          <a:p>
            <a:r>
              <a:rPr lang="en-US" dirty="0"/>
              <a:t>© 2019 American Academy of </a:t>
            </a:r>
            <a:r>
              <a:rPr lang="en-US" dirty="0" err="1"/>
              <a:t>Orthopaedic</a:t>
            </a:r>
            <a:r>
              <a:rPr lang="en-US" dirty="0"/>
              <a:t> Surgeons </a:t>
            </a:r>
          </a:p>
        </p:txBody>
      </p:sp>
      <p:sp>
        <p:nvSpPr>
          <p:cNvPr id="16" name="Title 1">
            <a:extLst>
              <a:ext uri="{FF2B5EF4-FFF2-40B4-BE49-F238E27FC236}">
                <a16:creationId xmlns:a16="http://schemas.microsoft.com/office/drawing/2014/main" id="{4EEAF63B-A236-4F60-AC31-1ED8B1FC7364}"/>
              </a:ext>
            </a:extLst>
          </p:cNvPr>
          <p:cNvSpPr txBox="1">
            <a:spLocks/>
          </p:cNvSpPr>
          <p:nvPr/>
        </p:nvSpPr>
        <p:spPr>
          <a:xfrm>
            <a:off x="570886" y="71085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RISK ASSESSMENT TOOLS</a:t>
            </a:r>
          </a:p>
        </p:txBody>
      </p:sp>
      <p:sp>
        <p:nvSpPr>
          <p:cNvPr id="18" name="Content Placeholder 2">
            <a:extLst>
              <a:ext uri="{FF2B5EF4-FFF2-40B4-BE49-F238E27FC236}">
                <a16:creationId xmlns:a16="http://schemas.microsoft.com/office/drawing/2014/main" id="{AFABE88C-63CF-43B8-BAC9-5299D32EE470}"/>
              </a:ext>
            </a:extLst>
          </p:cNvPr>
          <p:cNvSpPr>
            <a:spLocks noGrp="1"/>
          </p:cNvSpPr>
          <p:nvPr>
            <p:ph idx="1"/>
          </p:nvPr>
        </p:nvSpPr>
        <p:spPr>
          <a:xfrm>
            <a:off x="533400" y="1459419"/>
            <a:ext cx="10515600" cy="55865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solidFill>
                  <a:srgbClr val="000000"/>
                </a:solidFill>
              </a:rPr>
              <a:t>Moderate strength evidence supports that the practitioner could use risk assessment tools to assist in predicting adverse events, assessing surgical risks and educating patients with symptomatic osteoarthritis of the hip undergoing total hip arthroplasty. </a:t>
            </a:r>
            <a:endParaRPr lang="en-US" sz="2400" dirty="0"/>
          </a:p>
        </p:txBody>
      </p:sp>
      <p:grpSp>
        <p:nvGrpSpPr>
          <p:cNvPr id="8" name="Group 7">
            <a:extLst>
              <a:ext uri="{FF2B5EF4-FFF2-40B4-BE49-F238E27FC236}">
                <a16:creationId xmlns:a16="http://schemas.microsoft.com/office/drawing/2014/main" id="{90CD0042-617D-423A-A976-FA062130E816}"/>
              </a:ext>
            </a:extLst>
          </p:cNvPr>
          <p:cNvGrpSpPr/>
          <p:nvPr/>
        </p:nvGrpSpPr>
        <p:grpSpPr>
          <a:xfrm>
            <a:off x="1013546" y="3572613"/>
            <a:ext cx="7406139" cy="513940"/>
            <a:chOff x="965154" y="2815885"/>
            <a:chExt cx="7406139" cy="513940"/>
          </a:xfrm>
        </p:grpSpPr>
        <p:sp>
          <p:nvSpPr>
            <p:cNvPr id="9" name="TextBox 8">
              <a:extLst>
                <a:ext uri="{FF2B5EF4-FFF2-40B4-BE49-F238E27FC236}">
                  <a16:creationId xmlns:a16="http://schemas.microsoft.com/office/drawing/2014/main" id="{57A36988-AEF6-44B7-A936-DA6E659E1D0D}"/>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0" name="Picture 9">
              <a:extLst>
                <a:ext uri="{FF2B5EF4-FFF2-40B4-BE49-F238E27FC236}">
                  <a16:creationId xmlns:a16="http://schemas.microsoft.com/office/drawing/2014/main" id="{CFD67BF4-428E-44DB-B7F8-7FBC8C7FC138}"/>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3227324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B911D5-8C2B-4680-A118-5C1BFC23306E}"/>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EDF59B7E-6E2A-4ED7-B101-DE2FDD1CC1DD}"/>
              </a:ext>
            </a:extLst>
          </p:cNvPr>
          <p:cNvSpPr txBox="1">
            <a:spLocks/>
          </p:cNvSpPr>
          <p:nvPr/>
        </p:nvSpPr>
        <p:spPr>
          <a:xfrm>
            <a:off x="533400" y="70156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OBESITY (EARLY AND LATE SURGICAL OUTCOMES)</a:t>
            </a:r>
          </a:p>
        </p:txBody>
      </p:sp>
      <p:sp>
        <p:nvSpPr>
          <p:cNvPr id="16" name="Content Placeholder 2">
            <a:extLst>
              <a:ext uri="{FF2B5EF4-FFF2-40B4-BE49-F238E27FC236}">
                <a16:creationId xmlns:a16="http://schemas.microsoft.com/office/drawing/2014/main" id="{CEBDD05B-6FFF-405A-AE57-46AC345241EA}"/>
              </a:ext>
            </a:extLst>
          </p:cNvPr>
          <p:cNvSpPr>
            <a:spLocks noGrp="1"/>
          </p:cNvSpPr>
          <p:nvPr>
            <p:ph idx="1"/>
          </p:nvPr>
        </p:nvSpPr>
        <p:spPr>
          <a:xfrm>
            <a:off x="533400" y="1445053"/>
            <a:ext cx="10515600" cy="870928"/>
          </a:xfrm>
        </p:spPr>
        <p:txBody>
          <a:bodyPr>
            <a:noAutofit/>
          </a:bodyPr>
          <a:lstStyle/>
          <a:p>
            <a:pPr marL="457200" indent="-457200">
              <a:lnSpc>
                <a:spcPct val="100000"/>
              </a:lnSpc>
              <a:buFont typeface="Wingdings" panose="05000000000000000000" pitchFamily="2" charset="2"/>
              <a:buChar char="§"/>
            </a:pPr>
            <a:r>
              <a:rPr lang="en-US" sz="2400" dirty="0"/>
              <a:t>Moderate strength evidence supports that obese patients with symptomatic osteoarthritis of the hip, when compared to non-obese patients, may achieve lower absolute outcome scores but a similar level of patient satisfaction and relative improvement in pain and function after total hip arthroplasty.</a:t>
            </a:r>
          </a:p>
        </p:txBody>
      </p:sp>
      <p:grpSp>
        <p:nvGrpSpPr>
          <p:cNvPr id="8" name="Group 7">
            <a:extLst>
              <a:ext uri="{FF2B5EF4-FFF2-40B4-BE49-F238E27FC236}">
                <a16:creationId xmlns:a16="http://schemas.microsoft.com/office/drawing/2014/main" id="{4E2B51FE-7880-4B3F-AA4A-918B765E6A1D}"/>
              </a:ext>
            </a:extLst>
          </p:cNvPr>
          <p:cNvGrpSpPr/>
          <p:nvPr/>
        </p:nvGrpSpPr>
        <p:grpSpPr>
          <a:xfrm>
            <a:off x="1032596" y="3589964"/>
            <a:ext cx="7406139" cy="513940"/>
            <a:chOff x="965154" y="2815885"/>
            <a:chExt cx="7406139" cy="513940"/>
          </a:xfrm>
        </p:grpSpPr>
        <p:sp>
          <p:nvSpPr>
            <p:cNvPr id="9" name="TextBox 8">
              <a:extLst>
                <a:ext uri="{FF2B5EF4-FFF2-40B4-BE49-F238E27FC236}">
                  <a16:creationId xmlns:a16="http://schemas.microsoft.com/office/drawing/2014/main" id="{01674F18-32F1-46F1-A13B-1D01FDE533AF}"/>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0" name="Picture 9">
              <a:extLst>
                <a:ext uri="{FF2B5EF4-FFF2-40B4-BE49-F238E27FC236}">
                  <a16:creationId xmlns:a16="http://schemas.microsoft.com/office/drawing/2014/main" id="{A9C88595-7017-4DA3-8411-1CC6A00DC263}"/>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47131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B911D5-8C2B-4680-A118-5C1BFC23306E}"/>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EDF59B7E-6E2A-4ED7-B101-DE2FDD1CC1DD}"/>
              </a:ext>
            </a:extLst>
          </p:cNvPr>
          <p:cNvSpPr txBox="1">
            <a:spLocks/>
          </p:cNvSpPr>
          <p:nvPr/>
        </p:nvSpPr>
        <p:spPr>
          <a:xfrm>
            <a:off x="533400" y="66346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OBESITY (EARLY AND LATE SURGICAL OUTCOMES)</a:t>
            </a:r>
          </a:p>
        </p:txBody>
      </p:sp>
      <p:sp>
        <p:nvSpPr>
          <p:cNvPr id="16" name="Content Placeholder 2">
            <a:extLst>
              <a:ext uri="{FF2B5EF4-FFF2-40B4-BE49-F238E27FC236}">
                <a16:creationId xmlns:a16="http://schemas.microsoft.com/office/drawing/2014/main" id="{CEBDD05B-6FFF-405A-AE57-46AC345241EA}"/>
              </a:ext>
            </a:extLst>
          </p:cNvPr>
          <p:cNvSpPr>
            <a:spLocks noGrp="1"/>
          </p:cNvSpPr>
          <p:nvPr>
            <p:ph idx="1"/>
          </p:nvPr>
        </p:nvSpPr>
        <p:spPr>
          <a:xfrm>
            <a:off x="533400" y="1445053"/>
            <a:ext cx="10515600" cy="870928"/>
          </a:xfrm>
        </p:spPr>
        <p:txBody>
          <a:bodyPr>
            <a:noAutofit/>
          </a:bodyPr>
          <a:lstStyle/>
          <a:p>
            <a:pPr marL="457200" indent="-457200">
              <a:lnSpc>
                <a:spcPct val="100000"/>
              </a:lnSpc>
              <a:buFont typeface="Wingdings" panose="05000000000000000000" pitchFamily="2" charset="2"/>
              <a:buChar char="§"/>
            </a:pPr>
            <a:r>
              <a:rPr lang="en-US" sz="2400" dirty="0"/>
              <a:t>Limited strength evidence supports that obese patients with symptomatic osteoarthritis of the hip, when compared to non-obese patients, have increased incidence of postoperative dislocation, superficial wound infection, and blood loss after total hip arthroplasty.</a:t>
            </a:r>
          </a:p>
        </p:txBody>
      </p:sp>
      <p:grpSp>
        <p:nvGrpSpPr>
          <p:cNvPr id="11" name="Group 10">
            <a:extLst>
              <a:ext uri="{FF2B5EF4-FFF2-40B4-BE49-F238E27FC236}">
                <a16:creationId xmlns:a16="http://schemas.microsoft.com/office/drawing/2014/main" id="{1AFD14C8-875E-47A1-A273-BBC293859BBD}"/>
              </a:ext>
            </a:extLst>
          </p:cNvPr>
          <p:cNvGrpSpPr/>
          <p:nvPr/>
        </p:nvGrpSpPr>
        <p:grpSpPr>
          <a:xfrm>
            <a:off x="991904" y="3553623"/>
            <a:ext cx="6966076" cy="637188"/>
            <a:chOff x="1187032" y="3296637"/>
            <a:chExt cx="6966076" cy="637188"/>
          </a:xfrm>
        </p:grpSpPr>
        <p:sp>
          <p:nvSpPr>
            <p:cNvPr id="12" name="Content Placeholder 2">
              <a:extLst>
                <a:ext uri="{FF2B5EF4-FFF2-40B4-BE49-F238E27FC236}">
                  <a16:creationId xmlns:a16="http://schemas.microsoft.com/office/drawing/2014/main" id="{F9B11796-50AE-47F8-8D51-767ED24C2801}"/>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3" name="Picture 12">
              <a:extLst>
                <a:ext uri="{FF2B5EF4-FFF2-40B4-BE49-F238E27FC236}">
                  <a16:creationId xmlns:a16="http://schemas.microsoft.com/office/drawing/2014/main" id="{A90EE16B-598E-40E5-9CFC-B76DEA02CFC5}"/>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2584554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2356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AGE-ADVERSE EVENTS IN THA PATIENTS</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rmAutofit lnSpcReduction="10000"/>
          </a:bodyPr>
          <a:lstStyle/>
          <a:p>
            <a:pPr marL="457200" indent="-457200">
              <a:lnSpc>
                <a:spcPct val="100000"/>
              </a:lnSpc>
            </a:pPr>
            <a:r>
              <a:rPr lang="en-US" sz="2400" dirty="0"/>
              <a:t>Moderate strength evidence supports that increased age is associated with lower functional and quality of life outcomes in patients with symptomatic osteoarthritis of the hip undergoing total hip arthroplasty.</a:t>
            </a:r>
          </a:p>
        </p:txBody>
      </p:sp>
      <p:grpSp>
        <p:nvGrpSpPr>
          <p:cNvPr id="11" name="Group 10">
            <a:extLst>
              <a:ext uri="{FF2B5EF4-FFF2-40B4-BE49-F238E27FC236}">
                <a16:creationId xmlns:a16="http://schemas.microsoft.com/office/drawing/2014/main" id="{58A1C6AD-327E-4C9C-ADFF-983864C64DA0}"/>
              </a:ext>
            </a:extLst>
          </p:cNvPr>
          <p:cNvGrpSpPr/>
          <p:nvPr/>
        </p:nvGrpSpPr>
        <p:grpSpPr>
          <a:xfrm>
            <a:off x="1042480" y="3553558"/>
            <a:ext cx="7406139" cy="513940"/>
            <a:chOff x="965154" y="2815885"/>
            <a:chExt cx="7406139" cy="513940"/>
          </a:xfrm>
        </p:grpSpPr>
        <p:sp>
          <p:nvSpPr>
            <p:cNvPr id="12" name="TextBox 11">
              <a:extLst>
                <a:ext uri="{FF2B5EF4-FFF2-40B4-BE49-F238E27FC236}">
                  <a16:creationId xmlns:a16="http://schemas.microsoft.com/office/drawing/2014/main" id="{E663C91B-9C41-49BA-8CB0-6D70393C0C65}"/>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3" name="Picture 12">
              <a:extLst>
                <a:ext uri="{FF2B5EF4-FFF2-40B4-BE49-F238E27FC236}">
                  <a16:creationId xmlns:a16="http://schemas.microsoft.com/office/drawing/2014/main" id="{E76E038A-A718-4C1C-9922-F2650577F7CB}"/>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3895811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8071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AGE-ADVERSE EVENTS IN THA PATIENTS</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rmAutofit lnSpcReduction="10000"/>
          </a:bodyPr>
          <a:lstStyle/>
          <a:p>
            <a:pPr marL="457200" indent="-457200">
              <a:lnSpc>
                <a:spcPct val="100000"/>
              </a:lnSpc>
            </a:pPr>
            <a:r>
              <a:rPr lang="en-US" sz="2400" dirty="0"/>
              <a:t>Limited strength evidence supports that increased age may be associated with a higher risk of mortality in patients with symptomatic osteoarthritis of the hip undergoing total hip arthroplasty.</a:t>
            </a:r>
          </a:p>
        </p:txBody>
      </p:sp>
      <p:grpSp>
        <p:nvGrpSpPr>
          <p:cNvPr id="8" name="Group 7">
            <a:extLst>
              <a:ext uri="{FF2B5EF4-FFF2-40B4-BE49-F238E27FC236}">
                <a16:creationId xmlns:a16="http://schemas.microsoft.com/office/drawing/2014/main" id="{AC30CD55-E671-480B-9E59-AAB907827B48}"/>
              </a:ext>
            </a:extLst>
          </p:cNvPr>
          <p:cNvGrpSpPr/>
          <p:nvPr/>
        </p:nvGrpSpPr>
        <p:grpSpPr>
          <a:xfrm>
            <a:off x="1014088" y="3553623"/>
            <a:ext cx="6966076" cy="637188"/>
            <a:chOff x="1187032" y="3296637"/>
            <a:chExt cx="6966076" cy="637188"/>
          </a:xfrm>
        </p:grpSpPr>
        <p:sp>
          <p:nvSpPr>
            <p:cNvPr id="9" name="Content Placeholder 2">
              <a:extLst>
                <a:ext uri="{FF2B5EF4-FFF2-40B4-BE49-F238E27FC236}">
                  <a16:creationId xmlns:a16="http://schemas.microsoft.com/office/drawing/2014/main" id="{E9213517-DAC2-4C48-824B-59AC4F223739}"/>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0" name="Picture 9">
              <a:extLst>
                <a:ext uri="{FF2B5EF4-FFF2-40B4-BE49-F238E27FC236}">
                  <a16:creationId xmlns:a16="http://schemas.microsoft.com/office/drawing/2014/main" id="{863120CA-B0B4-40A7-95B1-B07A62EDFE7A}"/>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421099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2356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AGE-ADVERSE EVENTS IN THA PATIENTS</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rmAutofit lnSpcReduction="10000"/>
          </a:bodyPr>
          <a:lstStyle/>
          <a:p>
            <a:pPr marL="457200" indent="-457200">
              <a:lnSpc>
                <a:spcPct val="100000"/>
              </a:lnSpc>
            </a:pPr>
            <a:r>
              <a:rPr lang="en-US" sz="2400" dirty="0"/>
              <a:t>Limited strength evidence supports that younger age may be associated with a higher risk of revision in patients with symptomatic osteoarthritis of the hip undergoing total hip arthroplasty.</a:t>
            </a:r>
          </a:p>
        </p:txBody>
      </p:sp>
      <p:grpSp>
        <p:nvGrpSpPr>
          <p:cNvPr id="8" name="Group 7">
            <a:extLst>
              <a:ext uri="{FF2B5EF4-FFF2-40B4-BE49-F238E27FC236}">
                <a16:creationId xmlns:a16="http://schemas.microsoft.com/office/drawing/2014/main" id="{AC30CD55-E671-480B-9E59-AAB907827B48}"/>
              </a:ext>
            </a:extLst>
          </p:cNvPr>
          <p:cNvGrpSpPr/>
          <p:nvPr/>
        </p:nvGrpSpPr>
        <p:grpSpPr>
          <a:xfrm>
            <a:off x="1052188" y="3572673"/>
            <a:ext cx="6966076" cy="637188"/>
            <a:chOff x="1187032" y="3296637"/>
            <a:chExt cx="6966076" cy="637188"/>
          </a:xfrm>
        </p:grpSpPr>
        <p:sp>
          <p:nvSpPr>
            <p:cNvPr id="9" name="Content Placeholder 2">
              <a:extLst>
                <a:ext uri="{FF2B5EF4-FFF2-40B4-BE49-F238E27FC236}">
                  <a16:creationId xmlns:a16="http://schemas.microsoft.com/office/drawing/2014/main" id="{E9213517-DAC2-4C48-824B-59AC4F223739}"/>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0" name="Picture 9">
              <a:extLst>
                <a:ext uri="{FF2B5EF4-FFF2-40B4-BE49-F238E27FC236}">
                  <a16:creationId xmlns:a16="http://schemas.microsoft.com/office/drawing/2014/main" id="{863120CA-B0B4-40A7-95B1-B07A62EDFE7A}"/>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312541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71DB7A-C6E1-4FD7-99A0-AD4A78DA919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28C511C9-DE58-4059-B270-0C3257C688CF}"/>
              </a:ext>
            </a:extLst>
          </p:cNvPr>
          <p:cNvSpPr txBox="1">
            <a:spLocks/>
          </p:cNvSpPr>
          <p:nvPr/>
        </p:nvSpPr>
        <p:spPr>
          <a:xfrm>
            <a:off x="528758" y="70104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MENTAL HEALTH DISORDER</a:t>
            </a:r>
          </a:p>
        </p:txBody>
      </p:sp>
      <p:sp>
        <p:nvSpPr>
          <p:cNvPr id="15" name="Content Placeholder 2">
            <a:extLst>
              <a:ext uri="{FF2B5EF4-FFF2-40B4-BE49-F238E27FC236}">
                <a16:creationId xmlns:a16="http://schemas.microsoft.com/office/drawing/2014/main" id="{F9D73089-919F-4FA0-94B2-13E1CDE7FCF5}"/>
              </a:ext>
            </a:extLst>
          </p:cNvPr>
          <p:cNvSpPr>
            <a:spLocks noGrp="1"/>
          </p:cNvSpPr>
          <p:nvPr>
            <p:ph idx="1"/>
          </p:nvPr>
        </p:nvSpPr>
        <p:spPr>
          <a:xfrm>
            <a:off x="533400" y="1503511"/>
            <a:ext cx="10515600" cy="774179"/>
          </a:xfrm>
        </p:spPr>
        <p:txBody>
          <a:bodyPr>
            <a:noAutofit/>
          </a:bodyPr>
          <a:lstStyle/>
          <a:p>
            <a:pPr marL="457200" indent="-457200">
              <a:lnSpc>
                <a:spcPct val="100000"/>
              </a:lnSpc>
              <a:buFont typeface="Wingdings" panose="05000000000000000000" pitchFamily="2" charset="2"/>
              <a:buChar char="§"/>
            </a:pPr>
            <a:r>
              <a:rPr lang="en-US" sz="2400" dirty="0"/>
              <a:t>Moderate strength evidence supports that mental health disorders, such as depression, anxiety, and psychosis, are associated with decreased function, pain relief, and quality of life outcomes in patients with symptomatic osteoarthritis of the hip who undergo total hip arthroplasty (THA).</a:t>
            </a:r>
          </a:p>
        </p:txBody>
      </p:sp>
      <p:pic>
        <p:nvPicPr>
          <p:cNvPr id="2" name="Picture 1">
            <a:extLst>
              <a:ext uri="{FF2B5EF4-FFF2-40B4-BE49-F238E27FC236}">
                <a16:creationId xmlns:a16="http://schemas.microsoft.com/office/drawing/2014/main" id="{C7CC2B95-DA6D-4863-ADA7-25AAB2CC69D2}"/>
              </a:ext>
            </a:extLst>
          </p:cNvPr>
          <p:cNvPicPr>
            <a:picLocks noChangeAspect="1"/>
          </p:cNvPicPr>
          <p:nvPr/>
        </p:nvPicPr>
        <p:blipFill>
          <a:blip r:embed="rId3"/>
          <a:stretch>
            <a:fillRect/>
          </a:stretch>
        </p:blipFill>
        <p:spPr>
          <a:xfrm>
            <a:off x="899702" y="3437853"/>
            <a:ext cx="7498730" cy="646232"/>
          </a:xfrm>
          <a:prstGeom prst="rect">
            <a:avLst/>
          </a:prstGeom>
        </p:spPr>
      </p:pic>
    </p:spTree>
    <p:extLst>
      <p:ext uri="{BB962C8B-B14F-4D97-AF65-F5344CB8AC3E}">
        <p14:creationId xmlns:p14="http://schemas.microsoft.com/office/powerpoint/2010/main" val="244464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5FAEC9-4D2C-48E0-AD9C-FCDF90884163}"/>
              </a:ext>
            </a:extLst>
          </p:cNvPr>
          <p:cNvSpPr txBox="1"/>
          <p:nvPr/>
        </p:nvSpPr>
        <p:spPr>
          <a:xfrm>
            <a:off x="533398" y="699864"/>
            <a:ext cx="11125200" cy="685800"/>
          </a:xfrm>
          <a:prstGeom prst="rect">
            <a:avLst/>
          </a:prstGeom>
        </p:spPr>
        <p:txBody>
          <a:bodyPr vert="horz" lIns="91440" tIns="45720" rIns="91440" bIns="45720" rtlCol="0" anchor="ctr">
            <a:normAutofit/>
          </a:bodyPr>
          <a:lstStyle/>
          <a:p>
            <a:pPr defTabSz="685766">
              <a:lnSpc>
                <a:spcPct val="90000"/>
              </a:lnSpc>
              <a:spcBef>
                <a:spcPct val="0"/>
              </a:spcBef>
              <a:spcAft>
                <a:spcPts val="600"/>
              </a:spcAft>
            </a:pPr>
            <a:r>
              <a:rPr lang="en-US" sz="3200" b="1" kern="1200" dirty="0">
                <a:ln>
                  <a:noFill/>
                </a:ln>
                <a:solidFill>
                  <a:schemeClr val="tx1">
                    <a:lumMod val="65000"/>
                    <a:lumOff val="35000"/>
                  </a:schemeClr>
                </a:solidFill>
                <a:effectLst>
                  <a:outerShdw blurRad="38100" dist="38100" dir="2700000" algn="tl">
                    <a:srgbClr val="000000">
                      <a:alpha val="43137"/>
                    </a:srgbClr>
                  </a:outerShdw>
                </a:effectLst>
                <a:latin typeface="+mj-lt"/>
                <a:ea typeface="+mj-ea"/>
                <a:cs typeface="+mj-cs"/>
              </a:rPr>
              <a:t>WHAT IS A CLINICAL PRACTICE GUIDELINE?</a:t>
            </a:r>
          </a:p>
        </p:txBody>
      </p:sp>
      <p:sp>
        <p:nvSpPr>
          <p:cNvPr id="6" name="TextBox 5">
            <a:extLst>
              <a:ext uri="{FF2B5EF4-FFF2-40B4-BE49-F238E27FC236}">
                <a16:creationId xmlns:a16="http://schemas.microsoft.com/office/drawing/2014/main" id="{F462D523-7622-4CB3-A6B3-60BCDC2EEA5C}"/>
              </a:ext>
            </a:extLst>
          </p:cNvPr>
          <p:cNvSpPr txBox="1"/>
          <p:nvPr/>
        </p:nvSpPr>
        <p:spPr>
          <a:xfrm>
            <a:off x="839789" y="1751124"/>
            <a:ext cx="5157787" cy="3886930"/>
          </a:xfrm>
          <a:prstGeom prst="rect">
            <a:avLst/>
          </a:prstGeom>
          <a:ln>
            <a:noFill/>
          </a:ln>
        </p:spPr>
        <p:txBody>
          <a:bodyPr vert="horz" lIns="91440" tIns="45720" rIns="91440" bIns="45720" rtlCol="0">
            <a:normAutofit/>
          </a:bodyPr>
          <a:lstStyle/>
          <a:p>
            <a:pPr defTabSz="685766">
              <a:lnSpc>
                <a:spcPct val="90000"/>
              </a:lnSpc>
              <a:spcAft>
                <a:spcPts val="600"/>
              </a:spcAft>
            </a:pPr>
            <a:r>
              <a:rPr lang="en-US" sz="3200" u="sng" dirty="0">
                <a:ln w="0"/>
                <a:solidFill>
                  <a:schemeClr val="accent6"/>
                </a:solidFill>
                <a:effectLst>
                  <a:outerShdw blurRad="38100" dist="19050" dir="2700000" algn="tl" rotWithShape="0">
                    <a:schemeClr val="dk1">
                      <a:alpha val="40000"/>
                    </a:schemeClr>
                  </a:outerShdw>
                </a:effectLst>
              </a:rPr>
              <a:t>Clinical Practice Guideline</a:t>
            </a:r>
          </a:p>
          <a:p>
            <a:pPr defTabSz="685766">
              <a:lnSpc>
                <a:spcPct val="90000"/>
              </a:lnSpc>
            </a:pPr>
            <a:r>
              <a:rPr lang="en-US" sz="3200" i="1" dirty="0">
                <a:solidFill>
                  <a:schemeClr val="tx1">
                    <a:lumMod val="65000"/>
                    <a:lumOff val="35000"/>
                  </a:schemeClr>
                </a:solidFill>
              </a:rPr>
              <a:t>A clinical practice guideline is a series of recommendations created to inform clinicians of best practices, based on best available evidence</a:t>
            </a:r>
          </a:p>
        </p:txBody>
      </p:sp>
      <p:pic>
        <p:nvPicPr>
          <p:cNvPr id="5" name="Picture 4" descr="A person wearing a suit and tie&#10;&#10;Description generated with very high confidence">
            <a:extLst>
              <a:ext uri="{FF2B5EF4-FFF2-40B4-BE49-F238E27FC236}">
                <a16:creationId xmlns:a16="http://schemas.microsoft.com/office/drawing/2014/main" id="{E41A0E39-11EC-48C8-80C1-FD6B339663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6623616" y="554702"/>
            <a:ext cx="3212045" cy="5348430"/>
          </a:xfrm>
          <a:prstGeom prst="rect">
            <a:avLst/>
          </a:prstGeom>
          <a:noFill/>
        </p:spPr>
      </p:pic>
      <p:sp>
        <p:nvSpPr>
          <p:cNvPr id="2" name="Footer Placeholder 1">
            <a:extLst>
              <a:ext uri="{FF2B5EF4-FFF2-40B4-BE49-F238E27FC236}">
                <a16:creationId xmlns:a16="http://schemas.microsoft.com/office/drawing/2014/main" id="{9A882556-9919-45D7-982F-FA591F47D8D2}"/>
              </a:ext>
            </a:extLst>
          </p:cNvPr>
          <p:cNvSpPr>
            <a:spLocks noGrp="1"/>
          </p:cNvSpPr>
          <p:nvPr>
            <p:ph type="ftr" sz="quarter" idx="11"/>
          </p:nvPr>
        </p:nvSpPr>
        <p:spPr>
          <a:xfrm>
            <a:off x="7543798" y="630329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2019 American Academy of </a:t>
            </a:r>
            <a:r>
              <a:rPr lang="en-US" kern="1200" dirty="0" err="1">
                <a:latin typeface="+mn-lt"/>
                <a:ea typeface="+mn-ea"/>
                <a:cs typeface="+mn-cs"/>
              </a:rPr>
              <a:t>Orthopaedic</a:t>
            </a:r>
            <a:r>
              <a:rPr lang="en-US" kern="1200" dirty="0">
                <a:latin typeface="+mn-lt"/>
                <a:ea typeface="+mn-ea"/>
                <a:cs typeface="+mn-cs"/>
              </a:rPr>
              <a:t> Surgeons </a:t>
            </a:r>
          </a:p>
        </p:txBody>
      </p:sp>
    </p:spTree>
    <p:extLst>
      <p:ext uri="{BB962C8B-B14F-4D97-AF65-F5344CB8AC3E}">
        <p14:creationId xmlns:p14="http://schemas.microsoft.com/office/powerpoint/2010/main" val="559469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CE6F67-6514-4FB6-8E0D-328BD288C3D4}"/>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F4235DBF-9344-4A19-8775-941F4319B4FC}"/>
              </a:ext>
            </a:extLst>
          </p:cNvPr>
          <p:cNvSpPr txBox="1">
            <a:spLocks/>
          </p:cNvSpPr>
          <p:nvPr/>
        </p:nvSpPr>
        <p:spPr>
          <a:xfrm>
            <a:off x="561054" y="70317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TOBACCO USE</a:t>
            </a:r>
          </a:p>
        </p:txBody>
      </p:sp>
      <p:sp>
        <p:nvSpPr>
          <p:cNvPr id="15" name="Content Placeholder 2">
            <a:extLst>
              <a:ext uri="{FF2B5EF4-FFF2-40B4-BE49-F238E27FC236}">
                <a16:creationId xmlns:a16="http://schemas.microsoft.com/office/drawing/2014/main" id="{87109229-BDB2-4EDD-8CB0-0D3C55848AA9}"/>
              </a:ext>
            </a:extLst>
          </p:cNvPr>
          <p:cNvSpPr>
            <a:spLocks noGrp="1"/>
          </p:cNvSpPr>
          <p:nvPr>
            <p:ph idx="1"/>
          </p:nvPr>
        </p:nvSpPr>
        <p:spPr>
          <a:xfrm>
            <a:off x="533400" y="1489700"/>
            <a:ext cx="10515600" cy="899093"/>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Limited strength evidence supports that patients who use tobacco products are at an increased risk for complications after total hip arthroplasty..</a:t>
            </a:r>
          </a:p>
        </p:txBody>
      </p:sp>
      <p:grpSp>
        <p:nvGrpSpPr>
          <p:cNvPr id="9" name="Group 8">
            <a:extLst>
              <a:ext uri="{FF2B5EF4-FFF2-40B4-BE49-F238E27FC236}">
                <a16:creationId xmlns:a16="http://schemas.microsoft.com/office/drawing/2014/main" id="{CC8B7EAE-3F1D-49F6-BB2A-5CC9393C985F}"/>
              </a:ext>
            </a:extLst>
          </p:cNvPr>
          <p:cNvGrpSpPr/>
          <p:nvPr/>
        </p:nvGrpSpPr>
        <p:grpSpPr>
          <a:xfrm>
            <a:off x="972854" y="3558682"/>
            <a:ext cx="6966076" cy="637188"/>
            <a:chOff x="1187032" y="3296637"/>
            <a:chExt cx="6966076" cy="637188"/>
          </a:xfrm>
        </p:grpSpPr>
        <p:sp>
          <p:nvSpPr>
            <p:cNvPr id="10" name="Content Placeholder 2">
              <a:extLst>
                <a:ext uri="{FF2B5EF4-FFF2-40B4-BE49-F238E27FC236}">
                  <a16:creationId xmlns:a16="http://schemas.microsoft.com/office/drawing/2014/main" id="{0958A665-94D7-4D23-ADDE-95661EA2F4A1}"/>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1" name="Picture 10">
              <a:extLst>
                <a:ext uri="{FF2B5EF4-FFF2-40B4-BE49-F238E27FC236}">
                  <a16:creationId xmlns:a16="http://schemas.microsoft.com/office/drawing/2014/main" id="{D9D96F5B-336F-4136-BA90-2220FC89B9F8}"/>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1731908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B66CD4-5611-4DDA-9555-3EEC12C4B93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98AC9135-DC5E-4AD5-82E1-F53724232466}"/>
              </a:ext>
            </a:extLst>
          </p:cNvPr>
          <p:cNvSpPr txBox="1">
            <a:spLocks/>
          </p:cNvSpPr>
          <p:nvPr/>
        </p:nvSpPr>
        <p:spPr>
          <a:xfrm>
            <a:off x="612095" y="70695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NON-NARCOTIC MANAGEMENT</a:t>
            </a:r>
          </a:p>
        </p:txBody>
      </p:sp>
      <p:sp>
        <p:nvSpPr>
          <p:cNvPr id="15" name="Content Placeholder 2">
            <a:extLst>
              <a:ext uri="{FF2B5EF4-FFF2-40B4-BE49-F238E27FC236}">
                <a16:creationId xmlns:a16="http://schemas.microsoft.com/office/drawing/2014/main" id="{B2128C5D-CCBD-4F48-9145-DD95CCF55191}"/>
              </a:ext>
            </a:extLst>
          </p:cNvPr>
          <p:cNvSpPr>
            <a:spLocks noGrp="1"/>
          </p:cNvSpPr>
          <p:nvPr>
            <p:ph idx="1"/>
          </p:nvPr>
        </p:nvSpPr>
        <p:spPr>
          <a:xfrm>
            <a:off x="468464" y="1512502"/>
            <a:ext cx="10515600" cy="79647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Strong evidence supports that NSAIDs improve short-term pain, function, or both in patients with symptomatic osteoarthritis of the hip.</a:t>
            </a:r>
            <a:endParaRPr lang="en-US" sz="2000" dirty="0"/>
          </a:p>
        </p:txBody>
      </p:sp>
      <p:grpSp>
        <p:nvGrpSpPr>
          <p:cNvPr id="13" name="Group 12">
            <a:extLst>
              <a:ext uri="{FF2B5EF4-FFF2-40B4-BE49-F238E27FC236}">
                <a16:creationId xmlns:a16="http://schemas.microsoft.com/office/drawing/2014/main" id="{07647008-0BD4-4216-9B07-4E8F11000F93}"/>
              </a:ext>
            </a:extLst>
          </p:cNvPr>
          <p:cNvGrpSpPr/>
          <p:nvPr/>
        </p:nvGrpSpPr>
        <p:grpSpPr>
          <a:xfrm>
            <a:off x="897517" y="3561480"/>
            <a:ext cx="7073423" cy="517354"/>
            <a:chOff x="1044137" y="2640278"/>
            <a:chExt cx="7073423" cy="517354"/>
          </a:xfrm>
        </p:grpSpPr>
        <p:sp>
          <p:nvSpPr>
            <p:cNvPr id="16" name="TextBox 15">
              <a:extLst>
                <a:ext uri="{FF2B5EF4-FFF2-40B4-BE49-F238E27FC236}">
                  <a16:creationId xmlns:a16="http://schemas.microsoft.com/office/drawing/2014/main" id="{62EB50BA-1EA3-4DE8-AA8D-435BAC006997}"/>
                </a:ext>
              </a:extLst>
            </p:cNvPr>
            <p:cNvSpPr txBox="1"/>
            <p:nvPr/>
          </p:nvSpPr>
          <p:spPr>
            <a:xfrm>
              <a:off x="1044137" y="2640278"/>
              <a:ext cx="6076950"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Strong  </a:t>
              </a:r>
            </a:p>
          </p:txBody>
        </p:sp>
        <p:pic>
          <p:nvPicPr>
            <p:cNvPr id="17" name="Picture 16">
              <a:extLst>
                <a:ext uri="{FF2B5EF4-FFF2-40B4-BE49-F238E27FC236}">
                  <a16:creationId xmlns:a16="http://schemas.microsoft.com/office/drawing/2014/main" id="{F18C222C-33B3-4A25-859B-46FD9989CE14}"/>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357580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61668" y="65042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GLUCOSAMINE SULFATE</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Moderate strength evidence does not support the use of glucosamine sulfate because it did not perform better than placebo for improving function, reducing stiffness and decreasing pain for patients with symptomatic osteoarthritis of the hip.</a:t>
            </a:r>
          </a:p>
        </p:txBody>
      </p:sp>
      <p:grpSp>
        <p:nvGrpSpPr>
          <p:cNvPr id="8" name="Group 7">
            <a:extLst>
              <a:ext uri="{FF2B5EF4-FFF2-40B4-BE49-F238E27FC236}">
                <a16:creationId xmlns:a16="http://schemas.microsoft.com/office/drawing/2014/main" id="{13C219A2-F94F-43D1-AF3D-C51B8E676868}"/>
              </a:ext>
            </a:extLst>
          </p:cNvPr>
          <p:cNvGrpSpPr/>
          <p:nvPr/>
        </p:nvGrpSpPr>
        <p:grpSpPr>
          <a:xfrm>
            <a:off x="987638" y="3585864"/>
            <a:ext cx="7406139" cy="513940"/>
            <a:chOff x="965154" y="2815885"/>
            <a:chExt cx="7406139" cy="513940"/>
          </a:xfrm>
        </p:grpSpPr>
        <p:sp>
          <p:nvSpPr>
            <p:cNvPr id="9" name="TextBox 8">
              <a:extLst>
                <a:ext uri="{FF2B5EF4-FFF2-40B4-BE49-F238E27FC236}">
                  <a16:creationId xmlns:a16="http://schemas.microsoft.com/office/drawing/2014/main" id="{40B03297-2EA9-44E1-AE1A-22D60AC9596E}"/>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0" name="Picture 9">
              <a:extLst>
                <a:ext uri="{FF2B5EF4-FFF2-40B4-BE49-F238E27FC236}">
                  <a16:creationId xmlns:a16="http://schemas.microsoft.com/office/drawing/2014/main" id="{D5343CEC-2F21-4AF3-AD6D-056B59F6D48D}"/>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1927549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FC405F8-C0D8-4784-84A5-6566B39A3AE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68CA2129-D78B-4436-8915-5315A0BA60B8}"/>
              </a:ext>
            </a:extLst>
          </p:cNvPr>
          <p:cNvSpPr txBox="1">
            <a:spLocks/>
          </p:cNvSpPr>
          <p:nvPr/>
        </p:nvSpPr>
        <p:spPr>
          <a:xfrm>
            <a:off x="503904" y="706309"/>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INTRAARTICULAR INJECTABLES</a:t>
            </a:r>
          </a:p>
        </p:txBody>
      </p:sp>
      <p:sp>
        <p:nvSpPr>
          <p:cNvPr id="15" name="Content Placeholder 2">
            <a:extLst>
              <a:ext uri="{FF2B5EF4-FFF2-40B4-BE49-F238E27FC236}">
                <a16:creationId xmlns:a16="http://schemas.microsoft.com/office/drawing/2014/main" id="{21085660-0994-4DAE-9CEC-5E2050E81A75}"/>
              </a:ext>
            </a:extLst>
          </p:cNvPr>
          <p:cNvSpPr>
            <a:spLocks noGrp="1"/>
          </p:cNvSpPr>
          <p:nvPr>
            <p:ph idx="1"/>
          </p:nvPr>
        </p:nvSpPr>
        <p:spPr>
          <a:xfrm>
            <a:off x="533400" y="1487037"/>
            <a:ext cx="10088671" cy="842804"/>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Strong evidence supports the use of intraarticular corticosteroids to improve function and reduce pain in the short-term for patients with symptomatic osteoarthritis of the hip.</a:t>
            </a:r>
            <a:endParaRPr lang="en-US" sz="2000" dirty="0"/>
          </a:p>
        </p:txBody>
      </p:sp>
      <p:pic>
        <p:nvPicPr>
          <p:cNvPr id="2" name="Picture 1">
            <a:extLst>
              <a:ext uri="{FF2B5EF4-FFF2-40B4-BE49-F238E27FC236}">
                <a16:creationId xmlns:a16="http://schemas.microsoft.com/office/drawing/2014/main" id="{5D3236B9-EA73-4EDC-8B27-450912AF4ED0}"/>
              </a:ext>
            </a:extLst>
          </p:cNvPr>
          <p:cNvPicPr>
            <a:picLocks noChangeAspect="1"/>
          </p:cNvPicPr>
          <p:nvPr/>
        </p:nvPicPr>
        <p:blipFill>
          <a:blip r:embed="rId3"/>
          <a:stretch>
            <a:fillRect/>
          </a:stretch>
        </p:blipFill>
        <p:spPr>
          <a:xfrm>
            <a:off x="863901" y="3447054"/>
            <a:ext cx="7169517" cy="646232"/>
          </a:xfrm>
          <a:prstGeom prst="rect">
            <a:avLst/>
          </a:prstGeom>
        </p:spPr>
      </p:pic>
    </p:spTree>
    <p:extLst>
      <p:ext uri="{BB962C8B-B14F-4D97-AF65-F5344CB8AC3E}">
        <p14:creationId xmlns:p14="http://schemas.microsoft.com/office/powerpoint/2010/main" val="2391977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FC405F8-C0D8-4784-84A5-6566B39A3AE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68CA2129-D78B-4436-8915-5315A0BA60B8}"/>
              </a:ext>
            </a:extLst>
          </p:cNvPr>
          <p:cNvSpPr txBox="1">
            <a:spLocks/>
          </p:cNvSpPr>
          <p:nvPr/>
        </p:nvSpPr>
        <p:spPr>
          <a:xfrm>
            <a:off x="503904" y="706309"/>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INTRAARTICULAR INJECTABLES</a:t>
            </a:r>
          </a:p>
        </p:txBody>
      </p:sp>
      <p:sp>
        <p:nvSpPr>
          <p:cNvPr id="15" name="Content Placeholder 2">
            <a:extLst>
              <a:ext uri="{FF2B5EF4-FFF2-40B4-BE49-F238E27FC236}">
                <a16:creationId xmlns:a16="http://schemas.microsoft.com/office/drawing/2014/main" id="{21085660-0994-4DAE-9CEC-5E2050E81A75}"/>
              </a:ext>
            </a:extLst>
          </p:cNvPr>
          <p:cNvSpPr>
            <a:spLocks noGrp="1"/>
          </p:cNvSpPr>
          <p:nvPr>
            <p:ph idx="1"/>
          </p:nvPr>
        </p:nvSpPr>
        <p:spPr>
          <a:xfrm>
            <a:off x="533400" y="1487037"/>
            <a:ext cx="10088671" cy="842804"/>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Strong evidence does not support the use of intraarticular hyaluronic acid because it does not perform better than placebo for function, stiffness, and pain in patients with symptomatic osteoarthritis of the hip.</a:t>
            </a:r>
            <a:endParaRPr lang="en-US" sz="2000" dirty="0"/>
          </a:p>
        </p:txBody>
      </p:sp>
      <p:pic>
        <p:nvPicPr>
          <p:cNvPr id="2" name="Picture 1">
            <a:extLst>
              <a:ext uri="{FF2B5EF4-FFF2-40B4-BE49-F238E27FC236}">
                <a16:creationId xmlns:a16="http://schemas.microsoft.com/office/drawing/2014/main" id="{5D3236B9-EA73-4EDC-8B27-450912AF4ED0}"/>
              </a:ext>
            </a:extLst>
          </p:cNvPr>
          <p:cNvPicPr>
            <a:picLocks noChangeAspect="1"/>
          </p:cNvPicPr>
          <p:nvPr/>
        </p:nvPicPr>
        <p:blipFill>
          <a:blip r:embed="rId3"/>
          <a:stretch>
            <a:fillRect/>
          </a:stretch>
        </p:blipFill>
        <p:spPr>
          <a:xfrm>
            <a:off x="863901" y="3447054"/>
            <a:ext cx="7169517" cy="646232"/>
          </a:xfrm>
          <a:prstGeom prst="rect">
            <a:avLst/>
          </a:prstGeom>
        </p:spPr>
      </p:pic>
    </p:spTree>
    <p:extLst>
      <p:ext uri="{BB962C8B-B14F-4D97-AF65-F5344CB8AC3E}">
        <p14:creationId xmlns:p14="http://schemas.microsoft.com/office/powerpoint/2010/main" val="2750366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760272-69B1-45B4-B28A-0C810993AECB}"/>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ADE5F446-7A77-4EDB-AF4E-A3E7269F036F}"/>
              </a:ext>
            </a:extLst>
          </p:cNvPr>
          <p:cNvSpPr txBox="1">
            <a:spLocks/>
          </p:cNvSpPr>
          <p:nvPr/>
        </p:nvSpPr>
        <p:spPr>
          <a:xfrm>
            <a:off x="522954" y="70693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PHYSICAL THERAPY-CONSERVATIVE</a:t>
            </a:r>
          </a:p>
        </p:txBody>
      </p:sp>
      <p:sp>
        <p:nvSpPr>
          <p:cNvPr id="15" name="Content Placeholder 2">
            <a:extLst>
              <a:ext uri="{FF2B5EF4-FFF2-40B4-BE49-F238E27FC236}">
                <a16:creationId xmlns:a16="http://schemas.microsoft.com/office/drawing/2014/main" id="{8A26A940-DC20-41E3-A9B5-1EA4E3CEB59C}"/>
              </a:ext>
            </a:extLst>
          </p:cNvPr>
          <p:cNvSpPr>
            <a:spLocks noGrp="1"/>
          </p:cNvSpPr>
          <p:nvPr>
            <p:ph idx="1"/>
          </p:nvPr>
        </p:nvSpPr>
        <p:spPr>
          <a:xfrm>
            <a:off x="533400" y="1475032"/>
            <a:ext cx="10515600" cy="2516865"/>
          </a:xfrm>
        </p:spPr>
        <p:txBody>
          <a:bodyPr>
            <a:normAutofit/>
          </a:bodyPr>
          <a:lstStyle/>
          <a:p>
            <a:pPr marL="457200" indent="-457200">
              <a:lnSpc>
                <a:spcPct val="100000"/>
              </a:lnSpc>
              <a:spcBef>
                <a:spcPts val="0"/>
              </a:spcBef>
              <a:spcAft>
                <a:spcPts val="1200"/>
              </a:spcAft>
              <a:buFont typeface="Wingdings" panose="05000000000000000000" pitchFamily="2" charset="2"/>
              <a:buChar char="§"/>
            </a:pPr>
            <a:r>
              <a:rPr lang="en-US" sz="2400" dirty="0"/>
              <a:t>Strong evidence supports the use of physical therapy as a treatment to improve function and reduce pain for patients with osteoarthritis of the hip and mild to moderate symptoms.</a:t>
            </a:r>
            <a:endParaRPr lang="en-US" sz="2000" dirty="0"/>
          </a:p>
        </p:txBody>
      </p:sp>
      <p:pic>
        <p:nvPicPr>
          <p:cNvPr id="11" name="Picture 10">
            <a:extLst>
              <a:ext uri="{FF2B5EF4-FFF2-40B4-BE49-F238E27FC236}">
                <a16:creationId xmlns:a16="http://schemas.microsoft.com/office/drawing/2014/main" id="{72AD7E86-A3F9-44F0-8012-FAEC313F1FB9}"/>
              </a:ext>
            </a:extLst>
          </p:cNvPr>
          <p:cNvPicPr>
            <a:picLocks noChangeAspect="1"/>
          </p:cNvPicPr>
          <p:nvPr/>
        </p:nvPicPr>
        <p:blipFill>
          <a:blip r:embed="rId3"/>
          <a:stretch>
            <a:fillRect/>
          </a:stretch>
        </p:blipFill>
        <p:spPr>
          <a:xfrm>
            <a:off x="876093" y="3456155"/>
            <a:ext cx="7169517" cy="646232"/>
          </a:xfrm>
          <a:prstGeom prst="rect">
            <a:avLst/>
          </a:prstGeom>
        </p:spPr>
      </p:pic>
    </p:spTree>
    <p:extLst>
      <p:ext uri="{BB962C8B-B14F-4D97-AF65-F5344CB8AC3E}">
        <p14:creationId xmlns:p14="http://schemas.microsoft.com/office/powerpoint/2010/main" val="2912896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C79BCBC-6EC6-429D-8290-A363AD30C1D2}"/>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09A70EEE-84A7-4FBC-A989-6879DA16C199}"/>
              </a:ext>
            </a:extLst>
          </p:cNvPr>
          <p:cNvSpPr txBox="1">
            <a:spLocks/>
          </p:cNvSpPr>
          <p:nvPr/>
        </p:nvSpPr>
        <p:spPr>
          <a:xfrm>
            <a:off x="529052" y="72409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PREOPERATIVE/POSTOPERATIVE PHYSICAL THERAPY</a:t>
            </a:r>
          </a:p>
        </p:txBody>
      </p:sp>
      <p:sp>
        <p:nvSpPr>
          <p:cNvPr id="15" name="Content Placeholder 2">
            <a:extLst>
              <a:ext uri="{FF2B5EF4-FFF2-40B4-BE49-F238E27FC236}">
                <a16:creationId xmlns:a16="http://schemas.microsoft.com/office/drawing/2014/main" id="{1A5C7ACB-8CAC-4FC6-89AF-418DAC818454}"/>
              </a:ext>
            </a:extLst>
          </p:cNvPr>
          <p:cNvSpPr>
            <a:spLocks noGrp="1"/>
          </p:cNvSpPr>
          <p:nvPr>
            <p:ph idx="1"/>
          </p:nvPr>
        </p:nvSpPr>
        <p:spPr>
          <a:xfrm>
            <a:off x="529374" y="1539351"/>
            <a:ext cx="10515600" cy="799254"/>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Limited evidence supports the use of pre-operative physical therapy to improve early function in patients with symptomatic osteoarthritis of the hip following total hip arthroplasty</a:t>
            </a:r>
            <a:r>
              <a:rPr lang="en-US" dirty="0"/>
              <a:t>.</a:t>
            </a:r>
            <a:endParaRPr lang="en-US" sz="2400" dirty="0"/>
          </a:p>
        </p:txBody>
      </p:sp>
      <p:grpSp>
        <p:nvGrpSpPr>
          <p:cNvPr id="11" name="Group 10">
            <a:extLst>
              <a:ext uri="{FF2B5EF4-FFF2-40B4-BE49-F238E27FC236}">
                <a16:creationId xmlns:a16="http://schemas.microsoft.com/office/drawing/2014/main" id="{EECB742C-927F-4816-940A-B7B2D617AF84}"/>
              </a:ext>
            </a:extLst>
          </p:cNvPr>
          <p:cNvGrpSpPr/>
          <p:nvPr/>
        </p:nvGrpSpPr>
        <p:grpSpPr>
          <a:xfrm>
            <a:off x="969806" y="3593541"/>
            <a:ext cx="6966076" cy="637188"/>
            <a:chOff x="1187032" y="3296637"/>
            <a:chExt cx="6966076" cy="637188"/>
          </a:xfrm>
        </p:grpSpPr>
        <p:sp>
          <p:nvSpPr>
            <p:cNvPr id="12" name="Content Placeholder 2">
              <a:extLst>
                <a:ext uri="{FF2B5EF4-FFF2-40B4-BE49-F238E27FC236}">
                  <a16:creationId xmlns:a16="http://schemas.microsoft.com/office/drawing/2014/main" id="{30113D84-C048-4BA4-94ED-CC698317FBB3}"/>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3" name="Picture 12">
              <a:extLst>
                <a:ext uri="{FF2B5EF4-FFF2-40B4-BE49-F238E27FC236}">
                  <a16:creationId xmlns:a16="http://schemas.microsoft.com/office/drawing/2014/main" id="{585B8EA5-E4B5-48F6-B882-A5A7FB28069C}"/>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1472044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20E3F78-03FB-4EE0-BB0F-7C7D1B3357EB}"/>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39B2F28C-547B-4144-A936-ADDF02947A78}"/>
              </a:ext>
            </a:extLst>
          </p:cNvPr>
          <p:cNvSpPr txBox="1">
            <a:spLocks/>
          </p:cNvSpPr>
          <p:nvPr/>
        </p:nvSpPr>
        <p:spPr>
          <a:xfrm>
            <a:off x="552450" y="714939"/>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PREOPERATIVE/POSTOPERATIVE PHYSICAL THERAPY</a:t>
            </a:r>
          </a:p>
        </p:txBody>
      </p:sp>
      <p:sp>
        <p:nvSpPr>
          <p:cNvPr id="15" name="Content Placeholder 2">
            <a:extLst>
              <a:ext uri="{FF2B5EF4-FFF2-40B4-BE49-F238E27FC236}">
                <a16:creationId xmlns:a16="http://schemas.microsoft.com/office/drawing/2014/main" id="{D682E67E-4214-4890-9789-B755DE3F6DAB}"/>
              </a:ext>
            </a:extLst>
          </p:cNvPr>
          <p:cNvSpPr>
            <a:spLocks noGrp="1"/>
          </p:cNvSpPr>
          <p:nvPr>
            <p:ph idx="1"/>
          </p:nvPr>
        </p:nvSpPr>
        <p:spPr>
          <a:xfrm>
            <a:off x="533400" y="1490023"/>
            <a:ext cx="10515600" cy="893414"/>
          </a:xfrm>
        </p:spPr>
        <p:txBody>
          <a:bodyPr>
            <a:noAutofit/>
          </a:bodyPr>
          <a:lstStyle/>
          <a:p>
            <a:pPr marL="457200" indent="-457200">
              <a:lnSpc>
                <a:spcPct val="100000"/>
              </a:lnSpc>
              <a:buFont typeface="Wingdings" panose="05000000000000000000" pitchFamily="2" charset="2"/>
              <a:buChar char="§"/>
            </a:pPr>
            <a:r>
              <a:rPr lang="en-US" sz="2400" dirty="0"/>
              <a:t>Moderate evidence supports the use of post-operative physical therapy because it could improve early function to a greater extent than no physical therapy management for patients with symptomatic osteoarthritis of the hip who have undergone total hip arthroplasty.</a:t>
            </a:r>
          </a:p>
        </p:txBody>
      </p:sp>
      <p:grpSp>
        <p:nvGrpSpPr>
          <p:cNvPr id="13" name="Group 12">
            <a:extLst>
              <a:ext uri="{FF2B5EF4-FFF2-40B4-BE49-F238E27FC236}">
                <a16:creationId xmlns:a16="http://schemas.microsoft.com/office/drawing/2014/main" id="{A95338EF-9A03-4DE6-8501-3106B2441745}"/>
              </a:ext>
            </a:extLst>
          </p:cNvPr>
          <p:cNvGrpSpPr/>
          <p:nvPr/>
        </p:nvGrpSpPr>
        <p:grpSpPr>
          <a:xfrm>
            <a:off x="999193" y="3592295"/>
            <a:ext cx="7406139" cy="513940"/>
            <a:chOff x="965154" y="2815885"/>
            <a:chExt cx="7406139" cy="513940"/>
          </a:xfrm>
        </p:grpSpPr>
        <p:sp>
          <p:nvSpPr>
            <p:cNvPr id="16" name="TextBox 15">
              <a:extLst>
                <a:ext uri="{FF2B5EF4-FFF2-40B4-BE49-F238E27FC236}">
                  <a16:creationId xmlns:a16="http://schemas.microsoft.com/office/drawing/2014/main" id="{09FF3BCF-9E59-4D62-B55B-28AB02D9F086}"/>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7" name="Picture 16">
              <a:extLst>
                <a:ext uri="{FF2B5EF4-FFF2-40B4-BE49-F238E27FC236}">
                  <a16:creationId xmlns:a16="http://schemas.microsoft.com/office/drawing/2014/main" id="{0F8DD16E-2AB1-462D-9CBB-B19B51A074B7}"/>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2084833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C79BCBC-6EC6-429D-8290-A363AD30C1D2}"/>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09A70EEE-84A7-4FBC-A989-6879DA16C199}"/>
              </a:ext>
            </a:extLst>
          </p:cNvPr>
          <p:cNvSpPr txBox="1">
            <a:spLocks/>
          </p:cNvSpPr>
          <p:nvPr/>
        </p:nvSpPr>
        <p:spPr>
          <a:xfrm>
            <a:off x="529052" y="72409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ANESTHETIC TYPES</a:t>
            </a:r>
          </a:p>
        </p:txBody>
      </p:sp>
      <p:sp>
        <p:nvSpPr>
          <p:cNvPr id="15" name="Content Placeholder 2">
            <a:extLst>
              <a:ext uri="{FF2B5EF4-FFF2-40B4-BE49-F238E27FC236}">
                <a16:creationId xmlns:a16="http://schemas.microsoft.com/office/drawing/2014/main" id="{1A5C7ACB-8CAC-4FC6-89AF-418DAC818454}"/>
              </a:ext>
            </a:extLst>
          </p:cNvPr>
          <p:cNvSpPr>
            <a:spLocks noGrp="1"/>
          </p:cNvSpPr>
          <p:nvPr>
            <p:ph idx="1"/>
          </p:nvPr>
        </p:nvSpPr>
        <p:spPr>
          <a:xfrm>
            <a:off x="529374" y="1539351"/>
            <a:ext cx="10515600" cy="799254"/>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Limited evidence supports the use of neuraxial anesthesia compared to general anesthesia to reduce complications in patients with symptomatic osteoarthritis of the hip undergoing total hip arthroplasty.</a:t>
            </a:r>
          </a:p>
        </p:txBody>
      </p:sp>
      <p:grpSp>
        <p:nvGrpSpPr>
          <p:cNvPr id="11" name="Group 10">
            <a:extLst>
              <a:ext uri="{FF2B5EF4-FFF2-40B4-BE49-F238E27FC236}">
                <a16:creationId xmlns:a16="http://schemas.microsoft.com/office/drawing/2014/main" id="{EECB742C-927F-4816-940A-B7B2D617AF84}"/>
              </a:ext>
            </a:extLst>
          </p:cNvPr>
          <p:cNvGrpSpPr/>
          <p:nvPr/>
        </p:nvGrpSpPr>
        <p:grpSpPr>
          <a:xfrm>
            <a:off x="969806" y="3507281"/>
            <a:ext cx="6966076" cy="637188"/>
            <a:chOff x="1187032" y="3296637"/>
            <a:chExt cx="6966076" cy="637188"/>
          </a:xfrm>
        </p:grpSpPr>
        <p:sp>
          <p:nvSpPr>
            <p:cNvPr id="12" name="Content Placeholder 2">
              <a:extLst>
                <a:ext uri="{FF2B5EF4-FFF2-40B4-BE49-F238E27FC236}">
                  <a16:creationId xmlns:a16="http://schemas.microsoft.com/office/drawing/2014/main" id="{30113D84-C048-4BA4-94ED-CC698317FBB3}"/>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3" name="Picture 12">
              <a:extLst>
                <a:ext uri="{FF2B5EF4-FFF2-40B4-BE49-F238E27FC236}">
                  <a16:creationId xmlns:a16="http://schemas.microsoft.com/office/drawing/2014/main" id="{585B8EA5-E4B5-48F6-B882-A5A7FB28069C}"/>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4120466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20E3F78-03FB-4EE0-BB0F-7C7D1B3357EB}"/>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39B2F28C-547B-4144-A936-ADDF02947A78}"/>
              </a:ext>
            </a:extLst>
          </p:cNvPr>
          <p:cNvSpPr txBox="1">
            <a:spLocks/>
          </p:cNvSpPr>
          <p:nvPr/>
        </p:nvSpPr>
        <p:spPr>
          <a:xfrm>
            <a:off x="552450" y="714939"/>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TRANEXAMIC ACID</a:t>
            </a:r>
          </a:p>
        </p:txBody>
      </p:sp>
      <p:sp>
        <p:nvSpPr>
          <p:cNvPr id="15" name="Content Placeholder 2">
            <a:extLst>
              <a:ext uri="{FF2B5EF4-FFF2-40B4-BE49-F238E27FC236}">
                <a16:creationId xmlns:a16="http://schemas.microsoft.com/office/drawing/2014/main" id="{D682E67E-4214-4890-9789-B755DE3F6DAB}"/>
              </a:ext>
            </a:extLst>
          </p:cNvPr>
          <p:cNvSpPr>
            <a:spLocks noGrp="1"/>
          </p:cNvSpPr>
          <p:nvPr>
            <p:ph idx="1"/>
          </p:nvPr>
        </p:nvSpPr>
        <p:spPr>
          <a:xfrm>
            <a:off x="533400" y="1490023"/>
            <a:ext cx="10515600" cy="893414"/>
          </a:xfrm>
        </p:spPr>
        <p:txBody>
          <a:bodyPr>
            <a:noAutofit/>
          </a:bodyPr>
          <a:lstStyle/>
          <a:p>
            <a:pPr marL="457200" indent="-457200">
              <a:lnSpc>
                <a:spcPct val="100000"/>
              </a:lnSpc>
              <a:buFont typeface="Wingdings" panose="05000000000000000000" pitchFamily="2" charset="2"/>
              <a:buChar char="§"/>
            </a:pPr>
            <a:r>
              <a:rPr lang="en-US" sz="2400" dirty="0"/>
              <a:t>Moderate strength evidence supports that the practitioner could use intravenous or topical tranexamic acid for patients with symptomatic osteoarthritis of the hip who are undergoing total hip arthroplasty (THA) as a part of the effort to reduce blood loss.</a:t>
            </a:r>
          </a:p>
        </p:txBody>
      </p:sp>
      <p:grpSp>
        <p:nvGrpSpPr>
          <p:cNvPr id="13" name="Group 12">
            <a:extLst>
              <a:ext uri="{FF2B5EF4-FFF2-40B4-BE49-F238E27FC236}">
                <a16:creationId xmlns:a16="http://schemas.microsoft.com/office/drawing/2014/main" id="{A95338EF-9A03-4DE6-8501-3106B2441745}"/>
              </a:ext>
            </a:extLst>
          </p:cNvPr>
          <p:cNvGrpSpPr/>
          <p:nvPr/>
        </p:nvGrpSpPr>
        <p:grpSpPr>
          <a:xfrm>
            <a:off x="999193" y="3592295"/>
            <a:ext cx="7406139" cy="513940"/>
            <a:chOff x="965154" y="2815885"/>
            <a:chExt cx="7406139" cy="513940"/>
          </a:xfrm>
        </p:grpSpPr>
        <p:sp>
          <p:nvSpPr>
            <p:cNvPr id="16" name="TextBox 15">
              <a:extLst>
                <a:ext uri="{FF2B5EF4-FFF2-40B4-BE49-F238E27FC236}">
                  <a16:creationId xmlns:a16="http://schemas.microsoft.com/office/drawing/2014/main" id="{09FF3BCF-9E59-4D62-B55B-28AB02D9F086}"/>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7" name="Picture 16">
              <a:extLst>
                <a:ext uri="{FF2B5EF4-FFF2-40B4-BE49-F238E27FC236}">
                  <a16:creationId xmlns:a16="http://schemas.microsoft.com/office/drawing/2014/main" id="{0F8DD16E-2AB1-462D-9CBB-B19B51A074B7}"/>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50316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F829-2882-4242-B150-4241C19ABB64}"/>
              </a:ext>
            </a:extLst>
          </p:cNvPr>
          <p:cNvSpPr>
            <a:spLocks noGrp="1"/>
          </p:cNvSpPr>
          <p:nvPr>
            <p:ph type="title"/>
          </p:nvPr>
        </p:nvSpPr>
        <p:spPr>
          <a:xfrm>
            <a:off x="979197" y="187011"/>
            <a:ext cx="3866683" cy="1600200"/>
          </a:xfrm>
          <a:prstGeom prst="rect">
            <a:avLst/>
          </a:prstGeom>
        </p:spPr>
        <p:txBody>
          <a:bodyPr anchor="b">
            <a:normAutofit/>
          </a:bodyPr>
          <a:lstStyle/>
          <a:p>
            <a:r>
              <a:rPr lang="en-US" sz="3000" b="0" dirty="0">
                <a:effectLst>
                  <a:outerShdw blurRad="38100" dist="38100" dir="2700000" algn="tl">
                    <a:srgbClr val="000000">
                      <a:alpha val="43137"/>
                    </a:srgbClr>
                  </a:outerShdw>
                </a:effectLst>
              </a:rPr>
              <a:t>GOALS AND RATIONALE OF A CLINICAL PRACTICE GUIDELINE </a:t>
            </a:r>
          </a:p>
        </p:txBody>
      </p:sp>
      <p:sp>
        <p:nvSpPr>
          <p:cNvPr id="3" name="Content Placeholder 2">
            <a:extLst>
              <a:ext uri="{FF2B5EF4-FFF2-40B4-BE49-F238E27FC236}">
                <a16:creationId xmlns:a16="http://schemas.microsoft.com/office/drawing/2014/main" id="{E29EE0CD-8D97-4ECE-85A6-D1617C2FBD91}"/>
              </a:ext>
            </a:extLst>
          </p:cNvPr>
          <p:cNvSpPr>
            <a:spLocks noGrp="1"/>
          </p:cNvSpPr>
          <p:nvPr>
            <p:ph idx="1"/>
          </p:nvPr>
        </p:nvSpPr>
        <p:spPr>
          <a:xfrm>
            <a:off x="5425173" y="727075"/>
            <a:ext cx="6069304" cy="5403850"/>
          </a:xfrm>
          <a:prstGeom prst="rect">
            <a:avLst/>
          </a:prstGeom>
          <a:ln>
            <a:noFill/>
          </a:ln>
        </p:spPr>
        <p:txBody>
          <a:bodyPr>
            <a:normAutofit/>
          </a:bodyPr>
          <a:lstStyle/>
          <a:p>
            <a:pPr marL="457200" lvl="0" indent="-457200">
              <a:spcBef>
                <a:spcPts val="0"/>
              </a:spcBef>
              <a:spcAft>
                <a:spcPts val="1800"/>
              </a:spcAft>
              <a:buFont typeface="Wingdings" panose="05000000000000000000" pitchFamily="2" charset="2"/>
              <a:buChar char="§"/>
            </a:pPr>
            <a:r>
              <a:rPr lang="en-US" dirty="0"/>
              <a:t>Improve treatment based on current best evidence </a:t>
            </a:r>
          </a:p>
          <a:p>
            <a:pPr marL="457200" indent="-457200">
              <a:spcBef>
                <a:spcPts val="0"/>
              </a:spcBef>
              <a:spcAft>
                <a:spcPts val="1800"/>
              </a:spcAft>
              <a:buFont typeface="Wingdings" panose="05000000000000000000" pitchFamily="2" charset="2"/>
              <a:buChar char="§"/>
            </a:pPr>
            <a:r>
              <a:rPr lang="en-US" dirty="0"/>
              <a:t>Guides qualified physicians through treatment decisions to improve quality and efficiency of care</a:t>
            </a:r>
          </a:p>
          <a:p>
            <a:pPr marL="457200" indent="-457200">
              <a:spcBef>
                <a:spcPts val="0"/>
              </a:spcBef>
              <a:spcAft>
                <a:spcPts val="1800"/>
              </a:spcAft>
              <a:buFont typeface="Wingdings" panose="05000000000000000000" pitchFamily="2" charset="2"/>
              <a:buChar char="§"/>
            </a:pPr>
            <a:r>
              <a:rPr lang="en-US" dirty="0"/>
              <a:t>Identify areas for future research </a:t>
            </a:r>
          </a:p>
          <a:p>
            <a:pPr marL="457200" indent="-457200">
              <a:spcBef>
                <a:spcPts val="0"/>
              </a:spcBef>
              <a:spcAft>
                <a:spcPts val="1800"/>
              </a:spcAft>
              <a:buFont typeface="Wingdings" panose="05000000000000000000" pitchFamily="2" charset="2"/>
              <a:buChar char="§"/>
            </a:pPr>
            <a:endParaRPr lang="en-US" dirty="0"/>
          </a:p>
          <a:p>
            <a:pPr marL="0" indent="0">
              <a:spcBef>
                <a:spcPts val="0"/>
              </a:spcBef>
              <a:spcAft>
                <a:spcPts val="1800"/>
              </a:spcAft>
              <a:buNone/>
            </a:pPr>
            <a:r>
              <a:rPr lang="en-US" i="1" dirty="0"/>
              <a:t>CPG recommendations are not meant to be fixed protocols; patients’ needs, local resources, and clinician independent medical judgement must be considered for any specific procedure or treatment</a:t>
            </a:r>
          </a:p>
        </p:txBody>
      </p:sp>
      <p:sp>
        <p:nvSpPr>
          <p:cNvPr id="4" name="Footer Placeholder 3">
            <a:extLst>
              <a:ext uri="{FF2B5EF4-FFF2-40B4-BE49-F238E27FC236}">
                <a16:creationId xmlns:a16="http://schemas.microsoft.com/office/drawing/2014/main" id="{AFFC037D-6EB8-4028-A943-583948A6D75E}"/>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dirty="0"/>
              <a:t>© 2019 American Academy of </a:t>
            </a:r>
            <a:r>
              <a:rPr lang="en-US" dirty="0" err="1"/>
              <a:t>Orthopaedic</a:t>
            </a:r>
            <a:r>
              <a:rPr lang="en-US" dirty="0"/>
              <a:t> Surgeons </a:t>
            </a:r>
            <a:endParaRPr lang="en-US"/>
          </a:p>
        </p:txBody>
      </p:sp>
      <p:pic>
        <p:nvPicPr>
          <p:cNvPr id="10" name="Picture 9" descr="A picture containing vector graphics&#10;&#10;Description automatically generated">
            <a:extLst>
              <a:ext uri="{FF2B5EF4-FFF2-40B4-BE49-F238E27FC236}">
                <a16:creationId xmlns:a16="http://schemas.microsoft.com/office/drawing/2014/main" id="{E6E0EABB-FFE5-4D60-A4B0-283ABE4D72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1547" y="1900017"/>
            <a:ext cx="3970872" cy="3970872"/>
          </a:xfrm>
          <a:prstGeom prst="rect">
            <a:avLst/>
          </a:prstGeom>
        </p:spPr>
      </p:pic>
    </p:spTree>
    <p:extLst>
      <p:ext uri="{BB962C8B-B14F-4D97-AF65-F5344CB8AC3E}">
        <p14:creationId xmlns:p14="http://schemas.microsoft.com/office/powerpoint/2010/main" val="3278646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20E3F78-03FB-4EE0-BB0F-7C7D1B3357EB}"/>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39B2F28C-547B-4144-A936-ADDF02947A78}"/>
              </a:ext>
            </a:extLst>
          </p:cNvPr>
          <p:cNvSpPr txBox="1">
            <a:spLocks/>
          </p:cNvSpPr>
          <p:nvPr/>
        </p:nvSpPr>
        <p:spPr>
          <a:xfrm>
            <a:off x="552450" y="714939"/>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APPROACH EXPOSURE</a:t>
            </a:r>
          </a:p>
        </p:txBody>
      </p:sp>
      <p:sp>
        <p:nvSpPr>
          <p:cNvPr id="15" name="Content Placeholder 2">
            <a:extLst>
              <a:ext uri="{FF2B5EF4-FFF2-40B4-BE49-F238E27FC236}">
                <a16:creationId xmlns:a16="http://schemas.microsoft.com/office/drawing/2014/main" id="{D682E67E-4214-4890-9789-B755DE3F6DAB}"/>
              </a:ext>
            </a:extLst>
          </p:cNvPr>
          <p:cNvSpPr>
            <a:spLocks noGrp="1"/>
          </p:cNvSpPr>
          <p:nvPr>
            <p:ph idx="1"/>
          </p:nvPr>
        </p:nvSpPr>
        <p:spPr>
          <a:xfrm>
            <a:off x="533400" y="1490023"/>
            <a:ext cx="10515600" cy="893414"/>
          </a:xfrm>
        </p:spPr>
        <p:txBody>
          <a:bodyPr>
            <a:noAutofit/>
          </a:bodyPr>
          <a:lstStyle/>
          <a:p>
            <a:pPr marL="457200" indent="-457200">
              <a:lnSpc>
                <a:spcPct val="100000"/>
              </a:lnSpc>
              <a:buFont typeface="Wingdings" panose="05000000000000000000" pitchFamily="2" charset="2"/>
              <a:buChar char="§"/>
            </a:pPr>
            <a:r>
              <a:rPr lang="en-US" sz="2400" dirty="0"/>
              <a:t>Moderate strength evidence supports that there were no clinically significant differences in patient oriented outcomes related to the surgical approach for patients with symptomatic osteoarthritis of the hip undergoing total hip arthroplasty.</a:t>
            </a:r>
          </a:p>
        </p:txBody>
      </p:sp>
      <p:grpSp>
        <p:nvGrpSpPr>
          <p:cNvPr id="13" name="Group 12">
            <a:extLst>
              <a:ext uri="{FF2B5EF4-FFF2-40B4-BE49-F238E27FC236}">
                <a16:creationId xmlns:a16="http://schemas.microsoft.com/office/drawing/2014/main" id="{A95338EF-9A03-4DE6-8501-3106B2441745}"/>
              </a:ext>
            </a:extLst>
          </p:cNvPr>
          <p:cNvGrpSpPr/>
          <p:nvPr/>
        </p:nvGrpSpPr>
        <p:grpSpPr>
          <a:xfrm>
            <a:off x="999193" y="3592295"/>
            <a:ext cx="7406139" cy="513940"/>
            <a:chOff x="965154" y="2815885"/>
            <a:chExt cx="7406139" cy="513940"/>
          </a:xfrm>
        </p:grpSpPr>
        <p:sp>
          <p:nvSpPr>
            <p:cNvPr id="16" name="TextBox 15">
              <a:extLst>
                <a:ext uri="{FF2B5EF4-FFF2-40B4-BE49-F238E27FC236}">
                  <a16:creationId xmlns:a16="http://schemas.microsoft.com/office/drawing/2014/main" id="{09FF3BCF-9E59-4D62-B55B-28AB02D9F086}"/>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7" name="Picture 16">
              <a:extLst>
                <a:ext uri="{FF2B5EF4-FFF2-40B4-BE49-F238E27FC236}">
                  <a16:creationId xmlns:a16="http://schemas.microsoft.com/office/drawing/2014/main" id="{0F8DD16E-2AB1-462D-9CBB-B19B51A074B7}"/>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339716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12551" y="69334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WEIGHT LOSS AS A CONSERVATIVE STATEMENT</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In the absence of reliable evidence, it is the opinion of the guideline development group that weight loss may be beneficial in the non-operative management of pain, function, and quality of life in patients with osteoarthritis of the hip.</a:t>
            </a:r>
          </a:p>
        </p:txBody>
      </p:sp>
      <p:pic>
        <p:nvPicPr>
          <p:cNvPr id="6" name="Picture 5">
            <a:extLst>
              <a:ext uri="{FF2B5EF4-FFF2-40B4-BE49-F238E27FC236}">
                <a16:creationId xmlns:a16="http://schemas.microsoft.com/office/drawing/2014/main" id="{E3440ED9-D93B-4431-BD71-2054E988E18B}"/>
              </a:ext>
            </a:extLst>
          </p:cNvPr>
          <p:cNvPicPr>
            <a:picLocks noChangeAspect="1"/>
          </p:cNvPicPr>
          <p:nvPr/>
        </p:nvPicPr>
        <p:blipFill>
          <a:blip r:embed="rId3"/>
          <a:stretch>
            <a:fillRect/>
          </a:stretch>
        </p:blipFill>
        <p:spPr>
          <a:xfrm>
            <a:off x="899066" y="3508652"/>
            <a:ext cx="7669433" cy="810838"/>
          </a:xfrm>
          <a:prstGeom prst="rect">
            <a:avLst/>
          </a:prstGeom>
        </p:spPr>
      </p:pic>
    </p:spTree>
    <p:extLst>
      <p:ext uri="{BB962C8B-B14F-4D97-AF65-F5344CB8AC3E}">
        <p14:creationId xmlns:p14="http://schemas.microsoft.com/office/powerpoint/2010/main" val="731840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12551" y="69334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DIABETES AS A RISK FACTOR FOR TOTAL HIP ARTHROPLASTY (THA)</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In the absence of reliable evidence, it is the opinion of the guideline development group that patients with poorly controlled diabetes may be at a higher risk for short-term adverse events after total hip arthroplasty.</a:t>
            </a:r>
          </a:p>
        </p:txBody>
      </p:sp>
      <p:pic>
        <p:nvPicPr>
          <p:cNvPr id="6" name="Picture 5">
            <a:extLst>
              <a:ext uri="{FF2B5EF4-FFF2-40B4-BE49-F238E27FC236}">
                <a16:creationId xmlns:a16="http://schemas.microsoft.com/office/drawing/2014/main" id="{E3440ED9-D93B-4431-BD71-2054E988E18B}"/>
              </a:ext>
            </a:extLst>
          </p:cNvPr>
          <p:cNvPicPr>
            <a:picLocks noChangeAspect="1"/>
          </p:cNvPicPr>
          <p:nvPr/>
        </p:nvPicPr>
        <p:blipFill>
          <a:blip r:embed="rId3"/>
          <a:stretch>
            <a:fillRect/>
          </a:stretch>
        </p:blipFill>
        <p:spPr>
          <a:xfrm>
            <a:off x="899066" y="3508652"/>
            <a:ext cx="7669433" cy="810838"/>
          </a:xfrm>
          <a:prstGeom prst="rect">
            <a:avLst/>
          </a:prstGeom>
        </p:spPr>
      </p:pic>
    </p:spTree>
    <p:extLst>
      <p:ext uri="{BB962C8B-B14F-4D97-AF65-F5344CB8AC3E}">
        <p14:creationId xmlns:p14="http://schemas.microsoft.com/office/powerpoint/2010/main" val="1838351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12551" y="693345"/>
            <a:ext cx="11125200" cy="685799"/>
          </a:xfrm>
          <a:prstGeom prst="rect">
            <a:avLst/>
          </a:prstGeom>
        </p:spPr>
        <p:txBody>
          <a:bodyPr vert="horz" lIns="91440" tIns="45720" rIns="91440" bIns="45720" rtlCol="0" anchor="ctr">
            <a:normAutofit fontScale="85000" lnSpcReduction="10000"/>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SOCIAL COMORBIDITIES AS A RISK FACTOR FOR TOTAL HIP ARTHROPLASTY</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In the absence of reliable evidence, it is the opinion of the guideline development group that while total hip arthroplasty for patients with lower socioeconomic status and educational levels with symptomatic osteoarthritis of the hip remains beneficial, risk adjustment may be appropriate as inferior outcomes and increased complication rates may occur in this population.</a:t>
            </a:r>
          </a:p>
        </p:txBody>
      </p:sp>
      <p:pic>
        <p:nvPicPr>
          <p:cNvPr id="6" name="Picture 5">
            <a:extLst>
              <a:ext uri="{FF2B5EF4-FFF2-40B4-BE49-F238E27FC236}">
                <a16:creationId xmlns:a16="http://schemas.microsoft.com/office/drawing/2014/main" id="{E3440ED9-D93B-4431-BD71-2054E988E18B}"/>
              </a:ext>
            </a:extLst>
          </p:cNvPr>
          <p:cNvPicPr>
            <a:picLocks noChangeAspect="1"/>
          </p:cNvPicPr>
          <p:nvPr/>
        </p:nvPicPr>
        <p:blipFill>
          <a:blip r:embed="rId3"/>
          <a:stretch>
            <a:fillRect/>
          </a:stretch>
        </p:blipFill>
        <p:spPr>
          <a:xfrm>
            <a:off x="899066" y="3900542"/>
            <a:ext cx="7669433" cy="810838"/>
          </a:xfrm>
          <a:prstGeom prst="rect">
            <a:avLst/>
          </a:prstGeom>
        </p:spPr>
      </p:pic>
    </p:spTree>
    <p:extLst>
      <p:ext uri="{BB962C8B-B14F-4D97-AF65-F5344CB8AC3E}">
        <p14:creationId xmlns:p14="http://schemas.microsoft.com/office/powerpoint/2010/main" val="3796502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12551" y="69334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INTRAARTICULAR IMAGING</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In the absence of reliable evidence, it is the opinion of the guideline development group that in patients with normal x-rays but a history and physical exam consistent with IA hip pathology, advanced imaging and/or diagnostic IA injection may be indicated.</a:t>
            </a:r>
          </a:p>
        </p:txBody>
      </p:sp>
      <p:pic>
        <p:nvPicPr>
          <p:cNvPr id="6" name="Picture 5">
            <a:extLst>
              <a:ext uri="{FF2B5EF4-FFF2-40B4-BE49-F238E27FC236}">
                <a16:creationId xmlns:a16="http://schemas.microsoft.com/office/drawing/2014/main" id="{E3440ED9-D93B-4431-BD71-2054E988E18B}"/>
              </a:ext>
            </a:extLst>
          </p:cNvPr>
          <p:cNvPicPr>
            <a:picLocks noChangeAspect="1"/>
          </p:cNvPicPr>
          <p:nvPr/>
        </p:nvPicPr>
        <p:blipFill>
          <a:blip r:embed="rId3"/>
          <a:stretch>
            <a:fillRect/>
          </a:stretch>
        </p:blipFill>
        <p:spPr>
          <a:xfrm>
            <a:off x="880405" y="3443334"/>
            <a:ext cx="7669433" cy="810838"/>
          </a:xfrm>
          <a:prstGeom prst="rect">
            <a:avLst/>
          </a:prstGeom>
        </p:spPr>
      </p:pic>
    </p:spTree>
    <p:extLst>
      <p:ext uri="{BB962C8B-B14F-4D97-AF65-F5344CB8AC3E}">
        <p14:creationId xmlns:p14="http://schemas.microsoft.com/office/powerpoint/2010/main" val="554461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12551" y="69334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PRESCRIPTION OPIOIDS</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In the absence of reliable evidence, it is the opinion of the guideline development workgroup that long-term prescription opioids are not recommended in the treatment of symptomatic osteoarthritis of the hip.</a:t>
            </a:r>
          </a:p>
        </p:txBody>
      </p:sp>
      <p:pic>
        <p:nvPicPr>
          <p:cNvPr id="6" name="Picture 5">
            <a:extLst>
              <a:ext uri="{FF2B5EF4-FFF2-40B4-BE49-F238E27FC236}">
                <a16:creationId xmlns:a16="http://schemas.microsoft.com/office/drawing/2014/main" id="{E3440ED9-D93B-4431-BD71-2054E988E18B}"/>
              </a:ext>
            </a:extLst>
          </p:cNvPr>
          <p:cNvPicPr>
            <a:picLocks noChangeAspect="1"/>
          </p:cNvPicPr>
          <p:nvPr/>
        </p:nvPicPr>
        <p:blipFill>
          <a:blip r:embed="rId3"/>
          <a:stretch>
            <a:fillRect/>
          </a:stretch>
        </p:blipFill>
        <p:spPr>
          <a:xfrm>
            <a:off x="880405" y="3443334"/>
            <a:ext cx="7669433" cy="810838"/>
          </a:xfrm>
          <a:prstGeom prst="rect">
            <a:avLst/>
          </a:prstGeom>
        </p:spPr>
      </p:pic>
    </p:spTree>
    <p:extLst>
      <p:ext uri="{BB962C8B-B14F-4D97-AF65-F5344CB8AC3E}">
        <p14:creationId xmlns:p14="http://schemas.microsoft.com/office/powerpoint/2010/main" val="3882331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1003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RISK ASSESSMENT TOOLS</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630754"/>
            <a:ext cx="10515600" cy="4854388"/>
          </a:xfrm>
        </p:spPr>
        <p:txBody>
          <a:bodyPr>
            <a:noAutofit/>
          </a:bodyPr>
          <a:lstStyle/>
          <a:p>
            <a:pPr marL="457200" indent="-457200">
              <a:lnSpc>
                <a:spcPct val="100000"/>
              </a:lnSpc>
              <a:spcBef>
                <a:spcPts val="0"/>
              </a:spcBef>
              <a:spcAft>
                <a:spcPts val="1200"/>
              </a:spcAft>
            </a:pPr>
            <a:r>
              <a:rPr lang="en-US" sz="2000" dirty="0"/>
              <a:t>Understanding the causes of adverse events and readmission to the hospital after THA is of paramount importance with respect to improving patient safety, managing patient expectations, and lowering cost of care. Identifying modifiable risk factors and then providing and optimizing patients’ health prior to THA is recommended. Further multi-institutional studies are warranted to evaluate the efficacy of risk assessment tools with respect to managing patients’ expectations and improving shared-decision making. Future studies should attempt to better delineate between clinical outcome tools and risk assessment tools which incorporate comorbidities such as diabetes, tobacco use, etc. by the orthopedic community, but there exists minimal evidence to support this choice. </a:t>
            </a:r>
          </a:p>
        </p:txBody>
      </p:sp>
    </p:spTree>
    <p:extLst>
      <p:ext uri="{BB962C8B-B14F-4D97-AF65-F5344CB8AC3E}">
        <p14:creationId xmlns:p14="http://schemas.microsoft.com/office/powerpoint/2010/main" val="1594104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10030"/>
            <a:ext cx="11125200" cy="685799"/>
          </a:xfrm>
          <a:prstGeom prst="rect">
            <a:avLst/>
          </a:prstGeom>
        </p:spPr>
        <p:txBody>
          <a:bodyPr vert="horz" lIns="91440" tIns="45720" rIns="91440" bIns="45720" rtlCol="0" anchor="ctr">
            <a:normAutofit fontScale="85000" lnSpcReduction="10000"/>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OBESITY (EARLY AND LATE SURGICAL OUTCOMES)</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597300"/>
            <a:ext cx="10515600" cy="4854388"/>
          </a:xfrm>
        </p:spPr>
        <p:txBody>
          <a:bodyPr>
            <a:noAutofit/>
          </a:bodyPr>
          <a:lstStyle/>
          <a:p>
            <a:pPr marL="0" indent="0">
              <a:lnSpc>
                <a:spcPct val="100000"/>
              </a:lnSpc>
              <a:spcBef>
                <a:spcPts val="0"/>
              </a:spcBef>
              <a:spcAft>
                <a:spcPts val="800"/>
              </a:spcAft>
              <a:buNone/>
            </a:pPr>
            <a:r>
              <a:rPr lang="en-US" sz="2400" dirty="0"/>
              <a:t>Future research should examine the following:</a:t>
            </a:r>
          </a:p>
          <a:p>
            <a:pPr marL="457200" indent="-457200">
              <a:lnSpc>
                <a:spcPct val="100000"/>
              </a:lnSpc>
              <a:spcBef>
                <a:spcPts val="0"/>
              </a:spcBef>
              <a:spcAft>
                <a:spcPts val="800"/>
              </a:spcAft>
              <a:buFont typeface="+mj-lt"/>
              <a:buAutoNum type="arabicPeriod"/>
            </a:pPr>
            <a:r>
              <a:rPr lang="en-US" sz="2400" dirty="0"/>
              <a:t>BMI &gt;30 incrementally upwards to detect risk stratification for adverse events and inferior outcomes.</a:t>
            </a:r>
          </a:p>
          <a:p>
            <a:pPr marL="457200" indent="-457200">
              <a:lnSpc>
                <a:spcPct val="100000"/>
              </a:lnSpc>
              <a:spcBef>
                <a:spcPts val="0"/>
              </a:spcBef>
              <a:spcAft>
                <a:spcPts val="800"/>
              </a:spcAft>
              <a:buFont typeface="+mj-lt"/>
              <a:buAutoNum type="arabicPeriod"/>
            </a:pPr>
            <a:r>
              <a:rPr lang="en-US" sz="2400" dirty="0"/>
              <a:t>Find new measurements to be used in conjunction with BMI that will refine the risk stratification for adverse events and poor outcomes. Perhaps direct measurements of local fat deposition (e.g. Depth of surgical wound) vs. BMI would be more helpful in stratifying the risk of wound problems such as dehiscence, hematoma, and infection.</a:t>
            </a:r>
          </a:p>
          <a:p>
            <a:pPr marL="457200" indent="-457200">
              <a:lnSpc>
                <a:spcPct val="100000"/>
              </a:lnSpc>
              <a:spcBef>
                <a:spcPts val="0"/>
              </a:spcBef>
              <a:spcAft>
                <a:spcPts val="800"/>
              </a:spcAft>
              <a:buFont typeface="+mj-lt"/>
              <a:buAutoNum type="arabicPeriod"/>
            </a:pPr>
            <a:r>
              <a:rPr lang="en-US" sz="2400" dirty="0"/>
              <a:t>Encourage longitudinal studies that evaluate the effects of weight loss in an individual and the outcomes of total hip replacement in patients who have lost significant weight pre-operatively.</a:t>
            </a:r>
          </a:p>
        </p:txBody>
      </p:sp>
    </p:spTree>
    <p:extLst>
      <p:ext uri="{BB962C8B-B14F-4D97-AF65-F5344CB8AC3E}">
        <p14:creationId xmlns:p14="http://schemas.microsoft.com/office/powerpoint/2010/main" val="1270770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69888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AGE-ADVERSE EVENTS IN THA PATIENTS</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608451"/>
            <a:ext cx="10515600" cy="4854388"/>
          </a:xfrm>
        </p:spPr>
        <p:txBody>
          <a:bodyPr>
            <a:noAutofit/>
          </a:bodyPr>
          <a:lstStyle/>
          <a:p>
            <a:pPr marL="457200" indent="-457200">
              <a:lnSpc>
                <a:spcPct val="100000"/>
              </a:lnSpc>
              <a:spcBef>
                <a:spcPts val="0"/>
              </a:spcBef>
              <a:buFont typeface="Arial" panose="020B0604020202020204" pitchFamily="34" charset="0"/>
              <a:buChar char="•"/>
            </a:pPr>
            <a:r>
              <a:rPr lang="en-US" sz="2400" dirty="0"/>
              <a:t>Continued long term studies following younger (age &lt; 50) and older (age &gt; 80) patients with symptomatic osteoarthritis of the hip undergoing total hip arthroplasty using contemporary techniques.</a:t>
            </a:r>
          </a:p>
        </p:txBody>
      </p:sp>
    </p:spTree>
    <p:extLst>
      <p:ext uri="{BB962C8B-B14F-4D97-AF65-F5344CB8AC3E}">
        <p14:creationId xmlns:p14="http://schemas.microsoft.com/office/powerpoint/2010/main" val="1285446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70527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MENTAL HEALTH DISORDER</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622240"/>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Addressing mental health disorders as modifiable risk factors should be considered as an important focus of research. Research questions might include the treatment of depression prior to surgery and managing anxiety through the episode of care and the impact on outcomes and patient satisfaction.</a:t>
            </a:r>
          </a:p>
        </p:txBody>
      </p:sp>
    </p:spTree>
    <p:extLst>
      <p:ext uri="{BB962C8B-B14F-4D97-AF65-F5344CB8AC3E}">
        <p14:creationId xmlns:p14="http://schemas.microsoft.com/office/powerpoint/2010/main" val="31117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11124" y="711423"/>
            <a:ext cx="11125200" cy="685799"/>
          </a:xfrm>
        </p:spPr>
        <p:txBody>
          <a:bodyPr>
            <a:normAutofit/>
          </a:bodyPr>
          <a:lstStyle/>
          <a:p>
            <a:r>
              <a:rPr lang="en-US" b="0" dirty="0">
                <a:effectLst>
                  <a:outerShdw blurRad="38100" dist="38100" dir="2700000" algn="tl">
                    <a:srgbClr val="000000">
                      <a:alpha val="43137"/>
                    </a:srgbClr>
                  </a:outerShdw>
                </a:effectLst>
                <a:latin typeface="+mj-lt"/>
              </a:rPr>
              <a:t>WHAT IS EVIDENCE-BASED MEDICINE?</a:t>
            </a:r>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a:xfrm>
            <a:off x="7482196" y="6256519"/>
            <a:ext cx="4114800" cy="365125"/>
          </a:xfrm>
        </p:spPr>
        <p:txBody>
          <a:bodyPr/>
          <a:lstStyle/>
          <a:p>
            <a:pPr algn="r"/>
            <a:r>
              <a:rPr lang="en-US" dirty="0"/>
              <a:t>© 2019 American Academy of </a:t>
            </a:r>
            <a:r>
              <a:rPr lang="en-US" dirty="0" err="1"/>
              <a:t>Orthopaedic</a:t>
            </a:r>
            <a:r>
              <a:rPr lang="en-US" dirty="0"/>
              <a:t> Surgeons </a:t>
            </a:r>
          </a:p>
        </p:txBody>
      </p:sp>
      <p:sp>
        <p:nvSpPr>
          <p:cNvPr id="15" name="TextBox 14">
            <a:extLst>
              <a:ext uri="{FF2B5EF4-FFF2-40B4-BE49-F238E27FC236}">
                <a16:creationId xmlns:a16="http://schemas.microsoft.com/office/drawing/2014/main" id="{B12435B0-886C-4D89-8E52-1D5287A8AB94}"/>
              </a:ext>
            </a:extLst>
          </p:cNvPr>
          <p:cNvSpPr txBox="1"/>
          <p:nvPr/>
        </p:nvSpPr>
        <p:spPr>
          <a:xfrm>
            <a:off x="186392" y="2188133"/>
            <a:ext cx="4947920" cy="2631490"/>
          </a:xfrm>
          <a:prstGeom prst="rect">
            <a:avLst/>
          </a:prstGeom>
          <a:noFill/>
        </p:spPr>
        <p:txBody>
          <a:bodyPr wrap="square" rtlCol="0">
            <a:spAutoFit/>
          </a:bodyPr>
          <a:lstStyle/>
          <a:p>
            <a:pPr marL="342900">
              <a:spcAft>
                <a:spcPts val="1800"/>
              </a:spcAft>
            </a:pPr>
            <a:r>
              <a:rPr lang="en-US" sz="2400" dirty="0"/>
              <a:t>Evidence-Based Medicine is a Combination of:</a:t>
            </a:r>
          </a:p>
          <a:p>
            <a:pPr marL="800100" indent="-457200">
              <a:spcAft>
                <a:spcPts val="1800"/>
              </a:spcAft>
              <a:buFont typeface="Wingdings" panose="05000000000000000000" pitchFamily="2" charset="2"/>
              <a:buChar char="§"/>
            </a:pPr>
            <a:r>
              <a:rPr lang="en-US" sz="2400" i="1" dirty="0"/>
              <a:t>Individual Clinical Experience</a:t>
            </a:r>
          </a:p>
          <a:p>
            <a:pPr marL="800100" indent="-457200">
              <a:spcAft>
                <a:spcPts val="1800"/>
              </a:spcAft>
              <a:buFont typeface="Wingdings" panose="05000000000000000000" pitchFamily="2" charset="2"/>
              <a:buChar char="§"/>
            </a:pPr>
            <a:r>
              <a:rPr lang="en-US" sz="2400" i="1" dirty="0"/>
              <a:t>Best External Evidence</a:t>
            </a:r>
          </a:p>
          <a:p>
            <a:pPr marL="800100" indent="-457200">
              <a:spcAft>
                <a:spcPts val="1800"/>
              </a:spcAft>
              <a:buFont typeface="Wingdings" panose="05000000000000000000" pitchFamily="2" charset="2"/>
              <a:buChar char="§"/>
            </a:pPr>
            <a:r>
              <a:rPr lang="en-US" sz="2400" i="1" dirty="0"/>
              <a:t>Patient Values and Expectations</a:t>
            </a:r>
          </a:p>
        </p:txBody>
      </p:sp>
      <p:graphicFrame>
        <p:nvGraphicFramePr>
          <p:cNvPr id="3" name="Diagram 2">
            <a:extLst>
              <a:ext uri="{FF2B5EF4-FFF2-40B4-BE49-F238E27FC236}">
                <a16:creationId xmlns:a16="http://schemas.microsoft.com/office/drawing/2014/main" id="{4EC24FCF-AE76-4462-A0A5-E675BE9D7A2A}"/>
              </a:ext>
            </a:extLst>
          </p:cNvPr>
          <p:cNvGraphicFramePr/>
          <p:nvPr>
            <p:extLst>
              <p:ext uri="{D42A27DB-BD31-4B8C-83A1-F6EECF244321}">
                <p14:modId xmlns:p14="http://schemas.microsoft.com/office/powerpoint/2010/main" val="2155358032"/>
              </p:ext>
            </p:extLst>
          </p:nvPr>
        </p:nvGraphicFramePr>
        <p:xfrm>
          <a:off x="4649685" y="1002090"/>
          <a:ext cx="7436465" cy="501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0F89720-438D-43C2-8930-D2F99A1978E1}"/>
              </a:ext>
            </a:extLst>
          </p:cNvPr>
          <p:cNvSpPr txBox="1"/>
          <p:nvPr/>
        </p:nvSpPr>
        <p:spPr>
          <a:xfrm>
            <a:off x="8032952" y="3677262"/>
            <a:ext cx="747251" cy="430887"/>
          </a:xfrm>
          <a:prstGeom prst="rect">
            <a:avLst/>
          </a:prstGeom>
          <a:noFill/>
        </p:spPr>
        <p:txBody>
          <a:bodyPr wrap="square" rtlCol="0">
            <a:spAutoFit/>
          </a:bodyPr>
          <a:lstStyle/>
          <a:p>
            <a:r>
              <a:rPr lang="en-US" sz="2100" dirty="0">
                <a:ln w="0"/>
                <a:effectLst>
                  <a:outerShdw blurRad="38100" dist="19050" dir="2700000" algn="tl" rotWithShape="0">
                    <a:schemeClr val="dk1">
                      <a:alpha val="40000"/>
                    </a:schemeClr>
                  </a:outerShdw>
                </a:effectLst>
              </a:rPr>
              <a:t>EBM</a:t>
            </a:r>
          </a:p>
        </p:txBody>
      </p:sp>
    </p:spTree>
    <p:extLst>
      <p:ext uri="{BB962C8B-B14F-4D97-AF65-F5344CB8AC3E}">
        <p14:creationId xmlns:p14="http://schemas.microsoft.com/office/powerpoint/2010/main" val="2281244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03904" y="71510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TOBACCO USE</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644543"/>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A randomized controlled trial of patients who use tobacco and are undergoing total hip arthroplasty is warranted, comparing patients who cease or decrease tobacco use, to those who continue smoking during the perioperative period. Consideration should also be given to evaluation of the efficacy of nicotine replacement therapy and/or counseling on smoking behavior.</a:t>
            </a:r>
          </a:p>
        </p:txBody>
      </p:sp>
    </p:spTree>
    <p:extLst>
      <p:ext uri="{BB962C8B-B14F-4D97-AF65-F5344CB8AC3E}">
        <p14:creationId xmlns:p14="http://schemas.microsoft.com/office/powerpoint/2010/main" val="3284073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03904" y="694418"/>
            <a:ext cx="11322336" cy="900205"/>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NON-NARCOTIC MANAGEMENT</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608451"/>
            <a:ext cx="10515600" cy="4232559"/>
          </a:xfrm>
        </p:spPr>
        <p:txBody>
          <a:bodyPr>
            <a:noAutofit/>
          </a:bodyPr>
          <a:lstStyle/>
          <a:p>
            <a:pPr marL="365760" indent="-365760">
              <a:lnSpc>
                <a:spcPct val="100000"/>
              </a:lnSpc>
              <a:spcBef>
                <a:spcPts val="0"/>
              </a:spcBef>
              <a:spcAft>
                <a:spcPts val="1200"/>
              </a:spcAft>
              <a:buFont typeface="Wingdings" panose="05000000000000000000" pitchFamily="2" charset="2"/>
              <a:buChar char="§"/>
            </a:pPr>
            <a:r>
              <a:rPr lang="en-US" sz="2400" dirty="0"/>
              <a:t>Future studies performed assessing the efficacy and potential complications of long-term use of NSAIDs for the treatment of symptomatic hip osteoarthritis may be of benefit.</a:t>
            </a:r>
          </a:p>
        </p:txBody>
      </p:sp>
    </p:spTree>
    <p:extLst>
      <p:ext uri="{BB962C8B-B14F-4D97-AF65-F5344CB8AC3E}">
        <p14:creationId xmlns:p14="http://schemas.microsoft.com/office/powerpoint/2010/main" val="1670632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069" y="69734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GLUCOSAMINE SULFATE</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731" y="1630102"/>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As only one high quality study was discovered for this inquiry, additional high-powered placebo randomized controlled trials could further clarify this recommendation.</a:t>
            </a:r>
          </a:p>
        </p:txBody>
      </p:sp>
    </p:spTree>
    <p:extLst>
      <p:ext uri="{BB962C8B-B14F-4D97-AF65-F5344CB8AC3E}">
        <p14:creationId xmlns:p14="http://schemas.microsoft.com/office/powerpoint/2010/main" val="1564961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701504"/>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INTRA-ARTICLAR INJECTIONS</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069" y="1633728"/>
            <a:ext cx="10515600" cy="5224272"/>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Further randomized control studies to better elucidate the effect of repeat IA injections of corticosteroids on the cartilage may be warranted. Similarly, randomized placebo control trials may be warranted to establish if PRP, stem cells and prolotherapy are efficacious.</a:t>
            </a:r>
          </a:p>
        </p:txBody>
      </p:sp>
    </p:spTree>
    <p:extLst>
      <p:ext uri="{BB962C8B-B14F-4D97-AF65-F5344CB8AC3E}">
        <p14:creationId xmlns:p14="http://schemas.microsoft.com/office/powerpoint/2010/main" val="499801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710573"/>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CONSERVATIVE PHYSICAL THERAPY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069" y="1641756"/>
            <a:ext cx="10515600" cy="526084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There were relatively few placebo controlled clinical trials for this patient population. Of the existing studies, both the duration and type of intervention was heterogeneous. Future research should focus on identifying the optimal dose and types of physical therapy interventions and modalities that may prove most useful to reduce long term pain and dysfunction.</a:t>
            </a:r>
          </a:p>
        </p:txBody>
      </p:sp>
    </p:spTree>
    <p:extLst>
      <p:ext uri="{BB962C8B-B14F-4D97-AF65-F5344CB8AC3E}">
        <p14:creationId xmlns:p14="http://schemas.microsoft.com/office/powerpoint/2010/main" val="1851757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665969"/>
            <a:ext cx="11125200" cy="1042693"/>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a:t>
            </a:r>
          </a:p>
          <a:p>
            <a:r>
              <a:rPr lang="en-US" b="0" dirty="0">
                <a:effectLst>
                  <a:outerShdw blurRad="38100" dist="38100" dir="2700000" algn="tl">
                    <a:srgbClr val="000000">
                      <a:alpha val="43137"/>
                    </a:srgbClr>
                  </a:outerShdw>
                </a:effectLst>
              </a:rPr>
              <a:t>PREOPERATIVE/POSTOPERATIVE PHYSICAL THERAPY</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069" y="1752084"/>
            <a:ext cx="10515600" cy="4882896"/>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Future work should identify the individuals who are most likely to receive benefit from pre- or post-operative physical therapy interventions.</a:t>
            </a:r>
          </a:p>
        </p:txBody>
      </p:sp>
    </p:spTree>
    <p:extLst>
      <p:ext uri="{BB962C8B-B14F-4D97-AF65-F5344CB8AC3E}">
        <p14:creationId xmlns:p14="http://schemas.microsoft.com/office/powerpoint/2010/main" val="285392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677121"/>
            <a:ext cx="11125200" cy="939804"/>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ANESTHESIA</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069" y="1629417"/>
            <a:ext cx="10515600" cy="4882896"/>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A randomized controlled trial of spinal vs general endotracheal anesthesia in total hip arthroplasty patients should be conducted to evaluate this question further.</a:t>
            </a:r>
          </a:p>
        </p:txBody>
      </p:sp>
    </p:spTree>
    <p:extLst>
      <p:ext uri="{BB962C8B-B14F-4D97-AF65-F5344CB8AC3E}">
        <p14:creationId xmlns:p14="http://schemas.microsoft.com/office/powerpoint/2010/main" val="577564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688272"/>
            <a:ext cx="11125200" cy="950956"/>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TRANEXAMIC ACID</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068" y="1597152"/>
            <a:ext cx="11125199" cy="4246087"/>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350" dirty="0"/>
              <a:t>Randomized, prospective trials comparing IV TXA, topical TXA, and oral TXA are warranted to specifically assess dosing, technique and timing of administration, uniform measures of perioperative blood loss, cost, including impact on blood transfusion, and contraindications.</a:t>
            </a:r>
          </a:p>
        </p:txBody>
      </p:sp>
    </p:spTree>
    <p:extLst>
      <p:ext uri="{BB962C8B-B14F-4D97-AF65-F5344CB8AC3E}">
        <p14:creationId xmlns:p14="http://schemas.microsoft.com/office/powerpoint/2010/main" val="836156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688572"/>
            <a:ext cx="11125200" cy="845594"/>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APPROACH EXPOSURE</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068" y="1597152"/>
            <a:ext cx="11125199" cy="3374898"/>
          </a:xfrm>
        </p:spPr>
        <p:txBody>
          <a:bodyPr>
            <a:noAutofit/>
          </a:bodyPr>
          <a:lstStyle/>
          <a:p>
            <a:pPr marL="457200" indent="-457200">
              <a:buFont typeface="Wingdings" panose="05000000000000000000" pitchFamily="2" charset="2"/>
              <a:buChar char="§"/>
            </a:pPr>
            <a:r>
              <a:rPr lang="en-US" sz="2400" dirty="0"/>
              <a:t>Randomized controlled trial comparing common and emerging techniques on approaches to THA.</a:t>
            </a:r>
          </a:p>
        </p:txBody>
      </p:sp>
    </p:spTree>
    <p:extLst>
      <p:ext uri="{BB962C8B-B14F-4D97-AF65-F5344CB8AC3E}">
        <p14:creationId xmlns:p14="http://schemas.microsoft.com/office/powerpoint/2010/main" val="3740384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9FAE9-9CB7-45B8-AACE-7369AA8BD551}"/>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23" name="Title 1">
            <a:extLst>
              <a:ext uri="{FF2B5EF4-FFF2-40B4-BE49-F238E27FC236}">
                <a16:creationId xmlns:a16="http://schemas.microsoft.com/office/drawing/2014/main" id="{67B4AC4C-6FAC-4962-B526-2394859DF194}"/>
              </a:ext>
            </a:extLst>
          </p:cNvPr>
          <p:cNvSpPr txBox="1">
            <a:spLocks/>
          </p:cNvSpPr>
          <p:nvPr/>
        </p:nvSpPr>
        <p:spPr>
          <a:xfrm>
            <a:off x="515846" y="509382"/>
            <a:ext cx="11422356"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This Guideline has been endorsed by the following organizations: </a:t>
            </a:r>
          </a:p>
        </p:txBody>
      </p:sp>
      <p:pic>
        <p:nvPicPr>
          <p:cNvPr id="8" name="Picture 7">
            <a:extLst>
              <a:ext uri="{FF2B5EF4-FFF2-40B4-BE49-F238E27FC236}">
                <a16:creationId xmlns:a16="http://schemas.microsoft.com/office/drawing/2014/main" id="{BD18F4FC-81F0-4A97-B771-66EC13E19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75414"/>
            <a:ext cx="5554792" cy="1120140"/>
          </a:xfrm>
          <a:prstGeom prst="rect">
            <a:avLst/>
          </a:prstGeom>
        </p:spPr>
      </p:pic>
      <p:pic>
        <p:nvPicPr>
          <p:cNvPr id="10" name="Picture 9" descr="A close up of a sign&#10;&#10;Description automatically generated">
            <a:extLst>
              <a:ext uri="{FF2B5EF4-FFF2-40B4-BE49-F238E27FC236}">
                <a16:creationId xmlns:a16="http://schemas.microsoft.com/office/drawing/2014/main" id="{6BEE4ECD-ECF8-4F50-818A-CF7F57A8B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981" y="1875414"/>
            <a:ext cx="3964865" cy="1184549"/>
          </a:xfrm>
          <a:prstGeom prst="rect">
            <a:avLst/>
          </a:prstGeom>
        </p:spPr>
      </p:pic>
      <p:pic>
        <p:nvPicPr>
          <p:cNvPr id="12" name="Picture 11" descr="A drawing of a face&#10;&#10;Description automatically generated">
            <a:extLst>
              <a:ext uri="{FF2B5EF4-FFF2-40B4-BE49-F238E27FC236}">
                <a16:creationId xmlns:a16="http://schemas.microsoft.com/office/drawing/2014/main" id="{07BC3E00-EF47-4ECC-84D8-D7145AC6DD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290" y="3478156"/>
            <a:ext cx="5291902" cy="2018927"/>
          </a:xfrm>
          <a:prstGeom prst="rect">
            <a:avLst/>
          </a:prstGeom>
        </p:spPr>
      </p:pic>
      <p:pic>
        <p:nvPicPr>
          <p:cNvPr id="14" name="Picture 13">
            <a:extLst>
              <a:ext uri="{FF2B5EF4-FFF2-40B4-BE49-F238E27FC236}">
                <a16:creationId xmlns:a16="http://schemas.microsoft.com/office/drawing/2014/main" id="{93ADFCE7-305B-476F-8A6F-9DAA30D68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2369" y="3478157"/>
            <a:ext cx="3564082" cy="1863974"/>
          </a:xfrm>
          <a:prstGeom prst="rect">
            <a:avLst/>
          </a:prstGeom>
        </p:spPr>
      </p:pic>
    </p:spTree>
    <p:extLst>
      <p:ext uri="{BB962C8B-B14F-4D97-AF65-F5344CB8AC3E}">
        <p14:creationId xmlns:p14="http://schemas.microsoft.com/office/powerpoint/2010/main" val="146663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33400" y="675725"/>
            <a:ext cx="11125200" cy="685800"/>
          </a:xfrm>
          <a:prstGeom prst="rect">
            <a:avLst/>
          </a:prstGeom>
        </p:spPr>
        <p:txBody>
          <a:bodyPr anchor="ctr">
            <a:normAutofit/>
          </a:bodyPr>
          <a:lstStyle/>
          <a:p>
            <a:r>
              <a:rPr lang="en-US" b="0" dirty="0">
                <a:effectLst>
                  <a:outerShdw blurRad="38100" dist="38100" dir="2700000" algn="tl">
                    <a:srgbClr val="000000">
                      <a:alpha val="43137"/>
                    </a:srgbClr>
                  </a:outerShdw>
                </a:effectLst>
              </a:rPr>
              <a:t>WHAT IS EVIDENCE-BASED MEDICINE?</a:t>
            </a:r>
          </a:p>
        </p:txBody>
      </p:sp>
      <p:sp>
        <p:nvSpPr>
          <p:cNvPr id="3" name="TextBox 2">
            <a:extLst>
              <a:ext uri="{FF2B5EF4-FFF2-40B4-BE49-F238E27FC236}">
                <a16:creationId xmlns:a16="http://schemas.microsoft.com/office/drawing/2014/main" id="{171FC589-2D8B-4640-A5C6-E975748E6FE4}"/>
              </a:ext>
            </a:extLst>
          </p:cNvPr>
          <p:cNvSpPr txBox="1"/>
          <p:nvPr/>
        </p:nvSpPr>
        <p:spPr>
          <a:xfrm>
            <a:off x="836609" y="5357202"/>
            <a:ext cx="5157787" cy="561703"/>
          </a:xfrm>
          <a:prstGeom prst="rect">
            <a:avLst/>
          </a:prstGeom>
          <a:ln>
            <a:noFill/>
          </a:ln>
        </p:spPr>
        <p:txBody>
          <a:bodyPr rtlCol="0" anchor="b">
            <a:normAutofit/>
          </a:bodyPr>
          <a:lstStyle/>
          <a:p>
            <a:pPr>
              <a:lnSpc>
                <a:spcPct val="90000"/>
              </a:lnSpc>
              <a:spcBef>
                <a:spcPct val="0"/>
              </a:spcBef>
            </a:pPr>
            <a:r>
              <a:rPr lang="en-US" altLang="en-US" sz="900" dirty="0">
                <a:solidFill>
                  <a:schemeClr val="tx1">
                    <a:lumMod val="65000"/>
                    <a:lumOff val="35000"/>
                  </a:schemeClr>
                </a:solidFill>
              </a:rPr>
              <a:t>Haynes, Sackett et al, 1996 Transferring evidence from research into practice</a:t>
            </a:r>
          </a:p>
          <a:p>
            <a:pPr>
              <a:lnSpc>
                <a:spcPct val="90000"/>
              </a:lnSpc>
              <a:spcBef>
                <a:spcPct val="0"/>
              </a:spcBef>
            </a:pPr>
            <a:r>
              <a:rPr lang="en-US" altLang="en-US" sz="900" dirty="0">
                <a:solidFill>
                  <a:schemeClr val="tx1">
                    <a:lumMod val="65000"/>
                    <a:lumOff val="35000"/>
                  </a:schemeClr>
                </a:solidFill>
              </a:rPr>
              <a:t>Sacket et al, 1996, BMJ EBM: what it is and isn’t</a:t>
            </a:r>
          </a:p>
        </p:txBody>
      </p:sp>
      <p:sp>
        <p:nvSpPr>
          <p:cNvPr id="15" name="TextBox 14">
            <a:extLst>
              <a:ext uri="{FF2B5EF4-FFF2-40B4-BE49-F238E27FC236}">
                <a16:creationId xmlns:a16="http://schemas.microsoft.com/office/drawing/2014/main" id="{B12435B0-886C-4D89-8E52-1D5287A8AB94}"/>
              </a:ext>
            </a:extLst>
          </p:cNvPr>
          <p:cNvSpPr txBox="1"/>
          <p:nvPr/>
        </p:nvSpPr>
        <p:spPr>
          <a:xfrm>
            <a:off x="839789" y="1751124"/>
            <a:ext cx="5157787" cy="3886930"/>
          </a:xfrm>
          <a:prstGeom prst="rect">
            <a:avLst/>
          </a:prstGeom>
          <a:ln>
            <a:noFill/>
          </a:ln>
        </p:spPr>
        <p:txBody>
          <a:bodyPr rtlCol="0">
            <a:normAutofit/>
          </a:bodyPr>
          <a:lstStyle/>
          <a:p>
            <a:pPr>
              <a:lnSpc>
                <a:spcPct val="90000"/>
              </a:lnSpc>
              <a:spcAft>
                <a:spcPts val="600"/>
              </a:spcAft>
            </a:pPr>
            <a:r>
              <a:rPr lang="en-US" altLang="en-US" sz="3200" u="sng" dirty="0">
                <a:solidFill>
                  <a:schemeClr val="accent6"/>
                </a:solidFill>
                <a:effectLst>
                  <a:outerShdw blurRad="38100" dist="38100" dir="2700000" algn="tl">
                    <a:srgbClr val="000000">
                      <a:alpha val="43137"/>
                    </a:srgbClr>
                  </a:outerShdw>
                </a:effectLst>
              </a:rPr>
              <a:t>Evidence-Based Medicine</a:t>
            </a:r>
          </a:p>
          <a:p>
            <a:pPr>
              <a:lnSpc>
                <a:spcPct val="90000"/>
              </a:lnSpc>
            </a:pPr>
            <a:r>
              <a:rPr lang="en-US" altLang="en-US" sz="3200" i="1" dirty="0">
                <a:solidFill>
                  <a:schemeClr val="tx1">
                    <a:lumMod val="65000"/>
                    <a:lumOff val="35000"/>
                  </a:schemeClr>
                </a:solidFill>
              </a:rPr>
              <a:t>Evidence-based medicine is the conscientious, explicit, and judicious use of current best evidence from clinical care research in the management of individual patients</a:t>
            </a:r>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dirty="0"/>
              <a:t>© 2019 American Academy of </a:t>
            </a:r>
            <a:r>
              <a:rPr lang="en-US" dirty="0" err="1"/>
              <a:t>Orthopaedic</a:t>
            </a:r>
            <a:r>
              <a:rPr lang="en-US" dirty="0"/>
              <a:t> Surgeons </a:t>
            </a:r>
            <a:endParaRPr lang="en-US"/>
          </a:p>
        </p:txBody>
      </p:sp>
      <p:pic>
        <p:nvPicPr>
          <p:cNvPr id="6" name="Picture 5" descr="A close up of text on a white background&#10;&#10;Description automatically generated">
            <a:extLst>
              <a:ext uri="{FF2B5EF4-FFF2-40B4-BE49-F238E27FC236}">
                <a16:creationId xmlns:a16="http://schemas.microsoft.com/office/drawing/2014/main" id="{DDF4C3AA-B737-4AEF-882A-E68714DC7A3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3538" y="1361525"/>
            <a:ext cx="4728673" cy="4557380"/>
          </a:xfrm>
          <a:prstGeom prst="rect">
            <a:avLst/>
          </a:prstGeom>
        </p:spPr>
      </p:pic>
      <p:sp>
        <p:nvSpPr>
          <p:cNvPr id="7" name="TextBox 6">
            <a:extLst>
              <a:ext uri="{FF2B5EF4-FFF2-40B4-BE49-F238E27FC236}">
                <a16:creationId xmlns:a16="http://schemas.microsoft.com/office/drawing/2014/main" id="{0FD55CD9-D32B-476D-A026-E5BCEC681326}"/>
              </a:ext>
            </a:extLst>
          </p:cNvPr>
          <p:cNvSpPr txBox="1"/>
          <p:nvPr/>
        </p:nvSpPr>
        <p:spPr>
          <a:xfrm>
            <a:off x="3622833" y="6858000"/>
            <a:ext cx="4946333" cy="230832"/>
          </a:xfrm>
          <a:prstGeom prst="rect">
            <a:avLst/>
          </a:prstGeom>
          <a:noFill/>
        </p:spPr>
        <p:txBody>
          <a:bodyPr wrap="square" rtlCol="0">
            <a:spAutoFit/>
          </a:bodyPr>
          <a:lstStyle/>
          <a:p>
            <a:r>
              <a:rPr lang="en-US" sz="900">
                <a:hlinkClick r:id="rId4" tooltip="http://jowritestheblog.blogspot.com/2012/04/crafty-time-dictionary-art_8.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283473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BC48A1-09AF-4D87-B54F-6F25FB21EC7A}"/>
              </a:ext>
            </a:extLst>
          </p:cNvPr>
          <p:cNvSpPr>
            <a:spLocks noGrp="1"/>
          </p:cNvSpPr>
          <p:nvPr>
            <p:ph type="ftr" sz="quarter" idx="11"/>
          </p:nvPr>
        </p:nvSpPr>
        <p:spPr/>
        <p:txBody>
          <a:bodyPr/>
          <a:lstStyle/>
          <a:p>
            <a:pPr algn="r"/>
            <a:r>
              <a:rPr lang="en-US" dirty="0"/>
              <a:t>© 2019 American Academy of Orthopaedic Surgeons </a:t>
            </a:r>
          </a:p>
        </p:txBody>
      </p:sp>
      <p:sp>
        <p:nvSpPr>
          <p:cNvPr id="5" name="Title 1">
            <a:extLst>
              <a:ext uri="{FF2B5EF4-FFF2-40B4-BE49-F238E27FC236}">
                <a16:creationId xmlns:a16="http://schemas.microsoft.com/office/drawing/2014/main" id="{31B5EDBC-5F5F-45F5-8CA1-37C9C2A87872}"/>
              </a:ext>
            </a:extLst>
          </p:cNvPr>
          <p:cNvSpPr txBox="1">
            <a:spLocks/>
          </p:cNvSpPr>
          <p:nvPr/>
        </p:nvSpPr>
        <p:spPr>
          <a:xfrm>
            <a:off x="520409" y="34564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sz="2400" b="0" dirty="0">
                <a:effectLst>
                  <a:outerShdw blurRad="38100" dist="38100" dir="2700000" algn="tl">
                    <a:srgbClr val="000000">
                      <a:alpha val="43137"/>
                    </a:srgbClr>
                  </a:outerShdw>
                </a:effectLst>
              </a:rPr>
              <a:t>ACKNOWLEDGEMENTS</a:t>
            </a:r>
            <a:r>
              <a:rPr lang="en-US" b="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p>
        </p:txBody>
      </p:sp>
      <p:sp>
        <p:nvSpPr>
          <p:cNvPr id="10" name="Content Placeholder 2">
            <a:extLst>
              <a:ext uri="{FF2B5EF4-FFF2-40B4-BE49-F238E27FC236}">
                <a16:creationId xmlns:a16="http://schemas.microsoft.com/office/drawing/2014/main" id="{13F323F6-9E87-4244-BBF3-D65D8F330B60}"/>
              </a:ext>
            </a:extLst>
          </p:cNvPr>
          <p:cNvSpPr txBox="1">
            <a:spLocks/>
          </p:cNvSpPr>
          <p:nvPr/>
        </p:nvSpPr>
        <p:spPr>
          <a:xfrm>
            <a:off x="8013246" y="1441388"/>
            <a:ext cx="3813768" cy="48543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endParaRPr lang="en-US" sz="1800" dirty="0">
              <a:latin typeface="Open Sans" panose="020B0606030504020204" pitchFamily="34" charset="0"/>
            </a:endParaRPr>
          </a:p>
          <a:p>
            <a:pPr marL="0" indent="0">
              <a:buFont typeface="Arial"/>
              <a:buNone/>
            </a:pPr>
            <a:endParaRPr lang="en-US" sz="1800" dirty="0">
              <a:latin typeface="Open Sans" panose="020B0606030504020204" pitchFamily="34" charset="0"/>
            </a:endParaRPr>
          </a:p>
        </p:txBody>
      </p:sp>
      <p:sp>
        <p:nvSpPr>
          <p:cNvPr id="11" name="Content Placeholder 2">
            <a:extLst>
              <a:ext uri="{FF2B5EF4-FFF2-40B4-BE49-F238E27FC236}">
                <a16:creationId xmlns:a16="http://schemas.microsoft.com/office/drawing/2014/main" id="{70C56F93-9534-448C-B1CA-5E6A27BE61E8}"/>
              </a:ext>
            </a:extLst>
          </p:cNvPr>
          <p:cNvSpPr txBox="1">
            <a:spLocks/>
          </p:cNvSpPr>
          <p:nvPr/>
        </p:nvSpPr>
        <p:spPr>
          <a:xfrm>
            <a:off x="8013246" y="1008565"/>
            <a:ext cx="3813768" cy="48543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endParaRPr lang="en-US" sz="2200" dirty="0">
              <a:latin typeface="Open Sans" panose="020B0606030504020204" pitchFamily="34" charset="0"/>
            </a:endParaRPr>
          </a:p>
          <a:p>
            <a:pPr marL="0" indent="0">
              <a:buFont typeface="Arial"/>
              <a:buNone/>
            </a:pPr>
            <a:endParaRPr lang="en-US" sz="1800" dirty="0">
              <a:latin typeface="Open Sans" panose="020B0606030504020204" pitchFamily="34" charset="0"/>
            </a:endParaRPr>
          </a:p>
        </p:txBody>
      </p:sp>
      <p:sp>
        <p:nvSpPr>
          <p:cNvPr id="2" name="TextBox 1">
            <a:extLst>
              <a:ext uri="{FF2B5EF4-FFF2-40B4-BE49-F238E27FC236}">
                <a16:creationId xmlns:a16="http://schemas.microsoft.com/office/drawing/2014/main" id="{978C598A-3E0F-4AB6-8CA6-17CC37A2C2A6}"/>
              </a:ext>
            </a:extLst>
          </p:cNvPr>
          <p:cNvSpPr txBox="1"/>
          <p:nvPr/>
        </p:nvSpPr>
        <p:spPr>
          <a:xfrm>
            <a:off x="631364" y="880110"/>
            <a:ext cx="11427285" cy="5097159"/>
          </a:xfrm>
          <a:prstGeom prst="rect">
            <a:avLst/>
          </a:prstGeom>
          <a:noFill/>
        </p:spPr>
        <p:txBody>
          <a:bodyPr wrap="square" lIns="0" tIns="0" rIns="0" bIns="0" numCol="3" spcCol="274320" rtlCol="0">
            <a:noAutofit/>
          </a:bodyPr>
          <a:lstStyle/>
          <a:p>
            <a:pPr>
              <a:spcAft>
                <a:spcPts val="200"/>
              </a:spcAft>
            </a:pPr>
            <a:r>
              <a:rPr lang="en-US" b="1" dirty="0"/>
              <a:t>Development Group Roster:</a:t>
            </a:r>
            <a:endParaRPr lang="en-US" sz="800" dirty="0"/>
          </a:p>
          <a:p>
            <a:pPr>
              <a:spcAft>
                <a:spcPts val="100"/>
              </a:spcAft>
            </a:pPr>
            <a:r>
              <a:rPr lang="en-US" dirty="0"/>
              <a:t>Greg Polkowski, MD, </a:t>
            </a:r>
            <a:r>
              <a:rPr lang="en-US" i="1" dirty="0"/>
              <a:t>Co</a:t>
            </a:r>
            <a:r>
              <a:rPr lang="en-US" dirty="0"/>
              <a:t>-</a:t>
            </a:r>
            <a:r>
              <a:rPr lang="en-US" i="1" dirty="0"/>
              <a:t>Chair                </a:t>
            </a:r>
          </a:p>
          <a:p>
            <a:pPr>
              <a:spcAft>
                <a:spcPts val="100"/>
              </a:spcAft>
            </a:pPr>
            <a:r>
              <a:rPr lang="en-US" dirty="0"/>
              <a:t>Norman </a:t>
            </a:r>
            <a:r>
              <a:rPr lang="en-US" dirty="0" err="1"/>
              <a:t>Johanson</a:t>
            </a:r>
            <a:r>
              <a:rPr lang="en-US" dirty="0"/>
              <a:t>, MD, </a:t>
            </a:r>
            <a:r>
              <a:rPr lang="en-US" i="1" dirty="0"/>
              <a:t>Co-Chair</a:t>
            </a:r>
            <a:endParaRPr lang="en-US" dirty="0"/>
          </a:p>
          <a:p>
            <a:pPr>
              <a:spcAft>
                <a:spcPts val="100"/>
              </a:spcAft>
            </a:pPr>
            <a:r>
              <a:rPr lang="en-US" dirty="0"/>
              <a:t>Mark Barba, MD                               </a:t>
            </a:r>
          </a:p>
          <a:p>
            <a:pPr>
              <a:spcAft>
                <a:spcPts val="100"/>
              </a:spcAft>
            </a:pPr>
            <a:r>
              <a:rPr lang="en-US" dirty="0"/>
              <a:t>John C. Grady-Benson, MD                   </a:t>
            </a:r>
          </a:p>
          <a:p>
            <a:pPr>
              <a:spcAft>
                <a:spcPts val="100"/>
              </a:spcAft>
            </a:pPr>
            <a:r>
              <a:rPr lang="en-US" dirty="0"/>
              <a:t>Theodore </a:t>
            </a:r>
            <a:r>
              <a:rPr lang="en-US" dirty="0" err="1"/>
              <a:t>Toan</a:t>
            </a:r>
            <a:r>
              <a:rPr lang="en-US" dirty="0"/>
              <a:t> Le, MD</a:t>
            </a:r>
          </a:p>
          <a:p>
            <a:pPr>
              <a:spcAft>
                <a:spcPts val="100"/>
              </a:spcAft>
            </a:pPr>
            <a:r>
              <a:rPr lang="en-US" dirty="0"/>
              <a:t>Harold Rees, MD</a:t>
            </a:r>
          </a:p>
          <a:p>
            <a:pPr>
              <a:spcAft>
                <a:spcPts val="100"/>
              </a:spcAft>
            </a:pPr>
            <a:r>
              <a:rPr lang="en-US" dirty="0"/>
              <a:t>Ralph T. </a:t>
            </a:r>
            <a:r>
              <a:rPr lang="en-US" dirty="0" err="1"/>
              <a:t>Salvagno</a:t>
            </a:r>
            <a:r>
              <a:rPr lang="en-US" dirty="0"/>
              <a:t>, MD</a:t>
            </a:r>
          </a:p>
          <a:p>
            <a:pPr>
              <a:spcAft>
                <a:spcPts val="100"/>
              </a:spcAft>
            </a:pPr>
            <a:r>
              <a:rPr lang="en-US" dirty="0"/>
              <a:t>Richard Schultz, MD</a:t>
            </a:r>
          </a:p>
          <a:p>
            <a:pPr>
              <a:spcAft>
                <a:spcPts val="100"/>
              </a:spcAft>
            </a:pPr>
            <a:r>
              <a:rPr lang="en-US" dirty="0"/>
              <a:t>James Browne, MD</a:t>
            </a:r>
          </a:p>
          <a:p>
            <a:pPr>
              <a:spcAft>
                <a:spcPts val="100"/>
              </a:spcAft>
            </a:pPr>
            <a:r>
              <a:rPr lang="en-US" dirty="0"/>
              <a:t>Albert Song, MD</a:t>
            </a:r>
          </a:p>
          <a:p>
            <a:pPr>
              <a:spcAft>
                <a:spcPts val="100"/>
              </a:spcAft>
            </a:pPr>
            <a:r>
              <a:rPr lang="en-US" dirty="0"/>
              <a:t>Joseph A. </a:t>
            </a:r>
            <a:r>
              <a:rPr lang="en-US" dirty="0" err="1"/>
              <a:t>Zeni</a:t>
            </a:r>
            <a:r>
              <a:rPr lang="en-US" dirty="0"/>
              <a:t>, PT, PhD</a:t>
            </a:r>
          </a:p>
          <a:p>
            <a:pPr>
              <a:spcAft>
                <a:spcPts val="100"/>
              </a:spcAft>
            </a:pPr>
            <a:r>
              <a:rPr lang="en-US" dirty="0"/>
              <a:t>David </a:t>
            </a:r>
            <a:r>
              <a:rPr lang="en-US" dirty="0" err="1"/>
              <a:t>Podeszwa</a:t>
            </a:r>
            <a:r>
              <a:rPr lang="en-US" dirty="0"/>
              <a:t>, MD</a:t>
            </a:r>
          </a:p>
          <a:p>
            <a:pPr>
              <a:spcAft>
                <a:spcPts val="100"/>
              </a:spcAft>
            </a:pPr>
            <a:r>
              <a:rPr lang="en-US" dirty="0"/>
              <a:t>Ira </a:t>
            </a:r>
            <a:r>
              <a:rPr lang="en-US" dirty="0" err="1"/>
              <a:t>Zaltz</a:t>
            </a:r>
            <a:r>
              <a:rPr lang="en-US" dirty="0"/>
              <a:t>, MD</a:t>
            </a:r>
          </a:p>
          <a:p>
            <a:pPr>
              <a:spcAft>
                <a:spcPts val="100"/>
              </a:spcAft>
            </a:pPr>
            <a:endParaRPr lang="en-US" sz="800" dirty="0"/>
          </a:p>
          <a:p>
            <a:pPr>
              <a:spcAft>
                <a:spcPts val="200"/>
              </a:spcAft>
            </a:pPr>
            <a:r>
              <a:rPr lang="en-US" b="1" dirty="0"/>
              <a:t>AAOS Guidelines Chair/Appropriate Use Criteria Section Leader:</a:t>
            </a:r>
          </a:p>
          <a:p>
            <a:pPr>
              <a:spcAft>
                <a:spcPts val="100"/>
              </a:spcAft>
            </a:pPr>
            <a:r>
              <a:rPr lang="en-US" dirty="0"/>
              <a:t>Robert H. Quinn, MD</a:t>
            </a:r>
          </a:p>
          <a:p>
            <a:pPr>
              <a:spcAft>
                <a:spcPts val="200"/>
              </a:spcAft>
            </a:pPr>
            <a:r>
              <a:rPr lang="en-US" b="1" dirty="0"/>
              <a:t>AAOS Clinical Practice Guidelines Section Leader:</a:t>
            </a:r>
          </a:p>
          <a:p>
            <a:pPr>
              <a:spcAft>
                <a:spcPts val="100"/>
              </a:spcAft>
            </a:pPr>
            <a:r>
              <a:rPr lang="en-US" dirty="0"/>
              <a:t>Gregory Brown, MD, PhD</a:t>
            </a:r>
          </a:p>
          <a:p>
            <a:pPr>
              <a:spcAft>
                <a:spcPts val="100"/>
              </a:spcAft>
            </a:pPr>
            <a:endParaRPr lang="en-US" sz="800" dirty="0"/>
          </a:p>
          <a:p>
            <a:pPr>
              <a:spcAft>
                <a:spcPts val="200"/>
              </a:spcAft>
            </a:pPr>
            <a:r>
              <a:rPr lang="en-US" b="1" dirty="0"/>
              <a:t>AAOS Committee on Evidence-Based Quality and Value Chair:</a:t>
            </a:r>
          </a:p>
          <a:p>
            <a:pPr>
              <a:spcAft>
                <a:spcPts val="100"/>
              </a:spcAft>
            </a:pPr>
            <a:r>
              <a:rPr lang="en-US" dirty="0"/>
              <a:t>Kevin Shea, MD</a:t>
            </a:r>
          </a:p>
          <a:p>
            <a:pPr>
              <a:spcAft>
                <a:spcPts val="100"/>
              </a:spcAft>
            </a:pPr>
            <a:endParaRPr lang="en-US" sz="800" dirty="0"/>
          </a:p>
          <a:p>
            <a:pPr>
              <a:spcAft>
                <a:spcPts val="200"/>
              </a:spcAft>
            </a:pPr>
            <a:r>
              <a:rPr lang="en-US" b="1" dirty="0"/>
              <a:t>AAOS Council on Research and Quality Chair:</a:t>
            </a:r>
          </a:p>
          <a:p>
            <a:pPr>
              <a:spcAft>
                <a:spcPts val="100"/>
              </a:spcAft>
            </a:pPr>
            <a:r>
              <a:rPr lang="en-US" dirty="0"/>
              <a:t>David </a:t>
            </a:r>
            <a:r>
              <a:rPr lang="en-US" dirty="0" err="1"/>
              <a:t>Jevsevar</a:t>
            </a:r>
            <a:r>
              <a:rPr lang="en-US" dirty="0"/>
              <a:t>, MD, MBA</a:t>
            </a:r>
          </a:p>
          <a:p>
            <a:pPr>
              <a:spcAft>
                <a:spcPts val="200"/>
              </a:spcAft>
            </a:pPr>
            <a:endParaRPr lang="en-US" sz="800" b="1" dirty="0"/>
          </a:p>
          <a:p>
            <a:pPr>
              <a:spcAft>
                <a:spcPts val="200"/>
              </a:spcAft>
            </a:pPr>
            <a:r>
              <a:rPr lang="en-US" b="1" dirty="0"/>
              <a:t>Additional Contributing Members:</a:t>
            </a:r>
          </a:p>
          <a:p>
            <a:pPr>
              <a:spcAft>
                <a:spcPts val="100"/>
              </a:spcAft>
            </a:pPr>
            <a:r>
              <a:rPr lang="en-US" dirty="0"/>
              <a:t>Atul F. Kamath, MD</a:t>
            </a:r>
          </a:p>
          <a:p>
            <a:pPr>
              <a:spcAft>
                <a:spcPts val="100"/>
              </a:spcAft>
            </a:pPr>
            <a:r>
              <a:rPr lang="en-US" dirty="0"/>
              <a:t>Greg </a:t>
            </a:r>
            <a:r>
              <a:rPr lang="en-US" dirty="0" err="1"/>
              <a:t>McComis</a:t>
            </a:r>
            <a:r>
              <a:rPr lang="en-US" dirty="0"/>
              <a:t>, MD</a:t>
            </a:r>
          </a:p>
          <a:p>
            <a:pPr>
              <a:spcAft>
                <a:spcPts val="100"/>
              </a:spcAft>
            </a:pPr>
            <a:endParaRPr lang="en-US" sz="800" b="1" dirty="0"/>
          </a:p>
          <a:p>
            <a:pPr>
              <a:spcAft>
                <a:spcPts val="200"/>
              </a:spcAft>
            </a:pPr>
            <a:r>
              <a:rPr lang="en-US" b="1" dirty="0"/>
              <a:t>AAOS Staff:</a:t>
            </a:r>
          </a:p>
          <a:p>
            <a:pPr>
              <a:spcAft>
                <a:spcPts val="100"/>
              </a:spcAft>
            </a:pPr>
            <a:r>
              <a:rPr lang="en-US" dirty="0"/>
              <a:t>William Shaffer, MD</a:t>
            </a:r>
          </a:p>
          <a:p>
            <a:pPr>
              <a:spcAft>
                <a:spcPts val="100"/>
              </a:spcAft>
            </a:pPr>
            <a:r>
              <a:rPr lang="en-US" dirty="0" err="1"/>
              <a:t>Deboarah</a:t>
            </a:r>
            <a:r>
              <a:rPr lang="en-US" dirty="0"/>
              <a:t> Cummins, PhD</a:t>
            </a:r>
          </a:p>
          <a:p>
            <a:pPr>
              <a:spcAft>
                <a:spcPts val="100"/>
              </a:spcAft>
            </a:pPr>
            <a:r>
              <a:rPr lang="en-US" dirty="0"/>
              <a:t>Jayson N. Murray, MA</a:t>
            </a:r>
          </a:p>
          <a:p>
            <a:pPr>
              <a:spcAft>
                <a:spcPts val="100"/>
              </a:spcAft>
            </a:pPr>
            <a:r>
              <a:rPr lang="en-US" dirty="0" err="1"/>
              <a:t>Nilay</a:t>
            </a:r>
            <a:r>
              <a:rPr lang="en-US" dirty="0"/>
              <a:t> Patel, MA</a:t>
            </a:r>
          </a:p>
          <a:p>
            <a:pPr>
              <a:spcAft>
                <a:spcPts val="100"/>
              </a:spcAft>
            </a:pPr>
            <a:r>
              <a:rPr lang="en-US" dirty="0"/>
              <a:t>Patrick Donnelly, MA</a:t>
            </a:r>
          </a:p>
          <a:p>
            <a:pPr>
              <a:spcAft>
                <a:spcPts val="100"/>
              </a:spcAft>
            </a:pPr>
            <a:r>
              <a:rPr lang="en-US" dirty="0"/>
              <a:t>Nicole Nelson, MPH</a:t>
            </a:r>
          </a:p>
          <a:p>
            <a:pPr>
              <a:spcAft>
                <a:spcPts val="100"/>
              </a:spcAft>
            </a:pPr>
            <a:r>
              <a:rPr lang="en-US" dirty="0"/>
              <a:t>Mary DeMars</a:t>
            </a:r>
          </a:p>
          <a:p>
            <a:pPr>
              <a:spcAft>
                <a:spcPts val="100"/>
              </a:spcAft>
            </a:pPr>
            <a:r>
              <a:rPr lang="en-US" dirty="0"/>
              <a:t>Yasseline Martinez</a:t>
            </a:r>
          </a:p>
          <a:p>
            <a:pPr>
              <a:spcAft>
                <a:spcPts val="100"/>
              </a:spcAft>
            </a:pPr>
            <a:r>
              <a:rPr lang="en-US" dirty="0"/>
              <a:t>Kaitlyn Savarino, MBA</a:t>
            </a:r>
          </a:p>
          <a:p>
            <a:pPr>
              <a:spcAft>
                <a:spcPts val="100"/>
              </a:spcAft>
            </a:pPr>
            <a:r>
              <a:rPr lang="en-US" dirty="0"/>
              <a:t>Peter Shores, MPH</a:t>
            </a:r>
          </a:p>
          <a:p>
            <a:pPr>
              <a:spcAft>
                <a:spcPts val="100"/>
              </a:spcAft>
            </a:pPr>
            <a:r>
              <a:rPr lang="en-US" dirty="0"/>
              <a:t>Anne Woznica, MLIS, AHIP</a:t>
            </a:r>
          </a:p>
          <a:p>
            <a:pPr>
              <a:spcAft>
                <a:spcPts val="100"/>
              </a:spcAft>
            </a:pPr>
            <a:r>
              <a:rPr lang="en-US" dirty="0" err="1"/>
              <a:t>Yupei</a:t>
            </a:r>
            <a:r>
              <a:rPr lang="en-US" dirty="0"/>
              <a:t> Chen</a:t>
            </a:r>
          </a:p>
          <a:p>
            <a:pPr>
              <a:spcAft>
                <a:spcPts val="600"/>
              </a:spcAft>
            </a:pPr>
            <a:endParaRPr lang="en-US" sz="800" b="1" dirty="0"/>
          </a:p>
          <a:p>
            <a:pPr>
              <a:spcAft>
                <a:spcPts val="100"/>
              </a:spcAft>
            </a:pPr>
            <a:endParaRPr lang="en-US" dirty="0"/>
          </a:p>
          <a:p>
            <a:pPr>
              <a:spcAft>
                <a:spcPts val="100"/>
              </a:spcAft>
            </a:pPr>
            <a:endParaRPr lang="en-US" dirty="0">
              <a:latin typeface="Open Sans" panose="020B0606030504020204" pitchFamily="34" charset="0"/>
            </a:endParaRPr>
          </a:p>
        </p:txBody>
      </p:sp>
    </p:spTree>
    <p:extLst>
      <p:ext uri="{BB962C8B-B14F-4D97-AF65-F5344CB8AC3E}">
        <p14:creationId xmlns:p14="http://schemas.microsoft.com/office/powerpoint/2010/main" val="3301923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8F726CB-A8E8-4761-8E72-74F952B7013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73F7A40B-64C0-4416-A16A-9FAA2395796D}"/>
              </a:ext>
            </a:extLst>
          </p:cNvPr>
          <p:cNvSpPr txBox="1">
            <a:spLocks/>
          </p:cNvSpPr>
          <p:nvPr/>
        </p:nvSpPr>
        <p:spPr>
          <a:xfrm>
            <a:off x="520198" y="51041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PLEASE CITE CLINICAL PRACTICE GUIDELINE AS:  </a:t>
            </a:r>
          </a:p>
        </p:txBody>
      </p:sp>
      <p:sp>
        <p:nvSpPr>
          <p:cNvPr id="8" name="Content Placeholder 2">
            <a:extLst>
              <a:ext uri="{FF2B5EF4-FFF2-40B4-BE49-F238E27FC236}">
                <a16:creationId xmlns:a16="http://schemas.microsoft.com/office/drawing/2014/main" id="{ADB7A4CB-D1AD-49A0-B9FF-830AEB4814DA}"/>
              </a:ext>
            </a:extLst>
          </p:cNvPr>
          <p:cNvSpPr>
            <a:spLocks noGrp="1"/>
          </p:cNvSpPr>
          <p:nvPr>
            <p:ph idx="1"/>
          </p:nvPr>
        </p:nvSpPr>
        <p:spPr>
          <a:xfrm>
            <a:off x="553464" y="1533101"/>
            <a:ext cx="10515600" cy="4352700"/>
          </a:xfrm>
        </p:spPr>
        <p:txBody>
          <a:bodyPr>
            <a:normAutofit/>
          </a:bodyPr>
          <a:lstStyle/>
          <a:p>
            <a:pPr marL="0" indent="0">
              <a:buNone/>
            </a:pPr>
            <a:r>
              <a:rPr lang="en-US" sz="2400" dirty="0"/>
              <a:t>American Academy of </a:t>
            </a:r>
            <a:r>
              <a:rPr lang="en-US" sz="2400" dirty="0" err="1"/>
              <a:t>Orthopaedic</a:t>
            </a:r>
            <a:r>
              <a:rPr lang="en-US" sz="2400" dirty="0"/>
              <a:t> Surgeons Evidence-Based Clinical Practice Guideline on the Management of Osteoarthritis of the Hip </a:t>
            </a:r>
            <a:r>
              <a:rPr lang="en-US" sz="2400" dirty="0">
                <a:hlinkClick r:id="rId3"/>
              </a:rPr>
              <a:t>http://www.orthoguidelines.org/topic?id=1021</a:t>
            </a:r>
            <a:r>
              <a:rPr lang="en-US" sz="2400" dirty="0"/>
              <a:t>. Published March 13, 2017. </a:t>
            </a:r>
          </a:p>
        </p:txBody>
      </p:sp>
    </p:spTree>
    <p:extLst>
      <p:ext uri="{BB962C8B-B14F-4D97-AF65-F5344CB8AC3E}">
        <p14:creationId xmlns:p14="http://schemas.microsoft.com/office/powerpoint/2010/main" val="552371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2019 American Academy of </a:t>
            </a:r>
            <a:r>
              <a:rPr kumimoji="0" lang="en-US" sz="9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Orthopaedic</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924337"/>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Calibri" panose="020F0502020204030204"/>
                <a:ea typeface="+mj-ea"/>
                <a:cs typeface="+mj-cs"/>
              </a:rPr>
              <a:t>TREATMENT OF OSTEOARTHRITIS OF THE HIP CASE STUDY</a:t>
            </a:r>
          </a:p>
        </p:txBody>
      </p:sp>
      <p:sp>
        <p:nvSpPr>
          <p:cNvPr id="2" name="Rectangle 1">
            <a:extLst>
              <a:ext uri="{FF2B5EF4-FFF2-40B4-BE49-F238E27FC236}">
                <a16:creationId xmlns:a16="http://schemas.microsoft.com/office/drawing/2014/main" id="{2C983132-762F-4A63-87A4-A6B5E3813B85}"/>
              </a:ext>
            </a:extLst>
          </p:cNvPr>
          <p:cNvSpPr/>
          <p:nvPr/>
        </p:nvSpPr>
        <p:spPr>
          <a:xfrm>
            <a:off x="531327" y="1623703"/>
            <a:ext cx="10116620"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While the vast majority of pediatric femoral fractures will progress to union without complications, the advantages and disadvantages of the available treatments must be weighed carefully when determining the best option for each patient, particularly when considering patients that are on the borders of either weight or the general age groupings.  The American Academy of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Orthopaedic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Surgeons Clinical Practice Guideline: Treatment of Pediatric Diaphyseal Femur Fractures provides the current evidence based guidelines to help guide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practioner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when treating these injuries.</a:t>
            </a:r>
          </a:p>
        </p:txBody>
      </p:sp>
    </p:spTree>
    <p:extLst>
      <p:ext uri="{BB962C8B-B14F-4D97-AF65-F5344CB8AC3E}">
        <p14:creationId xmlns:p14="http://schemas.microsoft.com/office/powerpoint/2010/main" val="2471216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PATIENT 1</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592530"/>
            <a:ext cx="6158230" cy="4247317"/>
          </a:xfrm>
          <a:prstGeom prst="rect">
            <a:avLst/>
          </a:prstGeom>
        </p:spPr>
        <p:txBody>
          <a:bodyPr wrap="square">
            <a:spAutoFit/>
          </a:bodyPr>
          <a:lstStyle/>
          <a:p>
            <a:pPr>
              <a:spcAft>
                <a:spcPts val="1200"/>
              </a:spcAft>
            </a:pPr>
            <a:r>
              <a:rPr lang="en-US" b="0" i="0" dirty="0">
                <a:solidFill>
                  <a:srgbClr val="333333"/>
                </a:solidFill>
                <a:effectLst/>
                <a:latin typeface="Fira Sans"/>
              </a:rPr>
              <a:t>A 78-year-old man presented to clinic with a 6-month history of left-sided groin pain with ambulation and rising from a chair. He had not undergone any medical or physical therapy for this issue, but the pain was limiting his ability to ambulate. He drove a car and could ambulate minimally in the community. His wife stated he could do quite a bit more 6 months earlier. The patient's medical history was notable for hypertension, type II diabetes mellitus, and depression. He lived independently with his wife. Medications included lisinopril and insulin glargine 40 units twice daily. Review of systems revealed generalized low mood. </a:t>
            </a:r>
            <a:r>
              <a:rPr lang="en-US" dirty="0"/>
              <a:t>On physical examination, he has superficial abrasions over the abdomen without peritoneal signs or deep tenderness.  He has tenderness to palpation over the left upper thigh with soft compartments and intact pulses.  The remainder of the physical exam is benign. </a:t>
            </a:r>
          </a:p>
        </p:txBody>
      </p:sp>
      <p:pic>
        <p:nvPicPr>
          <p:cNvPr id="5" name="Picture 4">
            <a:extLst>
              <a:ext uri="{FF2B5EF4-FFF2-40B4-BE49-F238E27FC236}">
                <a16:creationId xmlns:a16="http://schemas.microsoft.com/office/drawing/2014/main" id="{5B14C47D-2C9B-41A8-8216-D88599B3C2D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750524" y="1770655"/>
            <a:ext cx="4747012" cy="3316690"/>
          </a:xfrm>
          <a:prstGeom prst="rect">
            <a:avLst/>
          </a:prstGeom>
          <a:effectLst>
            <a:softEdge rad="635000"/>
          </a:effectLst>
        </p:spPr>
      </p:pic>
    </p:spTree>
    <p:extLst>
      <p:ext uri="{BB962C8B-B14F-4D97-AF65-F5344CB8AC3E}">
        <p14:creationId xmlns:p14="http://schemas.microsoft.com/office/powerpoint/2010/main" val="201479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PATIENT 1</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592530"/>
            <a:ext cx="6158230" cy="3693319"/>
          </a:xfrm>
          <a:prstGeom prst="rect">
            <a:avLst/>
          </a:prstGeom>
        </p:spPr>
        <p:txBody>
          <a:bodyPr wrap="square">
            <a:spAutoFit/>
          </a:bodyPr>
          <a:lstStyle/>
          <a:p>
            <a:pPr>
              <a:spcAft>
                <a:spcPts val="1200"/>
              </a:spcAft>
            </a:pPr>
            <a:r>
              <a:rPr lang="en-US" b="0" i="0" dirty="0">
                <a:solidFill>
                  <a:srgbClr val="333333"/>
                </a:solidFill>
                <a:effectLst/>
                <a:latin typeface="Fira Sans"/>
              </a:rPr>
              <a:t>Physical examination revealed a somewhat unkempt man with flattened facial features. His height was 5ʹ10ʺ tall, and his weight was 265 pounds, with a body mass index of 38.0 kg/m</a:t>
            </a:r>
            <a:r>
              <a:rPr lang="en-US" b="0" i="0" baseline="30000" dirty="0">
                <a:solidFill>
                  <a:srgbClr val="333333"/>
                </a:solidFill>
                <a:effectLst/>
                <a:latin typeface="Fira Sans"/>
              </a:rPr>
              <a:t>2</a:t>
            </a:r>
            <a:r>
              <a:rPr lang="en-US" b="0" i="0" dirty="0">
                <a:solidFill>
                  <a:srgbClr val="333333"/>
                </a:solidFill>
                <a:effectLst/>
                <a:latin typeface="Fira Sans"/>
              </a:rPr>
              <a:t>. Blood pressure was 141/92. He walked with a limp on the left with a diminished gait speed. Examination of the left hip showed abduction to 20°, adduction to neutral, external rotation to 30° obligately, and minimal internal rotation. There was pain in the groin with forced flexion and internal rotation. Lumbar spine examination showed good motion and no abnormalities. Left knee examination was normal. Lower extremity skin was in good condition. Neurovascular examination showed 5/5 strength throughout, normal sensation to light touch, and 2+ dorsalis pedis and posterior tibial pulses.</a:t>
            </a:r>
            <a:endParaRPr lang="en-US" dirty="0"/>
          </a:p>
        </p:txBody>
      </p:sp>
    </p:spTree>
    <p:extLst>
      <p:ext uri="{BB962C8B-B14F-4D97-AF65-F5344CB8AC3E}">
        <p14:creationId xmlns:p14="http://schemas.microsoft.com/office/powerpoint/2010/main" val="1178534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PATIENT 1</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592530"/>
            <a:ext cx="5238851" cy="3016210"/>
          </a:xfrm>
          <a:prstGeom prst="rect">
            <a:avLst/>
          </a:prstGeom>
        </p:spPr>
        <p:txBody>
          <a:bodyPr wrap="square">
            <a:spAutoFit/>
          </a:bodyPr>
          <a:lstStyle/>
          <a:p>
            <a:pPr>
              <a:spcAft>
                <a:spcPts val="1200"/>
              </a:spcAft>
            </a:pPr>
            <a:r>
              <a:rPr lang="en-US" b="0" i="0" dirty="0">
                <a:solidFill>
                  <a:srgbClr val="333333"/>
                </a:solidFill>
                <a:effectLst/>
                <a:latin typeface="Fira Sans"/>
              </a:rPr>
              <a:t>Plain radiographs of the pelvis and left hip revealed diminished superior joint space, inferior and superior acetabular osteophytes, and a cam deformity with a large superior femoral neck osteophyte (</a:t>
            </a:r>
            <a:r>
              <a:rPr lang="en-US" b="0" i="0" u="none" strike="noStrike" dirty="0">
                <a:solidFill>
                  <a:srgbClr val="867C9C"/>
                </a:solidFill>
                <a:effectLst/>
                <a:latin typeface="Fira Sans"/>
              </a:rPr>
              <a:t>Figure 1</a:t>
            </a:r>
            <a:r>
              <a:rPr lang="en-US" b="0" i="0" dirty="0">
                <a:solidFill>
                  <a:srgbClr val="333333"/>
                </a:solidFill>
                <a:effectLst/>
                <a:latin typeface="Fira Sans"/>
              </a:rPr>
              <a:t>). The visualized lumbar spine showed no gross abnormalities.</a:t>
            </a:r>
          </a:p>
          <a:p>
            <a:pPr>
              <a:spcAft>
                <a:spcPts val="1200"/>
              </a:spcAft>
            </a:pPr>
            <a:r>
              <a:rPr lang="en-US" b="0" i="0" dirty="0">
                <a:solidFill>
                  <a:srgbClr val="333333"/>
                </a:solidFill>
                <a:effectLst/>
                <a:latin typeface="Fira Sans"/>
              </a:rPr>
              <a:t>Laboratory test results from 3 months before presentation revealed no abnormalities on complete blood count and creatinine and hemoglobin A1c of 6.3.</a:t>
            </a:r>
            <a:endParaRPr lang="en-US" dirty="0"/>
          </a:p>
        </p:txBody>
      </p:sp>
      <p:pic>
        <p:nvPicPr>
          <p:cNvPr id="5" name="Picture 4">
            <a:extLst>
              <a:ext uri="{FF2B5EF4-FFF2-40B4-BE49-F238E27FC236}">
                <a16:creationId xmlns:a16="http://schemas.microsoft.com/office/drawing/2014/main" id="{6A0375BB-7C1C-4FA4-9A4D-B1C086D8A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033" y="1592530"/>
            <a:ext cx="5066567" cy="3326311"/>
          </a:xfrm>
          <a:prstGeom prst="rect">
            <a:avLst/>
          </a:prstGeom>
        </p:spPr>
      </p:pic>
    </p:spTree>
    <p:extLst>
      <p:ext uri="{BB962C8B-B14F-4D97-AF65-F5344CB8AC3E}">
        <p14:creationId xmlns:p14="http://schemas.microsoft.com/office/powerpoint/2010/main" val="334487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PATIENT 1</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592530"/>
            <a:ext cx="10914438" cy="3970318"/>
          </a:xfrm>
          <a:prstGeom prst="rect">
            <a:avLst/>
          </a:prstGeom>
        </p:spPr>
        <p:txBody>
          <a:bodyPr wrap="square">
            <a:spAutoFit/>
          </a:bodyPr>
          <a:lstStyle/>
          <a:p>
            <a:pPr>
              <a:spcAft>
                <a:spcPts val="1200"/>
              </a:spcAft>
            </a:pPr>
            <a:r>
              <a:rPr lang="en-US" b="0" i="0" dirty="0">
                <a:solidFill>
                  <a:srgbClr val="333333"/>
                </a:solidFill>
                <a:effectLst/>
                <a:latin typeface="Fira Sans"/>
              </a:rPr>
              <a:t>The patient was started on ibuprofen and instructed to take it with food because strong evidence supports use of nonsteroidal anti-inflammatory agents in studies of up to 13 weeks' duration.</a:t>
            </a:r>
            <a:r>
              <a:rPr lang="en-US" b="0" i="0" u="none" strike="noStrike" baseline="30000" dirty="0">
                <a:solidFill>
                  <a:srgbClr val="313C50"/>
                </a:solidFill>
                <a:effectLst/>
                <a:latin typeface="Fira Sans"/>
              </a:rPr>
              <a:t>3</a:t>
            </a:r>
            <a:r>
              <a:rPr lang="en-US" b="0" i="0" dirty="0">
                <a:solidFill>
                  <a:srgbClr val="333333"/>
                </a:solidFill>
                <a:effectLst/>
                <a:latin typeface="Fira Sans"/>
              </a:rPr>
              <a:t> He was also referred to physical therapy because strong evidence supports the use of physical therapy as a treatment to improve function and reduce pain for patients with osteoarthritis of the hip and mild to moderate symptoms.</a:t>
            </a:r>
            <a:r>
              <a:rPr lang="en-US" b="0" i="0" u="none" strike="noStrike" baseline="30000" dirty="0">
                <a:solidFill>
                  <a:srgbClr val="313C50"/>
                </a:solidFill>
                <a:effectLst/>
                <a:latin typeface="Fira Sans"/>
              </a:rPr>
              <a:t>3</a:t>
            </a:r>
            <a:r>
              <a:rPr lang="en-US" b="0" i="0" dirty="0">
                <a:solidFill>
                  <a:srgbClr val="333333"/>
                </a:solidFill>
                <a:effectLst/>
                <a:latin typeface="Fira Sans"/>
              </a:rPr>
              <a:t> An intra-articular corticosteroid injection could be considered based on strong evidence of short-term relief of pain with this intervention.</a:t>
            </a:r>
            <a:r>
              <a:rPr lang="en-US" b="0" i="0" u="none" strike="noStrike" baseline="30000" dirty="0">
                <a:solidFill>
                  <a:srgbClr val="313C50"/>
                </a:solidFill>
                <a:effectLst/>
                <a:latin typeface="Fira Sans"/>
              </a:rPr>
              <a:t>3</a:t>
            </a:r>
            <a:r>
              <a:rPr lang="en-US" b="0" i="0" dirty="0">
                <a:solidFill>
                  <a:srgbClr val="333333"/>
                </a:solidFill>
                <a:effectLst/>
                <a:latin typeface="Fira Sans"/>
              </a:rPr>
              <a:t> Injection of hyaluronic acid was not recommended based on strong evidence that it is not effective,</a:t>
            </a:r>
            <a:r>
              <a:rPr lang="en-US" b="0" i="0" u="none" strike="noStrike" baseline="30000" dirty="0">
                <a:solidFill>
                  <a:srgbClr val="313C50"/>
                </a:solidFill>
                <a:effectLst/>
                <a:latin typeface="Fira Sans"/>
              </a:rPr>
              <a:t>3</a:t>
            </a:r>
            <a:r>
              <a:rPr lang="en-US" b="0" i="0" dirty="0">
                <a:solidFill>
                  <a:srgbClr val="333333"/>
                </a:solidFill>
                <a:effectLst/>
                <a:latin typeface="Fira Sans"/>
              </a:rPr>
              <a:t> and glucosamine was not recommended based on moderate evidence that it is ineffective.</a:t>
            </a:r>
            <a:r>
              <a:rPr lang="en-US" b="0" i="0" u="none" strike="noStrike" baseline="30000" dirty="0">
                <a:solidFill>
                  <a:srgbClr val="313C50"/>
                </a:solidFill>
                <a:effectLst/>
                <a:latin typeface="Fira Sans"/>
              </a:rPr>
              <a:t>3</a:t>
            </a:r>
            <a:r>
              <a:rPr lang="en-US" b="0" i="0" dirty="0">
                <a:solidFill>
                  <a:srgbClr val="333333"/>
                </a:solidFill>
                <a:effectLst/>
                <a:latin typeface="Fira Sans"/>
              </a:rPr>
              <a:t> This patient also has multiple health conditions that could be optimized to help with symptoms and ultimately decrease perioperative risks of total hip arthroplasty. First, he is morbidly obese, and if he were to consider surgery, limited evidence supports that he would have an increased incidence of dislocation, wound infection, and blood loss, so a weight loss program would be beneficial.</a:t>
            </a:r>
            <a:r>
              <a:rPr lang="en-US" b="0" i="0" u="none" strike="noStrike" baseline="30000" dirty="0">
                <a:solidFill>
                  <a:srgbClr val="313C50"/>
                </a:solidFill>
                <a:effectLst/>
                <a:latin typeface="Fira Sans"/>
              </a:rPr>
              <a:t>3</a:t>
            </a:r>
            <a:r>
              <a:rPr lang="en-US" b="0" i="0" dirty="0">
                <a:solidFill>
                  <a:srgbClr val="333333"/>
                </a:solidFill>
                <a:effectLst/>
                <a:latin typeface="Fira Sans"/>
              </a:rPr>
              <a:t> Second, he shows signs of depression, and moderate evidence supports that patients with untreated mental health disorders have decreased outcomes and satisfaction after surgery.</a:t>
            </a:r>
            <a:r>
              <a:rPr lang="en-US" b="0" i="0" u="none" strike="noStrike" baseline="30000" dirty="0">
                <a:solidFill>
                  <a:srgbClr val="313C50"/>
                </a:solidFill>
                <a:effectLst/>
                <a:latin typeface="Fira Sans"/>
              </a:rPr>
              <a:t>3</a:t>
            </a:r>
            <a:r>
              <a:rPr lang="en-US" b="0" i="0" dirty="0">
                <a:solidFill>
                  <a:srgbClr val="333333"/>
                </a:solidFill>
                <a:effectLst/>
                <a:latin typeface="Fira Sans"/>
              </a:rPr>
              <a:t> He was referred back to his primary care physician to address these health concerns before consideration of total hip arthroplasty.</a:t>
            </a:r>
            <a:endParaRPr lang="en-US" dirty="0"/>
          </a:p>
        </p:txBody>
      </p:sp>
    </p:spTree>
    <p:extLst>
      <p:ext uri="{BB962C8B-B14F-4D97-AF65-F5344CB8AC3E}">
        <p14:creationId xmlns:p14="http://schemas.microsoft.com/office/powerpoint/2010/main" val="26304946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PATIENT 2</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592530"/>
            <a:ext cx="6888975" cy="4247317"/>
          </a:xfrm>
          <a:prstGeom prst="rect">
            <a:avLst/>
          </a:prstGeom>
        </p:spPr>
        <p:txBody>
          <a:bodyPr wrap="square">
            <a:spAutoFit/>
          </a:bodyPr>
          <a:lstStyle/>
          <a:p>
            <a:pPr>
              <a:spcAft>
                <a:spcPts val="1200"/>
              </a:spcAft>
            </a:pPr>
            <a:r>
              <a:rPr lang="en-US" b="0" i="0" dirty="0">
                <a:solidFill>
                  <a:srgbClr val="333333"/>
                </a:solidFill>
                <a:effectLst/>
                <a:latin typeface="Fira Sans"/>
              </a:rPr>
              <a:t>A 50-year-old woman presented with reports of right hip pain that was ongoing for 5 years. She previously saw her primary care doctor who treated her pain with diclofenac and glucosamine sulfate. She had 12 weeks of physical therapy that provided mild relief of pain and also was referred to radiology on three occasions for intra-articular injections of corticosteroid, the last of which provided pain relief only for 1 week. She was interested in trying a “gel” injection that she had heard about from a friend, but if that was not an option, she was interested in proceeding with total hip arthroplasty through anterior approach. Medical history revealed that she had a single Caesarian section for childbirth, but otherwise, she was healthy, did not take any medications, and had not been hospitalized for other reasons. Social history showed that she worked as a house cleaner, and that she smoked a single pack of cigarettes daily but did not use alcohol or any other recreational drugs.</a:t>
            </a:r>
            <a:endParaRPr lang="en-US" dirty="0"/>
          </a:p>
        </p:txBody>
      </p:sp>
      <p:pic>
        <p:nvPicPr>
          <p:cNvPr id="5" name="Picture 4">
            <a:extLst>
              <a:ext uri="{FF2B5EF4-FFF2-40B4-BE49-F238E27FC236}">
                <a16:creationId xmlns:a16="http://schemas.microsoft.com/office/drawing/2014/main" id="{37F9160A-0087-4202-810C-2B2EABA00C2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6760"/>
          <a:stretch/>
        </p:blipFill>
        <p:spPr>
          <a:xfrm>
            <a:off x="8366234" y="1401933"/>
            <a:ext cx="2701159" cy="4147988"/>
          </a:xfrm>
          <a:prstGeom prst="rect">
            <a:avLst/>
          </a:prstGeom>
          <a:ln>
            <a:noFill/>
          </a:ln>
          <a:effectLst>
            <a:softEdge rad="112500"/>
          </a:effectLst>
        </p:spPr>
      </p:pic>
    </p:spTree>
    <p:extLst>
      <p:ext uri="{BB962C8B-B14F-4D97-AF65-F5344CB8AC3E}">
        <p14:creationId xmlns:p14="http://schemas.microsoft.com/office/powerpoint/2010/main" val="40204928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PATIENT 2</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592530"/>
            <a:ext cx="6888975" cy="2862322"/>
          </a:xfrm>
          <a:prstGeom prst="rect">
            <a:avLst/>
          </a:prstGeom>
        </p:spPr>
        <p:txBody>
          <a:bodyPr wrap="square">
            <a:spAutoFit/>
          </a:bodyPr>
          <a:lstStyle/>
          <a:p>
            <a:pPr>
              <a:spcAft>
                <a:spcPts val="1200"/>
              </a:spcAft>
            </a:pPr>
            <a:r>
              <a:rPr lang="en-US" b="0" i="0" dirty="0">
                <a:solidFill>
                  <a:srgbClr val="333333"/>
                </a:solidFill>
                <a:effectLst/>
                <a:latin typeface="Fira Sans"/>
              </a:rPr>
              <a:t>Physical examination revealed a well-developed, well-nourished woman in no acute distress who appeared her stated age. Her height was 5ʹ4ʺ tall, and her weight was 145 pounds, with a body mass index of 24.9 kg/m</a:t>
            </a:r>
            <a:r>
              <a:rPr lang="en-US" b="0" i="0" baseline="30000" dirty="0">
                <a:solidFill>
                  <a:srgbClr val="333333"/>
                </a:solidFill>
                <a:effectLst/>
                <a:latin typeface="Fira Sans"/>
              </a:rPr>
              <a:t>2</a:t>
            </a:r>
            <a:r>
              <a:rPr lang="en-US" b="0" i="0" dirty="0">
                <a:solidFill>
                  <a:srgbClr val="333333"/>
                </a:solidFill>
                <a:effectLst/>
                <a:latin typeface="Fira Sans"/>
              </a:rPr>
              <a:t>. Gait revealed an abductor lurch on the right side. Range of motion of the right hip was 0° to 90° of flexion, with 10° of external rotation, 10° of internal rotation, 10° of abduction, and 0° of adduction. Straight leg raise was negative. She had pain in the groin with all hip motion. Neurovascular examination showed strength 5/5 throughout the right leg, with sensation intact to light touch throughout, and dorsalis pedis pulse was 2+.</a:t>
            </a:r>
            <a:endParaRPr lang="en-US" dirty="0"/>
          </a:p>
        </p:txBody>
      </p:sp>
    </p:spTree>
    <p:extLst>
      <p:ext uri="{BB962C8B-B14F-4D97-AF65-F5344CB8AC3E}">
        <p14:creationId xmlns:p14="http://schemas.microsoft.com/office/powerpoint/2010/main" val="20959275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PATIENT 2</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592530"/>
            <a:ext cx="4545169" cy="1754326"/>
          </a:xfrm>
          <a:prstGeom prst="rect">
            <a:avLst/>
          </a:prstGeom>
        </p:spPr>
        <p:txBody>
          <a:bodyPr wrap="square">
            <a:spAutoFit/>
          </a:bodyPr>
          <a:lstStyle/>
          <a:p>
            <a:pPr>
              <a:spcAft>
                <a:spcPts val="1200"/>
              </a:spcAft>
            </a:pPr>
            <a:r>
              <a:rPr lang="en-US" b="0" i="0" dirty="0">
                <a:solidFill>
                  <a:srgbClr val="333333"/>
                </a:solidFill>
                <a:effectLst/>
                <a:latin typeface="Fira Sans"/>
              </a:rPr>
              <a:t>Plain radiographs of the right hip and pelvis showed changes consistent with severe osteoarthritis, including joint space loss, subchondral sclerosis, a subchondral cyst in the acetabular roof, and circumferential osteophytes about the femoral neck.</a:t>
            </a:r>
            <a:endParaRPr lang="en-US" dirty="0"/>
          </a:p>
        </p:txBody>
      </p:sp>
      <p:pic>
        <p:nvPicPr>
          <p:cNvPr id="5" name="Picture 4">
            <a:extLst>
              <a:ext uri="{FF2B5EF4-FFF2-40B4-BE49-F238E27FC236}">
                <a16:creationId xmlns:a16="http://schemas.microsoft.com/office/drawing/2014/main" id="{7970DEC4-2DC4-416A-A2A1-A38D359074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2"/>
          <a:stretch/>
        </p:blipFill>
        <p:spPr>
          <a:xfrm>
            <a:off x="6096000" y="1592530"/>
            <a:ext cx="4977640" cy="3988676"/>
          </a:xfrm>
          <a:prstGeom prst="rect">
            <a:avLst/>
          </a:prstGeom>
        </p:spPr>
      </p:pic>
    </p:spTree>
    <p:extLst>
      <p:ext uri="{BB962C8B-B14F-4D97-AF65-F5344CB8AC3E}">
        <p14:creationId xmlns:p14="http://schemas.microsoft.com/office/powerpoint/2010/main" val="337142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DA8FA7-2D35-4F25-8D7D-1BC4B3E87B32}"/>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5" name="Title 1">
            <a:extLst>
              <a:ext uri="{FF2B5EF4-FFF2-40B4-BE49-F238E27FC236}">
                <a16:creationId xmlns:a16="http://schemas.microsoft.com/office/drawing/2014/main" id="{86CCD958-4D1A-4B94-99E0-BDAB38CF3759}"/>
              </a:ext>
            </a:extLst>
          </p:cNvPr>
          <p:cNvSpPr>
            <a:spLocks noGrp="1"/>
          </p:cNvSpPr>
          <p:nvPr>
            <p:ph type="title"/>
          </p:nvPr>
        </p:nvSpPr>
        <p:spPr>
          <a:xfrm>
            <a:off x="533400" y="706137"/>
            <a:ext cx="11125200" cy="685799"/>
          </a:xfrm>
        </p:spPr>
        <p:txBody>
          <a:bodyPr/>
          <a:lstStyle/>
          <a:p>
            <a:r>
              <a:rPr lang="en-US" b="0" dirty="0">
                <a:effectLst>
                  <a:outerShdw blurRad="38100" dist="38100" dir="2700000" algn="tl">
                    <a:srgbClr val="000000">
                      <a:alpha val="43137"/>
                    </a:srgbClr>
                  </a:outerShdw>
                </a:effectLst>
                <a:latin typeface="+mj-lt"/>
              </a:rPr>
              <a:t>IOM STANDARDS FOR DEVELOPING TRUSTWORTHY GUIDELINES</a:t>
            </a:r>
          </a:p>
        </p:txBody>
      </p:sp>
      <p:sp>
        <p:nvSpPr>
          <p:cNvPr id="6" name="Content Placeholder 2">
            <a:extLst>
              <a:ext uri="{FF2B5EF4-FFF2-40B4-BE49-F238E27FC236}">
                <a16:creationId xmlns:a16="http://schemas.microsoft.com/office/drawing/2014/main" id="{F76BF5E0-FBB4-4121-B874-0F02CD37EA17}"/>
              </a:ext>
            </a:extLst>
          </p:cNvPr>
          <p:cNvSpPr>
            <a:spLocks noGrp="1"/>
          </p:cNvSpPr>
          <p:nvPr>
            <p:ph idx="1"/>
          </p:nvPr>
        </p:nvSpPr>
        <p:spPr>
          <a:xfrm>
            <a:off x="4102998" y="1799302"/>
            <a:ext cx="7808049" cy="4496473"/>
          </a:xfrm>
        </p:spPr>
        <p:txBody>
          <a:bodyPr>
            <a:normAutofit/>
          </a:bodyPr>
          <a:lstStyle/>
          <a:p>
            <a:pPr marL="457200" lvl="0" indent="-457200">
              <a:lnSpc>
                <a:spcPct val="100000"/>
              </a:lnSpc>
              <a:spcBef>
                <a:spcPts val="0"/>
              </a:spcBef>
              <a:spcAft>
                <a:spcPts val="10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Establish Transparency</a:t>
            </a:r>
          </a:p>
          <a:p>
            <a:pPr marL="457200" lvl="0" indent="-457200">
              <a:lnSpc>
                <a:spcPct val="100000"/>
              </a:lnSpc>
              <a:spcBef>
                <a:spcPts val="0"/>
              </a:spcBef>
              <a:spcAft>
                <a:spcPts val="1000"/>
              </a:spcAft>
              <a:buFont typeface="Wingdings" panose="05000000000000000000" pitchFamily="2" charset="2"/>
              <a:buChar char="§"/>
            </a:pPr>
            <a:r>
              <a:rPr lang="en-US" sz="2400" dirty="0"/>
              <a:t>Management of Conflict of Interest</a:t>
            </a:r>
          </a:p>
          <a:p>
            <a:pPr marL="457200" lvl="0" indent="-457200">
              <a:lnSpc>
                <a:spcPct val="100000"/>
              </a:lnSpc>
              <a:spcBef>
                <a:spcPts val="0"/>
              </a:spcBef>
              <a:spcAft>
                <a:spcPts val="1000"/>
              </a:spcAft>
              <a:buFont typeface="Wingdings" panose="05000000000000000000" pitchFamily="2" charset="2"/>
              <a:buChar char="§"/>
            </a:pPr>
            <a:r>
              <a:rPr lang="en-US" sz="2400" dirty="0"/>
              <a:t>Guideline Development Group Composition</a:t>
            </a:r>
          </a:p>
          <a:p>
            <a:pPr marL="457200" lvl="0" indent="-457200">
              <a:lnSpc>
                <a:spcPct val="100000"/>
              </a:lnSpc>
              <a:spcBef>
                <a:spcPts val="0"/>
              </a:spcBef>
              <a:spcAft>
                <a:spcPts val="1000"/>
              </a:spcAft>
              <a:buFont typeface="Wingdings" panose="05000000000000000000" pitchFamily="2" charset="2"/>
              <a:buChar char="§"/>
            </a:pPr>
            <a:r>
              <a:rPr lang="en-US" sz="2400" dirty="0"/>
              <a:t>Clinical Practice Guideline-Systematic Review Intersection</a:t>
            </a:r>
          </a:p>
          <a:p>
            <a:pPr marL="457200" lvl="0" indent="-457200">
              <a:lnSpc>
                <a:spcPct val="100000"/>
              </a:lnSpc>
              <a:spcBef>
                <a:spcPts val="0"/>
              </a:spcBef>
              <a:spcAft>
                <a:spcPts val="1000"/>
              </a:spcAft>
              <a:buFont typeface="Wingdings" panose="05000000000000000000" pitchFamily="2" charset="2"/>
              <a:buChar char="§"/>
            </a:pPr>
            <a:r>
              <a:rPr lang="en-US" sz="2400" dirty="0"/>
              <a:t>Establish Evidence of Foundations for and Rating Strength of Recommendations</a:t>
            </a:r>
          </a:p>
          <a:p>
            <a:pPr marL="457200" lvl="0" indent="-457200">
              <a:lnSpc>
                <a:spcPct val="100000"/>
              </a:lnSpc>
              <a:spcBef>
                <a:spcPts val="0"/>
              </a:spcBef>
              <a:spcAft>
                <a:spcPts val="1000"/>
              </a:spcAft>
              <a:buFont typeface="Wingdings" panose="05000000000000000000" pitchFamily="2" charset="2"/>
              <a:buChar char="§"/>
            </a:pPr>
            <a:r>
              <a:rPr lang="en-US" sz="2400" dirty="0"/>
              <a:t>Articulation of Recommendations </a:t>
            </a:r>
          </a:p>
          <a:p>
            <a:pPr marL="457200" lvl="0" indent="-457200">
              <a:lnSpc>
                <a:spcPct val="100000"/>
              </a:lnSpc>
              <a:spcBef>
                <a:spcPts val="0"/>
              </a:spcBef>
              <a:spcAft>
                <a:spcPts val="1000"/>
              </a:spcAft>
              <a:buFont typeface="Wingdings" panose="05000000000000000000" pitchFamily="2" charset="2"/>
              <a:buChar char="§"/>
            </a:pPr>
            <a:r>
              <a:rPr lang="en-US" sz="2400" dirty="0"/>
              <a:t>External Review</a:t>
            </a:r>
          </a:p>
          <a:p>
            <a:pPr marL="457200" lvl="0" indent="-457200">
              <a:lnSpc>
                <a:spcPct val="100000"/>
              </a:lnSpc>
              <a:spcBef>
                <a:spcPts val="0"/>
              </a:spcBef>
              <a:spcAft>
                <a:spcPts val="1000"/>
              </a:spcAft>
              <a:buFont typeface="Wingdings" panose="05000000000000000000" pitchFamily="2" charset="2"/>
              <a:buChar char="§"/>
            </a:pPr>
            <a:r>
              <a:rPr lang="en-US" sz="2400" dirty="0"/>
              <a:t>Updating</a:t>
            </a:r>
          </a:p>
          <a:p>
            <a:pPr marL="0" indent="0">
              <a:buNone/>
            </a:pPr>
            <a:endParaRPr lang="en-US" sz="2400" dirty="0"/>
          </a:p>
        </p:txBody>
      </p:sp>
      <p:pic>
        <p:nvPicPr>
          <p:cNvPr id="7" name="Picture 6" descr="A person posing for the camera&#10;&#10;Description generated with high confidence">
            <a:extLst>
              <a:ext uri="{FF2B5EF4-FFF2-40B4-BE49-F238E27FC236}">
                <a16:creationId xmlns:a16="http://schemas.microsoft.com/office/drawing/2014/main" id="{F1F0F157-8F31-4258-A003-EFC184F3C0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0953" y="2094343"/>
            <a:ext cx="5485666" cy="3645682"/>
          </a:xfrm>
          <a:prstGeom prst="rect">
            <a:avLst/>
          </a:prstGeom>
        </p:spPr>
      </p:pic>
    </p:spTree>
    <p:extLst>
      <p:ext uri="{BB962C8B-B14F-4D97-AF65-F5344CB8AC3E}">
        <p14:creationId xmlns:p14="http://schemas.microsoft.com/office/powerpoint/2010/main" val="3146254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A9300-581B-4979-BAEF-97D0D5A9BBFA}"/>
              </a:ext>
            </a:extLst>
          </p:cNvPr>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AAD14FFF-50CF-4836-BC02-C2FA79DA9519}"/>
              </a:ext>
            </a:extLst>
          </p:cNvPr>
          <p:cNvSpPr txBox="1">
            <a:spLocks/>
          </p:cNvSpPr>
          <p:nvPr/>
        </p:nvSpPr>
        <p:spPr>
          <a:xfrm>
            <a:off x="533400" y="66819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CASE STUDY – PATIENT 2</a:t>
            </a:r>
          </a:p>
        </p:txBody>
      </p:sp>
      <p:sp>
        <p:nvSpPr>
          <p:cNvPr id="2" name="Rectangle 1">
            <a:extLst>
              <a:ext uri="{FF2B5EF4-FFF2-40B4-BE49-F238E27FC236}">
                <a16:creationId xmlns:a16="http://schemas.microsoft.com/office/drawing/2014/main" id="{2C983132-762F-4A63-87A4-A6B5E3813B85}"/>
              </a:ext>
            </a:extLst>
          </p:cNvPr>
          <p:cNvSpPr/>
          <p:nvPr/>
        </p:nvSpPr>
        <p:spPr>
          <a:xfrm>
            <a:off x="531328" y="1592530"/>
            <a:ext cx="10178713" cy="4247317"/>
          </a:xfrm>
          <a:prstGeom prst="rect">
            <a:avLst/>
          </a:prstGeom>
        </p:spPr>
        <p:txBody>
          <a:bodyPr wrap="square">
            <a:spAutoFit/>
          </a:bodyPr>
          <a:lstStyle/>
          <a:p>
            <a:pPr>
              <a:spcAft>
                <a:spcPts val="1200"/>
              </a:spcAft>
            </a:pPr>
            <a:r>
              <a:rPr lang="en-US" b="0" i="0" dirty="0">
                <a:solidFill>
                  <a:srgbClr val="333333"/>
                </a:solidFill>
                <a:effectLst/>
                <a:latin typeface="Fira Sans"/>
              </a:rPr>
              <a:t>Counseling of this patient included discontinuation of glucosamine sulfate based on moderate evidence that this agent does not provide better pain relief than placebo.</a:t>
            </a:r>
            <a:r>
              <a:rPr lang="en-US" b="0" i="0" u="none" strike="noStrike" baseline="30000" dirty="0">
                <a:solidFill>
                  <a:srgbClr val="313C50"/>
                </a:solidFill>
                <a:effectLst/>
                <a:latin typeface="Fira Sans"/>
              </a:rPr>
              <a:t>3</a:t>
            </a:r>
            <a:r>
              <a:rPr lang="en-US" b="0" i="0" dirty="0">
                <a:solidFill>
                  <a:srgbClr val="333333"/>
                </a:solidFill>
                <a:effectLst/>
                <a:latin typeface="Fira Sans"/>
              </a:rPr>
              <a:t> Injection of hyaluronic acid was also discouraged based on strong evidence of ineffectiveness.</a:t>
            </a:r>
            <a:r>
              <a:rPr lang="en-US" b="0" i="0" u="none" strike="noStrike" baseline="30000" dirty="0">
                <a:solidFill>
                  <a:srgbClr val="313C50"/>
                </a:solidFill>
                <a:effectLst/>
                <a:latin typeface="Fira Sans"/>
              </a:rPr>
              <a:t>3</a:t>
            </a:r>
            <a:r>
              <a:rPr lang="en-US" b="0" i="0" dirty="0">
                <a:solidFill>
                  <a:srgbClr val="333333"/>
                </a:solidFill>
                <a:effectLst/>
                <a:latin typeface="Fira Sans"/>
              </a:rPr>
              <a:t> The fact that she had already gotten inadequate relief with non-narcotic treatment, physical therapy, and intra-articular corticosteroid treatment, interventions that are all based on strong evidence,</a:t>
            </a:r>
            <a:r>
              <a:rPr lang="en-US" b="0" i="0" u="none" strike="noStrike" baseline="30000" dirty="0">
                <a:solidFill>
                  <a:srgbClr val="313C50"/>
                </a:solidFill>
                <a:effectLst/>
                <a:latin typeface="Fira Sans"/>
              </a:rPr>
              <a:t>3</a:t>
            </a:r>
            <a:r>
              <a:rPr lang="en-US" b="0" i="0" dirty="0">
                <a:solidFill>
                  <a:srgbClr val="333333"/>
                </a:solidFill>
                <a:effectLst/>
                <a:latin typeface="Fira Sans"/>
              </a:rPr>
              <a:t> was discussed. Based on these discussions, the patient decided to proceed with total hip arthroplasty. This patient had no mental health conditions and was in the normal weight category, so no counseling was needed regarding these areas. However, the patient was counseled that based on limited strength evidence, her young age may give her a higher risk of revision surgery, and that tobacco use may increase her risk of perioperative complications, so smoking cessation was strongly recommended before surgery.</a:t>
            </a:r>
            <a:r>
              <a:rPr lang="en-US" b="0" i="0" u="none" strike="noStrike" baseline="30000" dirty="0">
                <a:solidFill>
                  <a:srgbClr val="313C50"/>
                </a:solidFill>
                <a:effectLst/>
                <a:latin typeface="Fira Sans"/>
              </a:rPr>
              <a:t>3</a:t>
            </a:r>
            <a:r>
              <a:rPr lang="en-US" b="0" i="0" dirty="0">
                <a:solidFill>
                  <a:srgbClr val="333333"/>
                </a:solidFill>
                <a:effectLst/>
                <a:latin typeface="Fira Sans"/>
              </a:rPr>
              <a:t> Surgical discussion included the fact that limited strength evidence supports the preferred use of neuraxial anesthesia, and that moderate evidence supports that there is no clinically notable difference related to surgical approach,</a:t>
            </a:r>
            <a:r>
              <a:rPr lang="en-US" b="0" i="0" u="none" strike="noStrike" baseline="30000" dirty="0">
                <a:solidFill>
                  <a:srgbClr val="313C50"/>
                </a:solidFill>
                <a:effectLst/>
                <a:latin typeface="Fira Sans"/>
              </a:rPr>
              <a:t>3</a:t>
            </a:r>
            <a:r>
              <a:rPr lang="en-US" b="0" i="0" dirty="0">
                <a:solidFill>
                  <a:srgbClr val="333333"/>
                </a:solidFill>
                <a:effectLst/>
                <a:latin typeface="Fira Sans"/>
              </a:rPr>
              <a:t> so it was agreed to proceed with her surgeon's preferred posterior approach rather than the patient's preferred anterior approach. Intraoperative use of tranexamic acid was recommended to reduce blood loss, and postoperative physical therapy was also recommended, both based on moderate strength evidence.</a:t>
            </a:r>
            <a:r>
              <a:rPr lang="en-US" b="0" i="0" u="none" strike="noStrike" baseline="30000" dirty="0">
                <a:solidFill>
                  <a:srgbClr val="313C50"/>
                </a:solidFill>
                <a:effectLst/>
                <a:latin typeface="Fira Sans"/>
              </a:rPr>
              <a:t>3</a:t>
            </a:r>
            <a:endParaRPr lang="en-US" dirty="0"/>
          </a:p>
        </p:txBody>
      </p:sp>
    </p:spTree>
    <p:extLst>
      <p:ext uri="{BB962C8B-B14F-4D97-AF65-F5344CB8AC3E}">
        <p14:creationId xmlns:p14="http://schemas.microsoft.com/office/powerpoint/2010/main" val="989733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DFE43-0145-43C2-9F6A-B0910AA7BC46}"/>
              </a:ext>
            </a:extLst>
          </p:cNvPr>
          <p:cNvSpPr>
            <a:spLocks noGrp="1"/>
          </p:cNvSpPr>
          <p:nvPr>
            <p:ph type="ftr" sz="quarter" idx="11"/>
          </p:nvPr>
        </p:nvSpPr>
        <p:spPr>
          <a:xfrm>
            <a:off x="7492316" y="6309468"/>
            <a:ext cx="4114800" cy="365125"/>
          </a:xfrm>
        </p:spPr>
        <p:txBody>
          <a:bodyPr/>
          <a:lstStyle/>
          <a:p>
            <a:r>
              <a:rPr lang="en-US" dirty="0"/>
              <a:t>© 2019 American Academy of </a:t>
            </a:r>
            <a:r>
              <a:rPr lang="en-US" dirty="0" err="1"/>
              <a:t>Orthopaedic</a:t>
            </a:r>
            <a:r>
              <a:rPr lang="en-US" dirty="0"/>
              <a:t> Surgeons </a:t>
            </a:r>
          </a:p>
        </p:txBody>
      </p:sp>
      <p:pic>
        <p:nvPicPr>
          <p:cNvPr id="4" name="Picture 3">
            <a:extLst>
              <a:ext uri="{FF2B5EF4-FFF2-40B4-BE49-F238E27FC236}">
                <a16:creationId xmlns:a16="http://schemas.microsoft.com/office/drawing/2014/main" id="{7DD17A11-ADF6-4625-8ADB-EF9B70876DF9}"/>
              </a:ext>
            </a:extLst>
          </p:cNvPr>
          <p:cNvPicPr>
            <a:picLocks noChangeAspect="1"/>
          </p:cNvPicPr>
          <p:nvPr/>
        </p:nvPicPr>
        <p:blipFill>
          <a:blip r:embed="rId3"/>
          <a:stretch>
            <a:fillRect/>
          </a:stretch>
        </p:blipFill>
        <p:spPr>
          <a:xfrm>
            <a:off x="5095416" y="980137"/>
            <a:ext cx="6511700" cy="4897726"/>
          </a:xfrm>
          <a:prstGeom prst="rect">
            <a:avLst/>
          </a:prstGeom>
        </p:spPr>
      </p:pic>
      <p:sp>
        <p:nvSpPr>
          <p:cNvPr id="5" name="TextBox 4">
            <a:extLst>
              <a:ext uri="{FF2B5EF4-FFF2-40B4-BE49-F238E27FC236}">
                <a16:creationId xmlns:a16="http://schemas.microsoft.com/office/drawing/2014/main" id="{F3372AD4-6479-43D0-A157-C9D75755664F}"/>
              </a:ext>
            </a:extLst>
          </p:cNvPr>
          <p:cNvSpPr txBox="1"/>
          <p:nvPr/>
        </p:nvSpPr>
        <p:spPr>
          <a:xfrm>
            <a:off x="523099" y="1128421"/>
            <a:ext cx="4320748" cy="4955203"/>
          </a:xfrm>
          <a:prstGeom prst="rect">
            <a:avLst/>
          </a:prstGeom>
          <a:noFill/>
        </p:spPr>
        <p:txBody>
          <a:bodyPr wrap="square" rtlCol="0">
            <a:spAutoFit/>
          </a:bodyPr>
          <a:lstStyle/>
          <a:p>
            <a:r>
              <a:rPr lang="en-US" sz="2400" b="1" dirty="0">
                <a:solidFill>
                  <a:schemeClr val="accent6"/>
                </a:solidFill>
              </a:rPr>
              <a:t>Free for both iOS and Android</a:t>
            </a:r>
          </a:p>
          <a:p>
            <a:pPr>
              <a:spcAft>
                <a:spcPts val="1200"/>
              </a:spcAft>
            </a:pPr>
            <a:r>
              <a:rPr lang="en-US" sz="2400" b="1" dirty="0">
                <a:solidFill>
                  <a:schemeClr val="accent6"/>
                </a:solidFill>
              </a:rPr>
              <a:t>or at </a:t>
            </a:r>
            <a:r>
              <a:rPr lang="en-US" sz="2400" b="1" dirty="0">
                <a:solidFill>
                  <a:schemeClr val="accent6"/>
                </a:solidFill>
                <a:hlinkClick r:id="rId4">
                  <a:extLst>
                    <a:ext uri="{A12FA001-AC4F-418D-AE19-62706E023703}">
                      <ahyp:hlinkClr xmlns:ahyp="http://schemas.microsoft.com/office/drawing/2018/hyperlinkcolor" val="tx"/>
                    </a:ext>
                  </a:extLst>
                </a:hlinkClick>
              </a:rPr>
              <a:t>www.orthoguidelines.org</a:t>
            </a:r>
            <a:endParaRPr lang="en-US" sz="2400" b="1" dirty="0">
              <a:solidFill>
                <a:schemeClr val="accent6"/>
              </a:solidFill>
            </a:endParaRPr>
          </a:p>
          <a:p>
            <a:pPr>
              <a:spcAft>
                <a:spcPts val="1200"/>
              </a:spcAft>
            </a:pPr>
            <a:r>
              <a:rPr lang="en-US" sz="2400" dirty="0"/>
              <a:t>Provides easy access to all AAOS: </a:t>
            </a:r>
          </a:p>
          <a:p>
            <a:pPr marL="342900" indent="-342900">
              <a:buFont typeface="Arial" panose="020B0604020202020204" pitchFamily="34" charset="0"/>
              <a:buChar char="•"/>
            </a:pPr>
            <a:r>
              <a:rPr lang="en-US" sz="2000" dirty="0"/>
              <a:t>Clinical Practice Guidelines</a:t>
            </a:r>
          </a:p>
          <a:p>
            <a:pPr marL="342900" indent="-342900">
              <a:buFont typeface="Arial" panose="020B0604020202020204" pitchFamily="34" charset="0"/>
              <a:buChar char="•"/>
            </a:pPr>
            <a:r>
              <a:rPr lang="en-US" sz="2000" dirty="0"/>
              <a:t>Full Guideline PDF’s</a:t>
            </a:r>
          </a:p>
          <a:p>
            <a:pPr marL="342900" indent="-342900">
              <a:buFont typeface="Arial" panose="020B0604020202020204" pitchFamily="34" charset="0"/>
              <a:buChar char="•"/>
            </a:pPr>
            <a:r>
              <a:rPr lang="en-US" sz="2000" dirty="0"/>
              <a:t>Appropriate Use Criteria</a:t>
            </a:r>
          </a:p>
          <a:p>
            <a:pPr marL="342900" indent="-342900">
              <a:buFont typeface="Arial" panose="020B0604020202020204" pitchFamily="34" charset="0"/>
              <a:buChar char="•"/>
            </a:pPr>
            <a:r>
              <a:rPr lang="en-US" sz="2000" dirty="0"/>
              <a:t>Case Studies</a:t>
            </a:r>
          </a:p>
          <a:p>
            <a:pPr marL="342900" indent="-342900">
              <a:buFont typeface="Arial" panose="020B0604020202020204" pitchFamily="34" charset="0"/>
              <a:buChar char="•"/>
            </a:pPr>
            <a:r>
              <a:rPr lang="en-US" sz="2000" dirty="0"/>
              <a:t>Clinician Checklists</a:t>
            </a:r>
          </a:p>
          <a:p>
            <a:pPr marL="342900" indent="-342900">
              <a:buFont typeface="Arial" panose="020B0604020202020204" pitchFamily="34" charset="0"/>
              <a:buChar char="•"/>
            </a:pPr>
            <a:r>
              <a:rPr lang="en-US" sz="2000" dirty="0"/>
              <a:t>Impactful Statements</a:t>
            </a:r>
          </a:p>
          <a:p>
            <a:pPr marL="342900" indent="-342900">
              <a:buFont typeface="Arial" panose="020B0604020202020204" pitchFamily="34" charset="0"/>
              <a:buChar char="•"/>
            </a:pPr>
            <a:r>
              <a:rPr lang="en-US" sz="2000" dirty="0"/>
              <a:t>Plain Language Summaries</a:t>
            </a:r>
          </a:p>
          <a:p>
            <a:pPr marL="342900" indent="-342900">
              <a:buFont typeface="Arial" panose="020B0604020202020204" pitchFamily="34" charset="0"/>
              <a:buChar char="•"/>
            </a:pPr>
            <a:r>
              <a:rPr lang="en-US" sz="2000" dirty="0"/>
              <a:t>Evidence-based Databases</a:t>
            </a:r>
          </a:p>
          <a:p>
            <a:pPr marL="342900" indent="-342900">
              <a:buFont typeface="Arial" panose="020B0604020202020204" pitchFamily="34" charset="0"/>
              <a:buChar char="•"/>
            </a:pPr>
            <a:r>
              <a:rPr lang="en-US" sz="2000" dirty="0"/>
              <a:t>Evidence-based Methods, Appraisals and Standards</a:t>
            </a:r>
          </a:p>
          <a:p>
            <a:endParaRPr lang="en-US" sz="2400" dirty="0"/>
          </a:p>
        </p:txBody>
      </p:sp>
    </p:spTree>
    <p:extLst>
      <p:ext uri="{BB962C8B-B14F-4D97-AF65-F5344CB8AC3E}">
        <p14:creationId xmlns:p14="http://schemas.microsoft.com/office/powerpoint/2010/main" val="22833852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391" y="2282371"/>
            <a:ext cx="6261854" cy="3652667"/>
          </a:xfrm>
        </p:spPr>
        <p:txBody>
          <a:bodyPr>
            <a:normAutofit/>
          </a:bodyPr>
          <a:lstStyle/>
          <a:p>
            <a:pPr marL="0" indent="0">
              <a:spcBef>
                <a:spcPts val="0"/>
              </a:spcBef>
              <a:spcAft>
                <a:spcPts val="600"/>
              </a:spcAft>
              <a:buNone/>
            </a:pPr>
            <a:r>
              <a:rPr lang="en-US" sz="1800" b="1" dirty="0">
                <a:solidFill>
                  <a:schemeClr val="accent6"/>
                </a:solidFill>
              </a:rPr>
              <a:t>Easier access to AAOS Guidelines: </a:t>
            </a:r>
          </a:p>
          <a:p>
            <a:pPr marL="342900" indent="-342900">
              <a:spcBef>
                <a:spcPts val="0"/>
              </a:spcBef>
              <a:spcAft>
                <a:spcPts val="600"/>
              </a:spcAft>
              <a:buFont typeface="Wingdings" panose="05000000000000000000" pitchFamily="2" charset="2"/>
              <a:buChar char="§"/>
            </a:pPr>
            <a:r>
              <a:rPr lang="en-US" sz="1800" dirty="0"/>
              <a:t>Sort Alphabetically by Topic</a:t>
            </a:r>
          </a:p>
          <a:p>
            <a:pPr marL="342900" indent="-342900">
              <a:spcBef>
                <a:spcPts val="0"/>
              </a:spcBef>
              <a:spcAft>
                <a:spcPts val="600"/>
              </a:spcAft>
              <a:buFont typeface="Wingdings" panose="05000000000000000000" pitchFamily="2" charset="2"/>
              <a:buChar char="§"/>
            </a:pPr>
            <a:r>
              <a:rPr lang="en-US" sz="1800" dirty="0"/>
              <a:t>Sort Recommendations by Strength </a:t>
            </a:r>
          </a:p>
          <a:p>
            <a:pPr>
              <a:spcBef>
                <a:spcPts val="0"/>
              </a:spcBef>
              <a:spcAft>
                <a:spcPts val="600"/>
              </a:spcAft>
            </a:pPr>
            <a:r>
              <a:rPr lang="en-US" sz="1800" dirty="0"/>
              <a:t>      (</a:t>
            </a:r>
            <a:r>
              <a:rPr lang="en-US" sz="1800" i="1" dirty="0"/>
              <a:t>Strong, Moderate, Limited, Consensus) </a:t>
            </a:r>
          </a:p>
          <a:p>
            <a:pPr marL="342900" indent="-342900">
              <a:spcBef>
                <a:spcPts val="0"/>
              </a:spcBef>
              <a:spcAft>
                <a:spcPts val="600"/>
              </a:spcAft>
              <a:buFont typeface="Wingdings" panose="05000000000000000000" pitchFamily="2" charset="2"/>
              <a:buChar char="§"/>
            </a:pPr>
            <a:r>
              <a:rPr lang="en-US" sz="1800" dirty="0"/>
              <a:t>Sort by Stage of Care</a:t>
            </a:r>
          </a:p>
          <a:p>
            <a:pPr marL="342900" indent="-342900">
              <a:spcBef>
                <a:spcPts val="0"/>
              </a:spcBef>
              <a:spcAft>
                <a:spcPts val="600"/>
              </a:spcAft>
              <a:buFont typeface="Wingdings" panose="05000000000000000000" pitchFamily="2" charset="2"/>
              <a:buChar char="§"/>
            </a:pPr>
            <a:r>
              <a:rPr lang="en-US" sz="1800" dirty="0"/>
              <a:t>Search Across </a:t>
            </a:r>
            <a:r>
              <a:rPr lang="en-US" sz="1800" b="1" i="1" dirty="0"/>
              <a:t>all</a:t>
            </a:r>
            <a:r>
              <a:rPr lang="en-US" sz="1800" dirty="0"/>
              <a:t> CPGs via a Single Keyword Search</a:t>
            </a:r>
          </a:p>
          <a:p>
            <a:pPr marL="342900" indent="-342900">
              <a:spcBef>
                <a:spcPts val="0"/>
              </a:spcBef>
              <a:spcAft>
                <a:spcPts val="600"/>
              </a:spcAft>
              <a:buFont typeface="Wingdings" panose="05000000000000000000" pitchFamily="2" charset="2"/>
              <a:buChar char="§"/>
            </a:pPr>
            <a:endParaRPr lang="en-US" sz="1800" dirty="0">
              <a:solidFill>
                <a:schemeClr val="accent6"/>
              </a:solidFill>
            </a:endParaRPr>
          </a:p>
          <a:p>
            <a:pPr marL="0" indent="0">
              <a:spcBef>
                <a:spcPts val="0"/>
              </a:spcBef>
              <a:spcAft>
                <a:spcPts val="600"/>
              </a:spcAft>
              <a:buNone/>
            </a:pPr>
            <a:r>
              <a:rPr lang="en-US" sz="1800" b="1" dirty="0">
                <a:solidFill>
                  <a:schemeClr val="accent6"/>
                </a:solidFill>
              </a:rPr>
              <a:t>Easier Access to Individual Recommendations:</a:t>
            </a:r>
          </a:p>
          <a:p>
            <a:pPr marL="342900" indent="-342900">
              <a:spcBef>
                <a:spcPts val="0"/>
              </a:spcBef>
              <a:spcAft>
                <a:spcPts val="600"/>
              </a:spcAft>
              <a:buFont typeface="Wingdings" panose="05000000000000000000" pitchFamily="2" charset="2"/>
              <a:buChar char="§"/>
            </a:pPr>
            <a:r>
              <a:rPr lang="en-US" sz="1800" dirty="0"/>
              <a:t>View recommendations via shortened titles</a:t>
            </a:r>
          </a:p>
          <a:p>
            <a:pPr marL="342900" indent="-342900">
              <a:spcBef>
                <a:spcPts val="0"/>
              </a:spcBef>
              <a:spcAft>
                <a:spcPts val="600"/>
              </a:spcAft>
              <a:buFont typeface="Wingdings" panose="05000000000000000000" pitchFamily="2" charset="2"/>
              <a:buChar char="§"/>
            </a:pPr>
            <a:r>
              <a:rPr lang="en-US" sz="1800" dirty="0"/>
              <a:t>Access to full recommendation &amp; rationale</a:t>
            </a:r>
          </a:p>
          <a:p>
            <a:pPr marL="342900" indent="-342900">
              <a:spcBef>
                <a:spcPts val="0"/>
              </a:spcBef>
              <a:spcAft>
                <a:spcPts val="600"/>
              </a:spcAft>
              <a:buFont typeface="Wingdings" panose="05000000000000000000" pitchFamily="2" charset="2"/>
              <a:buChar char="§"/>
            </a:pPr>
            <a:r>
              <a:rPr lang="en-US" sz="1800" dirty="0"/>
              <a:t>Links to references (PubMed)</a:t>
            </a:r>
          </a:p>
          <a:p>
            <a:endParaRPr lang="en-US" sz="1600" dirty="0">
              <a:solidFill>
                <a:srgbClr val="FFFFFF"/>
              </a:solidFill>
            </a:endParaRPr>
          </a:p>
        </p:txBody>
      </p:sp>
      <p:pic>
        <p:nvPicPr>
          <p:cNvPr id="6" name="Picture 3" descr="OrthoGuidelines Logo1">
            <a:extLst>
              <a:ext uri="{FF2B5EF4-FFF2-40B4-BE49-F238E27FC236}">
                <a16:creationId xmlns:a16="http://schemas.microsoft.com/office/drawing/2014/main" id="{1E0B866B-C5EB-49CB-8953-A8A4D7A18B5B}"/>
              </a:ext>
            </a:extLst>
          </p:cNvPr>
          <p:cNvPicPr>
            <a:picLocks noChangeAspect="1" noChangeArrowheads="1"/>
          </p:cNvPicPr>
          <p:nvPr/>
        </p:nvPicPr>
        <p:blipFill>
          <a:blip r:embed="rId3">
            <a:duotone>
              <a:prstClr val="black"/>
              <a:schemeClr val="tx1">
                <a:lumMod val="95000"/>
                <a:lumOff val="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00391" y="533400"/>
            <a:ext cx="6185652" cy="1546412"/>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9C9F5863-F0B6-4E08-8290-B17705711A53}"/>
              </a:ext>
            </a:extLst>
          </p:cNvPr>
          <p:cNvSpPr txBox="1"/>
          <p:nvPr/>
        </p:nvSpPr>
        <p:spPr>
          <a:xfrm>
            <a:off x="7010400" y="89262"/>
            <a:ext cx="5181600" cy="6766560"/>
          </a:xfrm>
          <a:prstGeom prst="rect">
            <a:avLst/>
          </a:prstGeom>
          <a:solidFill>
            <a:schemeClr val="tx1">
              <a:lumMod val="50000"/>
              <a:lumOff val="50000"/>
            </a:schemeClr>
          </a:solidFill>
        </p:spPr>
        <p:txBody>
          <a:bodyPr wrap="square" rtlCol="0">
            <a:spAutoFit/>
          </a:bodyPr>
          <a:lstStyle/>
          <a:p>
            <a:endParaRPr lang="en-US" dirty="0"/>
          </a:p>
        </p:txBody>
      </p:sp>
      <p:pic>
        <p:nvPicPr>
          <p:cNvPr id="7" name="Picture 7">
            <a:extLst>
              <a:ext uri="{FF2B5EF4-FFF2-40B4-BE49-F238E27FC236}">
                <a16:creationId xmlns:a16="http://schemas.microsoft.com/office/drawing/2014/main" id="{203C21D5-7B02-4BDB-8AFC-494918450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8749" y="3467100"/>
            <a:ext cx="2865119" cy="3048000"/>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9" name="TextBox 8">
            <a:extLst>
              <a:ext uri="{FF2B5EF4-FFF2-40B4-BE49-F238E27FC236}">
                <a16:creationId xmlns:a16="http://schemas.microsoft.com/office/drawing/2014/main" id="{014C217E-1396-4396-9E1A-7E7F8E30DCC1}"/>
              </a:ext>
            </a:extLst>
          </p:cNvPr>
          <p:cNvSpPr txBox="1"/>
          <p:nvPr/>
        </p:nvSpPr>
        <p:spPr>
          <a:xfrm>
            <a:off x="7576456" y="517181"/>
            <a:ext cx="4252685" cy="3108960"/>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Clinical Practice Guidelines Now Available on Your Smartphone</a:t>
            </a:r>
          </a:p>
          <a:p>
            <a:pPr algn="ctr"/>
            <a:endParaRPr lang="en-US"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Download on the App Store</a:t>
            </a:r>
          </a:p>
          <a:p>
            <a:pPr algn="ctr"/>
            <a:r>
              <a:rPr lang="en-US" dirty="0">
                <a:solidFill>
                  <a:schemeClr val="bg1"/>
                </a:solidFill>
                <a:effectLst>
                  <a:outerShdw blurRad="38100" dist="38100" dir="2700000" algn="tl">
                    <a:srgbClr val="000000">
                      <a:alpha val="43137"/>
                    </a:srgbClr>
                  </a:outerShdw>
                </a:effectLst>
              </a:rPr>
              <a:t>Get it on Google play</a:t>
            </a:r>
          </a:p>
        </p:txBody>
      </p:sp>
    </p:spTree>
    <p:extLst>
      <p:ext uri="{BB962C8B-B14F-4D97-AF65-F5344CB8AC3E}">
        <p14:creationId xmlns:p14="http://schemas.microsoft.com/office/powerpoint/2010/main" val="26187598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5A7772-C681-4371-BB0F-5276EDE0798F}"/>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6" name="TextBox 5">
            <a:extLst>
              <a:ext uri="{FF2B5EF4-FFF2-40B4-BE49-F238E27FC236}">
                <a16:creationId xmlns:a16="http://schemas.microsoft.com/office/drawing/2014/main" id="{DF553D92-FD6D-4AFA-B00A-379040042339}"/>
              </a:ext>
            </a:extLst>
          </p:cNvPr>
          <p:cNvSpPr txBox="1"/>
          <p:nvPr/>
        </p:nvSpPr>
        <p:spPr>
          <a:xfrm>
            <a:off x="487464" y="2409576"/>
            <a:ext cx="4326902" cy="89255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600" b="1" dirty="0"/>
              <a:t>Search across </a:t>
            </a:r>
            <a:r>
              <a:rPr lang="en-US" sz="2600" b="1" u="sng" dirty="0"/>
              <a:t>all</a:t>
            </a:r>
            <a:r>
              <a:rPr lang="en-US" sz="2600" b="1" dirty="0"/>
              <a:t> CPG and AUC </a:t>
            </a:r>
          </a:p>
          <a:p>
            <a:r>
              <a:rPr lang="en-US" sz="2600" b="1" dirty="0"/>
              <a:t>Via a Single Keyword Search</a:t>
            </a:r>
          </a:p>
        </p:txBody>
      </p:sp>
      <p:pic>
        <p:nvPicPr>
          <p:cNvPr id="11" name="Picture 3">
            <a:extLst>
              <a:ext uri="{FF2B5EF4-FFF2-40B4-BE49-F238E27FC236}">
                <a16:creationId xmlns:a16="http://schemas.microsoft.com/office/drawing/2014/main" id="{B2AA86A3-F640-43E1-8383-EADAE391B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488" y="2210982"/>
            <a:ext cx="4784239" cy="402222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105BD157-4670-4014-AC6D-F63E7B7C9ED3}"/>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667958" y="435405"/>
            <a:ext cx="6500207" cy="153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373657C9-FEF5-48E7-8A1D-F9DDC5D7DF1A}"/>
              </a:ext>
            </a:extLst>
          </p:cNvPr>
          <p:cNvGrpSpPr/>
          <p:nvPr/>
        </p:nvGrpSpPr>
        <p:grpSpPr>
          <a:xfrm rot="20515663">
            <a:off x="6184437" y="135097"/>
            <a:ext cx="2493519" cy="1881789"/>
            <a:chOff x="6629400" y="152400"/>
            <a:chExt cx="1371600" cy="1981200"/>
          </a:xfrm>
        </p:grpSpPr>
        <p:sp>
          <p:nvSpPr>
            <p:cNvPr id="9" name="Oval 8">
              <a:extLst>
                <a:ext uri="{FF2B5EF4-FFF2-40B4-BE49-F238E27FC236}">
                  <a16:creationId xmlns:a16="http://schemas.microsoft.com/office/drawing/2014/main" id="{EF494B84-ABFD-4AE3-8CA3-ACCBAEBBF9D4}"/>
                </a:ext>
              </a:extLst>
            </p:cNvPr>
            <p:cNvSpPr/>
            <p:nvPr/>
          </p:nvSpPr>
          <p:spPr>
            <a:xfrm>
              <a:off x="6629400" y="152400"/>
              <a:ext cx="685800" cy="609600"/>
            </a:xfrm>
            <a:prstGeom prst="ellipse">
              <a:avLst/>
            </a:prstGeom>
            <a:solidFill>
              <a:schemeClr val="accent1">
                <a:alpha val="0"/>
              </a:schemeClr>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71F5B1E-3F81-4936-8606-5151E6D7567E}"/>
                </a:ext>
              </a:extLst>
            </p:cNvPr>
            <p:cNvCxnSpPr/>
            <p:nvPr/>
          </p:nvCxnSpPr>
          <p:spPr>
            <a:xfrm>
              <a:off x="7086600" y="762000"/>
              <a:ext cx="914400" cy="1371600"/>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0A57221D-637D-41B6-BE17-FFA2294D9A97}"/>
              </a:ext>
            </a:extLst>
          </p:cNvPr>
          <p:cNvSpPr txBox="1"/>
          <p:nvPr/>
        </p:nvSpPr>
        <p:spPr>
          <a:xfrm>
            <a:off x="8908330" y="1278857"/>
            <a:ext cx="1943682" cy="584775"/>
          </a:xfrm>
          <a:prstGeom prst="rect">
            <a:avLst/>
          </a:prstGeom>
          <a:noFill/>
        </p:spPr>
        <p:txBody>
          <a:bodyPr wrap="square" rtlCol="0">
            <a:spAutoFit/>
          </a:bodyPr>
          <a:lstStyle/>
          <a:p>
            <a:r>
              <a:rPr lang="en-US" sz="3200" dirty="0">
                <a:ln w="0"/>
                <a:effectLst>
                  <a:outerShdw blurRad="38100" dist="19050" dir="2700000" algn="tl" rotWithShape="0">
                    <a:schemeClr val="dk1">
                      <a:alpha val="40000"/>
                    </a:schemeClr>
                  </a:outerShdw>
                </a:effectLst>
              </a:rPr>
              <a:t>Imaging</a:t>
            </a:r>
          </a:p>
        </p:txBody>
      </p:sp>
    </p:spTree>
    <p:extLst>
      <p:ext uri="{BB962C8B-B14F-4D97-AF65-F5344CB8AC3E}">
        <p14:creationId xmlns:p14="http://schemas.microsoft.com/office/powerpoint/2010/main" val="2357496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a:extLst>
              <a:ext uri="{FF2B5EF4-FFF2-40B4-BE49-F238E27FC236}">
                <a16:creationId xmlns:a16="http://schemas.microsoft.com/office/drawing/2014/main" id="{C1A57297-301F-4C6D-A1B9-49892A0C3EC7}"/>
              </a:ext>
            </a:extLst>
          </p:cNvPr>
          <p:cNvSpPr>
            <a:spLocks noGrp="1"/>
          </p:cNvSpPr>
          <p:nvPr>
            <p:ph type="title"/>
          </p:nvPr>
        </p:nvSpPr>
        <p:spPr>
          <a:xfrm>
            <a:off x="515027" y="519692"/>
            <a:ext cx="11125200" cy="685799"/>
          </a:xfrm>
        </p:spPr>
        <p:txBody>
          <a:bodyPr/>
          <a:lstStyle/>
          <a:p>
            <a:r>
              <a:rPr lang="en-US" altLang="en-US" b="0" dirty="0">
                <a:effectLst>
                  <a:outerShdw blurRad="38100" dist="38100" dir="2700000" algn="tl">
                    <a:srgbClr val="000000">
                      <a:alpha val="43137"/>
                    </a:srgbClr>
                  </a:outerShdw>
                </a:effectLst>
                <a:latin typeface="+mj-lt"/>
                <a:ea typeface="ＭＳ Ｐゴシック" panose="020B0600070205080204" pitchFamily="34" charset="-128"/>
                <a:cs typeface="Arial-BoldMT" pitchFamily="-84" charset="0"/>
              </a:rPr>
              <a:t>References provided for each recommendation</a:t>
            </a:r>
          </a:p>
        </p:txBody>
      </p:sp>
      <p:pic>
        <p:nvPicPr>
          <p:cNvPr id="23555" name="Content Placeholder 5">
            <a:extLst>
              <a:ext uri="{FF2B5EF4-FFF2-40B4-BE49-F238E27FC236}">
                <a16:creationId xmlns:a16="http://schemas.microsoft.com/office/drawing/2014/main" id="{1B76F008-D8B8-4BF1-9FE3-24A8918E3D2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724" r="9933" b="55891"/>
          <a:stretch>
            <a:fillRect/>
          </a:stretch>
        </p:blipFill>
        <p:spPr>
          <a:xfrm>
            <a:off x="1997076" y="1600200"/>
            <a:ext cx="8181975" cy="1371600"/>
          </a:xfrm>
          <a:effectLst>
            <a:outerShdw blurRad="50800" dist="63500" dir="2700000" algn="tl" rotWithShape="0">
              <a:prstClr val="black">
                <a:alpha val="40000"/>
              </a:prstClr>
            </a:outerShdw>
          </a:effectLst>
        </p:spPr>
      </p:pic>
      <p:pic>
        <p:nvPicPr>
          <p:cNvPr id="23556" name="Picture 9">
            <a:extLst>
              <a:ext uri="{FF2B5EF4-FFF2-40B4-BE49-F238E27FC236}">
                <a16:creationId xmlns:a16="http://schemas.microsoft.com/office/drawing/2014/main" id="{AB6E11A7-9756-4848-B719-014E11CBA6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3158332"/>
            <a:ext cx="6324600" cy="2979737"/>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D3A75894-B16D-4297-BBCC-C1AD1600EEAC}"/>
              </a:ext>
            </a:extLst>
          </p:cNvPr>
          <p:cNvCxnSpPr/>
          <p:nvPr/>
        </p:nvCxnSpPr>
        <p:spPr>
          <a:xfrm>
            <a:off x="3352801" y="2022475"/>
            <a:ext cx="671513" cy="1206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FF5C3994-5788-49A3-A574-CE961B76CA26}"/>
              </a:ext>
            </a:extLst>
          </p:cNvPr>
          <p:cNvSpPr/>
          <p:nvPr/>
        </p:nvSpPr>
        <p:spPr>
          <a:xfrm>
            <a:off x="2476500" y="4468813"/>
            <a:ext cx="1752600" cy="609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59" name="TextBox 11">
            <a:extLst>
              <a:ext uri="{FF2B5EF4-FFF2-40B4-BE49-F238E27FC236}">
                <a16:creationId xmlns:a16="http://schemas.microsoft.com/office/drawing/2014/main" id="{2051026F-C205-4E6E-8778-D2A2D7D0AF36}"/>
              </a:ext>
            </a:extLst>
          </p:cNvPr>
          <p:cNvSpPr txBox="1">
            <a:spLocks noChangeArrowheads="1"/>
          </p:cNvSpPr>
          <p:nvPr/>
        </p:nvSpPr>
        <p:spPr bwMode="auto">
          <a:xfrm>
            <a:off x="5257800" y="4648201"/>
            <a:ext cx="2478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2400">
                <a:solidFill>
                  <a:srgbClr val="FF0000"/>
                </a:solidFill>
              </a:rPr>
              <a:t>Links to PubMed</a:t>
            </a:r>
          </a:p>
        </p:txBody>
      </p:sp>
    </p:spTree>
    <p:extLst>
      <p:ext uri="{BB962C8B-B14F-4D97-AF65-F5344CB8AC3E}">
        <p14:creationId xmlns:p14="http://schemas.microsoft.com/office/powerpoint/2010/main" val="12549051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29" y="463516"/>
            <a:ext cx="8229600" cy="764342"/>
          </a:xfrm>
        </p:spPr>
        <p:txBody>
          <a:bodyPr/>
          <a:lstStyle/>
          <a:p>
            <a:r>
              <a:rPr lang="en-US" b="0" dirty="0">
                <a:effectLst>
                  <a:outerShdw blurRad="38100" dist="38100" dir="2700000" algn="tl">
                    <a:srgbClr val="000000">
                      <a:alpha val="43137"/>
                    </a:srgbClr>
                  </a:outerShdw>
                </a:effectLst>
                <a:latin typeface="+mj-lt"/>
              </a:rPr>
              <a:t>Appropriate Use Criteria Tool</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5443178" cy="42188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882CCD7-5464-4C56-BB81-C76582779BB3}"/>
              </a:ext>
            </a:extLst>
          </p:cNvPr>
          <p:cNvPicPr>
            <a:picLocks noChangeAspect="1"/>
          </p:cNvPicPr>
          <p:nvPr/>
        </p:nvPicPr>
        <p:blipFill>
          <a:blip r:embed="rId4"/>
          <a:stretch>
            <a:fillRect/>
          </a:stretch>
        </p:blipFill>
        <p:spPr>
          <a:xfrm>
            <a:off x="7528681" y="1359416"/>
            <a:ext cx="2786113" cy="43834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74195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CA060B-7E96-4A93-AC1B-DF923AF89932}"/>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6" name="TextBox 5">
            <a:extLst>
              <a:ext uri="{FF2B5EF4-FFF2-40B4-BE49-F238E27FC236}">
                <a16:creationId xmlns:a16="http://schemas.microsoft.com/office/drawing/2014/main" id="{4E24DBA6-19D2-4653-8345-52ABBB7CD2EC}"/>
              </a:ext>
            </a:extLst>
          </p:cNvPr>
          <p:cNvSpPr txBox="1"/>
          <p:nvPr/>
        </p:nvSpPr>
        <p:spPr>
          <a:xfrm>
            <a:off x="616663" y="2613332"/>
            <a:ext cx="10216055" cy="320040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numCol="2" spcCol="274320" rtlCol="0">
            <a:spAutoFit/>
          </a:bodyPr>
          <a:lstStyle/>
          <a:p>
            <a:pPr marL="285750" indent="-285750">
              <a:buFont typeface="Wingdings" panose="05000000000000000000" pitchFamily="2" charset="2"/>
              <a:buChar char="§"/>
            </a:pPr>
            <a:r>
              <a:rPr lang="en-US" sz="1400" dirty="0"/>
              <a:t>Acute Compartment Syndrome</a:t>
            </a:r>
          </a:p>
          <a:p>
            <a:pPr marL="285750" indent="-285750">
              <a:buFont typeface="Wingdings" panose="05000000000000000000" pitchFamily="2" charset="2"/>
              <a:buChar char="§"/>
            </a:pPr>
            <a:r>
              <a:rPr lang="en-US" sz="1400" dirty="0"/>
              <a:t>Anesthesia and Analgesia in TJA</a:t>
            </a:r>
          </a:p>
          <a:p>
            <a:pPr marL="285750" indent="-285750">
              <a:buFont typeface="Wingdings" panose="05000000000000000000" pitchFamily="2" charset="2"/>
              <a:buChar char="§"/>
            </a:pPr>
            <a:r>
              <a:rPr lang="en-US" sz="1400" dirty="0"/>
              <a:t>Anterior Cruciate Ligament Injuries</a:t>
            </a:r>
          </a:p>
          <a:p>
            <a:pPr marL="285750" indent="-285750">
              <a:buFont typeface="Wingdings" panose="05000000000000000000" pitchFamily="2" charset="2"/>
              <a:buChar char="§"/>
            </a:pPr>
            <a:r>
              <a:rPr lang="en-US" sz="1400" dirty="0"/>
              <a:t>Carpal Tunnel Syndrome</a:t>
            </a:r>
          </a:p>
          <a:p>
            <a:pPr marL="285750" indent="-285750">
              <a:buFont typeface="Wingdings" panose="05000000000000000000" pitchFamily="2" charset="2"/>
              <a:buChar char="§"/>
            </a:pPr>
            <a:r>
              <a:rPr lang="en-US" sz="1400" dirty="0"/>
              <a:t>Diagnosis and Prevention of Periprosthetic Joint Infections</a:t>
            </a:r>
          </a:p>
          <a:p>
            <a:pPr marL="285750" indent="-285750">
              <a:buFont typeface="Wingdings" panose="05000000000000000000" pitchFamily="2" charset="2"/>
              <a:buChar char="§"/>
            </a:pPr>
            <a:r>
              <a:rPr lang="en-US" sz="1400" dirty="0"/>
              <a:t>Distal Radius Fractures</a:t>
            </a:r>
          </a:p>
          <a:p>
            <a:pPr marL="285750" indent="-285750">
              <a:buFont typeface="Wingdings" panose="05000000000000000000" pitchFamily="2" charset="2"/>
              <a:buChar char="§"/>
            </a:pPr>
            <a:r>
              <a:rPr lang="en-US" sz="1400" dirty="0"/>
              <a:t>Glenohumeral Joint Osteoarthritis</a:t>
            </a:r>
          </a:p>
          <a:p>
            <a:pPr marL="285750" indent="-285750">
              <a:buFont typeface="Wingdings" panose="05000000000000000000" pitchFamily="2" charset="2"/>
              <a:buChar char="§"/>
            </a:pPr>
            <a:r>
              <a:rPr lang="en-US" sz="1400" dirty="0"/>
              <a:t>Hip Fractures in the Elderly</a:t>
            </a:r>
          </a:p>
          <a:p>
            <a:pPr marL="285750" indent="-285750">
              <a:buFont typeface="Wingdings" panose="05000000000000000000" pitchFamily="2" charset="2"/>
              <a:buChar char="§"/>
            </a:pPr>
            <a:r>
              <a:rPr lang="en-US" sz="1400" dirty="0"/>
              <a:t>Limb Salvage or Early Amputation</a:t>
            </a:r>
          </a:p>
          <a:p>
            <a:pPr marL="285750" indent="-285750">
              <a:buFont typeface="Wingdings" panose="05000000000000000000" pitchFamily="2" charset="2"/>
              <a:buChar char="§"/>
            </a:pPr>
            <a:r>
              <a:rPr lang="en-US" sz="1400" dirty="0"/>
              <a:t>Osteoarthritis of the Hip</a:t>
            </a:r>
          </a:p>
          <a:p>
            <a:pPr marL="285750" indent="-285750">
              <a:buFont typeface="Wingdings" panose="05000000000000000000" pitchFamily="2" charset="2"/>
              <a:buChar char="§"/>
            </a:pPr>
            <a:r>
              <a:rPr lang="en-US" sz="1400" dirty="0"/>
              <a:t>Osteoarthritis of the Knee (Arthroplasty)</a:t>
            </a:r>
          </a:p>
          <a:p>
            <a:pPr marL="285750" indent="-285750">
              <a:buFont typeface="Wingdings" panose="05000000000000000000" pitchFamily="2" charset="2"/>
              <a:buChar char="§"/>
            </a:pPr>
            <a:r>
              <a:rPr lang="en-US" sz="1400" dirty="0"/>
              <a:t>Osteoarthritis of the Knee (Non-Arthroplasty)</a:t>
            </a:r>
          </a:p>
          <a:p>
            <a:pPr marL="285750" indent="-285750">
              <a:buFont typeface="Wingdings" panose="05000000000000000000" pitchFamily="2" charset="2"/>
              <a:buChar char="§"/>
            </a:pPr>
            <a:r>
              <a:rPr lang="en-US" sz="1400" dirty="0"/>
              <a:t>Osteochondritis Dissecans</a:t>
            </a:r>
          </a:p>
          <a:p>
            <a:pPr marL="285750" indent="-285750">
              <a:buFont typeface="Wingdings" panose="05000000000000000000" pitchFamily="2" charset="2"/>
              <a:buChar char="§"/>
            </a:pPr>
            <a:r>
              <a:rPr lang="en-US" sz="1400" dirty="0"/>
              <a:t>Pediatric Developmental Dysplasia of the Hip in infants up to Six Months</a:t>
            </a:r>
          </a:p>
          <a:p>
            <a:pPr marL="285750" indent="-285750">
              <a:buFont typeface="Wingdings" panose="05000000000000000000" pitchFamily="2" charset="2"/>
              <a:buChar char="§"/>
            </a:pPr>
            <a:r>
              <a:rPr lang="en-US" sz="1400" dirty="0"/>
              <a:t>Pediatric Diaphyseal Femur Fractures</a:t>
            </a:r>
          </a:p>
          <a:p>
            <a:pPr marL="285750" indent="-285750">
              <a:buFont typeface="Wingdings" panose="05000000000000000000" pitchFamily="2" charset="2"/>
              <a:buChar char="§"/>
            </a:pPr>
            <a:r>
              <a:rPr lang="en-US" sz="1400" dirty="0"/>
              <a:t>Pediatric Supracondylar </a:t>
            </a:r>
            <a:r>
              <a:rPr lang="en-US" sz="1400" dirty="0" err="1"/>
              <a:t>Humerus</a:t>
            </a:r>
            <a:r>
              <a:rPr lang="en-US" sz="1400" dirty="0"/>
              <a:t> Fractures</a:t>
            </a:r>
          </a:p>
          <a:p>
            <a:pPr marL="285750" indent="-285750">
              <a:buFont typeface="Wingdings" panose="05000000000000000000" pitchFamily="2" charset="2"/>
              <a:buChar char="§"/>
            </a:pPr>
            <a:r>
              <a:rPr lang="en-US" sz="1400" dirty="0"/>
              <a:t>Prevention of Orthopaedic Implant Infections in Patients Undergoing Dental Procedures</a:t>
            </a:r>
          </a:p>
          <a:p>
            <a:pPr marL="285750" indent="-285750">
              <a:buFont typeface="Wingdings" panose="05000000000000000000" pitchFamily="2" charset="2"/>
              <a:buChar char="§"/>
            </a:pPr>
            <a:r>
              <a:rPr lang="en-US" sz="1400" dirty="0"/>
              <a:t>Psychosocial Risk Factors Influencing Trauma Recovery</a:t>
            </a:r>
          </a:p>
          <a:p>
            <a:pPr marL="285750" indent="-285750">
              <a:buFont typeface="Wingdings" panose="05000000000000000000" pitchFamily="2" charset="2"/>
              <a:buChar char="§"/>
            </a:pPr>
            <a:r>
              <a:rPr lang="en-US" sz="1400" dirty="0"/>
              <a:t>Rotator Cuff Injuries</a:t>
            </a:r>
          </a:p>
          <a:p>
            <a:pPr marL="285750" indent="-285750">
              <a:buFont typeface="Wingdings" panose="05000000000000000000" pitchFamily="2" charset="2"/>
              <a:buChar char="§"/>
            </a:pPr>
            <a:r>
              <a:rPr lang="en-US" sz="1400" dirty="0"/>
              <a:t>Surgical Site Infections</a:t>
            </a:r>
          </a:p>
          <a:p>
            <a:pPr marL="285750" indent="-285750">
              <a:buFont typeface="Wingdings" panose="05000000000000000000" pitchFamily="2" charset="2"/>
              <a:buChar char="§"/>
            </a:pPr>
            <a:r>
              <a:rPr lang="en-US" sz="1400" dirty="0"/>
              <a:t>VTE Disease in Patients Undergoing Elective Hip &amp; Knee Arthroplasty </a:t>
            </a:r>
            <a:endParaRPr lang="en-US" sz="1400" i="1" dirty="0"/>
          </a:p>
          <a:p>
            <a:pPr marL="285750" indent="-285750">
              <a:buFont typeface="Wingdings" panose="05000000000000000000" pitchFamily="2" charset="2"/>
              <a:buChar char="§"/>
            </a:pPr>
            <a:r>
              <a:rPr lang="en-US" sz="1400" dirty="0"/>
              <a:t>Tranexamic Acid in Total Joint Arthroplasty (Endorsement)</a:t>
            </a:r>
          </a:p>
          <a:p>
            <a:pPr marL="285750" indent="-285750">
              <a:buFont typeface="Wingdings" panose="05000000000000000000" pitchFamily="2" charset="2"/>
              <a:buChar char="§"/>
            </a:pPr>
            <a:r>
              <a:rPr lang="en-US" sz="1400" dirty="0"/>
              <a:t>Use of Imaging Prior to Referral to a Musculoskeletal Oncologist (Endorsement)</a:t>
            </a:r>
          </a:p>
          <a:p>
            <a:pPr marL="285750" indent="-285750">
              <a:buFont typeface="Wingdings" panose="05000000000000000000" pitchFamily="2" charset="2"/>
              <a:buChar char="§"/>
            </a:pPr>
            <a:endParaRPr lang="en-US" sz="1400" i="1" dirty="0"/>
          </a:p>
          <a:p>
            <a:r>
              <a:rPr lang="en-US" sz="1400" i="1" dirty="0"/>
              <a:t> </a:t>
            </a:r>
          </a:p>
        </p:txBody>
      </p:sp>
      <p:grpSp>
        <p:nvGrpSpPr>
          <p:cNvPr id="7" name="Group 2">
            <a:extLst>
              <a:ext uri="{FF2B5EF4-FFF2-40B4-BE49-F238E27FC236}">
                <a16:creationId xmlns:a16="http://schemas.microsoft.com/office/drawing/2014/main" id="{41E5350A-2AF7-41B4-B036-7F8E5DEAE413}"/>
              </a:ext>
            </a:extLst>
          </p:cNvPr>
          <p:cNvGrpSpPr>
            <a:grpSpLocks/>
          </p:cNvGrpSpPr>
          <p:nvPr/>
        </p:nvGrpSpPr>
        <p:grpSpPr bwMode="auto">
          <a:xfrm>
            <a:off x="8963689" y="1145628"/>
            <a:ext cx="2475014" cy="1822750"/>
            <a:chOff x="108098109" y="112525655"/>
            <a:chExt cx="2971803" cy="2487879"/>
          </a:xfrm>
        </p:grpSpPr>
        <p:pic>
          <p:nvPicPr>
            <p:cNvPr id="1027" name="Picture 3" descr="th?u=http%3a%2f%2fwww">
              <a:extLst>
                <a:ext uri="{FF2B5EF4-FFF2-40B4-BE49-F238E27FC236}">
                  <a16:creationId xmlns:a16="http://schemas.microsoft.com/office/drawing/2014/main" id="{5A7A8C29-F31D-41E4-A27C-C057CC8F8034}"/>
                </a:ext>
              </a:extLst>
            </p:cNvPr>
            <p:cNvPicPr>
              <a:picLocks noChangeAspect="1" noChangeArrowheads="1"/>
            </p:cNvPicPr>
            <p:nvPr/>
          </p:nvPicPr>
          <p:blipFill>
            <a:blip r:embed="rId3">
              <a:clrChange>
                <a:clrFrom>
                  <a:srgbClr val="FFFFFF"/>
                </a:clrFrom>
                <a:clrTo>
                  <a:srgbClr val="FFFFFF">
                    <a:alpha val="0"/>
                  </a:srgbClr>
                </a:clrTo>
              </a:clrChange>
              <a:lum bright="-20000" contrast="40000"/>
              <a:extLst>
                <a:ext uri="{28A0092B-C50C-407E-A947-70E740481C1C}">
                  <a14:useLocalDpi xmlns:a14="http://schemas.microsoft.com/office/drawing/2010/main" val="0"/>
                </a:ext>
              </a:extLst>
            </a:blip>
            <a:srcRect l="14310" t="5240" r="14310"/>
            <a:stretch>
              <a:fillRect/>
            </a:stretch>
          </p:blipFill>
          <p:spPr bwMode="auto">
            <a:xfrm>
              <a:off x="108098109" y="112525655"/>
              <a:ext cx="2971803" cy="2487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apture 5">
              <a:extLst>
                <a:ext uri="{FF2B5EF4-FFF2-40B4-BE49-F238E27FC236}">
                  <a16:creationId xmlns:a16="http://schemas.microsoft.com/office/drawing/2014/main" id="{25C79959-34C8-4ACA-A930-A67722DEF41C}"/>
                </a:ext>
              </a:extLst>
            </p:cNvPr>
            <p:cNvPicPr>
              <a:picLocks noChangeAspect="1" noChangeArrowheads="1"/>
            </p:cNvPicPr>
            <p:nvPr/>
          </p:nvPicPr>
          <p:blipFill>
            <a:blip r:embed="rId4" cstate="print">
              <a:lum bright="-20000" contrast="40000"/>
              <a:extLst>
                <a:ext uri="{28A0092B-C50C-407E-A947-70E740481C1C}">
                  <a14:useLocalDpi xmlns:a14="http://schemas.microsoft.com/office/drawing/2010/main" val="0"/>
                </a:ext>
              </a:extLst>
            </a:blip>
            <a:srcRect l="-690" t="4265" r="28137" b="4822"/>
            <a:stretch>
              <a:fillRect/>
            </a:stretch>
          </p:blipFill>
          <p:spPr bwMode="auto">
            <a:xfrm>
              <a:off x="108308885" y="112691447"/>
              <a:ext cx="2479283" cy="14305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extBox 1">
            <a:extLst>
              <a:ext uri="{FF2B5EF4-FFF2-40B4-BE49-F238E27FC236}">
                <a16:creationId xmlns:a16="http://schemas.microsoft.com/office/drawing/2014/main" id="{4B8B78DC-5D15-446C-AB35-FF258F3BC762}"/>
              </a:ext>
            </a:extLst>
          </p:cNvPr>
          <p:cNvSpPr txBox="1"/>
          <p:nvPr/>
        </p:nvSpPr>
        <p:spPr>
          <a:xfrm>
            <a:off x="5860709" y="5408423"/>
            <a:ext cx="5255173" cy="646331"/>
          </a:xfrm>
          <a:prstGeom prst="rect">
            <a:avLst/>
          </a:prstGeom>
          <a:noFill/>
        </p:spPr>
        <p:txBody>
          <a:bodyPr wrap="square" rtlCol="0">
            <a:spAutoFit/>
          </a:bodyPr>
          <a:lstStyle/>
          <a:p>
            <a:pPr algn="ctr"/>
            <a:r>
              <a:rPr lang="en-US" b="1" i="1" dirty="0">
                <a:solidFill>
                  <a:schemeClr val="accent6"/>
                </a:solidFill>
              </a:rPr>
              <a:t>For additional information, please visit </a:t>
            </a:r>
            <a:r>
              <a:rPr lang="en-US" b="1" i="1" dirty="0">
                <a:hlinkClick r:id="rId5"/>
              </a:rPr>
              <a:t>http://www.orthoguidelines.org/</a:t>
            </a:r>
            <a:r>
              <a:rPr lang="en-US" b="1" i="1" dirty="0"/>
              <a:t> </a:t>
            </a:r>
          </a:p>
        </p:txBody>
      </p:sp>
      <p:sp>
        <p:nvSpPr>
          <p:cNvPr id="3" name="TextBox 2">
            <a:extLst>
              <a:ext uri="{FF2B5EF4-FFF2-40B4-BE49-F238E27FC236}">
                <a16:creationId xmlns:a16="http://schemas.microsoft.com/office/drawing/2014/main" id="{D4BDBF76-60C0-4EA8-8E5A-9083EE3C710A}"/>
              </a:ext>
            </a:extLst>
          </p:cNvPr>
          <p:cNvSpPr txBox="1"/>
          <p:nvPr/>
        </p:nvSpPr>
        <p:spPr>
          <a:xfrm>
            <a:off x="616662" y="1101280"/>
            <a:ext cx="787163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mj-lt"/>
              </a:rPr>
              <a:t>PUBLISHED CLINICAL PRACTICE GUIDELINES</a:t>
            </a:r>
          </a:p>
        </p:txBody>
      </p:sp>
    </p:spTree>
    <p:extLst>
      <p:ext uri="{BB962C8B-B14F-4D97-AF65-F5344CB8AC3E}">
        <p14:creationId xmlns:p14="http://schemas.microsoft.com/office/powerpoint/2010/main" val="318726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95E9B8-AFD6-4C74-BFB4-7F6676D14538}"/>
              </a:ext>
            </a:extLst>
          </p:cNvPr>
          <p:cNvSpPr>
            <a:spLocks noGrp="1"/>
          </p:cNvSpPr>
          <p:nvPr>
            <p:ph type="ftr" sz="quarter" idx="11"/>
          </p:nvPr>
        </p:nvSpPr>
        <p:spPr>
          <a:xfrm>
            <a:off x="7836666" y="6295173"/>
            <a:ext cx="4114800" cy="365125"/>
          </a:xfrm>
        </p:spPr>
        <p:txBody>
          <a:bodyPr/>
          <a:lstStyle/>
          <a:p>
            <a:r>
              <a:rPr lang="en-US" dirty="0"/>
              <a:t>© 2019 American Academy of </a:t>
            </a:r>
            <a:r>
              <a:rPr lang="en-US" dirty="0" err="1"/>
              <a:t>Orthopaedic</a:t>
            </a:r>
            <a:r>
              <a:rPr lang="en-US" dirty="0"/>
              <a:t> Surgeons </a:t>
            </a:r>
          </a:p>
        </p:txBody>
      </p:sp>
      <p:sp>
        <p:nvSpPr>
          <p:cNvPr id="20" name="Title 1">
            <a:extLst>
              <a:ext uri="{FF2B5EF4-FFF2-40B4-BE49-F238E27FC236}">
                <a16:creationId xmlns:a16="http://schemas.microsoft.com/office/drawing/2014/main" id="{3778DDB1-307F-4F39-8EAF-500EB1B5996A}"/>
              </a:ext>
            </a:extLst>
          </p:cNvPr>
          <p:cNvSpPr txBox="1">
            <a:spLocks/>
          </p:cNvSpPr>
          <p:nvPr/>
        </p:nvSpPr>
        <p:spPr>
          <a:xfrm>
            <a:off x="481942" y="679139"/>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CLINICAL PRACTICE GUIDELINE</a:t>
            </a:r>
          </a:p>
          <a:p>
            <a:r>
              <a:rPr lang="en-US" b="0" dirty="0">
                <a:effectLst>
                  <a:outerShdw blurRad="38100" dist="38100" dir="2700000" algn="tl">
                    <a:srgbClr val="000000">
                      <a:alpha val="43137"/>
                    </a:srgbClr>
                  </a:outerShdw>
                </a:effectLst>
              </a:rPr>
              <a:t>PROCESS FLOWCHART  </a:t>
            </a:r>
          </a:p>
        </p:txBody>
      </p:sp>
      <p:grpSp>
        <p:nvGrpSpPr>
          <p:cNvPr id="2" name="Group 1">
            <a:extLst>
              <a:ext uri="{FF2B5EF4-FFF2-40B4-BE49-F238E27FC236}">
                <a16:creationId xmlns:a16="http://schemas.microsoft.com/office/drawing/2014/main" id="{F76D5791-BA31-492C-A11E-D4E3A0558D75}"/>
              </a:ext>
            </a:extLst>
          </p:cNvPr>
          <p:cNvGrpSpPr/>
          <p:nvPr/>
        </p:nvGrpSpPr>
        <p:grpSpPr>
          <a:xfrm>
            <a:off x="783139" y="805374"/>
            <a:ext cx="10625722" cy="5042099"/>
            <a:chOff x="809679" y="1399567"/>
            <a:chExt cx="10625722" cy="5042099"/>
          </a:xfrm>
        </p:grpSpPr>
        <p:sp>
          <p:nvSpPr>
            <p:cNvPr id="5" name="Rectangle: Rounded Corners 4">
              <a:extLst>
                <a:ext uri="{FF2B5EF4-FFF2-40B4-BE49-F238E27FC236}">
                  <a16:creationId xmlns:a16="http://schemas.microsoft.com/office/drawing/2014/main" id="{C26E2C7E-003F-4FC0-9B00-ED1513DB6B4D}"/>
                </a:ext>
              </a:extLst>
            </p:cNvPr>
            <p:cNvSpPr/>
            <p:nvPr/>
          </p:nvSpPr>
          <p:spPr>
            <a:xfrm>
              <a:off x="826312" y="2485200"/>
              <a:ext cx="1945398" cy="495951"/>
            </a:xfrm>
            <a:prstGeom prst="roundRect">
              <a:avLst/>
            </a:prstGeom>
            <a:solidFill>
              <a:schemeClr val="accent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576" rIns="36576" bIns="36576" numCol="1" spcCol="0" rtlCol="0" fromWordArt="0" anchor="ctr" anchorCtr="0" forceAA="0" compatLnSpc="1">
              <a:prstTxWarp prst="textNoShape">
                <a:avLst/>
              </a:prstTxWarp>
              <a:noAutofit/>
            </a:bodyPr>
            <a:lstStyle/>
            <a:p>
              <a:pPr algn="ctr"/>
              <a:r>
                <a:rPr lang="en-US" sz="1600" b="1" dirty="0">
                  <a:ln w="0"/>
                  <a:solidFill>
                    <a:schemeClr val="bg1"/>
                  </a:solidFill>
                </a:rPr>
                <a:t>1</a:t>
              </a:r>
              <a:r>
                <a:rPr lang="en-US" sz="1600" dirty="0">
                  <a:ln w="0"/>
                  <a:solidFill>
                    <a:schemeClr val="bg1"/>
                  </a:solidFill>
                </a:rPr>
                <a:t>. </a:t>
              </a:r>
              <a:r>
                <a:rPr lang="en-US" sz="1600" b="1" dirty="0">
                  <a:ln w="0"/>
                  <a:solidFill>
                    <a:schemeClr val="bg1"/>
                  </a:solidFill>
                </a:rPr>
                <a:t>Select CPG Topic</a:t>
              </a:r>
            </a:p>
          </p:txBody>
        </p:sp>
        <p:sp>
          <p:nvSpPr>
            <p:cNvPr id="19" name="Rectangle: Rounded Corners 18">
              <a:extLst>
                <a:ext uri="{FF2B5EF4-FFF2-40B4-BE49-F238E27FC236}">
                  <a16:creationId xmlns:a16="http://schemas.microsoft.com/office/drawing/2014/main" id="{79B4218F-82CC-422B-B095-472A7F185D84}"/>
                </a:ext>
              </a:extLst>
            </p:cNvPr>
            <p:cNvSpPr/>
            <p:nvPr/>
          </p:nvSpPr>
          <p:spPr>
            <a:xfrm>
              <a:off x="826553" y="3399013"/>
              <a:ext cx="1945398" cy="675722"/>
            </a:xfrm>
            <a:prstGeom prst="roundRect">
              <a:avLst/>
            </a:prstGeom>
            <a:solidFill>
              <a:schemeClr val="accent4">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ln w="0"/>
                  <a:solidFill>
                    <a:schemeClr val="bg1"/>
                  </a:solidFill>
                </a:rPr>
                <a:t>2. Assemble Work Group Members (WG)</a:t>
              </a:r>
            </a:p>
          </p:txBody>
        </p:sp>
        <p:sp>
          <p:nvSpPr>
            <p:cNvPr id="24" name="Rectangle: Rounded Corners 23">
              <a:extLst>
                <a:ext uri="{FF2B5EF4-FFF2-40B4-BE49-F238E27FC236}">
                  <a16:creationId xmlns:a16="http://schemas.microsoft.com/office/drawing/2014/main" id="{1DECF742-A4DB-42F3-9394-3844E3D24C5D}"/>
                </a:ext>
              </a:extLst>
            </p:cNvPr>
            <p:cNvSpPr/>
            <p:nvPr/>
          </p:nvSpPr>
          <p:spPr>
            <a:xfrm>
              <a:off x="809679" y="4488246"/>
              <a:ext cx="1962031" cy="1124093"/>
            </a:xfrm>
            <a:prstGeom prst="roundRect">
              <a:avLst/>
            </a:prstGeom>
            <a:solidFill>
              <a:schemeClr val="accent5"/>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550" dirty="0">
                  <a:solidFill>
                    <a:schemeClr val="bg1"/>
                  </a:solidFill>
                </a:rPr>
                <a:t>3. </a:t>
              </a:r>
              <a:r>
                <a:rPr lang="en-US" sz="1550" b="1" u="sng" dirty="0">
                  <a:solidFill>
                    <a:schemeClr val="bg1"/>
                  </a:solidFill>
                </a:rPr>
                <a:t>WG formulates PICO questions</a:t>
              </a:r>
              <a:r>
                <a:rPr lang="en-US" sz="1550" dirty="0">
                  <a:solidFill>
                    <a:schemeClr val="bg1"/>
                  </a:solidFill>
                </a:rPr>
                <a:t>, set inclusion criteria at Introductory Meeting</a:t>
              </a:r>
            </a:p>
          </p:txBody>
        </p:sp>
        <p:sp>
          <p:nvSpPr>
            <p:cNvPr id="26" name="Rectangle: Rounded Corners 25">
              <a:extLst>
                <a:ext uri="{FF2B5EF4-FFF2-40B4-BE49-F238E27FC236}">
                  <a16:creationId xmlns:a16="http://schemas.microsoft.com/office/drawing/2014/main" id="{17E78F06-EB90-427B-AE87-CE507FB96CB0}"/>
                </a:ext>
              </a:extLst>
            </p:cNvPr>
            <p:cNvSpPr/>
            <p:nvPr/>
          </p:nvSpPr>
          <p:spPr>
            <a:xfrm>
              <a:off x="3240149" y="2610102"/>
              <a:ext cx="2389898" cy="2813489"/>
            </a:xfrm>
            <a:prstGeom prst="roundRect">
              <a:avLst/>
            </a:prstGeom>
            <a:solidFill>
              <a:schemeClr val="tx1">
                <a:lumMod val="50000"/>
                <a:lumOff val="5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600" b="1" dirty="0">
                  <a:solidFill>
                    <a:schemeClr val="bg1"/>
                  </a:solidFill>
                </a:rPr>
                <a:t>4. </a:t>
              </a:r>
              <a:r>
                <a:rPr lang="en-US" sz="1600" b="1" u="sng" dirty="0">
                  <a:solidFill>
                    <a:schemeClr val="bg1"/>
                  </a:solidFill>
                </a:rPr>
                <a:t>Literature Review and Appraisal</a:t>
              </a:r>
              <a:endParaRPr lang="en-US" sz="1600" dirty="0">
                <a:solidFill>
                  <a:schemeClr val="bg1"/>
                </a:solidFill>
              </a:endParaRPr>
            </a:p>
            <a:p>
              <a:pPr algn="ctr"/>
              <a:r>
                <a:rPr lang="en-US" sz="1600" dirty="0">
                  <a:solidFill>
                    <a:schemeClr val="bg1"/>
                  </a:solidFill>
                </a:rPr>
                <a:t> AAOS staff methodologists, in conjunction with work group (WG) members, review and appraise literature</a:t>
              </a:r>
            </a:p>
          </p:txBody>
        </p:sp>
        <p:sp>
          <p:nvSpPr>
            <p:cNvPr id="29" name="Rectangle: Rounded Corners 28">
              <a:extLst>
                <a:ext uri="{FF2B5EF4-FFF2-40B4-BE49-F238E27FC236}">
                  <a16:creationId xmlns:a16="http://schemas.microsoft.com/office/drawing/2014/main" id="{800ADF50-7276-4F1A-B6FC-924CC8732342}"/>
                </a:ext>
              </a:extLst>
            </p:cNvPr>
            <p:cNvSpPr/>
            <p:nvPr/>
          </p:nvSpPr>
          <p:spPr>
            <a:xfrm>
              <a:off x="6199742" y="5473818"/>
              <a:ext cx="2306726" cy="967848"/>
            </a:xfrm>
            <a:prstGeom prst="roundRect">
              <a:avLst/>
            </a:prstGeom>
            <a:solidFill>
              <a:schemeClr val="accent4">
                <a:lumMod val="7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lvl="0" algn="ctr"/>
              <a:r>
                <a:rPr lang="en-US" sz="1600" b="1" dirty="0">
                  <a:solidFill>
                    <a:schemeClr val="bg1"/>
                  </a:solidFill>
                </a:rPr>
                <a:t>6.</a:t>
              </a:r>
              <a:r>
                <a:rPr lang="en-US" sz="1600" dirty="0">
                  <a:solidFill>
                    <a:schemeClr val="bg1"/>
                  </a:solidFill>
                </a:rPr>
                <a:t> </a:t>
              </a:r>
              <a:r>
                <a:rPr lang="en-US" sz="1600" b="1" u="sng" dirty="0">
                  <a:solidFill>
                    <a:schemeClr val="bg1"/>
                  </a:solidFill>
                </a:rPr>
                <a:t>Review Periods</a:t>
              </a:r>
            </a:p>
            <a:p>
              <a:pPr lvl="0" algn="ctr"/>
              <a:r>
                <a:rPr lang="en-US" sz="1600" dirty="0">
                  <a:solidFill>
                    <a:schemeClr val="bg1"/>
                  </a:solidFill>
                </a:rPr>
                <a:t>Peer Review and Public Comment review periods</a:t>
              </a:r>
              <a:r>
                <a:rPr lang="en-US" sz="1400" dirty="0">
                  <a:solidFill>
                    <a:schemeClr val="bg1"/>
                  </a:solidFill>
                </a:rPr>
                <a:t> </a:t>
              </a:r>
            </a:p>
          </p:txBody>
        </p:sp>
        <p:sp>
          <p:nvSpPr>
            <p:cNvPr id="32" name="Rectangle: Rounded Corners 31">
              <a:extLst>
                <a:ext uri="{FF2B5EF4-FFF2-40B4-BE49-F238E27FC236}">
                  <a16:creationId xmlns:a16="http://schemas.microsoft.com/office/drawing/2014/main" id="{2E8CDFE7-2729-467F-871E-644E6EA1F76D}"/>
                </a:ext>
              </a:extLst>
            </p:cNvPr>
            <p:cNvSpPr/>
            <p:nvPr/>
          </p:nvSpPr>
          <p:spPr>
            <a:xfrm>
              <a:off x="6099649" y="1399567"/>
              <a:ext cx="2389898" cy="3629634"/>
            </a:xfrm>
            <a:prstGeom prst="roundRect">
              <a:avLst/>
            </a:prstGeom>
            <a:solidFill>
              <a:schemeClr val="accent3"/>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spcAft>
                  <a:spcPts val="100"/>
                </a:spcAft>
              </a:pPr>
              <a:r>
                <a:rPr lang="en-US" sz="1550" b="1" dirty="0">
                  <a:solidFill>
                    <a:schemeClr val="bg1"/>
                  </a:solidFill>
                </a:rPr>
                <a:t>5.</a:t>
              </a:r>
              <a:r>
                <a:rPr lang="en-US" sz="1550" dirty="0">
                  <a:solidFill>
                    <a:schemeClr val="bg1"/>
                  </a:solidFill>
                </a:rPr>
                <a:t> </a:t>
              </a:r>
              <a:r>
                <a:rPr lang="en-US" sz="1550" b="1" u="sng" dirty="0">
                  <a:solidFill>
                    <a:schemeClr val="bg1"/>
                  </a:solidFill>
                </a:rPr>
                <a:t>Final Meeting</a:t>
              </a:r>
            </a:p>
            <a:p>
              <a:pPr marL="228600" indent="-228600" algn="ctr">
                <a:spcAft>
                  <a:spcPts val="100"/>
                </a:spcAft>
              </a:pPr>
              <a:r>
                <a:rPr lang="en-US" sz="1550" dirty="0">
                  <a:solidFill>
                    <a:schemeClr val="bg1"/>
                  </a:solidFill>
                </a:rPr>
                <a:t>WG meets in-person to: </a:t>
              </a:r>
            </a:p>
            <a:p>
              <a:pPr marL="228600" indent="-228600">
                <a:spcAft>
                  <a:spcPts val="100"/>
                </a:spcAft>
                <a:buFont typeface="Arial" panose="020B0604020202020204" pitchFamily="34" charset="0"/>
                <a:buChar char="•"/>
              </a:pPr>
              <a:r>
                <a:rPr lang="en-US" sz="1550" dirty="0">
                  <a:solidFill>
                    <a:schemeClr val="bg1"/>
                  </a:solidFill>
                </a:rPr>
                <a:t>Review quality appraisals and evidence tables</a:t>
              </a:r>
            </a:p>
            <a:p>
              <a:pPr marL="228600" indent="-228600">
                <a:spcAft>
                  <a:spcPts val="100"/>
                </a:spcAft>
                <a:buFont typeface="Arial" panose="020B0604020202020204" pitchFamily="34" charset="0"/>
                <a:buChar char="•"/>
              </a:pPr>
              <a:r>
                <a:rPr lang="en-US" sz="1550" dirty="0">
                  <a:solidFill>
                    <a:schemeClr val="bg1"/>
                  </a:solidFill>
                </a:rPr>
                <a:t>Assign grade/rating for each recommendation based on evidence</a:t>
              </a:r>
            </a:p>
            <a:p>
              <a:pPr marL="228600" indent="-228600">
                <a:spcAft>
                  <a:spcPts val="100"/>
                </a:spcAft>
                <a:buFont typeface="Arial" panose="020B0604020202020204" pitchFamily="34" charset="0"/>
                <a:buChar char="•"/>
              </a:pPr>
              <a:r>
                <a:rPr lang="en-US" sz="1550" dirty="0">
                  <a:solidFill>
                    <a:schemeClr val="bg1"/>
                  </a:solidFill>
                </a:rPr>
                <a:t>Develop final recommendations </a:t>
              </a:r>
            </a:p>
            <a:p>
              <a:pPr marL="228600" indent="-228600">
                <a:spcAft>
                  <a:spcPts val="100"/>
                </a:spcAft>
                <a:buFont typeface="Arial" panose="020B0604020202020204" pitchFamily="34" charset="0"/>
                <a:buChar char="•"/>
              </a:pPr>
              <a:r>
                <a:rPr lang="en-US" sz="1550" dirty="0">
                  <a:solidFill>
                    <a:schemeClr val="bg1"/>
                  </a:solidFill>
                </a:rPr>
                <a:t>Construct risk/harms statements </a:t>
              </a:r>
            </a:p>
            <a:p>
              <a:pPr marL="228600" indent="-228600">
                <a:spcAft>
                  <a:spcPts val="100"/>
                </a:spcAft>
                <a:buFont typeface="Arial" panose="020B0604020202020204" pitchFamily="34" charset="0"/>
                <a:buChar char="•"/>
              </a:pPr>
              <a:r>
                <a:rPr lang="en-US" sz="1550" dirty="0">
                  <a:solidFill>
                    <a:schemeClr val="bg1"/>
                  </a:solidFill>
                </a:rPr>
                <a:t>Define future research needs</a:t>
              </a:r>
            </a:p>
          </p:txBody>
        </p:sp>
        <p:sp>
          <p:nvSpPr>
            <p:cNvPr id="36" name="Rectangle: Rounded Corners 35">
              <a:extLst>
                <a:ext uri="{FF2B5EF4-FFF2-40B4-BE49-F238E27FC236}">
                  <a16:creationId xmlns:a16="http://schemas.microsoft.com/office/drawing/2014/main" id="{8BD71839-CFF3-49C4-A175-D1E776DBDA91}"/>
                </a:ext>
              </a:extLst>
            </p:cNvPr>
            <p:cNvSpPr/>
            <p:nvPr/>
          </p:nvSpPr>
          <p:spPr>
            <a:xfrm>
              <a:off x="9045503" y="3244295"/>
              <a:ext cx="2389898" cy="616149"/>
            </a:xfrm>
            <a:prstGeom prst="roundRect">
              <a:avLst/>
            </a:prstGeom>
            <a:solidFill>
              <a:schemeClr val="accent5"/>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600" b="1" dirty="0">
                  <a:solidFill>
                    <a:schemeClr val="bg1"/>
                  </a:solidFill>
                </a:rPr>
                <a:t>7.</a:t>
              </a:r>
              <a:r>
                <a:rPr lang="en-US" sz="1600" dirty="0">
                  <a:solidFill>
                    <a:schemeClr val="bg1"/>
                  </a:solidFill>
                </a:rPr>
                <a:t> </a:t>
              </a:r>
              <a:r>
                <a:rPr lang="en-US" sz="1600" b="1" dirty="0">
                  <a:solidFill>
                    <a:schemeClr val="bg1"/>
                  </a:solidFill>
                </a:rPr>
                <a:t>Approval Process</a:t>
              </a:r>
              <a:endParaRPr lang="en-US" sz="1600" dirty="0">
                <a:solidFill>
                  <a:schemeClr val="bg1"/>
                </a:solidFill>
              </a:endParaRPr>
            </a:p>
          </p:txBody>
        </p:sp>
        <p:sp>
          <p:nvSpPr>
            <p:cNvPr id="38" name="Rectangle: Rounded Corners 37">
              <a:extLst>
                <a:ext uri="{FF2B5EF4-FFF2-40B4-BE49-F238E27FC236}">
                  <a16:creationId xmlns:a16="http://schemas.microsoft.com/office/drawing/2014/main" id="{3FFE97A0-5950-4DFA-83D1-386776F0DB02}"/>
                </a:ext>
              </a:extLst>
            </p:cNvPr>
            <p:cNvSpPr/>
            <p:nvPr/>
          </p:nvSpPr>
          <p:spPr>
            <a:xfrm>
              <a:off x="9045503" y="4265228"/>
              <a:ext cx="2306726" cy="840276"/>
            </a:xfrm>
            <a:prstGeom prst="roundRect">
              <a:avLst/>
            </a:prstGeom>
            <a:solidFill>
              <a:schemeClr val="tx1">
                <a:lumMod val="50000"/>
                <a:lumOff val="5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b="1" dirty="0">
                  <a:solidFill>
                    <a:schemeClr val="bg1"/>
                  </a:solidFill>
                </a:rPr>
                <a:t>8.</a:t>
              </a:r>
              <a:r>
                <a:rPr lang="en-US" sz="1600" dirty="0">
                  <a:solidFill>
                    <a:schemeClr val="bg1"/>
                  </a:solidFill>
                </a:rPr>
                <a:t> </a:t>
              </a:r>
              <a:r>
                <a:rPr lang="en-US" sz="1600" b="1" dirty="0">
                  <a:solidFill>
                    <a:schemeClr val="bg1"/>
                  </a:solidFill>
                </a:rPr>
                <a:t>Communication, Dissemination, and Implementation </a:t>
              </a:r>
            </a:p>
          </p:txBody>
        </p:sp>
        <p:sp>
          <p:nvSpPr>
            <p:cNvPr id="9" name="Arrow: Down 8">
              <a:extLst>
                <a:ext uri="{FF2B5EF4-FFF2-40B4-BE49-F238E27FC236}">
                  <a16:creationId xmlns:a16="http://schemas.microsoft.com/office/drawing/2014/main" id="{48095A44-E598-4414-A100-9CD2DEE51ABE}"/>
                </a:ext>
              </a:extLst>
            </p:cNvPr>
            <p:cNvSpPr/>
            <p:nvPr/>
          </p:nvSpPr>
          <p:spPr>
            <a:xfrm>
              <a:off x="1762126" y="3038579"/>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5AFEB142-A7A4-4102-AD53-BE7ABD7A781F}"/>
                </a:ext>
              </a:extLst>
            </p:cNvPr>
            <p:cNvSpPr/>
            <p:nvPr/>
          </p:nvSpPr>
          <p:spPr>
            <a:xfrm>
              <a:off x="1743076" y="413395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44E26C1C-79F1-4A93-A0B3-070CD362DF25}"/>
                </a:ext>
              </a:extLst>
            </p:cNvPr>
            <p:cNvSpPr/>
            <p:nvPr/>
          </p:nvSpPr>
          <p:spPr>
            <a:xfrm rot="16200000">
              <a:off x="2981326" y="48769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7132E79A-9664-4783-9078-E2EFA52161F6}"/>
                </a:ext>
              </a:extLst>
            </p:cNvPr>
            <p:cNvSpPr/>
            <p:nvPr/>
          </p:nvSpPr>
          <p:spPr>
            <a:xfrm rot="16200000">
              <a:off x="5857876" y="3057629"/>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5" name="Arrow: Down 24">
              <a:extLst>
                <a:ext uri="{FF2B5EF4-FFF2-40B4-BE49-F238E27FC236}">
                  <a16:creationId xmlns:a16="http://schemas.microsoft.com/office/drawing/2014/main" id="{44D6EC09-6C5C-4A64-802D-4E3B71D3C93F}"/>
                </a:ext>
              </a:extLst>
            </p:cNvPr>
            <p:cNvSpPr/>
            <p:nvPr/>
          </p:nvSpPr>
          <p:spPr>
            <a:xfrm>
              <a:off x="10115551" y="38863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7" name="Arrow: Down 26">
              <a:extLst>
                <a:ext uri="{FF2B5EF4-FFF2-40B4-BE49-F238E27FC236}">
                  <a16:creationId xmlns:a16="http://schemas.microsoft.com/office/drawing/2014/main" id="{4E92BDAB-0910-40A9-908E-5B4CC3B8D55C}"/>
                </a:ext>
              </a:extLst>
            </p:cNvPr>
            <p:cNvSpPr/>
            <p:nvPr/>
          </p:nvSpPr>
          <p:spPr>
            <a:xfrm>
              <a:off x="7315201" y="51055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8" name="Arrow: Down 27">
              <a:extLst>
                <a:ext uri="{FF2B5EF4-FFF2-40B4-BE49-F238E27FC236}">
                  <a16:creationId xmlns:a16="http://schemas.microsoft.com/office/drawing/2014/main" id="{02C8820D-4495-4028-A055-916DA9405218}"/>
                </a:ext>
              </a:extLst>
            </p:cNvPr>
            <p:cNvSpPr/>
            <p:nvPr/>
          </p:nvSpPr>
          <p:spPr>
            <a:xfrm rot="12332901">
              <a:off x="8755686" y="3834122"/>
              <a:ext cx="54864" cy="16459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Tree>
    <p:extLst>
      <p:ext uri="{BB962C8B-B14F-4D97-AF65-F5344CB8AC3E}">
        <p14:creationId xmlns:p14="http://schemas.microsoft.com/office/powerpoint/2010/main" val="10515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8FA906-2F1C-4FD0-A342-A4C0884FB3F1}"/>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5" name="Title 1">
            <a:extLst>
              <a:ext uri="{FF2B5EF4-FFF2-40B4-BE49-F238E27FC236}">
                <a16:creationId xmlns:a16="http://schemas.microsoft.com/office/drawing/2014/main" id="{ACDE3AC2-19BD-4DE7-97D4-7AD39CA665E0}"/>
              </a:ext>
            </a:extLst>
          </p:cNvPr>
          <p:cNvSpPr txBox="1">
            <a:spLocks/>
          </p:cNvSpPr>
          <p:nvPr/>
        </p:nvSpPr>
        <p:spPr>
          <a:xfrm>
            <a:off x="532786" y="71818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FORMULATING PICOs</a:t>
            </a:r>
          </a:p>
        </p:txBody>
      </p:sp>
      <p:graphicFrame>
        <p:nvGraphicFramePr>
          <p:cNvPr id="8" name="Diagram 7">
            <a:extLst>
              <a:ext uri="{FF2B5EF4-FFF2-40B4-BE49-F238E27FC236}">
                <a16:creationId xmlns:a16="http://schemas.microsoft.com/office/drawing/2014/main" id="{2A860271-275D-4AD3-A7BA-34FA7A1C8BE9}"/>
              </a:ext>
            </a:extLst>
          </p:cNvPr>
          <p:cNvGraphicFramePr/>
          <p:nvPr>
            <p:extLst>
              <p:ext uri="{D42A27DB-BD31-4B8C-83A1-F6EECF244321}">
                <p14:modId xmlns:p14="http://schemas.microsoft.com/office/powerpoint/2010/main" val="617900474"/>
              </p:ext>
            </p:extLst>
          </p:nvPr>
        </p:nvGraphicFramePr>
        <p:xfrm>
          <a:off x="1872834" y="959972"/>
          <a:ext cx="8446332" cy="4940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485408"/>
      </p:ext>
    </p:extLst>
  </p:cSld>
  <p:clrMapOvr>
    <a:masterClrMapping/>
  </p:clrMapOvr>
</p:sld>
</file>

<file path=ppt/theme/theme1.xml><?xml version="1.0" encoding="utf-8"?>
<a:theme xmlns:a="http://schemas.openxmlformats.org/drawingml/2006/main" name="AAOS Academy Wide">
  <a:themeElements>
    <a:clrScheme name="AAOS">
      <a:dk1>
        <a:sysClr val="windowText" lastClr="000000"/>
      </a:dk1>
      <a:lt1>
        <a:sysClr val="window" lastClr="FFFFFF"/>
      </a:lt1>
      <a:dk2>
        <a:srgbClr val="44546A"/>
      </a:dk2>
      <a:lt2>
        <a:srgbClr val="E7E6E6"/>
      </a:lt2>
      <a:accent1>
        <a:srgbClr val="CC0033"/>
      </a:accent1>
      <a:accent2>
        <a:srgbClr val="595959"/>
      </a:accent2>
      <a:accent3>
        <a:srgbClr val="009C99"/>
      </a:accent3>
      <a:accent4>
        <a:srgbClr val="DE8703"/>
      </a:accent4>
      <a:accent5>
        <a:srgbClr val="75263B"/>
      </a:accent5>
      <a:accent6>
        <a:srgbClr val="CC0033"/>
      </a:accent6>
      <a:hlink>
        <a:srgbClr val="595959"/>
      </a:hlink>
      <a:folHlink>
        <a:srgbClr val="009C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OS Academy Wide" id="{86BE5602-3B72-4764-A0DE-80F37099AD5C}" vid="{F9551D0F-7150-4A8D-B208-3BC0BFD0F9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AAOS Academy Wide</Template>
  <TotalTime>9788</TotalTime>
  <Words>25802</Words>
  <Application>Microsoft Office PowerPoint</Application>
  <PresentationFormat>Widescreen</PresentationFormat>
  <Paragraphs>1265</Paragraphs>
  <Slides>76</Slides>
  <Notes>76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Arial</vt:lpstr>
      <vt:lpstr>Bahnschrift Light Condensed</vt:lpstr>
      <vt:lpstr>Calibri</vt:lpstr>
      <vt:lpstr>Fira Sans</vt:lpstr>
      <vt:lpstr>Open Sans</vt:lpstr>
      <vt:lpstr>Times New Roman</vt:lpstr>
      <vt:lpstr>Wingdings</vt:lpstr>
      <vt:lpstr>AAOS Academy Wide</vt:lpstr>
      <vt:lpstr> Management of Osteoarthritis of the Hip: Evidence-Based Clinical Practice Guideline</vt:lpstr>
      <vt:lpstr>PowerPoint Presentation</vt:lpstr>
      <vt:lpstr>PowerPoint Presentation</vt:lpstr>
      <vt:lpstr>GOALS AND RATIONALE OF A CLINICAL PRACTICE GUIDELINE </vt:lpstr>
      <vt:lpstr>WHAT IS EVIDENCE-BASED MEDICINE?</vt:lpstr>
      <vt:lpstr>WHAT IS EVIDENCE-BASED MEDICINE?</vt:lpstr>
      <vt:lpstr>IOM STANDARDS FOR DEVELOPING TRUSTWORTHY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OF OSTEOARTHRITIS OF THE HIP CLINICAL PRACTICE GUIDELINE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provided for each recommendation</vt:lpstr>
      <vt:lpstr>Appropriate Use Criteria Tool</vt:lpstr>
      <vt:lpstr>PowerPoint Presentation</vt:lpstr>
    </vt:vector>
  </TitlesOfParts>
  <Company>AAOS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Geoghegan, Maureen</dc:creator>
  <cp:lastModifiedBy>Krause, Barbara</cp:lastModifiedBy>
  <cp:revision>569</cp:revision>
  <dcterms:created xsi:type="dcterms:W3CDTF">2016-02-19T16:32:04Z</dcterms:created>
  <dcterms:modified xsi:type="dcterms:W3CDTF">2020-10-28T15:06:58Z</dcterms:modified>
</cp:coreProperties>
</file>