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256" r:id="rId2"/>
    <p:sldId id="433" r:id="rId3"/>
    <p:sldId id="434" r:id="rId4"/>
    <p:sldId id="435" r:id="rId5"/>
    <p:sldId id="316" r:id="rId6"/>
    <p:sldId id="436" r:id="rId7"/>
    <p:sldId id="318" r:id="rId8"/>
    <p:sldId id="285" r:id="rId9"/>
    <p:sldId id="309" r:id="rId10"/>
    <p:sldId id="286" r:id="rId11"/>
    <p:sldId id="288" r:id="rId12"/>
    <p:sldId id="287" r:id="rId13"/>
    <p:sldId id="290" r:id="rId14"/>
    <p:sldId id="324" r:id="rId15"/>
    <p:sldId id="437" r:id="rId16"/>
    <p:sldId id="482" r:id="rId17"/>
    <p:sldId id="289" r:id="rId18"/>
    <p:sldId id="495" r:id="rId19"/>
    <p:sldId id="484" r:id="rId20"/>
    <p:sldId id="438" r:id="rId21"/>
    <p:sldId id="291" r:id="rId22"/>
    <p:sldId id="293" r:id="rId23"/>
    <p:sldId id="439" r:id="rId24"/>
    <p:sldId id="322" r:id="rId25"/>
    <p:sldId id="282" r:id="rId26"/>
    <p:sldId id="494" r:id="rId27"/>
    <p:sldId id="447" r:id="rId28"/>
    <p:sldId id="415" r:id="rId29"/>
    <p:sldId id="259" r:id="rId30"/>
    <p:sldId id="416" r:id="rId31"/>
    <p:sldId id="485" r:id="rId32"/>
    <p:sldId id="486" r:id="rId33"/>
    <p:sldId id="487" r:id="rId34"/>
    <p:sldId id="397" r:id="rId35"/>
    <p:sldId id="398" r:id="rId36"/>
    <p:sldId id="284" r:id="rId37"/>
    <p:sldId id="296" r:id="rId38"/>
    <p:sldId id="481" r:id="rId39"/>
    <p:sldId id="488" r:id="rId40"/>
    <p:sldId id="295" r:id="rId41"/>
    <p:sldId id="472" r:id="rId42"/>
    <p:sldId id="473" r:id="rId43"/>
    <p:sldId id="489" r:id="rId44"/>
    <p:sldId id="490" r:id="rId45"/>
    <p:sldId id="491" r:id="rId46"/>
    <p:sldId id="492" r:id="rId47"/>
    <p:sldId id="493" r:id="rId48"/>
    <p:sldId id="325" r:id="rId49"/>
    <p:sldId id="414" r:id="rId50"/>
    <p:sldId id="304" r:id="rId51"/>
    <p:sldId id="357" r:id="rId52"/>
    <p:sldId id="356" r:id="rId53"/>
    <p:sldId id="30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Quinn" initials="HQ" lastIdx="1" clrIdx="0">
    <p:extLst>
      <p:ext uri="{19B8F6BF-5375-455C-9EA6-DF929625EA0E}">
        <p15:presenceInfo xmlns:p15="http://schemas.microsoft.com/office/powerpoint/2012/main" userId="S-1-5-21-85748401-52711418-1718223645-29302" providerId="AD"/>
      </p:ext>
    </p:extLst>
  </p:cmAuthor>
  <p:cmAuthor id="2" name="Krause, Barbara" initials="KB" lastIdx="1" clrIdx="1">
    <p:extLst>
      <p:ext uri="{19B8F6BF-5375-455C-9EA6-DF929625EA0E}">
        <p15:presenceInfo xmlns:p15="http://schemas.microsoft.com/office/powerpoint/2012/main" userId="S::krause@aaos.org::6db2c089-7005-4d2b-a6d5-984da0e7f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9900"/>
    <a:srgbClr val="660066"/>
    <a:srgbClr val="990033"/>
    <a:srgbClr val="7AA7A6"/>
    <a:srgbClr val="E7EFEF"/>
    <a:srgbClr val="CB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48198" autoAdjust="0"/>
  </p:normalViewPr>
  <p:slideViewPr>
    <p:cSldViewPr snapToGrid="0">
      <p:cViewPr varScale="1">
        <p:scale>
          <a:sx n="62" d="100"/>
          <a:sy n="62" d="100"/>
        </p:scale>
        <p:origin x="2700"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2022"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BE7B0-A1ED-4D11-8537-EFC76F2025DF}" type="doc">
      <dgm:prSet loTypeId="urn:microsoft.com/office/officeart/2005/8/layout/venn1" loCatId="relationship" qsTypeId="urn:microsoft.com/office/officeart/2005/8/quickstyle/simple1" qsCatId="simple" csTypeId="urn:microsoft.com/office/officeart/2005/8/colors/colorful4" csCatId="colorful" phldr="1"/>
      <dgm:spPr/>
    </dgm:pt>
    <dgm:pt modelId="{C4EA608D-0CF7-40A7-BFE2-F2EE27589D34}">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Individual Clinical Experience</a:t>
          </a:r>
        </a:p>
      </dgm:t>
    </dgm:pt>
    <dgm:pt modelId="{B4759BFE-2E7B-49D7-9A86-FE9819FF7091}" type="parTrans" cxnId="{C370CDD7-D5B2-4062-A4E8-73DFF4BF2F05}">
      <dgm:prSet/>
      <dgm:spPr/>
      <dgm:t>
        <a:bodyPr/>
        <a:lstStyle/>
        <a:p>
          <a:endParaRPr lang="en-US"/>
        </a:p>
      </dgm:t>
    </dgm:pt>
    <dgm:pt modelId="{DE9A7601-14A6-4E3D-8F2C-24F8D97E0574}" type="sibTrans" cxnId="{C370CDD7-D5B2-4062-A4E8-73DFF4BF2F05}">
      <dgm:prSet/>
      <dgm:spPr/>
      <dgm:t>
        <a:bodyPr/>
        <a:lstStyle/>
        <a:p>
          <a:endParaRPr lang="en-US"/>
        </a:p>
      </dgm:t>
    </dgm:pt>
    <dgm:pt modelId="{13C0B35B-4A4E-4CBF-B99D-4CC3BF2655C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Best External Evidence</a:t>
          </a:r>
        </a:p>
      </dgm:t>
    </dgm:pt>
    <dgm:pt modelId="{030C018F-DB20-4E5F-BBE1-03764FBD223B}" type="parTrans" cxnId="{DFECF47F-FF05-4E0D-973D-944DD6F323C5}">
      <dgm:prSet/>
      <dgm:spPr/>
      <dgm:t>
        <a:bodyPr/>
        <a:lstStyle/>
        <a:p>
          <a:endParaRPr lang="en-US"/>
        </a:p>
      </dgm:t>
    </dgm:pt>
    <dgm:pt modelId="{AE547CF1-D952-4C74-9E0D-36479B90F9C9}" type="sibTrans" cxnId="{DFECF47F-FF05-4E0D-973D-944DD6F323C5}">
      <dgm:prSet/>
      <dgm:spPr/>
      <dgm:t>
        <a:bodyPr/>
        <a:lstStyle/>
        <a:p>
          <a:endParaRPr lang="en-US"/>
        </a:p>
      </dgm:t>
    </dgm:pt>
    <dgm:pt modelId="{4178A90F-5081-40BE-BFCB-82CCEFF6979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Patient Values and Expectations</a:t>
          </a:r>
        </a:p>
      </dgm:t>
    </dgm:pt>
    <dgm:pt modelId="{8867F81D-2917-4E34-93D0-89D947A8E8F1}" type="parTrans" cxnId="{8DC1268E-731A-41E6-B67C-7E0939B04025}">
      <dgm:prSet/>
      <dgm:spPr/>
      <dgm:t>
        <a:bodyPr/>
        <a:lstStyle/>
        <a:p>
          <a:endParaRPr lang="en-US"/>
        </a:p>
      </dgm:t>
    </dgm:pt>
    <dgm:pt modelId="{33FC7490-433A-4D14-B89C-04614D347B88}" type="sibTrans" cxnId="{8DC1268E-731A-41E6-B67C-7E0939B04025}">
      <dgm:prSet/>
      <dgm:spPr/>
      <dgm:t>
        <a:bodyPr/>
        <a:lstStyle/>
        <a:p>
          <a:endParaRPr lang="en-US"/>
        </a:p>
      </dgm:t>
    </dgm:pt>
    <dgm:pt modelId="{A1F35E60-B220-47B7-9BF5-38D9AB791D07}" type="pres">
      <dgm:prSet presAssocID="{8E2BE7B0-A1ED-4D11-8537-EFC76F2025DF}" presName="compositeShape" presStyleCnt="0">
        <dgm:presLayoutVars>
          <dgm:chMax val="7"/>
          <dgm:dir/>
          <dgm:resizeHandles val="exact"/>
        </dgm:presLayoutVars>
      </dgm:prSet>
      <dgm:spPr/>
    </dgm:pt>
    <dgm:pt modelId="{727B218C-2941-4D5B-883C-9B204D964D4D}" type="pres">
      <dgm:prSet presAssocID="{C4EA608D-0CF7-40A7-BFE2-F2EE27589D34}" presName="circ1" presStyleLbl="vennNode1" presStyleIdx="0" presStyleCnt="3"/>
      <dgm:spPr/>
    </dgm:pt>
    <dgm:pt modelId="{30A93F46-C63D-406D-AA6B-7CAE55AAB39D}" type="pres">
      <dgm:prSet presAssocID="{C4EA608D-0CF7-40A7-BFE2-F2EE27589D34}" presName="circ1Tx" presStyleLbl="revTx" presStyleIdx="0" presStyleCnt="0">
        <dgm:presLayoutVars>
          <dgm:chMax val="0"/>
          <dgm:chPref val="0"/>
          <dgm:bulletEnabled val="1"/>
        </dgm:presLayoutVars>
      </dgm:prSet>
      <dgm:spPr/>
    </dgm:pt>
    <dgm:pt modelId="{A9CDFF7C-4296-4216-91A6-C4A63DD9333D}" type="pres">
      <dgm:prSet presAssocID="{13C0B35B-4A4E-4CBF-B99D-4CC3BF2655CE}" presName="circ2" presStyleLbl="vennNode1" presStyleIdx="1" presStyleCnt="3"/>
      <dgm:spPr/>
    </dgm:pt>
    <dgm:pt modelId="{C04CDD71-FB3F-414F-B3A6-D73B6C380E88}" type="pres">
      <dgm:prSet presAssocID="{13C0B35B-4A4E-4CBF-B99D-4CC3BF2655CE}" presName="circ2Tx" presStyleLbl="revTx" presStyleIdx="0" presStyleCnt="0">
        <dgm:presLayoutVars>
          <dgm:chMax val="0"/>
          <dgm:chPref val="0"/>
          <dgm:bulletEnabled val="1"/>
        </dgm:presLayoutVars>
      </dgm:prSet>
      <dgm:spPr/>
    </dgm:pt>
    <dgm:pt modelId="{8AD63842-E224-4CFD-A410-C8C2ACDD7E3C}" type="pres">
      <dgm:prSet presAssocID="{4178A90F-5081-40BE-BFCB-82CCEFF69797}" presName="circ3" presStyleLbl="vennNode1" presStyleIdx="2" presStyleCnt="3"/>
      <dgm:spPr/>
    </dgm:pt>
    <dgm:pt modelId="{650BE51D-6AC3-4901-BC53-1583C34FB712}" type="pres">
      <dgm:prSet presAssocID="{4178A90F-5081-40BE-BFCB-82CCEFF69797}" presName="circ3Tx" presStyleLbl="revTx" presStyleIdx="0" presStyleCnt="0">
        <dgm:presLayoutVars>
          <dgm:chMax val="0"/>
          <dgm:chPref val="0"/>
          <dgm:bulletEnabled val="1"/>
        </dgm:presLayoutVars>
      </dgm:prSet>
      <dgm:spPr/>
    </dgm:pt>
  </dgm:ptLst>
  <dgm:cxnLst>
    <dgm:cxn modelId="{9EC2A804-F252-49C0-8657-BC596ED7F714}" type="presOf" srcId="{13C0B35B-4A4E-4CBF-B99D-4CC3BF2655CE}" destId="{C04CDD71-FB3F-414F-B3A6-D73B6C380E88}" srcOrd="1" destOrd="0" presId="urn:microsoft.com/office/officeart/2005/8/layout/venn1"/>
    <dgm:cxn modelId="{3219731B-BE29-452A-8FE0-4F5720D133AE}" type="presOf" srcId="{4178A90F-5081-40BE-BFCB-82CCEFF69797}" destId="{650BE51D-6AC3-4901-BC53-1583C34FB712}" srcOrd="1" destOrd="0" presId="urn:microsoft.com/office/officeart/2005/8/layout/venn1"/>
    <dgm:cxn modelId="{8116D329-0FDD-4729-A158-90460952DA08}" type="presOf" srcId="{4178A90F-5081-40BE-BFCB-82CCEFF69797}" destId="{8AD63842-E224-4CFD-A410-C8C2ACDD7E3C}" srcOrd="0" destOrd="0" presId="urn:microsoft.com/office/officeart/2005/8/layout/venn1"/>
    <dgm:cxn modelId="{B1770364-F288-498E-9B1F-36C84914F2A4}" type="presOf" srcId="{8E2BE7B0-A1ED-4D11-8537-EFC76F2025DF}" destId="{A1F35E60-B220-47B7-9BF5-38D9AB791D07}" srcOrd="0" destOrd="0" presId="urn:microsoft.com/office/officeart/2005/8/layout/venn1"/>
    <dgm:cxn modelId="{15E46D6A-1564-4C59-9979-B69E9EECBBA7}" type="presOf" srcId="{C4EA608D-0CF7-40A7-BFE2-F2EE27589D34}" destId="{727B218C-2941-4D5B-883C-9B204D964D4D}" srcOrd="0" destOrd="0" presId="urn:microsoft.com/office/officeart/2005/8/layout/venn1"/>
    <dgm:cxn modelId="{E264586B-5EEA-4E3E-8431-5DD04A54B8C2}" type="presOf" srcId="{13C0B35B-4A4E-4CBF-B99D-4CC3BF2655CE}" destId="{A9CDFF7C-4296-4216-91A6-C4A63DD9333D}" srcOrd="0" destOrd="0" presId="urn:microsoft.com/office/officeart/2005/8/layout/venn1"/>
    <dgm:cxn modelId="{CE901C56-C847-4386-B3E7-5E0252614FF1}" type="presOf" srcId="{C4EA608D-0CF7-40A7-BFE2-F2EE27589D34}" destId="{30A93F46-C63D-406D-AA6B-7CAE55AAB39D}" srcOrd="1" destOrd="0" presId="urn:microsoft.com/office/officeart/2005/8/layout/venn1"/>
    <dgm:cxn modelId="{DFECF47F-FF05-4E0D-973D-944DD6F323C5}" srcId="{8E2BE7B0-A1ED-4D11-8537-EFC76F2025DF}" destId="{13C0B35B-4A4E-4CBF-B99D-4CC3BF2655CE}" srcOrd="1" destOrd="0" parTransId="{030C018F-DB20-4E5F-BBE1-03764FBD223B}" sibTransId="{AE547CF1-D952-4C74-9E0D-36479B90F9C9}"/>
    <dgm:cxn modelId="{8DC1268E-731A-41E6-B67C-7E0939B04025}" srcId="{8E2BE7B0-A1ED-4D11-8537-EFC76F2025DF}" destId="{4178A90F-5081-40BE-BFCB-82CCEFF69797}" srcOrd="2" destOrd="0" parTransId="{8867F81D-2917-4E34-93D0-89D947A8E8F1}" sibTransId="{33FC7490-433A-4D14-B89C-04614D347B88}"/>
    <dgm:cxn modelId="{C370CDD7-D5B2-4062-A4E8-73DFF4BF2F05}" srcId="{8E2BE7B0-A1ED-4D11-8537-EFC76F2025DF}" destId="{C4EA608D-0CF7-40A7-BFE2-F2EE27589D34}" srcOrd="0" destOrd="0" parTransId="{B4759BFE-2E7B-49D7-9A86-FE9819FF7091}" sibTransId="{DE9A7601-14A6-4E3D-8F2C-24F8D97E0574}"/>
    <dgm:cxn modelId="{304F3AE5-3ADB-4063-8ADA-1583FDFB7425}" type="presParOf" srcId="{A1F35E60-B220-47B7-9BF5-38D9AB791D07}" destId="{727B218C-2941-4D5B-883C-9B204D964D4D}" srcOrd="0" destOrd="0" presId="urn:microsoft.com/office/officeart/2005/8/layout/venn1"/>
    <dgm:cxn modelId="{BD5414B6-E53A-4E6C-B702-393F95A6B938}" type="presParOf" srcId="{A1F35E60-B220-47B7-9BF5-38D9AB791D07}" destId="{30A93F46-C63D-406D-AA6B-7CAE55AAB39D}" srcOrd="1" destOrd="0" presId="urn:microsoft.com/office/officeart/2005/8/layout/venn1"/>
    <dgm:cxn modelId="{F9D1F962-0AC2-4450-80F7-C8202D501F9D}" type="presParOf" srcId="{A1F35E60-B220-47B7-9BF5-38D9AB791D07}" destId="{A9CDFF7C-4296-4216-91A6-C4A63DD9333D}" srcOrd="2" destOrd="0" presId="urn:microsoft.com/office/officeart/2005/8/layout/venn1"/>
    <dgm:cxn modelId="{E8DAC6CC-7CA8-41F5-A279-F8CD660C1A9C}" type="presParOf" srcId="{A1F35E60-B220-47B7-9BF5-38D9AB791D07}" destId="{C04CDD71-FB3F-414F-B3A6-D73B6C380E88}" srcOrd="3" destOrd="0" presId="urn:microsoft.com/office/officeart/2005/8/layout/venn1"/>
    <dgm:cxn modelId="{33204346-5E5F-403E-8DB6-11C42BDB556D}" type="presParOf" srcId="{A1F35E60-B220-47B7-9BF5-38D9AB791D07}" destId="{8AD63842-E224-4CFD-A410-C8C2ACDD7E3C}" srcOrd="4" destOrd="0" presId="urn:microsoft.com/office/officeart/2005/8/layout/venn1"/>
    <dgm:cxn modelId="{164A9A43-2EFC-4371-AEF0-8B5C1772CA97}" type="presParOf" srcId="{A1F35E60-B220-47B7-9BF5-38D9AB791D07}" destId="{650BE51D-6AC3-4901-BC53-1583C34FB7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CA8D5-2850-4D5F-9F28-E5F01D8C7B7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E9A672-67C7-4FD1-8247-D6CDA23D9881}">
      <dgm:prSet phldrT="[Text]" custT="1"/>
      <dgm:spPr/>
      <dgm:t>
        <a:bodyPr/>
        <a:lstStyle/>
        <a:p>
          <a:r>
            <a:rPr lang="en-US" sz="2800" dirty="0"/>
            <a:t>“P” </a:t>
          </a:r>
          <a:r>
            <a:rPr lang="en-US" sz="2200" dirty="0"/>
            <a:t>= Patient Population</a:t>
          </a:r>
        </a:p>
      </dgm:t>
    </dgm:pt>
    <dgm:pt modelId="{C78F1F74-1CC5-4DAE-9086-5E6F5796D9F9}" type="parTrans" cxnId="{60AAAB62-08F9-49FC-80A9-F7E062CC77E3}">
      <dgm:prSet/>
      <dgm:spPr/>
      <dgm:t>
        <a:bodyPr/>
        <a:lstStyle/>
        <a:p>
          <a:endParaRPr lang="en-US"/>
        </a:p>
      </dgm:t>
    </dgm:pt>
    <dgm:pt modelId="{58DA7C57-629C-473A-84C6-670BBA19D9D7}" type="sibTrans" cxnId="{60AAAB62-08F9-49FC-80A9-F7E062CC77E3}">
      <dgm:prSet/>
      <dgm:spPr/>
      <dgm:t>
        <a:bodyPr/>
        <a:lstStyle/>
        <a:p>
          <a:endParaRPr lang="en-US"/>
        </a:p>
      </dgm:t>
    </dgm:pt>
    <dgm:pt modelId="{565A5DF8-CCC8-4C9E-99AC-D86192503BB2}">
      <dgm:prSet phldrT="[Text]" custT="1"/>
      <dgm:spPr/>
      <dgm:t>
        <a:bodyPr/>
        <a:lstStyle/>
        <a:p>
          <a:r>
            <a:rPr lang="en-US" sz="2800" dirty="0"/>
            <a:t>“I” </a:t>
          </a:r>
          <a:r>
            <a:rPr lang="en-US" sz="2200" dirty="0"/>
            <a:t>= Intervention or variable of Interest </a:t>
          </a:r>
        </a:p>
      </dgm:t>
    </dgm:pt>
    <dgm:pt modelId="{CF7E9580-68E9-421E-9E27-C33C766125CA}" type="parTrans" cxnId="{C48BAE9C-D315-45CC-9EC9-273F9F59079C}">
      <dgm:prSet/>
      <dgm:spPr/>
      <dgm:t>
        <a:bodyPr/>
        <a:lstStyle/>
        <a:p>
          <a:endParaRPr lang="en-US"/>
        </a:p>
      </dgm:t>
    </dgm:pt>
    <dgm:pt modelId="{189966C6-C549-44BE-A184-7A5F0502ED24}" type="sibTrans" cxnId="{C48BAE9C-D315-45CC-9EC9-273F9F59079C}">
      <dgm:prSet/>
      <dgm:spPr/>
      <dgm:t>
        <a:bodyPr/>
        <a:lstStyle/>
        <a:p>
          <a:endParaRPr lang="en-US"/>
        </a:p>
      </dgm:t>
    </dgm:pt>
    <dgm:pt modelId="{FDE904DC-136F-448C-8B2C-DB9D9642862A}">
      <dgm:prSet phldrT="[Text]" custT="1"/>
      <dgm:spPr/>
      <dgm:t>
        <a:bodyPr/>
        <a:lstStyle/>
        <a:p>
          <a:r>
            <a:rPr lang="en-US" sz="2800" dirty="0"/>
            <a:t>“C” </a:t>
          </a:r>
          <a:r>
            <a:rPr lang="en-US" sz="2300" dirty="0"/>
            <a:t>= Comparison</a:t>
          </a:r>
        </a:p>
      </dgm:t>
    </dgm:pt>
    <dgm:pt modelId="{C8C92E6F-1820-438F-AE3D-922A6AEF4FA3}" type="parTrans" cxnId="{4AF65809-DF7C-4C52-93B2-6E67DB443B7B}">
      <dgm:prSet/>
      <dgm:spPr/>
      <dgm:t>
        <a:bodyPr/>
        <a:lstStyle/>
        <a:p>
          <a:endParaRPr lang="en-US"/>
        </a:p>
      </dgm:t>
    </dgm:pt>
    <dgm:pt modelId="{D2C000C4-2662-456B-A4FA-6F21AFEFF2CA}" type="sibTrans" cxnId="{4AF65809-DF7C-4C52-93B2-6E67DB443B7B}">
      <dgm:prSet/>
      <dgm:spPr/>
      <dgm:t>
        <a:bodyPr/>
        <a:lstStyle/>
        <a:p>
          <a:endParaRPr lang="en-US"/>
        </a:p>
      </dgm:t>
    </dgm:pt>
    <dgm:pt modelId="{DB3E3D9B-8553-42E4-8193-9ED7E587EDEF}">
      <dgm:prSet custT="1"/>
      <dgm:spPr/>
      <dgm:t>
        <a:bodyPr/>
        <a:lstStyle/>
        <a:p>
          <a:r>
            <a:rPr lang="en-US" sz="2800" dirty="0"/>
            <a:t>“O” = </a:t>
          </a:r>
          <a:r>
            <a:rPr lang="en-US" sz="2300" dirty="0"/>
            <a:t>Outcome</a:t>
          </a:r>
        </a:p>
      </dgm:t>
    </dgm:pt>
    <dgm:pt modelId="{1A36E04D-8997-408C-81DC-B914FCBE1112}" type="parTrans" cxnId="{7FF54F9A-E68D-43BB-A079-19C92830CF34}">
      <dgm:prSet/>
      <dgm:spPr/>
      <dgm:t>
        <a:bodyPr/>
        <a:lstStyle/>
        <a:p>
          <a:endParaRPr lang="en-US"/>
        </a:p>
      </dgm:t>
    </dgm:pt>
    <dgm:pt modelId="{CC7E4837-DF90-4E43-AA01-8B5EA120635E}" type="sibTrans" cxnId="{7FF54F9A-E68D-43BB-A079-19C92830CF34}">
      <dgm:prSet/>
      <dgm:spPr/>
      <dgm:t>
        <a:bodyPr/>
        <a:lstStyle/>
        <a:p>
          <a:endParaRPr lang="en-US"/>
        </a:p>
      </dgm:t>
    </dgm:pt>
    <dgm:pt modelId="{CE44EC4E-F871-42C3-8C84-0C67426CC376}" type="pres">
      <dgm:prSet presAssocID="{C18CA8D5-2850-4D5F-9F28-E5F01D8C7B7A}" presName="Name0" presStyleCnt="0">
        <dgm:presLayoutVars>
          <dgm:dir/>
          <dgm:animLvl val="lvl"/>
          <dgm:resizeHandles val="exact"/>
        </dgm:presLayoutVars>
      </dgm:prSet>
      <dgm:spPr/>
    </dgm:pt>
    <dgm:pt modelId="{C478D406-773E-4E07-9A4A-B746E5F575E6}" type="pres">
      <dgm:prSet presAssocID="{E3E9A672-67C7-4FD1-8247-D6CDA23D9881}" presName="linNode" presStyleCnt="0"/>
      <dgm:spPr/>
    </dgm:pt>
    <dgm:pt modelId="{28B0E5C5-571C-45C7-A1D0-5C55C68DF2B7}" type="pres">
      <dgm:prSet presAssocID="{E3E9A672-67C7-4FD1-8247-D6CDA23D9881}" presName="parentText" presStyleLbl="node1" presStyleIdx="0" presStyleCnt="4">
        <dgm:presLayoutVars>
          <dgm:chMax val="1"/>
          <dgm:bulletEnabled val="1"/>
        </dgm:presLayoutVars>
      </dgm:prSet>
      <dgm:spPr/>
    </dgm:pt>
    <dgm:pt modelId="{EA325245-474D-44C6-AEC5-92D5D6894C63}" type="pres">
      <dgm:prSet presAssocID="{58DA7C57-629C-473A-84C6-670BBA19D9D7}" presName="sp" presStyleCnt="0"/>
      <dgm:spPr/>
    </dgm:pt>
    <dgm:pt modelId="{179E11D3-F7B5-4739-B76C-DA48A2CA693E}" type="pres">
      <dgm:prSet presAssocID="{565A5DF8-CCC8-4C9E-99AC-D86192503BB2}" presName="linNode" presStyleCnt="0"/>
      <dgm:spPr/>
    </dgm:pt>
    <dgm:pt modelId="{09B14002-A7EA-4EDD-B088-0C2F517AE98E}" type="pres">
      <dgm:prSet presAssocID="{565A5DF8-CCC8-4C9E-99AC-D86192503BB2}" presName="parentText" presStyleLbl="node1" presStyleIdx="1" presStyleCnt="4">
        <dgm:presLayoutVars>
          <dgm:chMax val="1"/>
          <dgm:bulletEnabled val="1"/>
        </dgm:presLayoutVars>
      </dgm:prSet>
      <dgm:spPr/>
    </dgm:pt>
    <dgm:pt modelId="{2C231AD7-7FE3-4223-B1F1-4E7EE3E2CC29}" type="pres">
      <dgm:prSet presAssocID="{189966C6-C549-44BE-A184-7A5F0502ED24}" presName="sp" presStyleCnt="0"/>
      <dgm:spPr/>
    </dgm:pt>
    <dgm:pt modelId="{002EF760-9F71-4752-9C81-5F66303A340E}" type="pres">
      <dgm:prSet presAssocID="{FDE904DC-136F-448C-8B2C-DB9D9642862A}" presName="linNode" presStyleCnt="0"/>
      <dgm:spPr/>
    </dgm:pt>
    <dgm:pt modelId="{6302F366-D676-4810-BAA0-4D5C74E2CD97}" type="pres">
      <dgm:prSet presAssocID="{FDE904DC-136F-448C-8B2C-DB9D9642862A}" presName="parentText" presStyleLbl="node1" presStyleIdx="2" presStyleCnt="4">
        <dgm:presLayoutVars>
          <dgm:chMax val="1"/>
          <dgm:bulletEnabled val="1"/>
        </dgm:presLayoutVars>
      </dgm:prSet>
      <dgm:spPr/>
    </dgm:pt>
    <dgm:pt modelId="{74D6E582-FBFB-4152-9F83-8B6C6FD8A85D}" type="pres">
      <dgm:prSet presAssocID="{D2C000C4-2662-456B-A4FA-6F21AFEFF2CA}" presName="sp" presStyleCnt="0"/>
      <dgm:spPr/>
    </dgm:pt>
    <dgm:pt modelId="{D80788D3-8AA0-4CB5-ABB6-25EC45536B04}" type="pres">
      <dgm:prSet presAssocID="{DB3E3D9B-8553-42E4-8193-9ED7E587EDEF}" presName="linNode" presStyleCnt="0"/>
      <dgm:spPr/>
    </dgm:pt>
    <dgm:pt modelId="{9649B2A2-CC72-4B71-BF4D-7BD92D25FEB4}" type="pres">
      <dgm:prSet presAssocID="{DB3E3D9B-8553-42E4-8193-9ED7E587EDEF}" presName="parentText" presStyleLbl="node1" presStyleIdx="3" presStyleCnt="4">
        <dgm:presLayoutVars>
          <dgm:chMax val="1"/>
          <dgm:bulletEnabled val="1"/>
        </dgm:presLayoutVars>
      </dgm:prSet>
      <dgm:spPr/>
    </dgm:pt>
  </dgm:ptLst>
  <dgm:cxnLst>
    <dgm:cxn modelId="{4AF65809-DF7C-4C52-93B2-6E67DB443B7B}" srcId="{C18CA8D5-2850-4D5F-9F28-E5F01D8C7B7A}" destId="{FDE904DC-136F-448C-8B2C-DB9D9642862A}" srcOrd="2" destOrd="0" parTransId="{C8C92E6F-1820-438F-AE3D-922A6AEF4FA3}" sibTransId="{D2C000C4-2662-456B-A4FA-6F21AFEFF2CA}"/>
    <dgm:cxn modelId="{8A3AB21A-1A97-41A6-9EF8-C0F1B1D19DFE}" type="presOf" srcId="{565A5DF8-CCC8-4C9E-99AC-D86192503BB2}" destId="{09B14002-A7EA-4EDD-B088-0C2F517AE98E}" srcOrd="0" destOrd="0" presId="urn:microsoft.com/office/officeart/2005/8/layout/vList5"/>
    <dgm:cxn modelId="{60AAAB62-08F9-49FC-80A9-F7E062CC77E3}" srcId="{C18CA8D5-2850-4D5F-9F28-E5F01D8C7B7A}" destId="{E3E9A672-67C7-4FD1-8247-D6CDA23D9881}" srcOrd="0" destOrd="0" parTransId="{C78F1F74-1CC5-4DAE-9086-5E6F5796D9F9}" sibTransId="{58DA7C57-629C-473A-84C6-670BBA19D9D7}"/>
    <dgm:cxn modelId="{9B479C51-4E83-44E8-9FE1-66F2B22CC3ED}" type="presOf" srcId="{FDE904DC-136F-448C-8B2C-DB9D9642862A}" destId="{6302F366-D676-4810-BAA0-4D5C74E2CD97}" srcOrd="0" destOrd="0" presId="urn:microsoft.com/office/officeart/2005/8/layout/vList5"/>
    <dgm:cxn modelId="{43F33F7E-6C28-4D42-977B-6EDB01B00EF7}" type="presOf" srcId="{C18CA8D5-2850-4D5F-9F28-E5F01D8C7B7A}" destId="{CE44EC4E-F871-42C3-8C84-0C67426CC376}" srcOrd="0" destOrd="0" presId="urn:microsoft.com/office/officeart/2005/8/layout/vList5"/>
    <dgm:cxn modelId="{7FF54F9A-E68D-43BB-A079-19C92830CF34}" srcId="{C18CA8D5-2850-4D5F-9F28-E5F01D8C7B7A}" destId="{DB3E3D9B-8553-42E4-8193-9ED7E587EDEF}" srcOrd="3" destOrd="0" parTransId="{1A36E04D-8997-408C-81DC-B914FCBE1112}" sibTransId="{CC7E4837-DF90-4E43-AA01-8B5EA120635E}"/>
    <dgm:cxn modelId="{C48BAE9C-D315-45CC-9EC9-273F9F59079C}" srcId="{C18CA8D5-2850-4D5F-9F28-E5F01D8C7B7A}" destId="{565A5DF8-CCC8-4C9E-99AC-D86192503BB2}" srcOrd="1" destOrd="0" parTransId="{CF7E9580-68E9-421E-9E27-C33C766125CA}" sibTransId="{189966C6-C549-44BE-A184-7A5F0502ED24}"/>
    <dgm:cxn modelId="{25FC12A7-E549-4659-A7AD-943AF135C028}" type="presOf" srcId="{DB3E3D9B-8553-42E4-8193-9ED7E587EDEF}" destId="{9649B2A2-CC72-4B71-BF4D-7BD92D25FEB4}" srcOrd="0" destOrd="0" presId="urn:microsoft.com/office/officeart/2005/8/layout/vList5"/>
    <dgm:cxn modelId="{324F07D6-3EDE-453C-AD9D-90E5548550C9}" type="presOf" srcId="{E3E9A672-67C7-4FD1-8247-D6CDA23D9881}" destId="{28B0E5C5-571C-45C7-A1D0-5C55C68DF2B7}" srcOrd="0" destOrd="0" presId="urn:microsoft.com/office/officeart/2005/8/layout/vList5"/>
    <dgm:cxn modelId="{A0F9C9A2-0189-49C0-B22D-092645B7CEBC}" type="presParOf" srcId="{CE44EC4E-F871-42C3-8C84-0C67426CC376}" destId="{C478D406-773E-4E07-9A4A-B746E5F575E6}" srcOrd="0" destOrd="0" presId="urn:microsoft.com/office/officeart/2005/8/layout/vList5"/>
    <dgm:cxn modelId="{49D704CD-7EFC-4936-8EB1-1C085839262C}" type="presParOf" srcId="{C478D406-773E-4E07-9A4A-B746E5F575E6}" destId="{28B0E5C5-571C-45C7-A1D0-5C55C68DF2B7}" srcOrd="0" destOrd="0" presId="urn:microsoft.com/office/officeart/2005/8/layout/vList5"/>
    <dgm:cxn modelId="{CA8BBDCA-869D-424B-AD1E-D2129B0E3309}" type="presParOf" srcId="{CE44EC4E-F871-42C3-8C84-0C67426CC376}" destId="{EA325245-474D-44C6-AEC5-92D5D6894C63}" srcOrd="1" destOrd="0" presId="urn:microsoft.com/office/officeart/2005/8/layout/vList5"/>
    <dgm:cxn modelId="{AA439E4D-82B5-4EBA-B6C4-817A2F8197B5}" type="presParOf" srcId="{CE44EC4E-F871-42C3-8C84-0C67426CC376}" destId="{179E11D3-F7B5-4739-B76C-DA48A2CA693E}" srcOrd="2" destOrd="0" presId="urn:microsoft.com/office/officeart/2005/8/layout/vList5"/>
    <dgm:cxn modelId="{F363C82B-A4A7-4594-B5A2-E0C8477B06CE}" type="presParOf" srcId="{179E11D3-F7B5-4739-B76C-DA48A2CA693E}" destId="{09B14002-A7EA-4EDD-B088-0C2F517AE98E}" srcOrd="0" destOrd="0" presId="urn:microsoft.com/office/officeart/2005/8/layout/vList5"/>
    <dgm:cxn modelId="{7EA34011-AEFB-49ED-BEE0-BC737B781A0A}" type="presParOf" srcId="{CE44EC4E-F871-42C3-8C84-0C67426CC376}" destId="{2C231AD7-7FE3-4223-B1F1-4E7EE3E2CC29}" srcOrd="3" destOrd="0" presId="urn:microsoft.com/office/officeart/2005/8/layout/vList5"/>
    <dgm:cxn modelId="{53843335-EBEA-40A9-8186-79FCB27ED830}" type="presParOf" srcId="{CE44EC4E-F871-42C3-8C84-0C67426CC376}" destId="{002EF760-9F71-4752-9C81-5F66303A340E}" srcOrd="4" destOrd="0" presId="urn:microsoft.com/office/officeart/2005/8/layout/vList5"/>
    <dgm:cxn modelId="{30F5B783-4347-4556-B6F3-DD627B3A3302}" type="presParOf" srcId="{002EF760-9F71-4752-9C81-5F66303A340E}" destId="{6302F366-D676-4810-BAA0-4D5C74E2CD97}" srcOrd="0" destOrd="0" presId="urn:microsoft.com/office/officeart/2005/8/layout/vList5"/>
    <dgm:cxn modelId="{92A5A1D4-CE43-4EC5-A538-83A672B04278}" type="presParOf" srcId="{CE44EC4E-F871-42C3-8C84-0C67426CC376}" destId="{74D6E582-FBFB-4152-9F83-8B6C6FD8A85D}" srcOrd="5" destOrd="0" presId="urn:microsoft.com/office/officeart/2005/8/layout/vList5"/>
    <dgm:cxn modelId="{953E9863-D381-4434-B074-7DC1E54959D2}" type="presParOf" srcId="{CE44EC4E-F871-42C3-8C84-0C67426CC376}" destId="{D80788D3-8AA0-4CB5-ABB6-25EC45536B04}" srcOrd="6" destOrd="0" presId="urn:microsoft.com/office/officeart/2005/8/layout/vList5"/>
    <dgm:cxn modelId="{54C9A9A7-2053-4A5C-ACDD-10DED407EF44}" type="presParOf" srcId="{D80788D3-8AA0-4CB5-ABB6-25EC45536B04}" destId="{9649B2A2-CC72-4B71-BF4D-7BD92D25FEB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218C-2941-4D5B-883C-9B204D964D4D}">
      <dsp:nvSpPr>
        <dsp:cNvPr id="0" name=""/>
        <dsp:cNvSpPr/>
      </dsp:nvSpPr>
      <dsp:spPr>
        <a:xfrm>
          <a:off x="2214891" y="62639"/>
          <a:ext cx="3006682" cy="300668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Individual Clinical Experience</a:t>
          </a:r>
        </a:p>
      </dsp:txBody>
      <dsp:txXfrm>
        <a:off x="2615782" y="588808"/>
        <a:ext cx="2204900" cy="1353006"/>
      </dsp:txXfrm>
    </dsp:sp>
    <dsp:sp modelId="{A9CDFF7C-4296-4216-91A6-C4A63DD9333D}">
      <dsp:nvSpPr>
        <dsp:cNvPr id="0" name=""/>
        <dsp:cNvSpPr/>
      </dsp:nvSpPr>
      <dsp:spPr>
        <a:xfrm>
          <a:off x="3299802" y="1941815"/>
          <a:ext cx="3006682" cy="3006682"/>
        </a:xfrm>
        <a:prstGeom prst="ellipse">
          <a:avLst/>
        </a:prstGeom>
        <a:solidFill>
          <a:schemeClr val="accent4">
            <a:alpha val="50000"/>
            <a:hueOff val="9236463"/>
            <a:satOff val="-23182"/>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Best External Evidence</a:t>
          </a:r>
        </a:p>
      </dsp:txBody>
      <dsp:txXfrm>
        <a:off x="4219346" y="2718541"/>
        <a:ext cx="1804009" cy="1653675"/>
      </dsp:txXfrm>
    </dsp:sp>
    <dsp:sp modelId="{8AD63842-E224-4CFD-A410-C8C2ACDD7E3C}">
      <dsp:nvSpPr>
        <dsp:cNvPr id="0" name=""/>
        <dsp:cNvSpPr/>
      </dsp:nvSpPr>
      <dsp:spPr>
        <a:xfrm>
          <a:off x="1129980" y="1941815"/>
          <a:ext cx="3006682" cy="3006682"/>
        </a:xfrm>
        <a:prstGeom prst="ellipse">
          <a:avLst/>
        </a:prstGeom>
        <a:solidFill>
          <a:schemeClr val="accent4">
            <a:alpha val="50000"/>
            <a:hueOff val="18472927"/>
            <a:satOff val="-46365"/>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Patient Values and Expectations</a:t>
          </a:r>
        </a:p>
      </dsp:txBody>
      <dsp:txXfrm>
        <a:off x="1413109" y="2718541"/>
        <a:ext cx="1804009" cy="165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0E5C5-571C-45C7-A1D0-5C55C68DF2B7}">
      <dsp:nvSpPr>
        <dsp:cNvPr id="0" name=""/>
        <dsp:cNvSpPr/>
      </dsp:nvSpPr>
      <dsp:spPr>
        <a:xfrm>
          <a:off x="2702826" y="2472"/>
          <a:ext cx="3040679" cy="11893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 </a:t>
          </a:r>
          <a:r>
            <a:rPr lang="en-US" sz="2200" kern="1200" dirty="0"/>
            <a:t>= Patient Population</a:t>
          </a:r>
        </a:p>
      </dsp:txBody>
      <dsp:txXfrm>
        <a:off x="2760887" y="60533"/>
        <a:ext cx="2924557" cy="1073263"/>
      </dsp:txXfrm>
    </dsp:sp>
    <dsp:sp modelId="{09B14002-A7EA-4EDD-B088-0C2F517AE98E}">
      <dsp:nvSpPr>
        <dsp:cNvPr id="0" name=""/>
        <dsp:cNvSpPr/>
      </dsp:nvSpPr>
      <dsp:spPr>
        <a:xfrm>
          <a:off x="2702826" y="1251327"/>
          <a:ext cx="3040679" cy="1189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 </a:t>
          </a:r>
          <a:r>
            <a:rPr lang="en-US" sz="2200" kern="1200" dirty="0"/>
            <a:t>= Intervention or variable of Interest </a:t>
          </a:r>
        </a:p>
      </dsp:txBody>
      <dsp:txXfrm>
        <a:off x="2760887" y="1309388"/>
        <a:ext cx="2924557" cy="1073263"/>
      </dsp:txXfrm>
    </dsp:sp>
    <dsp:sp modelId="{6302F366-D676-4810-BAA0-4D5C74E2CD97}">
      <dsp:nvSpPr>
        <dsp:cNvPr id="0" name=""/>
        <dsp:cNvSpPr/>
      </dsp:nvSpPr>
      <dsp:spPr>
        <a:xfrm>
          <a:off x="2702826" y="2500181"/>
          <a:ext cx="3040679" cy="11893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 </a:t>
          </a:r>
          <a:r>
            <a:rPr lang="en-US" sz="2300" kern="1200" dirty="0"/>
            <a:t>= Comparison</a:t>
          </a:r>
        </a:p>
      </dsp:txBody>
      <dsp:txXfrm>
        <a:off x="2760887" y="2558242"/>
        <a:ext cx="2924557" cy="1073263"/>
      </dsp:txXfrm>
    </dsp:sp>
    <dsp:sp modelId="{9649B2A2-CC72-4B71-BF4D-7BD92D25FEB4}">
      <dsp:nvSpPr>
        <dsp:cNvPr id="0" name=""/>
        <dsp:cNvSpPr/>
      </dsp:nvSpPr>
      <dsp:spPr>
        <a:xfrm>
          <a:off x="2702826" y="3749036"/>
          <a:ext cx="3040679" cy="11893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 = </a:t>
          </a:r>
          <a:r>
            <a:rPr lang="en-US" sz="2300" kern="1200" dirty="0"/>
            <a:t>Outcome</a:t>
          </a:r>
        </a:p>
      </dsp:txBody>
      <dsp:txXfrm>
        <a:off x="2760887" y="3807097"/>
        <a:ext cx="2924557" cy="10732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749FF-8163-41CF-8E73-5E32344581F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B0F6F-B83E-447F-A566-EAD229E72311}" type="slidenum">
              <a:rPr lang="en-US" smtClean="0"/>
              <a:t>‹#›</a:t>
            </a:fld>
            <a:endParaRPr lang="en-US"/>
          </a:p>
        </p:txBody>
      </p:sp>
    </p:spTree>
    <p:extLst>
      <p:ext uri="{BB962C8B-B14F-4D97-AF65-F5344CB8AC3E}">
        <p14:creationId xmlns:p14="http://schemas.microsoft.com/office/powerpoint/2010/main" val="398127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rthoguidelines.org/reference?id=1574"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orthoguidelines.org/reference?id=1575" TargetMode="External"/><Relationship Id="rId4" Type="http://schemas.openxmlformats.org/officeDocument/2006/relationships/hyperlink" Target="http://www.orthoguidelines.org/reference?id=1576"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rthoguidelines.org/reference?id=1577"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orthoguidelines.org/reference?id=1578"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rthoguidelines.org/reference?id=1579"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orthoguidelines.org/reference?id=4404" TargetMode="External"/><Relationship Id="rId5" Type="http://schemas.openxmlformats.org/officeDocument/2006/relationships/hyperlink" Target="http://www.orthoguidelines.org/reference?id=1581" TargetMode="External"/><Relationship Id="rId4" Type="http://schemas.openxmlformats.org/officeDocument/2006/relationships/hyperlink" Target="http://www.orthoguidelines.org/reference?id=158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orthoguidelines.org/reference?id=1585" TargetMode="External"/><Relationship Id="rId13" Type="http://schemas.openxmlformats.org/officeDocument/2006/relationships/hyperlink" Target="http://www.orthoguidelines.org/reference?id=1590" TargetMode="External"/><Relationship Id="rId18" Type="http://schemas.openxmlformats.org/officeDocument/2006/relationships/hyperlink" Target="http://www.orthoguidelines.org/reference?id=2182" TargetMode="External"/><Relationship Id="rId3" Type="http://schemas.openxmlformats.org/officeDocument/2006/relationships/hyperlink" Target="http://www.orthoguidelines.org/reference?id=1581" TargetMode="External"/><Relationship Id="rId21" Type="http://schemas.openxmlformats.org/officeDocument/2006/relationships/hyperlink" Target="http://www.orthoguidelines.org/reference?id=4407" TargetMode="External"/><Relationship Id="rId7" Type="http://schemas.openxmlformats.org/officeDocument/2006/relationships/hyperlink" Target="http://www.orthoguidelines.org/reference?id=1584" TargetMode="External"/><Relationship Id="rId12" Type="http://schemas.openxmlformats.org/officeDocument/2006/relationships/hyperlink" Target="http://www.orthoguidelines.org/reference?id=1589" TargetMode="External"/><Relationship Id="rId17" Type="http://schemas.openxmlformats.org/officeDocument/2006/relationships/hyperlink" Target="http://www.orthoguidelines.org/reference?id=1594" TargetMode="External"/><Relationship Id="rId2" Type="http://schemas.openxmlformats.org/officeDocument/2006/relationships/slide" Target="../slides/slide30.xml"/><Relationship Id="rId16" Type="http://schemas.openxmlformats.org/officeDocument/2006/relationships/hyperlink" Target="http://www.orthoguidelines.org/reference?id=1593" TargetMode="External"/><Relationship Id="rId20" Type="http://schemas.openxmlformats.org/officeDocument/2006/relationships/hyperlink" Target="http://www.orthoguidelines.org/reference?id=4406"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1583" TargetMode="External"/><Relationship Id="rId11" Type="http://schemas.openxmlformats.org/officeDocument/2006/relationships/hyperlink" Target="http://www.orthoguidelines.org/reference?id=1588" TargetMode="External"/><Relationship Id="rId5" Type="http://schemas.openxmlformats.org/officeDocument/2006/relationships/hyperlink" Target="http://www.orthoguidelines.org/reference?id=1582" TargetMode="External"/><Relationship Id="rId15" Type="http://schemas.openxmlformats.org/officeDocument/2006/relationships/hyperlink" Target="http://www.orthoguidelines.org/reference?id=1592" TargetMode="External"/><Relationship Id="rId10" Type="http://schemas.openxmlformats.org/officeDocument/2006/relationships/hyperlink" Target="http://www.orthoguidelines.org/reference?id=1587" TargetMode="External"/><Relationship Id="rId19" Type="http://schemas.openxmlformats.org/officeDocument/2006/relationships/hyperlink" Target="http://www.orthoguidelines.org/reference?id=4405" TargetMode="External"/><Relationship Id="rId4" Type="http://schemas.openxmlformats.org/officeDocument/2006/relationships/hyperlink" Target="http://www.orthoguidelines.org/reference?id=1604" TargetMode="External"/><Relationship Id="rId9" Type="http://schemas.openxmlformats.org/officeDocument/2006/relationships/hyperlink" Target="http://www.orthoguidelines.org/reference?id=1586" TargetMode="External"/><Relationship Id="rId14" Type="http://schemas.openxmlformats.org/officeDocument/2006/relationships/hyperlink" Target="http://www.orthoguidelines.org/reference?id=1591"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rthoguidelines.org/reference?id=1584" TargetMode="External"/><Relationship Id="rId7" Type="http://schemas.openxmlformats.org/officeDocument/2006/relationships/hyperlink" Target="http://www.orthoguidelines.org/reference?id=1597"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orthoguidelines.org/reference?id=1596" TargetMode="External"/><Relationship Id="rId5" Type="http://schemas.openxmlformats.org/officeDocument/2006/relationships/hyperlink" Target="http://www.orthoguidelines.org/reference?id=1595" TargetMode="External"/><Relationship Id="rId4" Type="http://schemas.openxmlformats.org/officeDocument/2006/relationships/hyperlink" Target="http://www.orthoguidelines.org/reference?id=1605"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rthoguidelines.org/reference?id=1601"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orthoguidelines.org/reference?id=1602"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rthoguidelines.org/reference?id=160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rthoguidelines.org/topic?id=10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is a presentation on the American Academy of </a:t>
            </a:r>
            <a:r>
              <a:rPr lang="en-US" dirty="0" err="1"/>
              <a:t>Orthopaedic</a:t>
            </a:r>
            <a:r>
              <a:rPr lang="en-US" dirty="0"/>
              <a:t> Surgeons </a:t>
            </a:r>
            <a:r>
              <a:rPr lang="en-US" sz="12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Treatment of Pediatric Diaphyseal Femur Fractures</a:t>
            </a:r>
            <a:r>
              <a:rPr lang="en-US" sz="1200" b="0" dirty="0">
                <a:ln w="0"/>
                <a:solidFill>
                  <a:schemeClr val="tx1"/>
                </a:solidFill>
                <a:effectLst>
                  <a:outerShdw blurRad="38100" dist="19050" dir="2700000" algn="tl" rotWithShape="0">
                    <a:schemeClr val="dk1">
                      <a:alpha val="40000"/>
                    </a:schemeClr>
                  </a:outerShdw>
                </a:effectLst>
                <a:latin typeface="+mn-lt"/>
              </a:rPr>
              <a:t>: </a:t>
            </a:r>
            <a:br>
              <a:rPr lang="en-US" sz="1200" b="0" dirty="0">
                <a:ln w="0"/>
                <a:solidFill>
                  <a:schemeClr val="tx1"/>
                </a:solidFill>
                <a:effectLst>
                  <a:outerShdw blurRad="38100" dist="19050" dir="2700000" algn="tl" rotWithShape="0">
                    <a:schemeClr val="dk1">
                      <a:alpha val="40000"/>
                    </a:schemeClr>
                  </a:outerShdw>
                </a:effectLst>
                <a:latin typeface="+mn-lt"/>
              </a:rPr>
            </a:br>
            <a:r>
              <a:rPr lang="en-US" sz="1200" b="0" dirty="0">
                <a:ln w="0"/>
                <a:solidFill>
                  <a:schemeClr val="tx1"/>
                </a:solidFill>
                <a:effectLst>
                  <a:outerShdw blurRad="38100" dist="19050" dir="2700000" algn="tl" rotWithShape="0">
                    <a:schemeClr val="dk1">
                      <a:alpha val="40000"/>
                    </a:schemeClr>
                  </a:outerShdw>
                </a:effectLst>
                <a:latin typeface="+mn-lt"/>
              </a:rPr>
              <a:t>Evidence-Based Clinical Practice Guideline</a:t>
            </a:r>
            <a:r>
              <a:rPr lang="en-US" dirty="0"/>
              <a:t>.  This 2020 guideline reissue was adopted by the AAOS Board of Directors on December 5, 2020.</a:t>
            </a:r>
          </a:p>
        </p:txBody>
      </p:sp>
      <p:sp>
        <p:nvSpPr>
          <p:cNvPr id="4" name="Slide Number Placeholder 3"/>
          <p:cNvSpPr>
            <a:spLocks noGrp="1"/>
          </p:cNvSpPr>
          <p:nvPr>
            <p:ph type="sldNum" sz="quarter" idx="10"/>
          </p:nvPr>
        </p:nvSpPr>
        <p:spPr/>
        <p:txBody>
          <a:bodyPr/>
          <a:lstStyle/>
          <a:p>
            <a:fld id="{773B0F6F-B83E-447F-A566-EAD229E72311}" type="slidenum">
              <a:rPr lang="en-US" smtClean="0"/>
              <a:t>1</a:t>
            </a:fld>
            <a:endParaRPr lang="en-US"/>
          </a:p>
        </p:txBody>
      </p:sp>
    </p:spTree>
    <p:extLst>
      <p:ext uri="{BB962C8B-B14F-4D97-AF65-F5344CB8AC3E}">
        <p14:creationId xmlns:p14="http://schemas.microsoft.com/office/powerpoint/2010/main" val="420855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Selection Criteria:</a:t>
            </a:r>
          </a:p>
          <a:p>
            <a:endParaRPr lang="en-US" b="1" dirty="0"/>
          </a:p>
          <a:p>
            <a:r>
              <a:rPr lang="en-US" b="0" i="1" dirty="0"/>
              <a:t>A priori </a:t>
            </a:r>
            <a:r>
              <a:rPr lang="en-US" b="0" i="0" dirty="0"/>
              <a:t>article inclusion criteria is constructed for all CPGs and SRs. These criteria are our “rules of evidence” and articles that did not meet them are, for the purposes of this guideline, not evidence. The AAOS has standard inclusion criteria for guideline development and work group members further refine inclusion/exclusion criteria a priori at the introductory meeting. </a:t>
            </a:r>
          </a:p>
          <a:p>
            <a:endParaRPr lang="en-US" b="0" i="0" dirty="0"/>
          </a:p>
          <a:p>
            <a:r>
              <a:rPr lang="en-US" b="1" dirty="0"/>
              <a:t>To be included in a systematic review, all articles must be on the following: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Article must be a full peer-reviewed published article report of a clinical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any included study that uses “paper-and-pencil” outcome measures (e.g., SF-36), only those outcome measures that have been validated will be included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any given follow-up time point in any included study, there must be ≥ 50% patient follow-up (if the follow-up is &gt;50% but &lt;80%, the study quality will be downgraded by one Level)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be of humans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be published in English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results must be quantitatively presented Study must not be an in vitro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not be a biomechanical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not have been performed on cadavers </a:t>
            </a:r>
          </a:p>
          <a:p>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The following type of articles are excluded from guideline review: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Retrospective non-comparative case series, medical record reviews, meeting abstracts, meta-analyses, systematic reviews, historical articles, editorials, letters, and commentaries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Confounded studies that give patients the treatment of interest and along with another treatment</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Case studies that have non-consecutive enrollment of patients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Controlled trials where patients were not stochastically assigned to groups, difference in patient characteristics or outcomes at baseline, and authors did not statistically adjust for these differences when analyzing the results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All studies evaluated as “very low quality”, and</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Composite measures or outcomes even if they are patient-orientated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lang="en-US" b="0" dirty="0"/>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b="0" dirty="0"/>
              <a:t>Study Inclusion Criteria for the AAOS Treatment of Pediatric Diaphyseal Femur Fractures Clinical Practice Guideline also contained the following criteria which was customized by the Work Group: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Evaluated a treatment for isolated pediatric diaphyseal femur fracture.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Was a full article published in the peer reviewed literature.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Was an English language article published after 1965.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Was not a cadaveric, animal, or in vitro study.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Was not a retrospective case series, medical records review, meeting abstract, unpublished study report, case report, historical article, editorial, letter, or commentary.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Was the most recent report of a study or the report with the largest number of enrolled patients in a study with multiple publications.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Enrolled ≥ 10 patients in each of its study groups.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Enrolled a patient population of at least 80% of patients with a diaphyseal femur fracture and were not skeletally mature (closure of proximal and distal femoral growth plates).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Reported quantified results.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Enrolled patients without the following conditions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subtrochanteric fractures, supracondylar femur fractures, </a:t>
            </a:r>
            <a:r>
              <a:rPr lang="en-US" sz="1200" b="0" i="0" u="none" strike="noStrike" kern="1200" baseline="0" dirty="0" err="1">
                <a:solidFill>
                  <a:schemeClr val="tx1"/>
                </a:solidFill>
                <a:latin typeface="+mn-lt"/>
                <a:ea typeface="+mn-ea"/>
                <a:cs typeface="+mn-cs"/>
              </a:rPr>
              <a:t>physeal</a:t>
            </a:r>
            <a:r>
              <a:rPr lang="en-US" sz="1200" b="0" i="0" u="none" strike="noStrike" kern="1200" baseline="0" dirty="0">
                <a:solidFill>
                  <a:schemeClr val="tx1"/>
                </a:solidFill>
                <a:latin typeface="+mn-lt"/>
                <a:ea typeface="+mn-ea"/>
                <a:cs typeface="+mn-cs"/>
              </a:rPr>
              <a:t> fractures, open fractures, compound fractures, pathologic fractures, or multiple lower extremity fractures.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co-existing abdominal or neurological injuries requiring surgical intervention (the physician work group chair and co-chair determined whether an article met inclusion criteria in cases when studies reported insufficient detail to determine whether co-existing injuries required surgical intervention).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osteogenesis imperfecta, cerebral palsy, myelodysplasia (spina bifida), metabolic bone diseases, or skeletal dysplasia. </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The original guideline searched for all articles published up to October 1, 2008, the 2015 re-issued guideline searched for articles published up to November 27, 2013, and the 2020 updated guideline search for all articles published up to April 6, 2020.</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10</a:t>
            </a:fld>
            <a:endParaRPr lang="en-US"/>
          </a:p>
        </p:txBody>
      </p:sp>
    </p:spTree>
    <p:extLst>
      <p:ext uri="{BB962C8B-B14F-4D97-AF65-F5344CB8AC3E}">
        <p14:creationId xmlns:p14="http://schemas.microsoft.com/office/powerpoint/2010/main" val="18909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Literature Searches</a:t>
            </a:r>
          </a:p>
          <a:p>
            <a:endParaRPr lang="en-US" b="1" dirty="0"/>
          </a:p>
          <a:p>
            <a:r>
              <a:rPr lang="en-US" b="0" dirty="0"/>
              <a:t>The medical librarian conducted a comprehensive search of PubMed, Embase, and the Cochrane Central Register of Controlled Trials based on key terms and concepts from the systematic literature review development group’s preliminary recommendations. Bibliographies of relevant systematic reviews were hand search for additional references.</a:t>
            </a:r>
          </a:p>
          <a:p>
            <a:endParaRPr lang="en-US" b="0" dirty="0"/>
          </a:p>
          <a:p>
            <a:r>
              <a:rPr lang="en-US" dirty="0"/>
              <a:t>Recalled articles were evaluated for possible inclusion based on the study selection criteria and were summarized for the work group who assisted with reconciling possible errors and omissions. </a:t>
            </a:r>
          </a:p>
        </p:txBody>
      </p:sp>
      <p:sp>
        <p:nvSpPr>
          <p:cNvPr id="4" name="Slide Number Placeholder 3"/>
          <p:cNvSpPr>
            <a:spLocks noGrp="1"/>
          </p:cNvSpPr>
          <p:nvPr>
            <p:ph type="sldNum" sz="quarter" idx="10"/>
          </p:nvPr>
        </p:nvSpPr>
        <p:spPr/>
        <p:txBody>
          <a:bodyPr/>
          <a:lstStyle/>
          <a:p>
            <a:fld id="{773B0F6F-B83E-447F-A566-EAD229E72311}" type="slidenum">
              <a:rPr lang="en-US" smtClean="0"/>
              <a:t>11</a:t>
            </a:fld>
            <a:endParaRPr lang="en-US"/>
          </a:p>
        </p:txBody>
      </p:sp>
    </p:spTree>
    <p:extLst>
      <p:ext uri="{BB962C8B-B14F-4D97-AF65-F5344CB8AC3E}">
        <p14:creationId xmlns:p14="http://schemas.microsoft.com/office/powerpoint/2010/main" val="1424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Evidence Synthesis </a:t>
            </a:r>
          </a:p>
          <a:p>
            <a:endParaRPr lang="en-US" dirty="0"/>
          </a:p>
          <a:p>
            <a:r>
              <a:rPr lang="en-US" dirty="0"/>
              <a:t>When addressing a recommendation, only the best available evidence for any given outcome is included.  If available, the highest quality evidence for any given outcome is included first. In the absence of two or more occurrences of an outcome of this quality, the next lowest quality of an outcome is considered until at least two or more occurrences of an outcome have been acquired. </a:t>
            </a:r>
          </a:p>
          <a:p>
            <a:endParaRPr lang="en-US" dirty="0"/>
          </a:p>
          <a:p>
            <a:r>
              <a:rPr lang="en-US" dirty="0"/>
              <a:t>For example, if there were two ‘moderate’ quality occurrences of an outcome that addressed a recommendation, the ‘low’ quality occurrences of this outcome would not be included.  A summary of the evidence that met the inclusion criteria but was not considered the best available evidence can be viewed by recommendation in Appendix IX of the guideline’s </a:t>
            </a:r>
            <a:r>
              <a:rPr lang="en-US" dirty="0" err="1"/>
              <a:t>eAppendix</a:t>
            </a:r>
            <a:r>
              <a:rPr lang="en-US" dirty="0"/>
              <a: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12</a:t>
            </a:fld>
            <a:endParaRPr lang="en-US"/>
          </a:p>
        </p:txBody>
      </p:sp>
    </p:spTree>
    <p:extLst>
      <p:ext uri="{BB962C8B-B14F-4D97-AF65-F5344CB8AC3E}">
        <p14:creationId xmlns:p14="http://schemas.microsoft.com/office/powerpoint/2010/main" val="2232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the Strength of the Recommendations </a:t>
            </a:r>
          </a:p>
          <a:p>
            <a:endParaRPr lang="en-US" b="0" dirty="0"/>
          </a:p>
          <a:p>
            <a:r>
              <a:rPr lang="en-US" b="0" dirty="0"/>
              <a:t>Judging the quality of evidence is only a steppingstone towards arriving at the strength of a CPG or SR recommendation. The strength of recommendation also takes into account the quality, quantity, and the trade-off between the benefits and harms of a treatment, the magnitude of a treatment’s effect, and whether data exists on critical outcomes. </a:t>
            </a:r>
          </a:p>
          <a:p>
            <a:endParaRPr lang="en-US" b="0" dirty="0"/>
          </a:p>
          <a:p>
            <a:r>
              <a:rPr lang="en-US" b="0" dirty="0"/>
              <a:t>Strength of recommendation communicates the level of confidence one can have in a recommendation. Thusly, the strength expresses how conceivable it is that a recommendation will be overturned by future evidence. It is extremely difficult for future evidence to overturn a recommendation that is based on many high caliber randomized controlled trails that demonstrate a large effect. It is more probable that future evidence will overturn recommendations derived from a few small retrospective comparative studies. Consequently, recommendations based on the former kind of evidence are given a “strong” strength of recommendation and recommendations based on the latter kind of evidence are assigned a “limited” strength.</a:t>
            </a:r>
          </a:p>
          <a:p>
            <a:endParaRPr lang="en-US" b="0" dirty="0"/>
          </a:p>
          <a:p>
            <a:r>
              <a:rPr lang="en-US" altLang="en-US" dirty="0">
                <a:latin typeface="Calibri" pitchFamily="34" charset="0"/>
                <a:ea typeface="ＭＳ Ｐゴシック" pitchFamily="34" charset="-128"/>
              </a:rPr>
              <a:t>When making guidelines, each article that meets the inclusion criteria is appraised for quality and applicability and will be downgraded if there are flaws related to bias, lack of controls, insufficient power, or one of the other domains.  Studies are designated as high, moderate or low strength based on the result of the Appraise methodology.  Guideline recommendations are then rated as Strong, Moderate, Limited or Consensus based on the supporting evidence as outlined in this table. </a:t>
            </a:r>
          </a:p>
          <a:p>
            <a:endParaRPr lang="en-US" altLang="en-US" dirty="0">
              <a:latin typeface="Calibri" pitchFamily="34" charset="0"/>
              <a:ea typeface="ＭＳ Ｐゴシック" pitchFamily="34" charset="-128"/>
            </a:endParaRPr>
          </a:p>
          <a:p>
            <a:r>
              <a:rPr lang="en-US" altLang="en-US" dirty="0">
                <a:latin typeface="Calibri" pitchFamily="34" charset="0"/>
                <a:ea typeface="ＭＳ Ｐゴシック" pitchFamily="34" charset="-128"/>
              </a:rPr>
              <a:t>Please note that the work group is only permitted to make a consensus-based recommendation when there is no evidence to support the recommendation and when not establishing a recommendation could have catastrophic consequences. </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13</a:t>
            </a:fld>
            <a:endParaRPr lang="en-US"/>
          </a:p>
        </p:txBody>
      </p:sp>
    </p:spTree>
    <p:extLst>
      <p:ext uri="{BB962C8B-B14F-4D97-AF65-F5344CB8AC3E}">
        <p14:creationId xmlns:p14="http://schemas.microsoft.com/office/powerpoint/2010/main" val="1867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Translating Recommendations in a Clinical Practice Guideline:</a:t>
            </a:r>
          </a:p>
          <a:p>
            <a:endParaRPr lang="en-US" b="1" dirty="0"/>
          </a:p>
          <a:p>
            <a:r>
              <a:rPr lang="en-US" sz="1200" kern="1200" dirty="0">
                <a:solidFill>
                  <a:schemeClr val="tx1"/>
                </a:solidFill>
                <a:effectLst/>
                <a:latin typeface="+mn-lt"/>
                <a:ea typeface="+mn-ea"/>
                <a:cs typeface="+mn-cs"/>
              </a:rPr>
              <a:t>As demonstrated in the table, with stronger recommendations, physicians will need to spend less time counseling patients, as they do not need to weigh the pros and cons of proposed treatments.  Evidence is strongly favoring one treatment over another.  The effect of future research is not likely to change the proposed treatment option.  As the recommendation strength declines, the more probable the physician will need to provide additional time discussing treatment alternatives, in addition to providing decision aids to help patients see the pros and cons of treatments, so they can use their own preferences/values to determine the best course of treatment.  Future research is more likely to impact the use of these recommendations.</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14</a:t>
            </a:fld>
            <a:endParaRPr lang="en-US"/>
          </a:p>
        </p:txBody>
      </p:sp>
    </p:spTree>
    <p:extLst>
      <p:ext uri="{BB962C8B-B14F-4D97-AF65-F5344CB8AC3E}">
        <p14:creationId xmlns:p14="http://schemas.microsoft.com/office/powerpoint/2010/main" val="21509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pPr>
            <a:r>
              <a:rPr lang="en-US" sz="1200" dirty="0">
                <a:solidFill>
                  <a:schemeClr val="tx1"/>
                </a:solidFill>
                <a:cs typeface="Times New Roman" panose="02020603050405020304" pitchFamily="18" charset="0"/>
              </a:rPr>
              <a:t>In accessing the quality of evidence, it is necessary that all included studies undergo a quality assessment, each study’s design is then evaluated for risk of bias and receives a final quality grade, depending on the number of study design flaws, and study quality tables are made available to the work group in the final data report and the final publication of the guideline or systematic review.</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15</a:t>
            </a:fld>
            <a:endParaRPr lang="en-US"/>
          </a:p>
        </p:txBody>
      </p:sp>
    </p:spTree>
    <p:extLst>
      <p:ext uri="{BB962C8B-B14F-4D97-AF65-F5344CB8AC3E}">
        <p14:creationId xmlns:p14="http://schemas.microsoft.com/office/powerpoint/2010/main" val="310797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r>
              <a:rPr lang="en-US" sz="1200" b="0" i="0" u="none" strike="noStrike" kern="1200" baseline="0" dirty="0">
                <a:solidFill>
                  <a:schemeClr val="tx1"/>
                </a:solidFill>
                <a:latin typeface="+mn-lt"/>
                <a:ea typeface="+mn-ea"/>
                <a:cs typeface="+mn-cs"/>
              </a:rPr>
              <a:t>The original guideline on the Treatment of Pediatric Diaphyseal Femur Fractures (PDFF) was the third guideline developed by the AAOS in-house. It had fourteen recommendations of varying strengths. However, per current AAOS policy, all recommendations in the original guideline identified as “inconclusive” were removed from this 2015 reissue (see Appendix XI for a full list of the inconclusive recommendations that were removed). Based on the current procedure for updating AAOS guidelines, the Medical Librarian ran a preliminary search to identify literature that could address and possibly change the original recommendations. The AAOS Evidence-Based Medicine Unit then used the inclusion criteria from the original guideline to determine if any articles published after the final literature search date of the original guideline were relevant to the original recommendations. </a:t>
            </a:r>
            <a:endParaRPr lang="en-US" b="0" dirty="0"/>
          </a:p>
          <a:p>
            <a:endParaRPr lang="en-US" b="0" dirty="0"/>
          </a:p>
          <a:p>
            <a:r>
              <a:rPr lang="en-US" b="0" dirty="0"/>
              <a:t>The study attrition diagram provides a detailed description of the number of identified abstracts and recalled and selected studies that were evaluated in the systematic review of the 2008 </a:t>
            </a:r>
            <a:r>
              <a:rPr lang="en-US" b="0" i="1" dirty="0"/>
              <a:t>Treatment of Pediatric Diaphyseal Femur Fractures Clinical Practice Guideline</a:t>
            </a:r>
            <a:r>
              <a:rPr lang="en-US" b="0" dirty="0"/>
              <a:t>. Of the initial 1,153 abstracts, only 31 were included after the full-text review and quality analysis.  The literature search strategies used to identify the abstracts are included in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16</a:t>
            </a:fld>
            <a:endParaRPr lang="en-US"/>
          </a:p>
        </p:txBody>
      </p:sp>
    </p:spTree>
    <p:extLst>
      <p:ext uri="{BB962C8B-B14F-4D97-AF65-F5344CB8AC3E}">
        <p14:creationId xmlns:p14="http://schemas.microsoft.com/office/powerpoint/2010/main" val="96150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endParaRPr lang="en-US" b="0" dirty="0"/>
          </a:p>
          <a:p>
            <a:r>
              <a:rPr lang="en-US" b="0" dirty="0"/>
              <a:t>The study attrition diagram provides a detailed description of the number of identified abstracts and recalled and selected studies that were evaluated in the systematic review of the </a:t>
            </a:r>
            <a:r>
              <a:rPr lang="en-US" b="0" i="1" dirty="0"/>
              <a:t>Treatment of Pediatric Diaphyseal Femur Fractures Clinical Practice Guideline</a:t>
            </a:r>
            <a:r>
              <a:rPr lang="en-US" b="0" dirty="0"/>
              <a:t>. Of the initial 316 abstracts, only one article was added to recommendation 4 after the full-text review and quality analysis.  The literature search strategies used to identify the abstracts are included in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17</a:t>
            </a:fld>
            <a:endParaRPr lang="en-US"/>
          </a:p>
        </p:txBody>
      </p:sp>
    </p:spTree>
    <p:extLst>
      <p:ext uri="{BB962C8B-B14F-4D97-AF65-F5344CB8AC3E}">
        <p14:creationId xmlns:p14="http://schemas.microsoft.com/office/powerpoint/2010/main" val="247914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endParaRPr lang="en-US" b="0" dirty="0"/>
          </a:p>
          <a:p>
            <a:r>
              <a:rPr lang="en-US" b="0" dirty="0"/>
              <a:t>The study attrition diagram provides a detailed description of the number of identified abstracts and recalled and selected studies that were evaluated in the systematic review of the </a:t>
            </a:r>
            <a:r>
              <a:rPr lang="en-US" b="0" i="1" dirty="0"/>
              <a:t>Treatment of Pediatric Diaphyseal Femur Fractures Clinical Practice Guideline</a:t>
            </a:r>
            <a:r>
              <a:rPr lang="en-US" b="0" dirty="0"/>
              <a:t>. Of the initial 442 abstracts, only one article was added to recommendation 3, and three articles added to recommendation four after the full-text review and quality analysis.  The literature search strategies used to identify the abstracts are included in the guideline’s full </a:t>
            </a:r>
            <a:r>
              <a:rPr lang="en-US" b="0" dirty="0" err="1"/>
              <a:t>eAppendix</a:t>
            </a:r>
            <a:r>
              <a:rPr lang="en-US" b="0" dirty="0"/>
              <a: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18</a:t>
            </a:fld>
            <a:endParaRPr lang="en-US"/>
          </a:p>
        </p:txBody>
      </p:sp>
    </p:spTree>
    <p:extLst>
      <p:ext uri="{BB962C8B-B14F-4D97-AF65-F5344CB8AC3E}">
        <p14:creationId xmlns:p14="http://schemas.microsoft.com/office/powerpoint/2010/main" val="364338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r>
              <a:rPr lang="en-US" sz="1200" b="0" i="0" u="none" strike="noStrike" kern="1200" baseline="0" dirty="0">
                <a:solidFill>
                  <a:schemeClr val="tx1"/>
                </a:solidFill>
                <a:latin typeface="+mn-lt"/>
                <a:ea typeface="+mn-ea"/>
                <a:cs typeface="+mn-cs"/>
              </a:rPr>
              <a:t>The original guideline on the Treatment of Pediatric Diaphyseal Femur Fractures (PDFF) was the third guideline developed by the AAOS in-house. It had fourteen recommendations of varying strengths. However, per current AAOS policy, all recommendations in the original guideline identified as “inconclusive” were removed from this 2015 reissue (see Appendix XI for a full list of the inconclusive recommendations that were removed). Based on the current procedure for updating AAOS guidelines, the Medical Librarian ran a preliminary search to identify literature that could address and possibly change the original recommendations. The AAOS Evidence-Based Medicine Unit then used the inclusion criteria from the original guideline to determine if any articles published after the final literature search date of the original guideline were relevant to the original recommendations. </a:t>
            </a:r>
            <a:endParaRPr lang="en-US" b="0" dirty="0"/>
          </a:p>
          <a:p>
            <a:endParaRPr lang="en-US" b="0" dirty="0"/>
          </a:p>
          <a:p>
            <a:r>
              <a:rPr lang="en-US" sz="1200" b="0" i="0" u="none" strike="noStrike" kern="1200" baseline="0" dirty="0">
                <a:solidFill>
                  <a:schemeClr val="tx1"/>
                </a:solidFill>
                <a:latin typeface="+mn-lt"/>
                <a:ea typeface="+mn-ea"/>
                <a:cs typeface="+mn-cs"/>
              </a:rPr>
              <a:t>For the recommendation on waterproof cast liners only, we considered for inclusion studies that included patients with conditions other than diaphyseal femur fractures</a:t>
            </a:r>
          </a:p>
          <a:p>
            <a:r>
              <a:rPr lang="en-US" sz="1200" b="0" i="0" u="none" strike="noStrike" kern="1200" baseline="0" dirty="0">
                <a:solidFill>
                  <a:schemeClr val="tx1"/>
                </a:solidFill>
                <a:latin typeface="+mn-lt"/>
                <a:ea typeface="+mn-ea"/>
                <a:cs typeface="+mn-cs"/>
              </a:rPr>
              <a:t>because the complications potentially avoided by using waterproof liners are not specific to diaphyseal femur fractures.  </a:t>
            </a:r>
            <a:r>
              <a:rPr lang="en-US" b="0" dirty="0"/>
              <a:t>Of the initial 48 abstracts, only 1 abstract was included after the full-text review and quality analysis.  The literature search strategies used to identify the abstracts are included in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19</a:t>
            </a:fld>
            <a:endParaRPr lang="en-US"/>
          </a:p>
        </p:txBody>
      </p:sp>
    </p:spTree>
    <p:extLst>
      <p:ext uri="{BB962C8B-B14F-4D97-AF65-F5344CB8AC3E}">
        <p14:creationId xmlns:p14="http://schemas.microsoft.com/office/powerpoint/2010/main" val="266270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200" b="1" dirty="0"/>
              <a:t>The American Academy of </a:t>
            </a:r>
            <a:r>
              <a:rPr lang="en-US" sz="1200" b="1" dirty="0" err="1"/>
              <a:t>Orthopaedic</a:t>
            </a:r>
            <a:r>
              <a:rPr lang="en-US" sz="1200" b="1" dirty="0"/>
              <a:t> Surgeons</a:t>
            </a:r>
          </a:p>
          <a:p>
            <a:pPr marL="0" indent="0">
              <a:lnSpc>
                <a:spcPct val="100000"/>
              </a:lnSpc>
              <a:spcBef>
                <a:spcPts val="0"/>
              </a:spcBef>
              <a:buNone/>
            </a:pPr>
            <a:r>
              <a:rPr lang="en-US" sz="1200" b="1" dirty="0"/>
              <a:t>2020 Clinical Practice Guideline </a:t>
            </a:r>
          </a:p>
          <a:p>
            <a:pPr marL="0" indent="0">
              <a:lnSpc>
                <a:spcPct val="100000"/>
              </a:lnSpc>
              <a:spcBef>
                <a:spcPts val="0"/>
              </a:spcBef>
              <a:buNone/>
            </a:pPr>
            <a:r>
              <a:rPr lang="en-US" sz="1200" b="1" dirty="0"/>
              <a:t>on the Treatment of Pediatric Diaphyseal Femur Fractures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a:t>
            </a:fld>
            <a:endParaRPr lang="en-US"/>
          </a:p>
        </p:txBody>
      </p:sp>
    </p:spTree>
    <p:extLst>
      <p:ext uri="{BB962C8B-B14F-4D97-AF65-F5344CB8AC3E}">
        <p14:creationId xmlns:p14="http://schemas.microsoft.com/office/powerpoint/2010/main" val="20223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Voting on the Recommendations </a:t>
            </a:r>
          </a:p>
          <a:p>
            <a:endParaRPr lang="en-US" dirty="0"/>
          </a:p>
          <a:p>
            <a:r>
              <a:rPr lang="en-US" dirty="0"/>
              <a:t>The recommendations and their strength were voted on by the work group members during the final meeting. If disagreement between the work group occurred, further discussion, and up to three rounds of voting were conducted by the work group to resolve the disagreement(s). If disagreements were not resolved following the voting rounds, no recommendation was adopted. </a:t>
            </a:r>
          </a:p>
        </p:txBody>
      </p:sp>
      <p:sp>
        <p:nvSpPr>
          <p:cNvPr id="4" name="Slide Number Placeholder 3"/>
          <p:cNvSpPr>
            <a:spLocks noGrp="1"/>
          </p:cNvSpPr>
          <p:nvPr>
            <p:ph type="sldNum" sz="quarter" idx="10"/>
          </p:nvPr>
        </p:nvSpPr>
        <p:spPr/>
        <p:txBody>
          <a:bodyPr/>
          <a:lstStyle/>
          <a:p>
            <a:fld id="{773B0F6F-B83E-447F-A566-EAD229E72311}" type="slidenum">
              <a:rPr lang="en-US" smtClean="0"/>
              <a:t>20</a:t>
            </a:fld>
            <a:endParaRPr lang="en-US"/>
          </a:p>
        </p:txBody>
      </p:sp>
    </p:spTree>
    <p:extLst>
      <p:ext uri="{BB962C8B-B14F-4D97-AF65-F5344CB8AC3E}">
        <p14:creationId xmlns:p14="http://schemas.microsoft.com/office/powerpoint/2010/main" val="315306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Wording of the Final Recommendations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prevent bias in the way recommendations are worded, the AAOS utilizes specific predetermined language stems that are governed by the evidence strengths. Each recommendation is composed using language that accounts for the final strength of the recommendation. For example, wording for a Strong Recommendation would begin “</a:t>
            </a:r>
            <a:r>
              <a:rPr lang="en-US" sz="1200" i="1" dirty="0"/>
              <a:t>Strong evidence supports that the practitioner should/should not do X, because…</a:t>
            </a:r>
            <a:r>
              <a:rPr lang="en-US" sz="1200" dirty="0"/>
              <a:t>”, while a recommendation labeled as Consensus would begin as “</a:t>
            </a:r>
            <a:r>
              <a:rPr lang="en-US" sz="1200" i="1" dirty="0"/>
              <a:t>In the absence of reliable evidence, it is in the opinion of this guideline work group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21</a:t>
            </a:fld>
            <a:endParaRPr lang="en-US"/>
          </a:p>
        </p:txBody>
      </p:sp>
    </p:spTree>
    <p:extLst>
      <p:ext uri="{BB962C8B-B14F-4D97-AF65-F5344CB8AC3E}">
        <p14:creationId xmlns:p14="http://schemas.microsoft.com/office/powerpoint/2010/main" val="55628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Peer Review</a:t>
            </a:r>
          </a:p>
          <a:p>
            <a:endParaRPr lang="en-US" dirty="0"/>
          </a:p>
          <a:p>
            <a:r>
              <a:rPr lang="en-US" dirty="0"/>
              <a:t>Following the final meeting, the guideline draft then undergoes a peer review, seeking additional input from external experts. All peer reviewers were required to disclose any conflicts of interest. To guide which groups participated, the work group identified all specialty societies at the introductory meeting. </a:t>
            </a:r>
            <a:r>
              <a:rPr lang="en-US" i="1" dirty="0"/>
              <a:t>Organizations, </a:t>
            </a:r>
            <a:r>
              <a:rPr lang="en-US" b="1" i="0" dirty="0"/>
              <a:t>not</a:t>
            </a:r>
            <a:r>
              <a:rPr lang="en-US" i="0" dirty="0"/>
              <a:t> </a:t>
            </a:r>
            <a:r>
              <a:rPr lang="en-US" i="1" dirty="0"/>
              <a:t>individuals</a:t>
            </a:r>
            <a:r>
              <a:rPr lang="en-US" i="0" dirty="0"/>
              <a:t>, were specified.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peer review stage provided external stakeholders an opportunity to provide evidence-based direction for modifications that they believed were overlooked. Since the draft was subject to revisions until its approval by the AAOS Board of Directors, confidentiality of all working drafts was essential. </a:t>
            </a:r>
          </a:p>
          <a:p>
            <a:endParaRPr lang="en-US" dirty="0"/>
          </a:p>
          <a:p>
            <a:r>
              <a:rPr lang="en-US" sz="1200" b="0" i="0" u="none" strike="noStrike" kern="1200" baseline="0" dirty="0">
                <a:solidFill>
                  <a:schemeClr val="tx1"/>
                </a:solidFill>
                <a:latin typeface="+mn-lt"/>
                <a:ea typeface="+mn-ea"/>
                <a:cs typeface="+mn-cs"/>
              </a:rPr>
              <a:t>To commence this review, approximately six weeks prior the final meeting, specialty societies were solicited to nominate individual peer reviewers. The peer review period was announced, and other interested parties were able to volunteer to also review the draft.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Initial responses to comments that addressed methodology were then drafted by the manager of Department Clinical Quality and Value (CQV) unit. These responses were then reviewed by the work group chair and vice-chair, who responded to all questions concerning clinical practice and techniques, with the CQV director also providing input.  All comments were received, and initial drafts of the responses were then reviewed by all work group members. All changes to a recommendation as a result of peer review were based on the evidence and underwent a majority vote by the work group members via teleconference. Final revisions were summarized in a detailed report and were made part of the guideline document.  Following final guideline approval, all individual responses were posted on the AAOS website with a point-by-point response to each non-editorial comment.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22</a:t>
            </a:fld>
            <a:endParaRPr lang="en-US"/>
          </a:p>
        </p:txBody>
      </p:sp>
    </p:spTree>
    <p:extLst>
      <p:ext uri="{BB962C8B-B14F-4D97-AF65-F5344CB8AC3E}">
        <p14:creationId xmlns:p14="http://schemas.microsoft.com/office/powerpoint/2010/main" val="356420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Public Commentary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modifying the draft in response to peer review, the Clinical Practice Guideline was subjected to a two-week period of “Public Commentary.” Comments were solicited from members of the AAOS Board of Directors, the AAOS Council on Research and Quality, </a:t>
            </a:r>
            <a:r>
              <a:rPr lang="en-US" sz="1200" dirty="0"/>
              <a:t>AAOS Committee on Evidence-Based Quality and Value, </a:t>
            </a:r>
            <a:r>
              <a:rPr lang="en-US" dirty="0"/>
              <a:t>the AAOS Board of Councilors, and  the AAOS Board of Specialty Societies.  Based on these bodies, over 200 commentators had the opportunity to provide input on this new Clinical Practice Guideline. </a:t>
            </a:r>
          </a:p>
        </p:txBody>
      </p:sp>
      <p:sp>
        <p:nvSpPr>
          <p:cNvPr id="4" name="Slide Number Placeholder 3"/>
          <p:cNvSpPr>
            <a:spLocks noGrp="1"/>
          </p:cNvSpPr>
          <p:nvPr>
            <p:ph type="sldNum" sz="quarter" idx="10"/>
          </p:nvPr>
        </p:nvSpPr>
        <p:spPr/>
        <p:txBody>
          <a:bodyPr/>
          <a:lstStyle/>
          <a:p>
            <a:fld id="{773B0F6F-B83E-447F-A566-EAD229E72311}" type="slidenum">
              <a:rPr lang="en-US" smtClean="0"/>
              <a:t>23</a:t>
            </a:fld>
            <a:endParaRPr lang="en-US"/>
          </a:p>
        </p:txBody>
      </p:sp>
    </p:spTree>
    <p:extLst>
      <p:ext uri="{BB962C8B-B14F-4D97-AF65-F5344CB8AC3E}">
        <p14:creationId xmlns:p14="http://schemas.microsoft.com/office/powerpoint/2010/main" val="1219405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Prior to the Meeting:</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AAOS staff conducts several webinars with the work group to reiterate their charges and ensure that all relevant literature has been included.</a:t>
            </a:r>
          </a:p>
          <a:p>
            <a:r>
              <a:rPr lang="en-US" dirty="0">
                <a:latin typeface="Times New Roman" panose="02020603050405020304" pitchFamily="18" charset="0"/>
                <a:cs typeface="Times New Roman" panose="02020603050405020304" pitchFamily="18" charset="0"/>
              </a:rPr>
              <a:t>Using the PEER tool, work group members are responsible for reviewing the included and excluded literature for their assigned PICO questions. </a:t>
            </a:r>
          </a:p>
          <a:p>
            <a:r>
              <a:rPr lang="en-US" dirty="0">
                <a:latin typeface="Times New Roman" panose="02020603050405020304" pitchFamily="18" charset="0"/>
                <a:cs typeface="Times New Roman" panose="02020603050405020304" pitchFamily="18" charset="0"/>
              </a:rPr>
              <a:t>Work group members draft recommendation and rationale for their assigned recommendations to catalyze the final meeting discussion.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During the Final Meeting: </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member presents the data findings and their draft recommendations and rationales for their assigned recommendations.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work group discusses data findings and composes the final recommendations and rationales, as needed. The strength of evidence will determine the AAOS predefined language stem that is used for the recommendation.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edits to recommendations, rationales, benefits and harms sections, and future research sections should be completed by the end of the meeting.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24</a:t>
            </a:fld>
            <a:endParaRPr lang="en-US"/>
          </a:p>
        </p:txBody>
      </p:sp>
    </p:spTree>
    <p:extLst>
      <p:ext uri="{BB962C8B-B14F-4D97-AF65-F5344CB8AC3E}">
        <p14:creationId xmlns:p14="http://schemas.microsoft.com/office/powerpoint/2010/main" val="987406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Overview </a:t>
            </a:r>
          </a:p>
          <a:p>
            <a:pPr marL="0" indent="0">
              <a:buFont typeface="Arial" panose="020B0604020202020204" pitchFamily="34" charset="0"/>
              <a:buNone/>
            </a:pPr>
            <a:endParaRPr lang="en-US" b="1" dirty="0"/>
          </a:p>
          <a:p>
            <a:r>
              <a:rPr lang="en-US" sz="1800" b="1" i="0" u="none" strike="noStrike" baseline="0" dirty="0">
                <a:solidFill>
                  <a:srgbClr val="000000"/>
                </a:solidFill>
                <a:latin typeface="Times New Roman" panose="02020603050405020304" pitchFamily="18" charset="0"/>
              </a:rPr>
              <a:t>Patient Population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This document addresses the treatment of isolated diaphyseal femur fractures in children who have not yet reached skeletal maturity. The guideline provides information on pediatric patient management after diagnosis of a diaphyseal femur fracture. This guideline is not intended for use in pediatric patients who present with additional coexisting injuries that require formal surgical intervention or other life-threatening conditions that take precedence over the treatment of the diaphyseal femur fracture. </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Burden of Disease</a:t>
            </a:r>
          </a:p>
          <a:p>
            <a:r>
              <a:rPr lang="en-US" sz="1200" b="0" i="0" u="none" strike="noStrike" kern="1200" baseline="0" dirty="0">
                <a:solidFill>
                  <a:schemeClr val="tx1"/>
                </a:solidFill>
                <a:latin typeface="+mn-lt"/>
                <a:ea typeface="+mn-ea"/>
                <a:cs typeface="+mn-cs"/>
              </a:rPr>
              <a:t>There are many components to consider when calculating the overall cost of treatment for pediatric femoral fracture. The main considerations for patients and third-party payers are the relative cost and effectiveness of each treatment option. But hidden costs for pediatric patients must also be considered. These costs include the additional home care required for a patient, the costs of rehabilitation and of missed school for the patient, childcare costs if both parents work, and time off of work required by one or both parents to care for the pediatric patient.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Etiology</a:t>
            </a:r>
          </a:p>
          <a:p>
            <a:r>
              <a:rPr lang="en-US" sz="1200" b="0" i="0" u="none" strike="noStrike" kern="1200" baseline="0" dirty="0">
                <a:solidFill>
                  <a:schemeClr val="tx1"/>
                </a:solidFill>
                <a:latin typeface="+mn-lt"/>
                <a:ea typeface="+mn-ea"/>
                <a:cs typeface="+mn-cs"/>
              </a:rPr>
              <a:t>The primary cause of diaphyseal femur fracture in children varies by age groups but includes falls, motor-vehicle accidents, and sports injuries. In addition, the Cincinnati Children’s Hospital Medical Center states, “In children less than one year of age, child abuse is the leading cause of femoral fractures and abuse remains a significant concern in toddlers up to about five years of age.”</a:t>
            </a:r>
          </a:p>
          <a:p>
            <a:endParaRPr lang="en-US" sz="1200" b="0" i="0" u="none" strike="noStrike" kern="1200" baseline="0" dirty="0">
              <a:solidFill>
                <a:schemeClr val="tx1"/>
              </a:solidFill>
              <a:latin typeface="+mn-lt"/>
              <a:ea typeface="+mn-ea"/>
              <a:cs typeface="+mn-cs"/>
            </a:endParaRPr>
          </a:p>
          <a:p>
            <a:r>
              <a:rPr lang="en-US" sz="1800" b="1" i="0" u="none" strike="noStrike" baseline="0" dirty="0">
                <a:solidFill>
                  <a:srgbClr val="000000"/>
                </a:solidFill>
                <a:latin typeface="Times New Roman" panose="02020603050405020304" pitchFamily="18" charset="0"/>
              </a:rPr>
              <a:t>Incidence and Prevalence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annual rate of children who present with femoral shaft fracture has been estimated at 19 per 100,000.1 Boys have a higher risk of fracture than girls and this is consistent with participation of boys in sporting </a:t>
            </a:r>
            <a:r>
              <a:rPr lang="en-US" sz="1800" b="0" i="0" u="none" strike="noStrike" baseline="0" dirty="0" err="1">
                <a:solidFill>
                  <a:srgbClr val="000000"/>
                </a:solidFill>
                <a:latin typeface="Times New Roman" panose="02020603050405020304" pitchFamily="18" charset="0"/>
              </a:rPr>
              <a:t>activites</a:t>
            </a:r>
            <a:r>
              <a:rPr lang="en-US" sz="1800" b="0" i="0" u="none" strike="noStrike" baseline="0" dirty="0">
                <a:solidFill>
                  <a:srgbClr val="000000"/>
                </a:solidFill>
                <a:latin typeface="Times New Roman" panose="02020603050405020304" pitchFamily="18" charset="0"/>
              </a:rPr>
              <a:t>. Diaphyseal femur fractures account for 1.4%3 to 1.7% of all pediatric fractures. </a:t>
            </a:r>
            <a:r>
              <a:rPr lang="en-US" sz="1200" b="1"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Risk Factors</a:t>
            </a:r>
          </a:p>
          <a:p>
            <a:r>
              <a:rPr lang="en-US" sz="1200" b="0" i="0" u="none" strike="noStrike" kern="1200" baseline="0" dirty="0">
                <a:solidFill>
                  <a:schemeClr val="tx1"/>
                </a:solidFill>
                <a:latin typeface="+mn-lt"/>
                <a:ea typeface="+mn-ea"/>
                <a:cs typeface="+mn-cs"/>
              </a:rPr>
              <a:t>Occurrences of pediatric diaphyseal femur fractures are higher in boys than in girls in all age groups. This literature also suggests that the primary mechanism of fracture is age-related, including falls and child abuse for younger children, falls, motor vehicle-pedestrian, bicycle, and motor-vehicle collisions for school age children and motor-vehicle or sports related accidents in teenagers.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study suggests increased risk of fracture for blacks over whites and one study suggests no difference by race/ethnicity. Both studies suggest that lower socioeconomic conditions also increase fracture risk.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Emotional and Physical Impact</a:t>
            </a:r>
          </a:p>
          <a:p>
            <a:r>
              <a:rPr lang="en-US" sz="1200" b="0" i="0" u="none" strike="noStrike" kern="1200" baseline="0" dirty="0">
                <a:solidFill>
                  <a:schemeClr val="tx1"/>
                </a:solidFill>
                <a:latin typeface="+mn-lt"/>
                <a:ea typeface="+mn-ea"/>
                <a:cs typeface="+mn-cs"/>
              </a:rPr>
              <a:t>The prolonged loss of mobility and absence from school often associated with the treatment of pediatric diaphyseal femur fractures can lead to adverse physical, social, and emotional consequences for the child as well as the child’s family. Treatments that minimize the child’s length of immobilization and time out of school are therefore desirable. </a:t>
            </a:r>
          </a:p>
          <a:p>
            <a:endParaRPr lang="en-US" b="0" dirty="0">
              <a:latin typeface="Bahnschrift Light Condensed" panose="020B0502040204020203" pitchFamily="34" charset="0"/>
            </a:endParaRPr>
          </a:p>
          <a:p>
            <a:r>
              <a:rPr lang="en-US" sz="1200" b="1" i="0" u="none" strike="noStrike" kern="1200" baseline="0" dirty="0">
                <a:solidFill>
                  <a:schemeClr val="tx1"/>
                </a:solidFill>
                <a:latin typeface="+mn-lt"/>
                <a:ea typeface="+mn-ea"/>
                <a:cs typeface="+mn-cs"/>
              </a:rPr>
              <a:t>Potential Benefits, Harms, and Contraindications</a:t>
            </a:r>
          </a:p>
          <a:p>
            <a:r>
              <a:rPr lang="en-US" sz="1200" b="0" i="0" u="none" strike="noStrike" kern="1200" baseline="0" dirty="0">
                <a:solidFill>
                  <a:schemeClr val="tx1"/>
                </a:solidFill>
                <a:latin typeface="+mn-lt"/>
                <a:ea typeface="+mn-ea"/>
                <a:cs typeface="+mn-cs"/>
              </a:rPr>
              <a:t>Invasive and operative treatments are associated with known risks. Contraindications vary widely based on the treatment administered. Therefore, discussion of available treatments and procedures applicable to the individual patient rely on mutual communication between the patient’s guardian and physician, weighing the potential risks and benefits for that patient.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Further, the age groups referred to in the specific recommendations are general guides. Obviously, additional factors may affect the physician’s choice of treatment including but not limited to associated injuries the patient may present with as well as the individual’s comorbidities, skeletal maturity, and/or specific patient characteristics including obesity. The individual patient’s family dynamic will also influence treatment decisions; therefore, treatment decisions made for children who border any age group should be made on the basis of the individual. Decisions will always need to be predicated on guardian and physician communication with discussion of available treatments and procedures applicable to the individual patient. Once the patient’s guardian has been informed of available therapies and has discussed these options with his/her child’s physician, an informed decision can be made. Clinician input based on experience increases the probability of identifying patients who will benefit from specific treatment options. </a:t>
            </a:r>
            <a:endParaRPr lang="en-US" b="0" i="0" dirty="0"/>
          </a:p>
        </p:txBody>
      </p:sp>
      <p:sp>
        <p:nvSpPr>
          <p:cNvPr id="4" name="Slide Number Placeholder 3"/>
          <p:cNvSpPr>
            <a:spLocks noGrp="1"/>
          </p:cNvSpPr>
          <p:nvPr>
            <p:ph type="sldNum" sz="quarter" idx="10"/>
          </p:nvPr>
        </p:nvSpPr>
        <p:spPr/>
        <p:txBody>
          <a:bodyPr/>
          <a:lstStyle/>
          <a:p>
            <a:fld id="{773B0F6F-B83E-447F-A566-EAD229E72311}" type="slidenum">
              <a:rPr lang="en-US" smtClean="0"/>
              <a:t>25</a:t>
            </a:fld>
            <a:endParaRPr lang="en-US"/>
          </a:p>
        </p:txBody>
      </p:sp>
    </p:spTree>
    <p:extLst>
      <p:ext uri="{BB962C8B-B14F-4D97-AF65-F5344CB8AC3E}">
        <p14:creationId xmlns:p14="http://schemas.microsoft.com/office/powerpoint/2010/main" val="46259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This guideline is greater than 5 years old and is reviewed every five years. New studies have been published since this guideline was developed, however the AAOS has determined that these studies are not sufficient to warrant changing the guideline scope at this time. Due to the paucity of evidence and the relevance of the existing scope, this guideline was approved to be updated via the AAOS Rapid Update Methodology. The 2020 additions to this document are outlined below and reflect additions based on newly available evidence relevant to the original PICO questions and resulting guideline recommendations. Only the recommendations have been updated, and all other information (e.g., the methods, work group roster, recommendation rationales) remain that of the original 2009 guideline. For the full AAOS Clinical Practice Guidelines Rapid Update Methodology please visit: aaos.org/quality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OVERVIEW OF 2020 UPDATES TO THE 2009 ORIGINAL GUIDELINE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Addition of the Siddiqui, et al, 2008 study findings to the Early or Delayed Spica Casting recommendation. </a:t>
            </a:r>
          </a:p>
          <a:p>
            <a:r>
              <a:rPr lang="en-US" sz="1800" b="0" i="0" u="none" strike="noStrike" baseline="0" dirty="0">
                <a:solidFill>
                  <a:srgbClr val="000000"/>
                </a:solidFill>
                <a:latin typeface="Times New Roman" panose="02020603050405020304" pitchFamily="18" charset="0"/>
              </a:rPr>
              <a:t>2. Addition of the Ahmad, et al, 2015, Naseem, et al, 2015, and </a:t>
            </a:r>
            <a:r>
              <a:rPr lang="en-US" sz="1800" b="0" i="0" u="none" strike="noStrike" baseline="0" dirty="0" err="1">
                <a:solidFill>
                  <a:srgbClr val="000000"/>
                </a:solidFill>
                <a:latin typeface="Times New Roman" panose="02020603050405020304" pitchFamily="18" charset="0"/>
              </a:rPr>
              <a:t>Soleimanpour</a:t>
            </a:r>
            <a:r>
              <a:rPr lang="en-US" sz="1800" b="0" i="0" u="none" strike="noStrike" baseline="0" dirty="0">
                <a:solidFill>
                  <a:srgbClr val="000000"/>
                </a:solidFill>
                <a:latin typeface="Times New Roman" panose="02020603050405020304" pitchFamily="18" charset="0"/>
              </a:rPr>
              <a:t>, et al, 2013 study findings to the Elastic Intramedullary Nails recommendation. </a:t>
            </a:r>
          </a:p>
          <a:p>
            <a:pPr algn="l"/>
            <a:r>
              <a:rPr lang="en-US" sz="1800" b="0" i="0" u="none" strike="noStrike" baseline="0" dirty="0">
                <a:solidFill>
                  <a:srgbClr val="000000"/>
                </a:solidFill>
                <a:latin typeface="Times New Roman" panose="02020603050405020304" pitchFamily="18" charset="0"/>
              </a:rPr>
              <a:t>3. Updated the strength of recommendation of the Elastic Intramedullary Nails recommendation based on new study findings. </a:t>
            </a:r>
          </a:p>
          <a:p>
            <a:pPr algn="l"/>
            <a:endParaRPr lang="en-US" sz="1800" b="0" i="0" u="none" strike="noStrike" baseline="0" dirty="0">
              <a:solidFill>
                <a:srgbClr val="000000"/>
              </a:solidFill>
              <a:latin typeface="Times New Roman" panose="02020603050405020304" pitchFamily="18" charset="0"/>
            </a:endParaRPr>
          </a:p>
          <a:p>
            <a:pPr algn="l"/>
            <a:r>
              <a:rPr lang="en-US" sz="1800" b="0" i="1" u="none" strike="noStrike" baseline="0" dirty="0">
                <a:solidFill>
                  <a:srgbClr val="000000"/>
                </a:solidFill>
                <a:latin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rPr>
              <a:t>Based on the new strength of evidence; the recommendation language was updated from </a:t>
            </a:r>
            <a:r>
              <a:rPr lang="en-US" sz="1800" b="0" i="1" u="none" strike="noStrike" baseline="0" dirty="0">
                <a:solidFill>
                  <a:srgbClr val="000000"/>
                </a:solidFill>
                <a:latin typeface="Times New Roman" panose="02020603050405020304" pitchFamily="18" charset="0"/>
              </a:rPr>
              <a:t>‘Limited evidence supports the option for physicians to use flexible intramedullary nailing to treat children age five to eleven years diagnosed with diaphyseal femur fractures’ </a:t>
            </a:r>
            <a:r>
              <a:rPr lang="en-US" sz="1800" b="0" i="0" u="none" strike="noStrike" baseline="0" dirty="0">
                <a:solidFill>
                  <a:srgbClr val="000000"/>
                </a:solidFill>
                <a:latin typeface="Times New Roman" panose="02020603050405020304" pitchFamily="18" charset="0"/>
              </a:rPr>
              <a:t>to </a:t>
            </a:r>
            <a:r>
              <a:rPr lang="en-US" sz="1800" b="0" i="1" u="none" strike="noStrike" baseline="0" dirty="0">
                <a:solidFill>
                  <a:srgbClr val="000000"/>
                </a:solidFill>
                <a:latin typeface="Times New Roman" panose="02020603050405020304" pitchFamily="18" charset="0"/>
              </a:rPr>
              <a:t>‘Strong evidence supports the use of flexible intramedullary nailing to treat children age five to eleven years diagnosed with diaphyseal femur fractures.’</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26</a:t>
            </a:fld>
            <a:endParaRPr lang="en-US"/>
          </a:p>
        </p:txBody>
      </p:sp>
    </p:spTree>
    <p:extLst>
      <p:ext uri="{BB962C8B-B14F-4D97-AF65-F5344CB8AC3E}">
        <p14:creationId xmlns:p14="http://schemas.microsoft.com/office/powerpoint/2010/main" val="1535127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RATIONALE: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Our systematic review identified three high quality population-based studies that identified femur fractures in children caused by child abuse from three different registries. Two of these studies</a:t>
            </a:r>
            <a:r>
              <a:rPr lang="en-US" sz="1800" b="0" i="0" u="none" strike="noStrike" baseline="30000" dirty="0">
                <a:solidFill>
                  <a:srgbClr val="000000"/>
                </a:solidFill>
                <a:latin typeface="Times New Roman" panose="02020603050405020304" pitchFamily="18" charset="0"/>
              </a:rPr>
              <a:t>1,2</a:t>
            </a:r>
            <a:r>
              <a:rPr lang="en-US" sz="1800" b="0" i="0" u="none" strike="noStrike" baseline="0" dirty="0">
                <a:solidFill>
                  <a:srgbClr val="000000"/>
                </a:solidFill>
                <a:latin typeface="Times New Roman" panose="02020603050405020304" pitchFamily="18" charset="0"/>
              </a:rPr>
              <a:t> reported 14% and 12% of the fractures were the result of abuse in children zero to one year old and zero to three years old, respectively. The third study reported that only two (2%) of the fractures were caused by abuse among children zero to 15 years old, which would correspond to 13% if both of these fractures occurred in children zero to one year old.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work group recognizes that the most important elements in evaluating a child for abuse are a complete history and physical exam with attention to the signs and symptoms of child abuse. The work group defines “evaluating” a child for abuse however, as not only these routine elements, but also including direct communication with the patient’s pediatrician or family doctor, consultation with the child abuse team at institutions where this may be available, and selective ordering of a skeletal survey by the </a:t>
            </a:r>
            <a:r>
              <a:rPr lang="en-US" sz="1800" b="0" i="0" u="none" strike="noStrike" baseline="0" dirty="0" err="1">
                <a:solidFill>
                  <a:srgbClr val="000000"/>
                </a:solidFill>
                <a:latin typeface="Times New Roman" panose="02020603050405020304" pitchFamily="18" charset="0"/>
              </a:rPr>
              <a:t>orthopaedist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when considered appropriate by the treating physician</a:t>
            </a:r>
            <a:r>
              <a:rPr lang="en-US" sz="1800" b="0" i="0" u="none" strike="noStrike" baseline="0" dirty="0">
                <a:solidFill>
                  <a:srgbClr val="000000"/>
                </a:solidFill>
                <a:latin typeface="Times New Roman" panose="02020603050405020304" pitchFamily="18" charset="0"/>
              </a:rPr>
              <a:t>. In cases of possible child abuse, these professionals can add valuable input, based on experience, which increases the probability of identifying patients who may be at increased risk.</a:t>
            </a:r>
            <a:r>
              <a:rPr lang="en-US" sz="1800" b="0" i="0" u="none" strike="noStrike" baseline="30000" dirty="0">
                <a:solidFill>
                  <a:srgbClr val="000000"/>
                </a:solidFill>
                <a:latin typeface="Times New Roman" panose="02020603050405020304" pitchFamily="18" charset="0"/>
              </a:rPr>
              <a:t>15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addition, the work group emphasizes that children who are not yet walking and sustain a femur fracture are at particular risk for abuse</a:t>
            </a:r>
            <a:r>
              <a:rPr lang="en-US" sz="1800" b="0" i="0" u="none" strike="noStrike" baseline="30000" dirty="0">
                <a:solidFill>
                  <a:srgbClr val="000000"/>
                </a:solidFill>
                <a:latin typeface="Times New Roman" panose="02020603050405020304" pitchFamily="18" charset="0"/>
              </a:rPr>
              <a:t>7</a:t>
            </a:r>
            <a:r>
              <a:rPr lang="en-US" sz="1800" b="0" i="0" u="none" strike="noStrike" baseline="0" dirty="0">
                <a:solidFill>
                  <a:srgbClr val="000000"/>
                </a:solidFill>
                <a:latin typeface="Times New Roman" panose="02020603050405020304" pitchFamily="18" charset="0"/>
              </a:rPr>
              <a:t>, so one must make every attempt to identify these patients. One of the studies2 reports 48 of 49 child abuse-related femur fractures occurred in the less than three-year-old age group. This author found that in 332 femur fractures in children 0-3 years of age forty-eight of them were due to abuse. </a:t>
            </a:r>
          </a:p>
          <a:p>
            <a:r>
              <a:rPr lang="en-US" sz="1800" b="0" i="0" u="none" strike="noStrike" baseline="0" dirty="0">
                <a:solidFill>
                  <a:srgbClr val="000000"/>
                </a:solidFill>
                <a:latin typeface="Times New Roman" panose="02020603050405020304" pitchFamily="18" charset="0"/>
              </a:rPr>
              <a:t>Accordingly, there were 451 children, four to twelve years of age, who had femur fractures and only one child in this age group was confirmed as abused. There were no cases of child abuse identified in the thirteen- to seventeen-year-old age group. The work group acknowledges that this study is not exclusively reporting data on shaft fractures and has isolated the data specific to shaft fracture in the following data tables. However, the study does illustrate the need to focus on the patients who are less than three years old.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Estimates of child abuse suggest that the incidence is underreported and the consequences of missing it result in serious complications including death.</a:t>
            </a:r>
            <a:r>
              <a:rPr lang="en-US" sz="1800" b="0" i="0" u="none" strike="noStrike" baseline="30000" dirty="0">
                <a:solidFill>
                  <a:srgbClr val="000000"/>
                </a:solidFill>
                <a:latin typeface="Times New Roman" panose="02020603050405020304" pitchFamily="18" charset="0"/>
              </a:rPr>
              <a:t>2</a:t>
            </a:r>
            <a:endParaRPr lang="en-US" sz="1200" b="0" i="0" u="none" strike="noStrike" kern="1200" baseline="30000" dirty="0">
              <a:solidFill>
                <a:schemeClr val="tx1"/>
              </a:solidFill>
              <a:effectLst/>
              <a:latin typeface="+mn-lt"/>
              <a:ea typeface="+mn-ea"/>
              <a:cs typeface="+mn-cs"/>
            </a:endParaRPr>
          </a:p>
          <a:p>
            <a:endParaRPr lang="en-US" sz="1800" b="1"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Supporting Evidence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Three population-based studies reported data addressing this recommendation. Hinton et al.</a:t>
            </a:r>
            <a:r>
              <a:rPr lang="en-US" sz="1800" b="0" i="0" u="none" strike="noStrike" baseline="3000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 used the Hospital Discharge Database of the Maryland Health Services Cost Review Commission from 1990-1996, </a:t>
            </a:r>
            <a:r>
              <a:rPr lang="en-US" sz="1800" b="0" i="0" u="none" strike="noStrike" baseline="0" dirty="0" err="1">
                <a:solidFill>
                  <a:srgbClr val="000000"/>
                </a:solidFill>
                <a:latin typeface="Times New Roman" panose="02020603050405020304" pitchFamily="18" charset="0"/>
              </a:rPr>
              <a:t>Rewers</a:t>
            </a:r>
            <a:r>
              <a:rPr lang="en-US" sz="1800" b="0" i="0" u="none" strike="noStrike" baseline="0" dirty="0">
                <a:solidFill>
                  <a:srgbClr val="000000"/>
                </a:solidFill>
                <a:latin typeface="Times New Roman" panose="02020603050405020304" pitchFamily="18" charset="0"/>
              </a:rPr>
              <a:t> et al.</a:t>
            </a:r>
            <a:r>
              <a:rPr lang="en-US" sz="1800" b="0" i="0" u="none" strike="noStrike" baseline="30000" dirty="0">
                <a:solidFill>
                  <a:srgbClr val="000000"/>
                </a:solidFill>
                <a:latin typeface="Times New Roman" panose="02020603050405020304" pitchFamily="18" charset="0"/>
              </a:rPr>
              <a:t>2</a:t>
            </a:r>
            <a:r>
              <a:rPr lang="en-US" sz="1800" b="0" i="0" u="none" strike="noStrike" baseline="0" dirty="0">
                <a:solidFill>
                  <a:srgbClr val="000000"/>
                </a:solidFill>
                <a:latin typeface="Times New Roman" panose="02020603050405020304" pitchFamily="18" charset="0"/>
              </a:rPr>
              <a:t> used the Colorado Trauma Registry from 1998-2001, and Miettinen et al.</a:t>
            </a:r>
            <a:r>
              <a:rPr lang="en-US" sz="1800" b="0" i="0" u="none" strike="noStrike" baseline="30000" dirty="0">
                <a:solidFill>
                  <a:srgbClr val="000000"/>
                </a:solidFill>
                <a:latin typeface="Times New Roman" panose="02020603050405020304" pitchFamily="18" charset="0"/>
              </a:rPr>
              <a:t>16</a:t>
            </a:r>
            <a:r>
              <a:rPr lang="en-US" sz="1800" b="0" i="0" u="none" strike="noStrike" baseline="0" dirty="0">
                <a:solidFill>
                  <a:srgbClr val="000000"/>
                </a:solidFill>
                <a:latin typeface="Times New Roman" panose="02020603050405020304" pitchFamily="18" charset="0"/>
              </a:rPr>
              <a:t> used a medical information register for University Central Hospital in Kuopio, Finland from 1976-1985.</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marL="0" indent="0">
              <a:buNone/>
            </a:pPr>
            <a:r>
              <a:rPr lang="en-US" sz="1200" b="0" i="0" u="none" strike="noStrike" kern="1200" dirty="0">
                <a:solidFill>
                  <a:schemeClr val="tx1"/>
                </a:solidFill>
                <a:effectLst/>
                <a:latin typeface="+mn-lt"/>
                <a:ea typeface="+mn-ea"/>
                <a:cs typeface="+mn-cs"/>
                <a:hlinkClick r:id="rId3"/>
              </a:rPr>
              <a:t>Hinton RY, Lincoln A, Crockett MM, </a:t>
            </a:r>
            <a:r>
              <a:rPr lang="en-US" sz="1200" b="0" i="0" u="none" strike="noStrike" kern="1200" dirty="0" err="1">
                <a:solidFill>
                  <a:schemeClr val="tx1"/>
                </a:solidFill>
                <a:effectLst/>
                <a:latin typeface="+mn-lt"/>
                <a:ea typeface="+mn-ea"/>
                <a:cs typeface="+mn-cs"/>
                <a:hlinkClick r:id="rId3"/>
              </a:rPr>
              <a:t>Sponseller</a:t>
            </a:r>
            <a:r>
              <a:rPr lang="en-US" sz="1200" b="0" i="0" u="none" strike="noStrike" kern="1200" dirty="0">
                <a:solidFill>
                  <a:schemeClr val="tx1"/>
                </a:solidFill>
                <a:effectLst/>
                <a:latin typeface="+mn-lt"/>
                <a:ea typeface="+mn-ea"/>
                <a:cs typeface="+mn-cs"/>
                <a:hlinkClick r:id="rId3"/>
              </a:rPr>
              <a:t> P, Smith G. Fractures of the femoral shaft in children. Incidence, mechanisms, and sociodemographic risk factors. J Bone Joint Surg Am. 1999;81:500-509.</a:t>
            </a:r>
            <a:endParaRPr lang="en-US" sz="1200" b="0" i="0" u="none" strike="noStrike" kern="1200" dirty="0">
              <a:solidFill>
                <a:schemeClr val="tx1"/>
              </a:solidFill>
              <a:effectLst/>
              <a:latin typeface="+mn-lt"/>
              <a:ea typeface="+mn-ea"/>
              <a:cs typeface="+mn-cs"/>
            </a:endParaRPr>
          </a:p>
          <a:p>
            <a:pPr marL="228600" indent="-228600">
              <a:buAutoNum type="arabicParenBoth"/>
            </a:pP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Miettinen</a:t>
            </a:r>
            <a:r>
              <a:rPr lang="en-US" sz="1200" b="0" i="0" u="none" strike="noStrike" kern="1200" dirty="0">
                <a:solidFill>
                  <a:schemeClr val="tx1"/>
                </a:solidFill>
                <a:effectLst/>
                <a:latin typeface="+mn-lt"/>
                <a:ea typeface="+mn-ea"/>
                <a:cs typeface="+mn-cs"/>
                <a:hlinkClick r:id="rId4"/>
              </a:rPr>
              <a:t> H, </a:t>
            </a:r>
            <a:r>
              <a:rPr lang="en-US" sz="1200" b="0" i="0" u="none" strike="noStrike" kern="1200" dirty="0" err="1">
                <a:solidFill>
                  <a:schemeClr val="tx1"/>
                </a:solidFill>
                <a:effectLst/>
                <a:latin typeface="+mn-lt"/>
                <a:ea typeface="+mn-ea"/>
                <a:cs typeface="+mn-cs"/>
                <a:hlinkClick r:id="rId4"/>
              </a:rPr>
              <a:t>Makela</a:t>
            </a:r>
            <a:r>
              <a:rPr lang="en-US" sz="1200" b="0" i="0" u="none" strike="noStrike" kern="1200" dirty="0">
                <a:solidFill>
                  <a:schemeClr val="tx1"/>
                </a:solidFill>
                <a:effectLst/>
                <a:latin typeface="+mn-lt"/>
                <a:ea typeface="+mn-ea"/>
                <a:cs typeface="+mn-cs"/>
                <a:hlinkClick r:id="rId4"/>
              </a:rPr>
              <a:t> EA, </a:t>
            </a:r>
            <a:r>
              <a:rPr lang="en-US" sz="1200" b="0" i="0" u="none" strike="noStrike" kern="1200" dirty="0" err="1">
                <a:solidFill>
                  <a:schemeClr val="tx1"/>
                </a:solidFill>
                <a:effectLst/>
                <a:latin typeface="+mn-lt"/>
                <a:ea typeface="+mn-ea"/>
                <a:cs typeface="+mn-cs"/>
                <a:hlinkClick r:id="rId4"/>
              </a:rPr>
              <a:t>Vainio</a:t>
            </a:r>
            <a:r>
              <a:rPr lang="en-US" sz="1200" b="0" i="0" u="none" strike="noStrike" kern="1200" dirty="0">
                <a:solidFill>
                  <a:schemeClr val="tx1"/>
                </a:solidFill>
                <a:effectLst/>
                <a:latin typeface="+mn-lt"/>
                <a:ea typeface="+mn-ea"/>
                <a:cs typeface="+mn-cs"/>
                <a:hlinkClick r:id="rId4"/>
              </a:rPr>
              <a:t> J. The incidence and causative factors responsible for femoral shaft fractures in children. Ann </a:t>
            </a:r>
            <a:r>
              <a:rPr lang="en-US" sz="1200" b="0" i="0" u="none" strike="noStrike" kern="1200" dirty="0" err="1">
                <a:solidFill>
                  <a:schemeClr val="tx1"/>
                </a:solidFill>
                <a:effectLst/>
                <a:latin typeface="+mn-lt"/>
                <a:ea typeface="+mn-ea"/>
                <a:cs typeface="+mn-cs"/>
                <a:hlinkClick r:id="rId4"/>
              </a:rPr>
              <a:t>Chir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Gynaecol</a:t>
            </a:r>
            <a:r>
              <a:rPr lang="en-US" sz="1200" b="0" i="0" u="none" strike="noStrike" kern="1200" dirty="0">
                <a:solidFill>
                  <a:schemeClr val="tx1"/>
                </a:solidFill>
                <a:effectLst/>
                <a:latin typeface="+mn-lt"/>
                <a:ea typeface="+mn-ea"/>
                <a:cs typeface="+mn-cs"/>
                <a:hlinkClick r:id="rId4"/>
              </a:rPr>
              <a:t>. 1991;80:392-395.</a:t>
            </a:r>
            <a:r>
              <a:rPr lang="en-US" sz="1200" b="0" i="0" u="none" strike="noStrike"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Rewers</a:t>
            </a:r>
            <a:r>
              <a:rPr lang="en-US" sz="1200" b="0" i="0" u="none" strike="noStrike" kern="1200" dirty="0">
                <a:solidFill>
                  <a:schemeClr val="tx1"/>
                </a:solidFill>
                <a:effectLst/>
                <a:latin typeface="+mn-lt"/>
                <a:ea typeface="+mn-ea"/>
                <a:cs typeface="+mn-cs"/>
                <a:hlinkClick r:id="rId5"/>
              </a:rPr>
              <a:t> A, Hedegaard H, </a:t>
            </a:r>
            <a:r>
              <a:rPr lang="en-US" sz="1200" b="0" i="0" u="none" strike="noStrike" kern="1200" dirty="0" err="1">
                <a:solidFill>
                  <a:schemeClr val="tx1"/>
                </a:solidFill>
                <a:effectLst/>
                <a:latin typeface="+mn-lt"/>
                <a:ea typeface="+mn-ea"/>
                <a:cs typeface="+mn-cs"/>
                <a:hlinkClick r:id="rId5"/>
              </a:rPr>
              <a:t>Lezotte</a:t>
            </a:r>
            <a:r>
              <a:rPr lang="en-US" sz="1200" b="0" i="0" u="none" strike="noStrike" kern="1200" dirty="0">
                <a:solidFill>
                  <a:schemeClr val="tx1"/>
                </a:solidFill>
                <a:effectLst/>
                <a:latin typeface="+mn-lt"/>
                <a:ea typeface="+mn-ea"/>
                <a:cs typeface="+mn-cs"/>
                <a:hlinkClick r:id="rId5"/>
              </a:rPr>
              <a:t> D et al. Childhood femur fractures, associated injuries, and sociodemographic risk factors: a population-based study. Pediatrics. 2005;115:e543-e552.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27</a:t>
            </a:fld>
            <a:endParaRPr lang="en-US"/>
          </a:p>
        </p:txBody>
      </p:sp>
    </p:spTree>
    <p:extLst>
      <p:ext uri="{BB962C8B-B14F-4D97-AF65-F5344CB8AC3E}">
        <p14:creationId xmlns:p14="http://schemas.microsoft.com/office/powerpoint/2010/main" val="1232260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RATIONALE: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first 6 months of a child’s life is a time of most rapid growth. Because of this, rapid healing of diaphyseal femur fractures and post-fracture skeletal remodeling is maximal. Hence spontaneous, complete correction after fracture healing is expected. Due to the rapid union and complete remodeling, treatment of diaphyseal femur fractures centers on assuring ease of patient care and minimizing treatment complications. Both Pavlik harnesses and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casts result in good outcomes with minimal complications. In the studies we reviewed, the only identifiable difference between these two treatments was more frequent skin complications in the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group. Because this is a minor and correctable issue that does not cause long-term problems or disability, either type of treatment is an option.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Supporting Evidence: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Two studies addressed this recommendation. One retrospective comparative study</a:t>
            </a:r>
            <a:r>
              <a:rPr lang="en-US" sz="1800" b="0" i="0" u="none" strike="noStrike" baseline="30000" dirty="0">
                <a:solidFill>
                  <a:srgbClr val="000000"/>
                </a:solidFill>
                <a:latin typeface="Times New Roman" panose="02020603050405020304" pitchFamily="18" charset="0"/>
              </a:rPr>
              <a:t>17</a:t>
            </a:r>
            <a:r>
              <a:rPr lang="en-US" sz="1800" b="0" i="0" u="none" strike="noStrike" baseline="0" dirty="0">
                <a:solidFill>
                  <a:srgbClr val="000000"/>
                </a:solidFill>
                <a:latin typeface="Times New Roman" panose="02020603050405020304" pitchFamily="18" charset="0"/>
              </a:rPr>
              <a:t> compared the Pavlik harness to a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and one case series examined Pavlik harnesses.</a:t>
            </a:r>
            <a:r>
              <a:rPr lang="en-US" sz="1800" b="0" i="0" u="none" strike="noStrike" baseline="30000" dirty="0">
                <a:solidFill>
                  <a:srgbClr val="000000"/>
                </a:solidFill>
                <a:latin typeface="Times New Roman" panose="02020603050405020304" pitchFamily="18" charset="0"/>
              </a:rPr>
              <a:t>18</a:t>
            </a:r>
            <a:r>
              <a:rPr lang="en-US" sz="1800" b="0" i="0" u="none" strike="noStrike" baseline="0" dirty="0">
                <a:solidFill>
                  <a:srgbClr val="000000"/>
                </a:solidFill>
                <a:latin typeface="Times New Roman" panose="02020603050405020304" pitchFamily="18" charset="0"/>
              </a:rPr>
              <a:t> The case series reported that all 16 patients achieved stable union by 5 weeks in a Pavlik harness. In the comparative study, the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group had significantly more skin complications (p&lt;.01) than the Pavlik harness group, but there were no other statistically significant differences between groups. The Pavlik harness group was significantly younger (p=.028), with an average age of 3.6 months versus an average age of 6.5 months in the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group.</a:t>
            </a:r>
          </a:p>
          <a:p>
            <a:endParaRPr lang="en-US" sz="1200" b="0" i="0" u="none" strike="noStrike" kern="1200" baseline="0" dirty="0">
              <a:solidFill>
                <a:schemeClr val="tx1"/>
              </a:solidFill>
              <a:latin typeface="+mn-lt"/>
              <a:ea typeface="+mn-ea"/>
              <a:cs typeface="+mn-cs"/>
            </a:endParaRPr>
          </a:p>
          <a:p>
            <a:r>
              <a:rPr lang="en-US" sz="1200" b="0" i="0" u="none" strike="noStrike" kern="1200" dirty="0" err="1">
                <a:solidFill>
                  <a:schemeClr val="tx1"/>
                </a:solidFill>
                <a:effectLst/>
                <a:latin typeface="+mn-lt"/>
                <a:ea typeface="+mn-ea"/>
                <a:cs typeface="+mn-cs"/>
                <a:hlinkClick r:id="rId3"/>
              </a:rPr>
              <a:t>Podeszwa</a:t>
            </a:r>
            <a:r>
              <a:rPr lang="en-US" sz="1200" b="0" i="0" u="none" strike="noStrike" kern="1200" dirty="0">
                <a:solidFill>
                  <a:schemeClr val="tx1"/>
                </a:solidFill>
                <a:effectLst/>
                <a:latin typeface="+mn-lt"/>
                <a:ea typeface="+mn-ea"/>
                <a:cs typeface="+mn-cs"/>
                <a:hlinkClick r:id="rId3"/>
              </a:rPr>
              <a:t> DA, Mooney JF, III, Cramer KE, </a:t>
            </a:r>
            <a:r>
              <a:rPr lang="en-US" sz="1200" b="0" i="0" u="none" strike="noStrike" kern="1200" dirty="0" err="1">
                <a:solidFill>
                  <a:schemeClr val="tx1"/>
                </a:solidFill>
                <a:effectLst/>
                <a:latin typeface="+mn-lt"/>
                <a:ea typeface="+mn-ea"/>
                <a:cs typeface="+mn-cs"/>
                <a:hlinkClick r:id="rId3"/>
              </a:rPr>
              <a:t>Mendelow</a:t>
            </a:r>
            <a:r>
              <a:rPr lang="en-US" sz="1200" b="0" i="0" u="none" strike="noStrike" kern="1200" dirty="0">
                <a:solidFill>
                  <a:schemeClr val="tx1"/>
                </a:solidFill>
                <a:effectLst/>
                <a:latin typeface="+mn-lt"/>
                <a:ea typeface="+mn-ea"/>
                <a:cs typeface="+mn-cs"/>
                <a:hlinkClick r:id="rId3"/>
              </a:rPr>
              <a:t> MJ. Comparison of Pavlik harness application and immediate </a:t>
            </a:r>
            <a:r>
              <a:rPr lang="en-US" sz="1200" b="0" i="0" u="none" strike="noStrike" kern="1200" dirty="0" err="1">
                <a:solidFill>
                  <a:schemeClr val="tx1"/>
                </a:solidFill>
                <a:effectLst/>
                <a:latin typeface="+mn-lt"/>
                <a:ea typeface="+mn-ea"/>
                <a:cs typeface="+mn-cs"/>
                <a:hlinkClick r:id="rId3"/>
              </a:rPr>
              <a:t>spica</a:t>
            </a:r>
            <a:r>
              <a:rPr lang="en-US" sz="1200" b="0" i="0" u="none" strike="noStrike" kern="1200" dirty="0">
                <a:solidFill>
                  <a:schemeClr val="tx1"/>
                </a:solidFill>
                <a:effectLst/>
                <a:latin typeface="+mn-lt"/>
                <a:ea typeface="+mn-ea"/>
                <a:cs typeface="+mn-cs"/>
                <a:hlinkClick r:id="rId3"/>
              </a:rPr>
              <a:t> casting for femur fractures in infants. J </a:t>
            </a:r>
            <a:r>
              <a:rPr lang="en-US" sz="1200" b="0" i="0" u="none" strike="noStrike" kern="1200" dirty="0" err="1">
                <a:solidFill>
                  <a:schemeClr val="tx1"/>
                </a:solidFill>
                <a:effectLst/>
                <a:latin typeface="+mn-lt"/>
                <a:ea typeface="+mn-ea"/>
                <a:cs typeface="+mn-cs"/>
                <a:hlinkClick r:id="rId3"/>
              </a:rPr>
              <a:t>Pediatr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2004;24:460-462.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Stannard JP, Christensen KP, Wilkins KE. Femur fractures in infants: a new therapeutic approach. J </a:t>
            </a:r>
            <a:r>
              <a:rPr lang="en-US" sz="1200" b="0" i="0" u="none" strike="noStrike" kern="1200" dirty="0" err="1">
                <a:solidFill>
                  <a:schemeClr val="tx1"/>
                </a:solidFill>
                <a:effectLst/>
                <a:latin typeface="+mn-lt"/>
                <a:ea typeface="+mn-ea"/>
                <a:cs typeface="+mn-cs"/>
                <a:hlinkClick r:id="rId4"/>
              </a:rPr>
              <a:t>Pediatr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Orthop</a:t>
            </a:r>
            <a:r>
              <a:rPr lang="en-US" sz="1200" b="0" i="0" u="none" strike="noStrike" kern="1200" dirty="0">
                <a:solidFill>
                  <a:schemeClr val="tx1"/>
                </a:solidFill>
                <a:effectLst/>
                <a:latin typeface="+mn-lt"/>
                <a:ea typeface="+mn-ea"/>
                <a:cs typeface="+mn-cs"/>
                <a:hlinkClick r:id="rId4"/>
              </a:rPr>
              <a:t>. 1995;15:461-466.</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28</a:t>
            </a:fld>
            <a:endParaRPr lang="en-US"/>
          </a:p>
        </p:txBody>
      </p:sp>
    </p:spTree>
    <p:extLst>
      <p:ext uri="{BB962C8B-B14F-4D97-AF65-F5344CB8AC3E}">
        <p14:creationId xmlns:p14="http://schemas.microsoft.com/office/powerpoint/2010/main" val="3020123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800" b="0" i="0" u="none" strike="noStrike" baseline="0" dirty="0">
                <a:solidFill>
                  <a:srgbClr val="000000"/>
                </a:solidFill>
                <a:latin typeface="Times New Roman" panose="02020603050405020304" pitchFamily="18" charset="0"/>
              </a:rPr>
              <a:t>Two studies compared the use of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with traction followed by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There were significantly more infections in the traction group and more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softening and plaster breakage in the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group.</a:t>
            </a:r>
            <a:r>
              <a:rPr lang="en-US" sz="1800" b="0" i="0" u="none" strike="noStrike" baseline="30000" dirty="0">
                <a:solidFill>
                  <a:srgbClr val="000000"/>
                </a:solidFill>
                <a:latin typeface="Times New Roman" panose="02020603050405020304" pitchFamily="18" charset="0"/>
              </a:rPr>
              <a:t>19</a:t>
            </a:r>
            <a:r>
              <a:rPr lang="en-US" sz="1800" b="0" i="0" u="none" strike="noStrike" baseline="0" dirty="0">
                <a:solidFill>
                  <a:srgbClr val="000000"/>
                </a:solidFill>
                <a:latin typeface="Times New Roman" panose="02020603050405020304" pitchFamily="18" charset="0"/>
              </a:rPr>
              <a:t> There were no statistically significant differences between the treatment groups in time to union, femoral shortening, malalignment, or malrotation.</a:t>
            </a:r>
            <a:r>
              <a:rPr lang="en-US" sz="1800" b="0" i="0" u="none" strike="noStrike" baseline="30000" dirty="0">
                <a:solidFill>
                  <a:srgbClr val="000000"/>
                </a:solidFill>
                <a:latin typeface="Times New Roman" panose="02020603050405020304" pitchFamily="18" charset="0"/>
              </a:rPr>
              <a:t>19,20</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Based on the summary of evidence, we did not find conclusive evidence that one modality of treatment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or traction) was superior, and no studies compared flexible nails to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in this age group. We suggest using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for social and economic considerations, specifically in relative ease of care and decreased length of hospital stay.</a:t>
            </a:r>
            <a:r>
              <a:rPr lang="en-US" sz="1800" b="0" i="0" u="none" strike="noStrike" baseline="30000" dirty="0">
                <a:solidFill>
                  <a:srgbClr val="000000"/>
                </a:solidFill>
                <a:latin typeface="Times New Roman" panose="02020603050405020304" pitchFamily="18" charset="0"/>
              </a:rPr>
              <a:t>21</a:t>
            </a:r>
            <a:r>
              <a:rPr lang="en-US" sz="1800" b="0" i="0" u="none" strike="noStrike" baseline="0" dirty="0">
                <a:solidFill>
                  <a:srgbClr val="000000"/>
                </a:solidFill>
                <a:latin typeface="Times New Roman" panose="02020603050405020304" pitchFamily="18" charset="0"/>
              </a:rPr>
              <a:t> While the work group suggests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for children in this age group, traction may be appropriate in some cases. This recommendation does not suggest against the use of traction. In keeping with current best medical practice, we further suggest careful clinical and radiographic follow-up during the course of treatment.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addition, no trial has specifically examined children in the age group of 4-5 years. A third study</a:t>
            </a:r>
            <a:r>
              <a:rPr lang="en-US" sz="1800" b="0" i="0" u="none" strike="noStrike" baseline="30000" dirty="0">
                <a:solidFill>
                  <a:srgbClr val="000000"/>
                </a:solidFill>
                <a:latin typeface="Times New Roman" panose="02020603050405020304" pitchFamily="18" charset="0"/>
              </a:rPr>
              <a:t>22</a:t>
            </a:r>
            <a:r>
              <a:rPr lang="en-US" sz="1800" b="0" i="0" u="none" strike="noStrike" baseline="0" dirty="0">
                <a:solidFill>
                  <a:srgbClr val="000000"/>
                </a:solidFill>
                <a:latin typeface="Times New Roman" panose="02020603050405020304" pitchFamily="18" charset="0"/>
              </a:rPr>
              <a:t> indicates that in children as young as four more malunions occur with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than with external fixation. Treatment decisions made on children who border any age group should be made on the basis of the individual. Until further research clarifies the possible harms associated with any treatment in this age group, decisions will always need to be predicated on guardian and physician mutual communication with discussion of available treatments and procedures applicable to the individual patient.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Once the patient’s guardian has been informed of available therapies and has discussed these options with his/her child’s physician, an informed decision can be made. Clinician input based on experience increases the probability of identifying patients who will benefit from specific treatment options.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Supporting Evidence: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Two High Quality studies addressed this recommendation. One study</a:t>
            </a:r>
            <a:r>
              <a:rPr lang="en-US" sz="1800" b="0" i="0" u="none" strike="noStrike" baseline="30000" dirty="0">
                <a:solidFill>
                  <a:srgbClr val="000000"/>
                </a:solidFill>
                <a:latin typeface="Times New Roman" panose="02020603050405020304" pitchFamily="18" charset="0"/>
              </a:rPr>
              <a:t>20</a:t>
            </a:r>
            <a:r>
              <a:rPr lang="en-US" sz="1800" b="0" i="0" u="none" strike="noStrike" baseline="0" dirty="0">
                <a:solidFill>
                  <a:srgbClr val="000000"/>
                </a:solidFill>
                <a:latin typeface="Times New Roman" panose="02020603050405020304" pitchFamily="18" charset="0"/>
              </a:rPr>
              <a:t> included patients 2-10 years old, with 54% of the patients between ages 2-5. The other study</a:t>
            </a:r>
            <a:r>
              <a:rPr lang="en-US" sz="1800" b="0" i="0" u="none" strike="noStrike" baseline="30000" dirty="0">
                <a:solidFill>
                  <a:srgbClr val="000000"/>
                </a:solidFill>
                <a:latin typeface="Times New Roman" panose="02020603050405020304" pitchFamily="18" charset="0"/>
              </a:rPr>
              <a:t>19</a:t>
            </a:r>
            <a:r>
              <a:rPr lang="en-US" sz="1800" b="0" i="0" u="none" strike="noStrike" baseline="0" dirty="0">
                <a:solidFill>
                  <a:srgbClr val="000000"/>
                </a:solidFill>
                <a:latin typeface="Times New Roman" panose="02020603050405020304" pitchFamily="18" charset="0"/>
              </a:rPr>
              <a:t> included patients 9 months – 10 years old, with a mean age in both groups of 3.5 years.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One High quality study,</a:t>
            </a:r>
            <a:r>
              <a:rPr lang="en-US" sz="1800" b="0" i="0" u="none" strike="noStrike" baseline="30000" dirty="0">
                <a:solidFill>
                  <a:srgbClr val="000000"/>
                </a:solidFill>
                <a:latin typeface="Times New Roman" panose="02020603050405020304" pitchFamily="18" charset="0"/>
              </a:rPr>
              <a:t>22</a:t>
            </a:r>
            <a:r>
              <a:rPr lang="en-US" sz="1800" b="0" i="0" u="none" strike="noStrike" baseline="0" dirty="0">
                <a:solidFill>
                  <a:srgbClr val="000000"/>
                </a:solidFill>
                <a:latin typeface="Times New Roman" panose="02020603050405020304" pitchFamily="18" charset="0"/>
              </a:rPr>
              <a:t> with a mean patient age of 6 years old, but that addressed harms in children as young as 4 was also included to address this recommendation. </a:t>
            </a:r>
          </a:p>
          <a:p>
            <a:endParaRPr lang="en-US" sz="1800" b="0" i="0" u="none" strike="noStrike" kern="1200" baseline="0" dirty="0">
              <a:solidFill>
                <a:srgbClr val="000000"/>
              </a:solidFill>
              <a:effectLst/>
              <a:latin typeface="Times New Roman" panose="02020603050405020304" pitchFamily="18" charset="0"/>
              <a:ea typeface="+mn-ea"/>
              <a:cs typeface="+mn-cs"/>
            </a:endParaRPr>
          </a:p>
          <a:p>
            <a:r>
              <a:rPr lang="en-US" sz="1800" b="1" i="0" u="none" strike="noStrike" baseline="0" dirty="0">
                <a:solidFill>
                  <a:srgbClr val="000000"/>
                </a:solidFill>
                <a:latin typeface="Times New Roman" panose="02020603050405020304" pitchFamily="18" charset="0"/>
              </a:rPr>
              <a:t>Previously Published Systematic Reviews: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Two previous systematic reviews</a:t>
            </a:r>
            <a:r>
              <a:rPr lang="en-US" sz="1800" b="0" i="0" u="none" strike="noStrike" baseline="30000" dirty="0">
                <a:solidFill>
                  <a:srgbClr val="000000"/>
                </a:solidFill>
                <a:latin typeface="Times New Roman" panose="02020603050405020304" pitchFamily="18" charset="0"/>
              </a:rPr>
              <a:t>21,23</a:t>
            </a:r>
            <a:r>
              <a:rPr lang="en-US" sz="1800" b="0" i="0" u="none" strike="noStrike" baseline="0" dirty="0">
                <a:solidFill>
                  <a:srgbClr val="000000"/>
                </a:solidFill>
                <a:latin typeface="Times New Roman" panose="02020603050405020304" pitchFamily="18" charset="0"/>
              </a:rPr>
              <a:t> concluded that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was associated with shorter inpatient hospital stays and fewer adverse events than traction. Both of these reviews, however, were not specific to the population of interest for this recommendation, so we did not include them in our systematic review.</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Rasool MN, Govender S, Naidoo KS. Treatment of femoral shaft fractures in children by early </a:t>
            </a:r>
            <a:r>
              <a:rPr lang="en-US" sz="1200" b="0" i="0" u="none" strike="noStrike" kern="1200" dirty="0" err="1">
                <a:solidFill>
                  <a:schemeClr val="tx1"/>
                </a:solidFill>
                <a:effectLst/>
                <a:latin typeface="+mn-lt"/>
                <a:ea typeface="+mn-ea"/>
                <a:cs typeface="+mn-cs"/>
                <a:hlinkClick r:id="rId3"/>
              </a:rPr>
              <a:t>spica</a:t>
            </a:r>
            <a:r>
              <a:rPr lang="en-US" sz="1200" b="0" i="0" u="none" strike="noStrike" kern="1200" dirty="0">
                <a:solidFill>
                  <a:schemeClr val="tx1"/>
                </a:solidFill>
                <a:effectLst/>
                <a:latin typeface="+mn-lt"/>
                <a:ea typeface="+mn-ea"/>
                <a:cs typeface="+mn-cs"/>
                <a:hlinkClick r:id="rId3"/>
              </a:rPr>
              <a:t> casting. S </a:t>
            </a:r>
            <a:r>
              <a:rPr lang="en-US" sz="1200" b="0" i="0" u="none" strike="noStrike" kern="1200" dirty="0" err="1">
                <a:solidFill>
                  <a:schemeClr val="tx1"/>
                </a:solidFill>
                <a:effectLst/>
                <a:latin typeface="+mn-lt"/>
                <a:ea typeface="+mn-ea"/>
                <a:cs typeface="+mn-cs"/>
                <a:hlinkClick r:id="rId3"/>
              </a:rPr>
              <a:t>Afr</a:t>
            </a:r>
            <a:r>
              <a:rPr lang="en-US" sz="1200" b="0" i="0" u="none" strike="noStrike" kern="1200" dirty="0">
                <a:solidFill>
                  <a:schemeClr val="tx1"/>
                </a:solidFill>
                <a:effectLst/>
                <a:latin typeface="+mn-lt"/>
                <a:ea typeface="+mn-ea"/>
                <a:cs typeface="+mn-cs"/>
                <a:hlinkClick r:id="rId3"/>
              </a:rPr>
              <a:t> Med J. 1989;76:96-99.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Burton VW, Fordyce AJ. Immobilization of femoral shaft fractures in children aged 2-10 years. Injury. 1972;4:47-53.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Wright JG, Wang EE, Owen JL et al. Treatments for </a:t>
            </a:r>
            <a:r>
              <a:rPr lang="en-US" sz="1200" b="0" i="0" u="none" strike="noStrike" kern="1200" dirty="0" err="1">
                <a:solidFill>
                  <a:schemeClr val="tx1"/>
                </a:solidFill>
                <a:effectLst/>
                <a:latin typeface="+mn-lt"/>
                <a:ea typeface="+mn-ea"/>
                <a:cs typeface="+mn-cs"/>
                <a:hlinkClick r:id="rId5"/>
              </a:rPr>
              <a:t>paediatric</a:t>
            </a:r>
            <a:r>
              <a:rPr lang="en-US" sz="1200" b="0" i="0" u="none" strike="noStrike" kern="1200" dirty="0">
                <a:solidFill>
                  <a:schemeClr val="tx1"/>
                </a:solidFill>
                <a:effectLst/>
                <a:latin typeface="+mn-lt"/>
                <a:ea typeface="+mn-ea"/>
                <a:cs typeface="+mn-cs"/>
                <a:hlinkClick r:id="rId5"/>
              </a:rPr>
              <a:t> femoral fractures: a </a:t>
            </a:r>
            <a:r>
              <a:rPr lang="en-US" sz="1200" b="0" i="0" u="none" strike="noStrike" kern="1200" dirty="0" err="1">
                <a:solidFill>
                  <a:schemeClr val="tx1"/>
                </a:solidFill>
                <a:effectLst/>
                <a:latin typeface="+mn-lt"/>
                <a:ea typeface="+mn-ea"/>
                <a:cs typeface="+mn-cs"/>
                <a:hlinkClick r:id="rId5"/>
              </a:rPr>
              <a:t>randomised</a:t>
            </a:r>
            <a:r>
              <a:rPr lang="en-US" sz="1200" b="0" i="0" u="none" strike="noStrike" kern="1200" dirty="0">
                <a:solidFill>
                  <a:schemeClr val="tx1"/>
                </a:solidFill>
                <a:effectLst/>
                <a:latin typeface="+mn-lt"/>
                <a:ea typeface="+mn-ea"/>
                <a:cs typeface="+mn-cs"/>
                <a:hlinkClick r:id="rId5"/>
              </a:rPr>
              <a:t> trial. Lancet. 2005;365:1153-1158</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33333"/>
                </a:solidFill>
                <a:effectLst/>
                <a:latin typeface="Arial" panose="020B0604020202020204" pitchFamily="34" charset="0"/>
                <a:hlinkClick r:id="rId6"/>
              </a:rPr>
              <a:t>Siddiqui A. </a:t>
            </a:r>
            <a:r>
              <a:rPr lang="en-US" b="0" i="0" u="none" strike="noStrike" dirty="0" err="1">
                <a:solidFill>
                  <a:srgbClr val="333333"/>
                </a:solidFill>
                <a:effectLst/>
                <a:latin typeface="Arial" panose="020B0604020202020204" pitchFamily="34" charset="0"/>
                <a:hlinkClick r:id="rId6"/>
              </a:rPr>
              <a:t>Pirwani</a:t>
            </a:r>
            <a:r>
              <a:rPr lang="en-US" b="0" i="0" u="none" strike="noStrike" dirty="0">
                <a:solidFill>
                  <a:srgbClr val="333333"/>
                </a:solidFill>
                <a:effectLst/>
                <a:latin typeface="Arial" panose="020B0604020202020204" pitchFamily="34" charset="0"/>
                <a:hlinkClick r:id="rId6"/>
              </a:rPr>
              <a:t>, M, </a:t>
            </a:r>
            <a:r>
              <a:rPr lang="en-US" b="0" i="0" u="none" strike="noStrike" dirty="0" err="1">
                <a:solidFill>
                  <a:srgbClr val="333333"/>
                </a:solidFill>
                <a:effectLst/>
                <a:latin typeface="Arial" panose="020B0604020202020204" pitchFamily="34" charset="0"/>
                <a:hlinkClick r:id="rId6"/>
              </a:rPr>
              <a:t>Naz</a:t>
            </a:r>
            <a:r>
              <a:rPr lang="en-US" b="0" i="0" u="none" strike="noStrike" dirty="0">
                <a:solidFill>
                  <a:srgbClr val="333333"/>
                </a:solidFill>
                <a:effectLst/>
                <a:latin typeface="Arial" panose="020B0604020202020204" pitchFamily="34" charset="0"/>
                <a:hlinkClick r:id="rId6"/>
              </a:rPr>
              <a:t>, N, Rehman, A, Soomro, Y. Skin traction followed by Spica cast versus early Spica cast in femoral shaft fractures of children. Pak j surg, 2008, 24(1), 38-41.</a:t>
            </a:r>
            <a:endParaRPr lang="en-US" b="0" i="0" dirty="0">
              <a:solidFill>
                <a:srgbClr val="4B4A4A"/>
              </a:solidFill>
              <a:effectLst/>
              <a:latin typeface="Arial" panose="020B0604020202020204" pitchFamily="34" charset="0"/>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29</a:t>
            </a:fld>
            <a:endParaRPr lang="en-US"/>
          </a:p>
        </p:txBody>
      </p:sp>
    </p:spTree>
    <p:extLst>
      <p:ext uri="{BB962C8B-B14F-4D97-AF65-F5344CB8AC3E}">
        <p14:creationId xmlns:p14="http://schemas.microsoft.com/office/powerpoint/2010/main" val="392839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definition of a clinical practice guideline is a series of recommendations created to inform clinicians of best practices, based on best available evidence.  The next few slides will take you through the AAOS Clinical Practice Guideline development process.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a:t>
            </a:fld>
            <a:endParaRPr lang="en-US"/>
          </a:p>
        </p:txBody>
      </p:sp>
    </p:spTree>
    <p:extLst>
      <p:ext uri="{BB962C8B-B14F-4D97-AF65-F5344CB8AC3E}">
        <p14:creationId xmlns:p14="http://schemas.microsoft.com/office/powerpoint/2010/main" val="3461250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2009 RATIONALE</a:t>
            </a:r>
            <a:r>
              <a:rPr lang="en-US" sz="1800" b="0" i="0" u="none" strike="noStrike" baseline="0" dirty="0">
                <a:solidFill>
                  <a:srgbClr val="000000"/>
                </a:solidFill>
                <a:latin typeface="Times New Roman" panose="02020603050405020304" pitchFamily="18" charset="0"/>
              </a:rPr>
              <a:t>: </a:t>
            </a:r>
          </a:p>
          <a:p>
            <a:r>
              <a:rPr lang="en-US" sz="1800" b="0" i="0" u="none" strike="noStrike" baseline="0" dirty="0">
                <a:solidFill>
                  <a:srgbClr val="000000"/>
                </a:solidFill>
                <a:latin typeface="Times New Roman" panose="02020603050405020304" pitchFamily="18" charset="0"/>
              </a:rPr>
              <a:t>There are few statistically significant differences between treatments in healing of the fracture. The evidence reviewed included ten studies that examined one hundred varying outcomes. Of these one hundred outcomes twenty-one were significant. There were no studies that directly compared flexible nails to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When flexible nails were compared to external fixation and traction plus casting, nine outcomes were significant favoring flexible nails, one significant outcome favored external fixation and one significant outcome favored traction plus casting. (Please refer to Tables 6 and 7 below.)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high quality study</a:t>
            </a:r>
            <a:r>
              <a:rPr lang="en-US" sz="1800" b="0" i="0" u="none" strike="noStrike" baseline="30000" dirty="0">
                <a:solidFill>
                  <a:srgbClr val="000000"/>
                </a:solidFill>
                <a:latin typeface="Times New Roman" panose="02020603050405020304" pitchFamily="18" charset="0"/>
              </a:rPr>
              <a:t>22</a:t>
            </a:r>
            <a:r>
              <a:rPr lang="en-US" sz="1800" b="0" i="0" u="none" strike="noStrike" baseline="0" dirty="0">
                <a:solidFill>
                  <a:srgbClr val="000000"/>
                </a:solidFill>
                <a:latin typeface="Times New Roman" panose="02020603050405020304" pitchFamily="18" charset="0"/>
              </a:rPr>
              <a:t> found to address this recommendation compared external fixation to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External fixation was favored over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for malunions, including anterior/posterior angulation. Twelve other outcomes for this comparison had non-significant results. </a:t>
            </a:r>
          </a:p>
          <a:p>
            <a:r>
              <a:rPr lang="en-US" sz="1800" b="0" i="0" u="none" strike="noStrike" baseline="0" dirty="0">
                <a:solidFill>
                  <a:srgbClr val="000000"/>
                </a:solidFill>
                <a:latin typeface="Times New Roman" panose="02020603050405020304" pitchFamily="18" charset="0"/>
              </a:rPr>
              <a:t>In summary, the overall body of evidence considered for this recommendation indicates that there are few significant outcomes when all comparisons are considered. Further, important comparisons have not been investigated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and flexible nails).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Two moderate quality studies </a:t>
            </a:r>
            <a:r>
              <a:rPr lang="en-US" sz="1800" b="0" i="0" u="none" strike="noStrike" baseline="30000" dirty="0">
                <a:solidFill>
                  <a:srgbClr val="000000"/>
                </a:solidFill>
                <a:latin typeface="Times New Roman" panose="02020603050405020304" pitchFamily="18" charset="0"/>
              </a:rPr>
              <a:t>24, 50 </a:t>
            </a:r>
            <a:r>
              <a:rPr lang="en-US" sz="1800" b="0" i="0" u="none" strike="noStrike" baseline="0" dirty="0">
                <a:solidFill>
                  <a:srgbClr val="000000"/>
                </a:solidFill>
                <a:latin typeface="Times New Roman" panose="02020603050405020304" pitchFamily="18" charset="0"/>
              </a:rPr>
              <a:t>shows more rapid return to walking and school with flexible intramedullary nailing and one low quality study</a:t>
            </a:r>
            <a:r>
              <a:rPr lang="en-US" sz="1800" b="0" i="0" u="none" strike="noStrike" baseline="30000" dirty="0">
                <a:solidFill>
                  <a:srgbClr val="000000"/>
                </a:solidFill>
                <a:latin typeface="Times New Roman" panose="02020603050405020304" pitchFamily="18" charset="0"/>
              </a:rPr>
              <a:t>25</a:t>
            </a:r>
            <a:r>
              <a:rPr lang="en-US" sz="1800" b="0" i="0" u="none" strike="noStrike" baseline="0" dirty="0">
                <a:solidFill>
                  <a:srgbClr val="000000"/>
                </a:solidFill>
                <a:latin typeface="Times New Roman" panose="02020603050405020304" pitchFamily="18" charset="0"/>
              </a:rPr>
              <a:t> illustrates less associated hospital costs when compared to traction and casting. The ability to mobilize the patient, return them to school rapidly, and suggested decrease in hospital costs leads the work group to suggest flexible intramedullary nailing over traction followed by casting. There is evidence that flexible intramedullary nailing has less adverse events and more rapid return to school than external fixation in both stable and unstable fractures.</a:t>
            </a:r>
            <a:r>
              <a:rPr lang="en-US" sz="1800" b="0" i="0" u="none" strike="noStrike" baseline="30000" dirty="0">
                <a:solidFill>
                  <a:srgbClr val="000000"/>
                </a:solidFill>
                <a:latin typeface="Times New Roman" panose="02020603050405020304" pitchFamily="18" charset="0"/>
              </a:rPr>
              <a:t>26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making this recommendation, the work group acknowledges that they are including their expert opinion and they have therefore, downgraded the Grade of this Recommendation to a “limited” recommendation. Based on the advantages suggested, less adverse events and more rapid return to school, flexible intramedullary nailing is a treatment option for children five to eleven years diagnosed with diaphyseal femur fractures.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There is currently insufficient literature in specially designed pediatric rigid intramedullary nails and bridge plating for inclusion in the current guideline. </a:t>
            </a:r>
          </a:p>
          <a:p>
            <a:r>
              <a:rPr lang="en-US" sz="1800" b="0" i="0" u="none" strike="noStrike" baseline="0" dirty="0">
                <a:solidFill>
                  <a:srgbClr val="000000"/>
                </a:solidFill>
                <a:latin typeface="Times New Roman" panose="02020603050405020304" pitchFamily="18" charset="0"/>
              </a:rPr>
              <a:t>Patients over age 11 or with weight over 49 kg are at increased risk of a poor outcome</a:t>
            </a:r>
            <a:r>
              <a:rPr lang="en-US" sz="1800" b="0" i="0" u="none" strike="noStrike" baseline="30000" dirty="0">
                <a:solidFill>
                  <a:srgbClr val="000000"/>
                </a:solidFill>
                <a:latin typeface="Times New Roman" panose="02020603050405020304" pitchFamily="18" charset="0"/>
              </a:rPr>
              <a:t>27</a:t>
            </a:r>
            <a:r>
              <a:rPr lang="en-US" sz="1800" b="0" i="0" u="none" strike="noStrike" baseline="0" dirty="0">
                <a:solidFill>
                  <a:srgbClr val="000000"/>
                </a:solidFill>
                <a:latin typeface="Times New Roman" panose="02020603050405020304" pitchFamily="18" charset="0"/>
              </a:rPr>
              <a:t> with flexible intramedullary nailing. The mean weight between patients with a poor outcome and those with an excellent or satisfactory outcome was significant, but weight was not independent of age and had a sensitivity of only 59% in predicting poor outcomes.</a:t>
            </a:r>
          </a:p>
          <a:p>
            <a:endParaRPr lang="en-US" sz="1800" b="0" i="0" u="none" strike="noStrike" kern="1200" baseline="0" dirty="0">
              <a:solidFill>
                <a:srgbClr val="000000"/>
              </a:solidFill>
              <a:effectLst/>
              <a:latin typeface="Times New Roman" panose="02020603050405020304" pitchFamily="18" charset="0"/>
              <a:ea typeface="+mn-ea"/>
              <a:cs typeface="+mn-cs"/>
            </a:endParaRPr>
          </a:p>
          <a:p>
            <a:r>
              <a:rPr lang="en-US" sz="1800" b="1" i="0" u="none" strike="noStrike" baseline="0" dirty="0">
                <a:solidFill>
                  <a:srgbClr val="000000"/>
                </a:solidFill>
                <a:latin typeface="Times New Roman" panose="02020603050405020304" pitchFamily="18" charset="0"/>
              </a:rPr>
              <a:t>Previously Published Systematic Reviews: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Two previous systematic reviews</a:t>
            </a:r>
            <a:r>
              <a:rPr lang="en-US" sz="1800" b="0" i="0" u="none" strike="noStrike" baseline="30000" dirty="0">
                <a:solidFill>
                  <a:srgbClr val="000000"/>
                </a:solidFill>
                <a:latin typeface="Times New Roman" panose="02020603050405020304" pitchFamily="18" charset="0"/>
              </a:rPr>
              <a:t>21,23</a:t>
            </a:r>
            <a:r>
              <a:rPr lang="en-US" sz="1800" b="0" i="0" u="none" strike="noStrike" baseline="0" dirty="0">
                <a:solidFill>
                  <a:srgbClr val="000000"/>
                </a:solidFill>
                <a:latin typeface="Times New Roman" panose="02020603050405020304" pitchFamily="18" charset="0"/>
              </a:rPr>
              <a:t> concluded that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was associated with shorter inpatient hospital stays and fewer adverse events than traction. One review</a:t>
            </a:r>
            <a:r>
              <a:rPr lang="en-US" sz="1800" b="0" i="0" u="none" strike="noStrike" baseline="30000" dirty="0">
                <a:solidFill>
                  <a:srgbClr val="000000"/>
                </a:solidFill>
                <a:latin typeface="Times New Roman" panose="02020603050405020304" pitchFamily="18" charset="0"/>
              </a:rPr>
              <a:t>23</a:t>
            </a:r>
            <a:r>
              <a:rPr lang="en-US" sz="1800" b="0" i="0" u="none" strike="noStrike" baseline="0" dirty="0">
                <a:solidFill>
                  <a:srgbClr val="000000"/>
                </a:solidFill>
                <a:latin typeface="Times New Roman" panose="02020603050405020304" pitchFamily="18" charset="0"/>
              </a:rPr>
              <a:t> concluded that flexible nails reduced the malunion and adverse event rate compared to external fixation, and that external fixation reduced the malunion rate compared to early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casting. This review also concluded that dynamic external fixation had a lower total adverse event rate compared to static external fixation, and that operative treatment reduced the malunion and total adverse event rates compared to nonoperative treatment. Both of these reviews, however, were not specific to the population of interest for this recommendation, so we did not include them in our systematic review.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2020 Update Supporting Evidence: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Ahmad, I, Gilani, H. U. R, Rasool, K, Rasool A. Comparison of titanium elastic nailing vs hip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in treatment of femoral shaft fractures in children between 6-12 years of age. </a:t>
            </a:r>
            <a:r>
              <a:rPr lang="en-US" sz="1800" b="0" i="1" u="none" strike="noStrike" baseline="0" dirty="0">
                <a:solidFill>
                  <a:srgbClr val="000000"/>
                </a:solidFill>
                <a:latin typeface="Times New Roman" panose="02020603050405020304" pitchFamily="18" charset="0"/>
              </a:rPr>
              <a:t>Pakistan Journal of Medical and Health Sciences. </a:t>
            </a:r>
            <a:r>
              <a:rPr lang="en-US" sz="1800" b="0" i="0" u="none" strike="noStrike" baseline="0" dirty="0">
                <a:solidFill>
                  <a:srgbClr val="000000"/>
                </a:solidFill>
                <a:latin typeface="Times New Roman" panose="02020603050405020304" pitchFamily="18" charset="0"/>
              </a:rPr>
              <a:t>2015 January;9(2): 717-719.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Naseem, M, </a:t>
            </a:r>
            <a:r>
              <a:rPr lang="en-US" sz="1800" b="0" i="0" u="none" strike="noStrike" baseline="0" dirty="0" err="1">
                <a:solidFill>
                  <a:srgbClr val="000000"/>
                </a:solidFill>
                <a:latin typeface="Times New Roman" panose="02020603050405020304" pitchFamily="18" charset="0"/>
              </a:rPr>
              <a:t>Moton</a:t>
            </a:r>
            <a:r>
              <a:rPr lang="en-US" sz="1800" b="0" i="0" u="none" strike="noStrike" baseline="0" dirty="0">
                <a:solidFill>
                  <a:srgbClr val="000000"/>
                </a:solidFill>
                <a:latin typeface="Times New Roman" panose="02020603050405020304" pitchFamily="18" charset="0"/>
              </a:rPr>
              <a:t>, R. Z, Siddiqui, M. A. Comparison of titanium elastic nails versus Thomas splint traction for treatment of pediatric femur shaft fracture. </a:t>
            </a:r>
            <a:r>
              <a:rPr lang="en-US" sz="1800" b="0" i="1" u="none" strike="noStrike" baseline="0" dirty="0">
                <a:solidFill>
                  <a:srgbClr val="000000"/>
                </a:solidFill>
                <a:latin typeface="Times New Roman" panose="02020603050405020304" pitchFamily="18" charset="0"/>
              </a:rPr>
              <a:t>J Pak Med Assoc. </a:t>
            </a:r>
            <a:r>
              <a:rPr lang="en-US" sz="1800" b="0" i="0" u="none" strike="noStrike" baseline="0" dirty="0">
                <a:solidFill>
                  <a:srgbClr val="000000"/>
                </a:solidFill>
                <a:latin typeface="Times New Roman" panose="02020603050405020304" pitchFamily="18" charset="0"/>
              </a:rPr>
              <a:t>2015 Nov;65(11 Suppl 3):S160-2.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err="1">
                <a:solidFill>
                  <a:srgbClr val="000000"/>
                </a:solidFill>
                <a:latin typeface="Times New Roman" panose="02020603050405020304" pitchFamily="18" charset="0"/>
              </a:rPr>
              <a:t>Soleimanpour</a:t>
            </a:r>
            <a:r>
              <a:rPr lang="en-US" sz="1800" b="0" i="0" u="none" strike="noStrike" baseline="0" dirty="0">
                <a:solidFill>
                  <a:srgbClr val="000000"/>
                </a:solidFill>
                <a:latin typeface="Times New Roman" panose="02020603050405020304" pitchFamily="18" charset="0"/>
              </a:rPr>
              <a:t>, J, </a:t>
            </a:r>
            <a:r>
              <a:rPr lang="en-US" sz="1800" b="0" i="0" u="none" strike="noStrike" baseline="0" dirty="0" err="1">
                <a:solidFill>
                  <a:srgbClr val="000000"/>
                </a:solidFill>
                <a:latin typeface="Times New Roman" panose="02020603050405020304" pitchFamily="18" charset="0"/>
              </a:rPr>
              <a:t>Ganjpour</a:t>
            </a:r>
            <a:r>
              <a:rPr lang="en-US" sz="1800" b="0" i="0" u="none" strike="noStrike" baseline="0" dirty="0">
                <a:solidFill>
                  <a:srgbClr val="000000"/>
                </a:solidFill>
                <a:latin typeface="Times New Roman" panose="02020603050405020304" pitchFamily="18" charset="0"/>
              </a:rPr>
              <a:t>, J, Rouhani, S, </a:t>
            </a:r>
            <a:r>
              <a:rPr lang="en-US" sz="1800" b="0" i="0" u="none" strike="noStrike" baseline="0" dirty="0" err="1">
                <a:solidFill>
                  <a:srgbClr val="000000"/>
                </a:solidFill>
                <a:latin typeface="Times New Roman" panose="02020603050405020304" pitchFamily="18" charset="0"/>
              </a:rPr>
              <a:t>Goldust</a:t>
            </a:r>
            <a:r>
              <a:rPr lang="en-US" sz="1800" b="0" i="0" u="none" strike="noStrike" baseline="0" dirty="0">
                <a:solidFill>
                  <a:srgbClr val="000000"/>
                </a:solidFill>
                <a:latin typeface="Times New Roman" panose="02020603050405020304" pitchFamily="18" charset="0"/>
              </a:rPr>
              <a:t>, M. Comparison of titanium elastic nails with traction and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in treatment of children's femoral shaft fractures. </a:t>
            </a:r>
            <a:r>
              <a:rPr lang="en-US" sz="1800" b="0" i="1" u="none" strike="noStrike" baseline="0" dirty="0">
                <a:solidFill>
                  <a:srgbClr val="000000"/>
                </a:solidFill>
                <a:latin typeface="Times New Roman" panose="02020603050405020304" pitchFamily="18" charset="0"/>
              </a:rPr>
              <a:t>Pak J Biol Sci. </a:t>
            </a:r>
            <a:r>
              <a:rPr lang="en-US" sz="1800" b="0" i="0" u="none" strike="noStrike" baseline="0" dirty="0">
                <a:solidFill>
                  <a:srgbClr val="000000"/>
                </a:solidFill>
                <a:latin typeface="Times New Roman" panose="02020603050405020304" pitchFamily="18" charset="0"/>
              </a:rPr>
              <a:t>2013 Apr 15;16(8):391-5. </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Wright JG, Wang EE, Owen JL et al. Treatments for </a:t>
            </a:r>
            <a:r>
              <a:rPr lang="en-US" sz="1200" b="0" i="0" u="none" strike="noStrike" kern="1200" dirty="0" err="1">
                <a:solidFill>
                  <a:schemeClr val="tx1"/>
                </a:solidFill>
                <a:effectLst/>
                <a:latin typeface="+mn-lt"/>
                <a:ea typeface="+mn-ea"/>
                <a:cs typeface="+mn-cs"/>
                <a:hlinkClick r:id="rId3"/>
              </a:rPr>
              <a:t>paediatric</a:t>
            </a:r>
            <a:r>
              <a:rPr lang="en-US" sz="1200" b="0" i="0" u="none" strike="noStrike" kern="1200" dirty="0">
                <a:solidFill>
                  <a:schemeClr val="tx1"/>
                </a:solidFill>
                <a:effectLst/>
                <a:latin typeface="+mn-lt"/>
                <a:ea typeface="+mn-ea"/>
                <a:cs typeface="+mn-cs"/>
                <a:hlinkClick r:id="rId3"/>
              </a:rPr>
              <a:t> femoral fractures: a </a:t>
            </a:r>
            <a:r>
              <a:rPr lang="en-US" sz="1200" b="0" i="0" u="none" strike="noStrike" kern="1200" dirty="0" err="1">
                <a:solidFill>
                  <a:schemeClr val="tx1"/>
                </a:solidFill>
                <a:effectLst/>
                <a:latin typeface="+mn-lt"/>
                <a:ea typeface="+mn-ea"/>
                <a:cs typeface="+mn-cs"/>
                <a:hlinkClick r:id="rId3"/>
              </a:rPr>
              <a:t>randomised</a:t>
            </a:r>
            <a:r>
              <a:rPr lang="en-US" sz="1200" b="0" i="0" u="none" strike="noStrike" kern="1200" dirty="0">
                <a:solidFill>
                  <a:schemeClr val="tx1"/>
                </a:solidFill>
                <a:effectLst/>
                <a:latin typeface="+mn-lt"/>
                <a:ea typeface="+mn-ea"/>
                <a:cs typeface="+mn-cs"/>
                <a:hlinkClick r:id="rId3"/>
              </a:rPr>
              <a:t> trial. Lancet. 2005;365:1153-1158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Flynn JM, Luedtke LM, Ganley TJ et al. Comparison of titanium elastic nails with traction and a </a:t>
            </a:r>
            <a:r>
              <a:rPr lang="en-US" sz="1200" b="0" i="0" u="none" strike="noStrike" kern="1200" dirty="0" err="1">
                <a:solidFill>
                  <a:schemeClr val="tx1"/>
                </a:solidFill>
                <a:effectLst/>
                <a:latin typeface="+mn-lt"/>
                <a:ea typeface="+mn-ea"/>
                <a:cs typeface="+mn-cs"/>
                <a:hlinkClick r:id="rId4"/>
              </a:rPr>
              <a:t>spica</a:t>
            </a:r>
            <a:r>
              <a:rPr lang="en-US" sz="1200" b="0" i="0" u="none" strike="noStrike" kern="1200" dirty="0">
                <a:solidFill>
                  <a:schemeClr val="tx1"/>
                </a:solidFill>
                <a:effectLst/>
                <a:latin typeface="+mn-lt"/>
                <a:ea typeface="+mn-ea"/>
                <a:cs typeface="+mn-cs"/>
                <a:hlinkClick r:id="rId4"/>
              </a:rPr>
              <a:t> cast to treat femoral fractures in children. J Bone Joint Surg Am. 2004;86-A:770-777.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Buechsenschuetz</a:t>
            </a:r>
            <a:r>
              <a:rPr lang="en-US" sz="1200" b="0" i="0" u="none" strike="noStrike" kern="1200" dirty="0">
                <a:solidFill>
                  <a:schemeClr val="tx1"/>
                </a:solidFill>
                <a:effectLst/>
                <a:latin typeface="+mn-lt"/>
                <a:ea typeface="+mn-ea"/>
                <a:cs typeface="+mn-cs"/>
                <a:hlinkClick r:id="rId5"/>
              </a:rPr>
              <a:t> KE, Mehlman CT, Shaw KJ, Crawford AH, </a:t>
            </a:r>
            <a:r>
              <a:rPr lang="en-US" sz="1200" b="0" i="0" u="none" strike="noStrike" kern="1200" dirty="0" err="1">
                <a:solidFill>
                  <a:schemeClr val="tx1"/>
                </a:solidFill>
                <a:effectLst/>
                <a:latin typeface="+mn-lt"/>
                <a:ea typeface="+mn-ea"/>
                <a:cs typeface="+mn-cs"/>
                <a:hlinkClick r:id="rId5"/>
              </a:rPr>
              <a:t>Immerman</a:t>
            </a:r>
            <a:r>
              <a:rPr lang="en-US" sz="1200" b="0" i="0" u="none" strike="noStrike" kern="1200" dirty="0">
                <a:solidFill>
                  <a:schemeClr val="tx1"/>
                </a:solidFill>
                <a:effectLst/>
                <a:latin typeface="+mn-lt"/>
                <a:ea typeface="+mn-ea"/>
                <a:cs typeface="+mn-cs"/>
                <a:hlinkClick r:id="rId5"/>
              </a:rPr>
              <a:t> EB. Femoral shaft fractures in children: traction and casting versus elastic stable intramedullary nailing. J Trauma. 2002;53:914-921.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Barlas</a:t>
            </a:r>
            <a:r>
              <a:rPr lang="en-US" sz="1200" b="0" i="0" u="none" strike="noStrike" kern="1200" dirty="0">
                <a:solidFill>
                  <a:schemeClr val="tx1"/>
                </a:solidFill>
                <a:effectLst/>
                <a:latin typeface="+mn-lt"/>
                <a:ea typeface="+mn-ea"/>
                <a:cs typeface="+mn-cs"/>
                <a:hlinkClick r:id="rId6"/>
              </a:rPr>
              <a:t> K, Beg H. Flexible intramedullary nailing versus external fixation of </a:t>
            </a:r>
            <a:r>
              <a:rPr lang="en-US" sz="1200" b="0" i="0" u="none" strike="noStrike" kern="1200" dirty="0" err="1">
                <a:solidFill>
                  <a:schemeClr val="tx1"/>
                </a:solidFill>
                <a:effectLst/>
                <a:latin typeface="+mn-lt"/>
                <a:ea typeface="+mn-ea"/>
                <a:cs typeface="+mn-cs"/>
                <a:hlinkClick r:id="rId6"/>
              </a:rPr>
              <a:t>paediatric</a:t>
            </a:r>
            <a:r>
              <a:rPr lang="en-US" sz="1200" b="0" i="0" u="none" strike="noStrike" kern="1200" dirty="0">
                <a:solidFill>
                  <a:schemeClr val="tx1"/>
                </a:solidFill>
                <a:effectLst/>
                <a:latin typeface="+mn-lt"/>
                <a:ea typeface="+mn-ea"/>
                <a:cs typeface="+mn-cs"/>
                <a:hlinkClick r:id="rId6"/>
              </a:rPr>
              <a:t> femoral fractures. Acta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Belg. 2006;72:159-163.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Moroz</a:t>
            </a:r>
            <a:r>
              <a:rPr lang="en-US" sz="1200" b="0" i="0" u="none" strike="noStrike" kern="1200" dirty="0">
                <a:solidFill>
                  <a:schemeClr val="tx1"/>
                </a:solidFill>
                <a:effectLst/>
                <a:latin typeface="+mn-lt"/>
                <a:ea typeface="+mn-ea"/>
                <a:cs typeface="+mn-cs"/>
                <a:hlinkClick r:id="rId7"/>
              </a:rPr>
              <a:t> LA, Launay F, Kocher MS et al. Titanium elastic nailing of fractures of the femur in children. Predictors of complications and poor outcome. J Bone Joint Surg Br. 2006;88:1361-1366.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Domb</a:t>
            </a:r>
            <a:r>
              <a:rPr lang="en-US" sz="1200" b="0" i="0" u="none" strike="noStrike" kern="1200" dirty="0">
                <a:solidFill>
                  <a:schemeClr val="tx1"/>
                </a:solidFill>
                <a:effectLst/>
                <a:latin typeface="+mn-lt"/>
                <a:ea typeface="+mn-ea"/>
                <a:cs typeface="+mn-cs"/>
                <a:hlinkClick r:id="rId8"/>
              </a:rPr>
              <a:t> BG, </a:t>
            </a:r>
            <a:r>
              <a:rPr lang="en-US" sz="1200" b="0" i="0" u="none" strike="noStrike" kern="1200" dirty="0" err="1">
                <a:solidFill>
                  <a:schemeClr val="tx1"/>
                </a:solidFill>
                <a:effectLst/>
                <a:latin typeface="+mn-lt"/>
                <a:ea typeface="+mn-ea"/>
                <a:cs typeface="+mn-cs"/>
                <a:hlinkClick r:id="rId8"/>
              </a:rPr>
              <a:t>Sponseller</a:t>
            </a:r>
            <a:r>
              <a:rPr lang="en-US" sz="1200" b="0" i="0" u="none" strike="noStrike" kern="1200" dirty="0">
                <a:solidFill>
                  <a:schemeClr val="tx1"/>
                </a:solidFill>
                <a:effectLst/>
                <a:latin typeface="+mn-lt"/>
                <a:ea typeface="+mn-ea"/>
                <a:cs typeface="+mn-cs"/>
                <a:hlinkClick r:id="rId8"/>
              </a:rPr>
              <a:t> PD, Ain M, Miller NH. Comparison of dynamic versus static external fixation for pediatric femur fractures. J </a:t>
            </a:r>
            <a:r>
              <a:rPr lang="en-US" sz="1200" b="0" i="0" u="none" strike="noStrike" kern="1200" dirty="0" err="1">
                <a:solidFill>
                  <a:schemeClr val="tx1"/>
                </a:solidFill>
                <a:effectLst/>
                <a:latin typeface="+mn-lt"/>
                <a:ea typeface="+mn-ea"/>
                <a:cs typeface="+mn-cs"/>
                <a:hlinkClick r:id="rId8"/>
              </a:rPr>
              <a:t>Pediatr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Orthop</a:t>
            </a:r>
            <a:r>
              <a:rPr lang="en-US" sz="1200" b="0" i="0" u="none" strike="noStrike" kern="1200" dirty="0">
                <a:solidFill>
                  <a:schemeClr val="tx1"/>
                </a:solidFill>
                <a:effectLst/>
                <a:latin typeface="+mn-lt"/>
                <a:ea typeface="+mn-ea"/>
                <a:cs typeface="+mn-cs"/>
                <a:hlinkClick r:id="rId8"/>
              </a:rPr>
              <a:t>. 2002;22:428-430.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Mehdinasab</a:t>
            </a:r>
            <a:r>
              <a:rPr lang="en-US" sz="1200" b="0" i="0" u="none" strike="noStrike" kern="1200" dirty="0">
                <a:solidFill>
                  <a:schemeClr val="tx1"/>
                </a:solidFill>
                <a:effectLst/>
                <a:latin typeface="+mn-lt"/>
                <a:ea typeface="+mn-ea"/>
                <a:cs typeface="+mn-cs"/>
                <a:hlinkClick r:id="rId9"/>
              </a:rPr>
              <a:t> SA, </a:t>
            </a:r>
            <a:r>
              <a:rPr lang="en-US" sz="1200" b="0" i="0" u="none" strike="noStrike" kern="1200" dirty="0" err="1">
                <a:solidFill>
                  <a:schemeClr val="tx1"/>
                </a:solidFill>
                <a:effectLst/>
                <a:latin typeface="+mn-lt"/>
                <a:ea typeface="+mn-ea"/>
                <a:cs typeface="+mn-cs"/>
                <a:hlinkClick r:id="rId9"/>
              </a:rPr>
              <a:t>Nejad</a:t>
            </a:r>
            <a:r>
              <a:rPr lang="en-US" sz="1200" b="0" i="0" u="none" strike="noStrike" kern="1200" dirty="0">
                <a:solidFill>
                  <a:schemeClr val="tx1"/>
                </a:solidFill>
                <a:effectLst/>
                <a:latin typeface="+mn-lt"/>
                <a:ea typeface="+mn-ea"/>
                <a:cs typeface="+mn-cs"/>
                <a:hlinkClick r:id="rId9"/>
              </a:rPr>
              <a:t> SAM, </a:t>
            </a:r>
            <a:r>
              <a:rPr lang="en-US" sz="1200" b="0" i="0" u="none" strike="noStrike" kern="1200" dirty="0" err="1">
                <a:solidFill>
                  <a:schemeClr val="tx1"/>
                </a:solidFill>
                <a:effectLst/>
                <a:latin typeface="+mn-lt"/>
                <a:ea typeface="+mn-ea"/>
                <a:cs typeface="+mn-cs"/>
                <a:hlinkClick r:id="rId9"/>
              </a:rPr>
              <a:t>Sarrafan</a:t>
            </a:r>
            <a:r>
              <a:rPr lang="en-US" sz="1200" b="0" i="0" u="none" strike="noStrike" kern="1200" dirty="0">
                <a:solidFill>
                  <a:schemeClr val="tx1"/>
                </a:solidFill>
                <a:effectLst/>
                <a:latin typeface="+mn-lt"/>
                <a:ea typeface="+mn-ea"/>
                <a:cs typeface="+mn-cs"/>
                <a:hlinkClick r:id="rId9"/>
              </a:rPr>
              <a:t> N. Short term outcome of treatment of femoral shaft fractures in children by two methods: Traction plus casting, versus intramedullary pin fixation - A comparative study. Pak J Med Sci. 2008;24:147-151.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Ali M, Raza A. Union and complications after Thomas splint and early hip </a:t>
            </a:r>
            <a:r>
              <a:rPr lang="en-US" sz="1200" b="0" i="0" u="none" strike="noStrike" kern="1200" dirty="0" err="1">
                <a:solidFill>
                  <a:schemeClr val="tx1"/>
                </a:solidFill>
                <a:effectLst/>
                <a:latin typeface="+mn-lt"/>
                <a:ea typeface="+mn-ea"/>
                <a:cs typeface="+mn-cs"/>
                <a:hlinkClick r:id="rId10"/>
              </a:rPr>
              <a:t>spica</a:t>
            </a:r>
            <a:r>
              <a:rPr lang="en-US" sz="1200" b="0" i="0" u="none" strike="noStrike" kern="1200" dirty="0">
                <a:solidFill>
                  <a:schemeClr val="tx1"/>
                </a:solidFill>
                <a:effectLst/>
                <a:latin typeface="+mn-lt"/>
                <a:ea typeface="+mn-ea"/>
                <a:cs typeface="+mn-cs"/>
                <a:hlinkClick r:id="rId10"/>
              </a:rPr>
              <a:t> for femoral shaft fractures in children. J Coll Physicians Surg Pak. 2005;15:799-801.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a:rPr>
              <a:t>Curtis JF, Killian JT, Alonso JE. Improved treatment of femoral shaft fractures in children utilizing the pontoon </a:t>
            </a:r>
            <a:r>
              <a:rPr lang="en-US" sz="1200" b="0" i="0" u="none" strike="noStrike" kern="1200" dirty="0" err="1">
                <a:solidFill>
                  <a:schemeClr val="tx1"/>
                </a:solidFill>
                <a:effectLst/>
                <a:latin typeface="+mn-lt"/>
                <a:ea typeface="+mn-ea"/>
                <a:cs typeface="+mn-cs"/>
                <a:hlinkClick r:id="rId11"/>
              </a:rPr>
              <a:t>spica</a:t>
            </a:r>
            <a:r>
              <a:rPr lang="en-US" sz="1200" b="0" i="0" u="none" strike="noStrike" kern="1200" dirty="0">
                <a:solidFill>
                  <a:schemeClr val="tx1"/>
                </a:solidFill>
                <a:effectLst/>
                <a:latin typeface="+mn-lt"/>
                <a:ea typeface="+mn-ea"/>
                <a:cs typeface="+mn-cs"/>
                <a:hlinkClick r:id="rId11"/>
              </a:rPr>
              <a:t> cast: a long-term follow-up. J </a:t>
            </a:r>
            <a:r>
              <a:rPr lang="en-US" sz="1200" b="0" i="0" u="none" strike="noStrike" kern="1200" dirty="0" err="1">
                <a:solidFill>
                  <a:schemeClr val="tx1"/>
                </a:solidFill>
                <a:effectLst/>
                <a:latin typeface="+mn-lt"/>
                <a:ea typeface="+mn-ea"/>
                <a:cs typeface="+mn-cs"/>
                <a:hlinkClick r:id="rId11"/>
              </a:rPr>
              <a:t>Pediatr</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Orthop</a:t>
            </a:r>
            <a:r>
              <a:rPr lang="en-US" sz="1200" b="0" i="0" u="none" strike="noStrike" kern="1200" dirty="0">
                <a:solidFill>
                  <a:schemeClr val="tx1"/>
                </a:solidFill>
                <a:effectLst/>
                <a:latin typeface="+mn-lt"/>
                <a:ea typeface="+mn-ea"/>
                <a:cs typeface="+mn-cs"/>
                <a:hlinkClick r:id="rId11"/>
              </a:rPr>
              <a:t>. 1995;15:36-40.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2"/>
              </a:rPr>
              <a:t>Nork SE, </a:t>
            </a:r>
            <a:r>
              <a:rPr lang="en-US" sz="1200" b="0" i="0" u="none" strike="noStrike" kern="1200" dirty="0" err="1">
                <a:solidFill>
                  <a:schemeClr val="tx1"/>
                </a:solidFill>
                <a:effectLst/>
                <a:latin typeface="+mn-lt"/>
                <a:ea typeface="+mn-ea"/>
                <a:cs typeface="+mn-cs"/>
                <a:hlinkClick r:id="rId12"/>
              </a:rPr>
              <a:t>Hoffinger</a:t>
            </a:r>
            <a:r>
              <a:rPr lang="en-US" sz="1200" b="0" i="0" u="none" strike="noStrike" kern="1200" dirty="0">
                <a:solidFill>
                  <a:schemeClr val="tx1"/>
                </a:solidFill>
                <a:effectLst/>
                <a:latin typeface="+mn-lt"/>
                <a:ea typeface="+mn-ea"/>
                <a:cs typeface="+mn-cs"/>
                <a:hlinkClick r:id="rId12"/>
              </a:rPr>
              <a:t> SA. Skeletal traction versus external fixation for pediatric femoral shaft fractures: a comparison of hospital costs and charges. J </a:t>
            </a:r>
            <a:r>
              <a:rPr lang="en-US" sz="1200" b="0" i="0" u="none" strike="noStrike" kern="1200" dirty="0" err="1">
                <a:solidFill>
                  <a:schemeClr val="tx1"/>
                </a:solidFill>
                <a:effectLst/>
                <a:latin typeface="+mn-lt"/>
                <a:ea typeface="+mn-ea"/>
                <a:cs typeface="+mn-cs"/>
                <a:hlinkClick r:id="rId12"/>
              </a:rPr>
              <a:t>Orthop</a:t>
            </a:r>
            <a:r>
              <a:rPr lang="en-US" sz="1200" b="0" i="0" u="none" strike="noStrike" kern="1200" dirty="0">
                <a:solidFill>
                  <a:schemeClr val="tx1"/>
                </a:solidFill>
                <a:effectLst/>
                <a:latin typeface="+mn-lt"/>
                <a:ea typeface="+mn-ea"/>
                <a:cs typeface="+mn-cs"/>
                <a:hlinkClick r:id="rId12"/>
              </a:rPr>
              <a:t> Trauma. 1998;12:563-568.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Song HR, Oh CW, Shin HD et al. Treatment of femoral shaft fractures in young children: comparison between conservative treatment and retrograde flexible nailing. J </a:t>
            </a:r>
            <a:r>
              <a:rPr lang="en-US" sz="1200" b="0" i="0" u="none" strike="noStrike" kern="1200" dirty="0" err="1">
                <a:solidFill>
                  <a:schemeClr val="tx1"/>
                </a:solidFill>
                <a:effectLst/>
                <a:latin typeface="+mn-lt"/>
                <a:ea typeface="+mn-ea"/>
                <a:cs typeface="+mn-cs"/>
                <a:hlinkClick r:id="rId13"/>
              </a:rPr>
              <a:t>Pediatr</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Orthop</a:t>
            </a:r>
            <a:r>
              <a:rPr lang="en-US" sz="1200" b="0" i="0" u="none" strike="noStrike" kern="1200" dirty="0">
                <a:solidFill>
                  <a:schemeClr val="tx1"/>
                </a:solidFill>
                <a:effectLst/>
                <a:latin typeface="+mn-lt"/>
                <a:ea typeface="+mn-ea"/>
                <a:cs typeface="+mn-cs"/>
                <a:hlinkClick r:id="rId13"/>
              </a:rPr>
              <a:t> B. 2004;13:275-280.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a:rPr>
              <a:t>Hedin H, </a:t>
            </a:r>
            <a:r>
              <a:rPr lang="en-US" sz="1200" b="0" i="0" u="none" strike="noStrike" kern="1200" dirty="0" err="1">
                <a:solidFill>
                  <a:schemeClr val="tx1"/>
                </a:solidFill>
                <a:effectLst/>
                <a:latin typeface="+mn-lt"/>
                <a:ea typeface="+mn-ea"/>
                <a:cs typeface="+mn-cs"/>
                <a:hlinkClick r:id="rId14"/>
              </a:rPr>
              <a:t>Borgquist</a:t>
            </a:r>
            <a:r>
              <a:rPr lang="en-US" sz="1200" b="0" i="0" u="none" strike="noStrike" kern="1200" dirty="0">
                <a:solidFill>
                  <a:schemeClr val="tx1"/>
                </a:solidFill>
                <a:effectLst/>
                <a:latin typeface="+mn-lt"/>
                <a:ea typeface="+mn-ea"/>
                <a:cs typeface="+mn-cs"/>
                <a:hlinkClick r:id="rId14"/>
              </a:rPr>
              <a:t> L, Larsson S. A cost analysis of three methods of treating femoral shaft fractures in children: a comparison of traction in hospital, traction in hospital/home and external fixation. Acta </a:t>
            </a:r>
            <a:r>
              <a:rPr lang="en-US" sz="1200" b="0" i="0" u="none" strike="noStrike" kern="1200" dirty="0" err="1">
                <a:solidFill>
                  <a:schemeClr val="tx1"/>
                </a:solidFill>
                <a:effectLst/>
                <a:latin typeface="+mn-lt"/>
                <a:ea typeface="+mn-ea"/>
                <a:cs typeface="+mn-cs"/>
                <a:hlinkClick r:id="rId14"/>
              </a:rPr>
              <a:t>Orthop</a:t>
            </a:r>
            <a:r>
              <a:rPr lang="en-US" sz="1200" b="0" i="0" u="none" strike="noStrike" kern="1200" dirty="0">
                <a:solidFill>
                  <a:schemeClr val="tx1"/>
                </a:solidFill>
                <a:effectLst/>
                <a:latin typeface="+mn-lt"/>
                <a:ea typeface="+mn-ea"/>
                <a:cs typeface="+mn-cs"/>
                <a:hlinkClick r:id="rId14"/>
              </a:rPr>
              <a:t> Scand. 2004;75:241-248.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Rasit</a:t>
            </a:r>
            <a:r>
              <a:rPr lang="en-US" sz="1200" b="0" i="0" u="none" strike="noStrike" kern="1200" dirty="0">
                <a:solidFill>
                  <a:schemeClr val="tx1"/>
                </a:solidFill>
                <a:effectLst/>
                <a:latin typeface="+mn-lt"/>
                <a:ea typeface="+mn-ea"/>
                <a:cs typeface="+mn-cs"/>
                <a:hlinkClick r:id="rId15"/>
              </a:rPr>
              <a:t> AH, Mohammad AW, Pan KL. The pattern of femoral diaphyseal fractures in children admitted in Sarawak General Hospital. Med J Malaysia. 2006;61 Suppl A:79-82.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Sturdee</a:t>
            </a:r>
            <a:r>
              <a:rPr lang="en-US" sz="1200" b="0" i="0" u="none" strike="noStrike" kern="1200" dirty="0">
                <a:solidFill>
                  <a:schemeClr val="tx1"/>
                </a:solidFill>
                <a:effectLst/>
                <a:latin typeface="+mn-lt"/>
                <a:ea typeface="+mn-ea"/>
                <a:cs typeface="+mn-cs"/>
                <a:hlinkClick r:id="rId16"/>
              </a:rPr>
              <a:t> SW, Templeton PA, </a:t>
            </a:r>
            <a:r>
              <a:rPr lang="en-US" sz="1200" b="0" i="0" u="none" strike="noStrike" kern="1200" dirty="0" err="1">
                <a:solidFill>
                  <a:schemeClr val="tx1"/>
                </a:solidFill>
                <a:effectLst/>
                <a:latin typeface="+mn-lt"/>
                <a:ea typeface="+mn-ea"/>
                <a:cs typeface="+mn-cs"/>
                <a:hlinkClick r:id="rId16"/>
              </a:rPr>
              <a:t>Dahabreh</a:t>
            </a:r>
            <a:r>
              <a:rPr lang="en-US" sz="1200" b="0" i="0" u="none" strike="noStrike" kern="1200" dirty="0">
                <a:solidFill>
                  <a:schemeClr val="tx1"/>
                </a:solidFill>
                <a:effectLst/>
                <a:latin typeface="+mn-lt"/>
                <a:ea typeface="+mn-ea"/>
                <a:cs typeface="+mn-cs"/>
                <a:hlinkClick r:id="rId16"/>
              </a:rPr>
              <a:t> Z, Cullen E, </a:t>
            </a:r>
            <a:r>
              <a:rPr lang="en-US" sz="1200" b="0" i="0" u="none" strike="noStrike" kern="1200" dirty="0" err="1">
                <a:solidFill>
                  <a:schemeClr val="tx1"/>
                </a:solidFill>
                <a:effectLst/>
                <a:latin typeface="+mn-lt"/>
                <a:ea typeface="+mn-ea"/>
                <a:cs typeface="+mn-cs"/>
                <a:hlinkClick r:id="rId16"/>
              </a:rPr>
              <a:t>Giannoudis</a:t>
            </a:r>
            <a:r>
              <a:rPr lang="en-US" sz="1200" b="0" i="0" u="none" strike="noStrike" kern="1200" dirty="0">
                <a:solidFill>
                  <a:schemeClr val="tx1"/>
                </a:solidFill>
                <a:effectLst/>
                <a:latin typeface="+mn-lt"/>
                <a:ea typeface="+mn-ea"/>
                <a:cs typeface="+mn-cs"/>
                <a:hlinkClick r:id="rId16"/>
              </a:rPr>
              <a:t> PV. Femoral fractures in children, is early interventional treatment beneficial? Injury. 2007;38:937-944.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7"/>
              </a:rPr>
              <a:t>Wall EJ, Jain V, Vora V, Mehlman CT, Crawford AH. Complications of titanium and stainless steel elastic nail fixation of pediatric femoral fractures. J Bone Joint Surg Am. 2008;90:1305-1313.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8"/>
              </a:rPr>
              <a:t>Shemshaki,H.R</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Mousavi,H</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Salehi,G</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Eshaghi,M.A</a:t>
            </a:r>
            <a:r>
              <a:rPr lang="en-US" sz="1200" b="0" i="0" u="none" strike="noStrike" kern="1200" dirty="0">
                <a:solidFill>
                  <a:schemeClr val="tx1"/>
                </a:solidFill>
                <a:effectLst/>
                <a:latin typeface="+mn-lt"/>
                <a:ea typeface="+mn-ea"/>
                <a:cs typeface="+mn-cs"/>
                <a:hlinkClick r:id="rId18"/>
              </a:rPr>
              <a:t>. Titanium elastic nailing versus hip </a:t>
            </a:r>
            <a:r>
              <a:rPr lang="en-US" sz="1200" b="0" i="0" u="none" strike="noStrike" kern="1200" dirty="0" err="1">
                <a:solidFill>
                  <a:schemeClr val="tx1"/>
                </a:solidFill>
                <a:effectLst/>
                <a:latin typeface="+mn-lt"/>
                <a:ea typeface="+mn-ea"/>
                <a:cs typeface="+mn-cs"/>
                <a:hlinkClick r:id="rId18"/>
              </a:rPr>
              <a:t>spica</a:t>
            </a:r>
            <a:r>
              <a:rPr lang="en-US" sz="1200" b="0" i="0" u="none" strike="noStrike" kern="1200" dirty="0">
                <a:solidFill>
                  <a:schemeClr val="tx1"/>
                </a:solidFill>
                <a:effectLst/>
                <a:latin typeface="+mn-lt"/>
                <a:ea typeface="+mn-ea"/>
                <a:cs typeface="+mn-cs"/>
                <a:hlinkClick r:id="rId18"/>
              </a:rPr>
              <a:t> cast in treatment of femoral-shaft fractures in children. J </a:t>
            </a:r>
            <a:r>
              <a:rPr lang="en-US" sz="1200" b="0" i="0" u="none" strike="noStrike" kern="1200" dirty="0" err="1">
                <a:solidFill>
                  <a:schemeClr val="tx1"/>
                </a:solidFill>
                <a:effectLst/>
                <a:latin typeface="+mn-lt"/>
                <a:ea typeface="+mn-ea"/>
                <a:cs typeface="+mn-cs"/>
                <a:hlinkClick r:id="rId18"/>
              </a:rPr>
              <a:t>Orthop</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Traumatol</a:t>
            </a:r>
            <a:r>
              <a:rPr lang="en-US" sz="1200" b="0" i="0" u="none" strike="noStrike" kern="1200" dirty="0">
                <a:solidFill>
                  <a:schemeClr val="tx1"/>
                </a:solidFill>
                <a:effectLst/>
                <a:latin typeface="+mn-lt"/>
                <a:ea typeface="+mn-ea"/>
                <a:cs typeface="+mn-cs"/>
                <a:hlinkClick r:id="rId18"/>
              </a:rPr>
              <a:t>. 2011/3; 1: 45-48</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33333"/>
                </a:solidFill>
                <a:effectLst/>
                <a:latin typeface="Arial" panose="020B0604020202020204" pitchFamily="34" charset="0"/>
                <a:hlinkClick r:id="rId19"/>
              </a:rPr>
              <a:t>Ahmad, I, Gilani, H. U. R, Rasool, K, Rasool A. Comparison of titanium elastic nailing vs hip </a:t>
            </a:r>
            <a:r>
              <a:rPr lang="en-US" b="0" i="0" u="none" strike="noStrike" dirty="0" err="1">
                <a:solidFill>
                  <a:srgbClr val="333333"/>
                </a:solidFill>
                <a:effectLst/>
                <a:latin typeface="Arial" panose="020B0604020202020204" pitchFamily="34" charset="0"/>
                <a:hlinkClick r:id="rId19"/>
              </a:rPr>
              <a:t>spica</a:t>
            </a:r>
            <a:r>
              <a:rPr lang="en-US" b="0" i="0" u="none" strike="noStrike" dirty="0">
                <a:solidFill>
                  <a:srgbClr val="333333"/>
                </a:solidFill>
                <a:effectLst/>
                <a:latin typeface="Arial" panose="020B0604020202020204" pitchFamily="34" charset="0"/>
                <a:hlinkClick r:id="rId19"/>
              </a:rPr>
              <a:t> cast in treatment of femoral shaft fractures in children between 6-12 years of age. Pakistan Journal of Medical and Health Sciences. 2015 January;9(2): 717-719.</a:t>
            </a:r>
            <a:endParaRPr lang="en-US" b="0" i="0" dirty="0">
              <a:solidFill>
                <a:srgbClr val="4B4A4A"/>
              </a:solidFill>
              <a:effectLst/>
              <a:latin typeface="Arial" panose="020B0604020202020204" pitchFamily="34" charset="0"/>
            </a:endParaRPr>
          </a:p>
          <a:p>
            <a:endParaRPr lang="en-US" sz="1200" b="0" i="0" u="none" strike="noStrike" kern="1200" dirty="0">
              <a:solidFill>
                <a:schemeClr val="tx1"/>
              </a:solidFill>
              <a:effectLst/>
              <a:latin typeface="+mn-lt"/>
              <a:ea typeface="+mn-ea"/>
              <a:cs typeface="+mn-cs"/>
            </a:endParaRPr>
          </a:p>
          <a:p>
            <a:pPr algn="l">
              <a:buFont typeface="Arial" panose="020B0604020202020204" pitchFamily="34" charset="0"/>
              <a:buNone/>
            </a:pPr>
            <a:r>
              <a:rPr lang="en-US" b="0" i="0" u="none" strike="noStrike" dirty="0">
                <a:solidFill>
                  <a:srgbClr val="333333"/>
                </a:solidFill>
                <a:effectLst/>
                <a:latin typeface="Arial" panose="020B0604020202020204" pitchFamily="34" charset="0"/>
                <a:hlinkClick r:id="rId20"/>
              </a:rPr>
              <a:t>Naseem, M, </a:t>
            </a:r>
            <a:r>
              <a:rPr lang="en-US" b="0" i="0" u="none" strike="noStrike" dirty="0" err="1">
                <a:solidFill>
                  <a:srgbClr val="333333"/>
                </a:solidFill>
                <a:effectLst/>
                <a:latin typeface="Arial" panose="020B0604020202020204" pitchFamily="34" charset="0"/>
                <a:hlinkClick r:id="rId20"/>
              </a:rPr>
              <a:t>Moton</a:t>
            </a:r>
            <a:r>
              <a:rPr lang="en-US" b="0" i="0" u="none" strike="noStrike" dirty="0">
                <a:solidFill>
                  <a:srgbClr val="333333"/>
                </a:solidFill>
                <a:effectLst/>
                <a:latin typeface="Arial" panose="020B0604020202020204" pitchFamily="34" charset="0"/>
                <a:hlinkClick r:id="rId20"/>
              </a:rPr>
              <a:t>, R. Z, Siddiqui, M. A. Comparison of titanium elastic nails versus Thomas splint traction for treatment of pediatric femur shaft fracture. J Pak Med Assoc. 2015 Nov;65(11 Suppl 3):S160-2.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None/>
            </a:pP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None/>
            </a:pPr>
            <a:r>
              <a:rPr lang="en-US" b="0" i="0" u="none" strike="noStrike" dirty="0" err="1">
                <a:solidFill>
                  <a:srgbClr val="333333"/>
                </a:solidFill>
                <a:effectLst/>
                <a:latin typeface="Arial" panose="020B0604020202020204" pitchFamily="34" charset="0"/>
                <a:hlinkClick r:id="rId21"/>
              </a:rPr>
              <a:t>Soleimanpour</a:t>
            </a:r>
            <a:r>
              <a:rPr lang="en-US" b="0" i="0" u="none" strike="noStrike" dirty="0">
                <a:solidFill>
                  <a:srgbClr val="333333"/>
                </a:solidFill>
                <a:effectLst/>
                <a:latin typeface="Arial" panose="020B0604020202020204" pitchFamily="34" charset="0"/>
                <a:hlinkClick r:id="rId21"/>
              </a:rPr>
              <a:t>, J, </a:t>
            </a:r>
            <a:r>
              <a:rPr lang="en-US" b="0" i="0" u="none" strike="noStrike" dirty="0" err="1">
                <a:solidFill>
                  <a:srgbClr val="333333"/>
                </a:solidFill>
                <a:effectLst/>
                <a:latin typeface="Arial" panose="020B0604020202020204" pitchFamily="34" charset="0"/>
                <a:hlinkClick r:id="rId21"/>
              </a:rPr>
              <a:t>Ganjpour</a:t>
            </a:r>
            <a:r>
              <a:rPr lang="en-US" b="0" i="0" u="none" strike="noStrike" dirty="0">
                <a:solidFill>
                  <a:srgbClr val="333333"/>
                </a:solidFill>
                <a:effectLst/>
                <a:latin typeface="Arial" panose="020B0604020202020204" pitchFamily="34" charset="0"/>
                <a:hlinkClick r:id="rId21"/>
              </a:rPr>
              <a:t>, J, Rouhani, S, </a:t>
            </a:r>
            <a:r>
              <a:rPr lang="en-US" b="0" i="0" u="none" strike="noStrike" dirty="0" err="1">
                <a:solidFill>
                  <a:srgbClr val="333333"/>
                </a:solidFill>
                <a:effectLst/>
                <a:latin typeface="Arial" panose="020B0604020202020204" pitchFamily="34" charset="0"/>
                <a:hlinkClick r:id="rId21"/>
              </a:rPr>
              <a:t>Goldust</a:t>
            </a:r>
            <a:r>
              <a:rPr lang="en-US" b="0" i="0" u="none" strike="noStrike" dirty="0">
                <a:solidFill>
                  <a:srgbClr val="333333"/>
                </a:solidFill>
                <a:effectLst/>
                <a:latin typeface="Arial" panose="020B0604020202020204" pitchFamily="34" charset="0"/>
                <a:hlinkClick r:id="rId21"/>
              </a:rPr>
              <a:t>, M. Comparison of titanium elastic nails with traction and </a:t>
            </a:r>
            <a:r>
              <a:rPr lang="en-US" b="0" i="0" u="none" strike="noStrike" dirty="0" err="1">
                <a:solidFill>
                  <a:srgbClr val="333333"/>
                </a:solidFill>
                <a:effectLst/>
                <a:latin typeface="Arial" panose="020B0604020202020204" pitchFamily="34" charset="0"/>
                <a:hlinkClick r:id="rId21"/>
              </a:rPr>
              <a:t>spica</a:t>
            </a:r>
            <a:r>
              <a:rPr lang="en-US" b="0" i="0" u="none" strike="noStrike" dirty="0">
                <a:solidFill>
                  <a:srgbClr val="333333"/>
                </a:solidFill>
                <a:effectLst/>
                <a:latin typeface="Arial" panose="020B0604020202020204" pitchFamily="34" charset="0"/>
                <a:hlinkClick r:id="rId21"/>
              </a:rPr>
              <a:t> cast in treatment of children's femoral shaft fractures. Pak J Biol Sci. 2013 Apr 15;16(8):391-5.</a:t>
            </a:r>
            <a:endParaRPr lang="en-US" b="0" i="0" dirty="0">
              <a:solidFill>
                <a:srgbClr val="4B4A4A"/>
              </a:solidFill>
              <a:effectLst/>
              <a:latin typeface="Arial" panose="020B0604020202020204" pitchFamily="34" charset="0"/>
            </a:endParaRPr>
          </a:p>
          <a:p>
            <a:pPr algn="l">
              <a:buFont typeface="Arial" panose="020B0604020202020204" pitchFamily="34" charset="0"/>
              <a:buNone/>
            </a:pPr>
            <a:endParaRPr lang="en-US" b="0" i="0" dirty="0">
              <a:solidFill>
                <a:srgbClr val="4B4A4A"/>
              </a:solidFill>
              <a:effectLst/>
              <a:latin typeface="Arial" panose="020B0604020202020204" pitchFamily="34" charset="0"/>
            </a:endParaRPr>
          </a:p>
          <a:p>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30</a:t>
            </a:fld>
            <a:endParaRPr lang="en-US"/>
          </a:p>
        </p:txBody>
      </p:sp>
    </p:spTree>
    <p:extLst>
      <p:ext uri="{BB962C8B-B14F-4D97-AF65-F5344CB8AC3E}">
        <p14:creationId xmlns:p14="http://schemas.microsoft.com/office/powerpoint/2010/main" val="2981852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RATIONALE: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Skeletally immature patients are at increased risk for avascular necrosis of the femoral head when piriformis or near piriformis fossa entry nails are used. The rate of this potentially devastating complication is at least 4%.38 Every effort should be made to decrease the risk of avascular necrosis. </a:t>
            </a:r>
          </a:p>
          <a:p>
            <a:r>
              <a:rPr lang="en-US" sz="1800" b="0" i="0" u="none" strike="noStrike" baseline="0" dirty="0">
                <a:solidFill>
                  <a:srgbClr val="000000"/>
                </a:solidFill>
                <a:latin typeface="Times New Roman" panose="02020603050405020304" pitchFamily="18" charset="0"/>
              </a:rPr>
              <a:t>Fracture patterns that compromise post-reduction stability (i.e., axial and / or angular stability) as well as heavier patients may stimulate the surgeon to choose rigid trochanteric entry nailing or submuscular plating over flexible intramedullary nailing. One Low quality study demonstrated a five times higher risk of poor outcomes for flexible nailing in patients whose weight met or exceeded 49 kg (108 lbs.).27 In the expert opinion of the work group, external fixation is another option in the older patient with an unstable fracture pattern, but its significantly higher complication rates, as demonstrated in other age groups,23,26 make it less desirable than rigid trochanteric entry nailing or submuscular plating.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Supporting Evidence: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One High Quality and four Low quality studies addressed this recommendation. The High Quality study39 compared nonoperative treatment, mainly traction and cast bracing, to closed intramedullary nailing. Of the 20 patients (21 fractures) in the operative group, 16 were treated with piriformis entry rigid nailing. There was a statistically significant difference in favor of intramedullary nailing for two outcomes, time to healing and malunion. There were no other statistically significant differences between the two groups.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Of the four Low quality studies, one investigated flexible nailing,</a:t>
            </a:r>
            <a:r>
              <a:rPr lang="en-US" sz="1800" b="0" i="0" u="none" strike="noStrike" baseline="30000" dirty="0">
                <a:solidFill>
                  <a:srgbClr val="000000"/>
                </a:solidFill>
                <a:latin typeface="Times New Roman" panose="02020603050405020304" pitchFamily="18" charset="0"/>
              </a:rPr>
              <a:t>27</a:t>
            </a:r>
            <a:r>
              <a:rPr lang="en-US" sz="1800" b="0" i="0" u="none" strike="noStrike" baseline="0" dirty="0">
                <a:solidFill>
                  <a:srgbClr val="000000"/>
                </a:solidFill>
                <a:latin typeface="Times New Roman" panose="02020603050405020304" pitchFamily="18" charset="0"/>
              </a:rPr>
              <a:t> one investigated rigid trochanteric entry nailing, </a:t>
            </a:r>
            <a:r>
              <a:rPr lang="en-US" sz="1800" b="0" i="0" u="none" strike="noStrike" baseline="30000" dirty="0">
                <a:solidFill>
                  <a:srgbClr val="000000"/>
                </a:solidFill>
                <a:latin typeface="Times New Roman" panose="02020603050405020304" pitchFamily="18" charset="0"/>
              </a:rPr>
              <a:t>38</a:t>
            </a:r>
            <a:r>
              <a:rPr lang="en-US" sz="1800" b="0" i="0" u="none" strike="noStrike" baseline="0" dirty="0">
                <a:solidFill>
                  <a:srgbClr val="000000"/>
                </a:solidFill>
                <a:latin typeface="Times New Roman" panose="02020603050405020304" pitchFamily="18" charset="0"/>
              </a:rPr>
              <a:t> one investigated near piriformis entry rigid nailing,</a:t>
            </a:r>
            <a:r>
              <a:rPr lang="en-US" sz="1800" b="0" i="0" u="none" strike="noStrike" baseline="30000" dirty="0">
                <a:solidFill>
                  <a:srgbClr val="000000"/>
                </a:solidFill>
                <a:latin typeface="Times New Roman" panose="02020603050405020304" pitchFamily="18" charset="0"/>
              </a:rPr>
              <a:t>38,40</a:t>
            </a:r>
            <a:r>
              <a:rPr lang="en-US" sz="1800" b="0" i="0" u="none" strike="noStrike" baseline="0" dirty="0">
                <a:solidFill>
                  <a:srgbClr val="000000"/>
                </a:solidFill>
                <a:latin typeface="Times New Roman" panose="02020603050405020304" pitchFamily="18" charset="0"/>
              </a:rPr>
              <a:t> and one investigated submuscular plating of comminuted fractures.</a:t>
            </a:r>
            <a:r>
              <a:rPr lang="en-US" sz="1800" b="0" i="0" u="none" strike="noStrike" baseline="30000" dirty="0">
                <a:solidFill>
                  <a:srgbClr val="000000"/>
                </a:solidFill>
                <a:latin typeface="Times New Roman" panose="02020603050405020304" pitchFamily="18" charset="0"/>
              </a:rPr>
              <a:t>41</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study of flexible nailing</a:t>
            </a:r>
            <a:r>
              <a:rPr lang="en-US" sz="1800" b="0" i="0" u="none" strike="noStrike" baseline="30000" dirty="0">
                <a:solidFill>
                  <a:srgbClr val="000000"/>
                </a:solidFill>
                <a:latin typeface="Times New Roman" panose="02020603050405020304" pitchFamily="18" charset="0"/>
              </a:rPr>
              <a:t>27</a:t>
            </a:r>
            <a:r>
              <a:rPr lang="en-US" sz="1800" b="0" i="0" u="none" strike="noStrike" baseline="0" dirty="0">
                <a:solidFill>
                  <a:srgbClr val="000000"/>
                </a:solidFill>
                <a:latin typeface="Times New Roman" panose="02020603050405020304" pitchFamily="18" charset="0"/>
              </a:rPr>
              <a:t> also compared the weight of patients with an excellent or satisfactory outcome to the weight of patients with a poor outcome. Forty percent (40%) of the patients in this study were at least 11 years old. The 15 kg difference in mean weight between patients with a poor outcome and those with an excellent or satisfactory outcome was statistically significant according to the author’s calculations (p=.003). Moreover, using a cut-off point of 49 kg, heavier patients were about five times more likely than lighter patients to have poor outcomes. However, the investigators found that weight did not independently predict a poor outcome when age was also included in a logistic regression model. The investigators also found that the weight cut-off point had 78.5% specificity and 59% sensitivity for detecting a poor outcome.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Previously Published Systematic Reviews: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 previous systematic review</a:t>
            </a:r>
            <a:r>
              <a:rPr lang="en-US" sz="1800" b="0" i="0" u="none" strike="noStrike" baseline="30000" dirty="0">
                <a:solidFill>
                  <a:srgbClr val="000000"/>
                </a:solidFill>
                <a:latin typeface="Times New Roman" panose="02020603050405020304" pitchFamily="18" charset="0"/>
              </a:rPr>
              <a:t>23</a:t>
            </a:r>
            <a:r>
              <a:rPr lang="en-US" sz="1800" b="0" i="0" u="none" strike="noStrike" baseline="0" dirty="0">
                <a:solidFill>
                  <a:srgbClr val="000000"/>
                </a:solidFill>
                <a:latin typeface="Times New Roman" panose="02020603050405020304" pitchFamily="18" charset="0"/>
              </a:rPr>
              <a:t> concluded that intramedullary nailing resulted in fewer malunions and adverse events than traction or subsequent casting. This review, however, was not specific to the population of interest for this recommendation, so we did not include it in our systematic review.</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Moroz</a:t>
            </a:r>
            <a:r>
              <a:rPr lang="en-US" sz="1200" b="0" i="0" u="none" strike="noStrike" kern="1200" dirty="0">
                <a:solidFill>
                  <a:schemeClr val="tx1"/>
                </a:solidFill>
                <a:effectLst/>
                <a:latin typeface="+mn-lt"/>
                <a:ea typeface="+mn-ea"/>
                <a:cs typeface="+mn-cs"/>
                <a:hlinkClick r:id="rId3"/>
              </a:rPr>
              <a:t> LA, Launay F, Kocher MS et al. Titanium elastic nailing of fractures of the femur in children. Predictors of complications and poor outcome. J Bone Joint Surg Br. 2006;88:1361-1366.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Buford D, Jr., Christensen K, Weatherall P. Intramedullary nailing of femoral fractures in adolescents. Clin </a:t>
            </a:r>
            <a:r>
              <a:rPr lang="en-US" sz="1200" b="0" i="0" u="none" strike="noStrike" kern="1200" dirty="0" err="1">
                <a:solidFill>
                  <a:schemeClr val="tx1"/>
                </a:solidFill>
                <a:effectLst/>
                <a:latin typeface="+mn-lt"/>
                <a:ea typeface="+mn-ea"/>
                <a:cs typeface="+mn-cs"/>
                <a:hlinkClick r:id="rId4"/>
              </a:rPr>
              <a:t>Orthop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Relat</a:t>
            </a:r>
            <a:r>
              <a:rPr lang="en-US" sz="1200" b="0" i="0" u="none" strike="noStrike" kern="1200" dirty="0">
                <a:solidFill>
                  <a:schemeClr val="tx1"/>
                </a:solidFill>
                <a:effectLst/>
                <a:latin typeface="+mn-lt"/>
                <a:ea typeface="+mn-ea"/>
                <a:cs typeface="+mn-cs"/>
                <a:hlinkClick r:id="rId4"/>
              </a:rPr>
              <a:t> Res. 1998;85-89.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Herndon WA, </a:t>
            </a:r>
            <a:r>
              <a:rPr lang="en-US" sz="1200" b="0" i="0" u="none" strike="noStrike" kern="1200" dirty="0" err="1">
                <a:solidFill>
                  <a:schemeClr val="tx1"/>
                </a:solidFill>
                <a:effectLst/>
                <a:latin typeface="+mn-lt"/>
                <a:ea typeface="+mn-ea"/>
                <a:cs typeface="+mn-cs"/>
                <a:hlinkClick r:id="rId5"/>
              </a:rPr>
              <a:t>Mahnken</a:t>
            </a:r>
            <a:r>
              <a:rPr lang="en-US" sz="1200" b="0" i="0" u="none" strike="noStrike" kern="1200" dirty="0">
                <a:solidFill>
                  <a:schemeClr val="tx1"/>
                </a:solidFill>
                <a:effectLst/>
                <a:latin typeface="+mn-lt"/>
                <a:ea typeface="+mn-ea"/>
                <a:cs typeface="+mn-cs"/>
                <a:hlinkClick r:id="rId5"/>
              </a:rPr>
              <a:t> RF, </a:t>
            </a:r>
            <a:r>
              <a:rPr lang="en-US" sz="1200" b="0" i="0" u="none" strike="noStrike" kern="1200" dirty="0" err="1">
                <a:solidFill>
                  <a:schemeClr val="tx1"/>
                </a:solidFill>
                <a:effectLst/>
                <a:latin typeface="+mn-lt"/>
                <a:ea typeface="+mn-ea"/>
                <a:cs typeface="+mn-cs"/>
                <a:hlinkClick r:id="rId5"/>
              </a:rPr>
              <a:t>Yngve</a:t>
            </a:r>
            <a:r>
              <a:rPr lang="en-US" sz="1200" b="0" i="0" u="none" strike="noStrike" kern="1200" dirty="0">
                <a:solidFill>
                  <a:schemeClr val="tx1"/>
                </a:solidFill>
                <a:effectLst/>
                <a:latin typeface="+mn-lt"/>
                <a:ea typeface="+mn-ea"/>
                <a:cs typeface="+mn-cs"/>
                <a:hlinkClick r:id="rId5"/>
              </a:rPr>
              <a:t> DA, Sullivan JA. Management of femoral shaft fractures in the adolescent. J </a:t>
            </a:r>
            <a:r>
              <a:rPr lang="en-US" sz="1200" b="0" i="0" u="none" strike="noStrike" kern="1200" dirty="0" err="1">
                <a:solidFill>
                  <a:schemeClr val="tx1"/>
                </a:solidFill>
                <a:effectLst/>
                <a:latin typeface="+mn-lt"/>
                <a:ea typeface="+mn-ea"/>
                <a:cs typeface="+mn-cs"/>
                <a:hlinkClick r:id="rId5"/>
              </a:rPr>
              <a:t>Pediatr</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1989;9:29-32.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Kanellopoulos</a:t>
            </a:r>
            <a:r>
              <a:rPr lang="en-US" sz="1200" b="0" i="0" u="none" strike="noStrike" kern="1200" dirty="0">
                <a:solidFill>
                  <a:schemeClr val="tx1"/>
                </a:solidFill>
                <a:effectLst/>
                <a:latin typeface="+mn-lt"/>
                <a:ea typeface="+mn-ea"/>
                <a:cs typeface="+mn-cs"/>
                <a:hlinkClick r:id="rId6"/>
              </a:rPr>
              <a:t> AD, </a:t>
            </a:r>
            <a:r>
              <a:rPr lang="en-US" sz="1200" b="0" i="0" u="none" strike="noStrike" kern="1200" dirty="0" err="1">
                <a:solidFill>
                  <a:schemeClr val="tx1"/>
                </a:solidFill>
                <a:effectLst/>
                <a:latin typeface="+mn-lt"/>
                <a:ea typeface="+mn-ea"/>
                <a:cs typeface="+mn-cs"/>
                <a:hlinkClick r:id="rId6"/>
              </a:rPr>
              <a:t>Yiannakopoulos</a:t>
            </a:r>
            <a:r>
              <a:rPr lang="en-US" sz="1200" b="0" i="0" u="none" strike="noStrike" kern="1200" dirty="0">
                <a:solidFill>
                  <a:schemeClr val="tx1"/>
                </a:solidFill>
                <a:effectLst/>
                <a:latin typeface="+mn-lt"/>
                <a:ea typeface="+mn-ea"/>
                <a:cs typeface="+mn-cs"/>
                <a:hlinkClick r:id="rId6"/>
              </a:rPr>
              <a:t> CK, </a:t>
            </a:r>
            <a:r>
              <a:rPr lang="en-US" sz="1200" b="0" i="0" u="none" strike="noStrike" kern="1200" dirty="0" err="1">
                <a:solidFill>
                  <a:schemeClr val="tx1"/>
                </a:solidFill>
                <a:effectLst/>
                <a:latin typeface="+mn-lt"/>
                <a:ea typeface="+mn-ea"/>
                <a:cs typeface="+mn-cs"/>
                <a:hlinkClick r:id="rId6"/>
              </a:rPr>
              <a:t>Soucacos</a:t>
            </a:r>
            <a:r>
              <a:rPr lang="en-US" sz="1200" b="0" i="0" u="none" strike="noStrike" kern="1200" dirty="0">
                <a:solidFill>
                  <a:schemeClr val="tx1"/>
                </a:solidFill>
                <a:effectLst/>
                <a:latin typeface="+mn-lt"/>
                <a:ea typeface="+mn-ea"/>
                <a:cs typeface="+mn-cs"/>
                <a:hlinkClick r:id="rId6"/>
              </a:rPr>
              <a:t> PN. Closed, locked intramedullary nailing of pediatric femoral shaft fractures through the tip of the greater trochanter. J Trauma. 2006;60:217-222.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Agus</a:t>
            </a:r>
            <a:r>
              <a:rPr lang="en-US" sz="1200" b="0" i="0" u="none" strike="noStrike" kern="1200" dirty="0">
                <a:solidFill>
                  <a:schemeClr val="tx1"/>
                </a:solidFill>
                <a:effectLst/>
                <a:latin typeface="+mn-lt"/>
                <a:ea typeface="+mn-ea"/>
                <a:cs typeface="+mn-cs"/>
                <a:hlinkClick r:id="rId7"/>
              </a:rPr>
              <a:t> H, </a:t>
            </a:r>
            <a:r>
              <a:rPr lang="en-US" sz="1200" b="0" i="0" u="none" strike="noStrike" kern="1200" dirty="0" err="1">
                <a:solidFill>
                  <a:schemeClr val="tx1"/>
                </a:solidFill>
                <a:effectLst/>
                <a:latin typeface="+mn-lt"/>
                <a:ea typeface="+mn-ea"/>
                <a:cs typeface="+mn-cs"/>
                <a:hlinkClick r:id="rId7"/>
              </a:rPr>
              <a:t>Kalenderer</a:t>
            </a:r>
            <a:r>
              <a:rPr lang="en-US" sz="1200" b="0" i="0" u="none" strike="noStrike" kern="1200" dirty="0">
                <a:solidFill>
                  <a:schemeClr val="tx1"/>
                </a:solidFill>
                <a:effectLst/>
                <a:latin typeface="+mn-lt"/>
                <a:ea typeface="+mn-ea"/>
                <a:cs typeface="+mn-cs"/>
                <a:hlinkClick r:id="rId7"/>
              </a:rPr>
              <a:t> O, </a:t>
            </a:r>
            <a:r>
              <a:rPr lang="en-US" sz="1200" b="0" i="0" u="none" strike="noStrike" kern="1200" dirty="0" err="1">
                <a:solidFill>
                  <a:schemeClr val="tx1"/>
                </a:solidFill>
                <a:effectLst/>
                <a:latin typeface="+mn-lt"/>
                <a:ea typeface="+mn-ea"/>
                <a:cs typeface="+mn-cs"/>
                <a:hlinkClick r:id="rId7"/>
              </a:rPr>
              <a:t>Eryanilmaz</a:t>
            </a:r>
            <a:r>
              <a:rPr lang="en-US" sz="1200" b="0" i="0" u="none" strike="noStrike" kern="1200" dirty="0">
                <a:solidFill>
                  <a:schemeClr val="tx1"/>
                </a:solidFill>
                <a:effectLst/>
                <a:latin typeface="+mn-lt"/>
                <a:ea typeface="+mn-ea"/>
                <a:cs typeface="+mn-cs"/>
                <a:hlinkClick r:id="rId7"/>
              </a:rPr>
              <a:t> G, </a:t>
            </a:r>
            <a:r>
              <a:rPr lang="en-US" sz="1200" b="0" i="0" u="none" strike="noStrike" kern="1200" dirty="0" err="1">
                <a:solidFill>
                  <a:schemeClr val="tx1"/>
                </a:solidFill>
                <a:effectLst/>
                <a:latin typeface="+mn-lt"/>
                <a:ea typeface="+mn-ea"/>
                <a:cs typeface="+mn-cs"/>
                <a:hlinkClick r:id="rId7"/>
              </a:rPr>
              <a:t>Omeroglu</a:t>
            </a:r>
            <a:r>
              <a:rPr lang="en-US" sz="1200" b="0" i="0" u="none" strike="noStrike" kern="1200" dirty="0">
                <a:solidFill>
                  <a:schemeClr val="tx1"/>
                </a:solidFill>
                <a:effectLst/>
                <a:latin typeface="+mn-lt"/>
                <a:ea typeface="+mn-ea"/>
                <a:cs typeface="+mn-cs"/>
                <a:hlinkClick r:id="rId7"/>
              </a:rPr>
              <a:t> H. Biological internal fixation of comminuted femur shaft fractures by bridge plating in children. J </a:t>
            </a:r>
            <a:r>
              <a:rPr lang="en-US" sz="1200" b="0" i="0" u="none" strike="noStrike" kern="1200" dirty="0" err="1">
                <a:solidFill>
                  <a:schemeClr val="tx1"/>
                </a:solidFill>
                <a:effectLst/>
                <a:latin typeface="+mn-lt"/>
                <a:ea typeface="+mn-ea"/>
                <a:cs typeface="+mn-cs"/>
                <a:hlinkClick r:id="rId7"/>
              </a:rPr>
              <a:t>Pediatr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Orthop</a:t>
            </a:r>
            <a:r>
              <a:rPr lang="en-US" sz="1200" b="0" i="0" u="none" strike="noStrike" kern="1200" dirty="0">
                <a:solidFill>
                  <a:schemeClr val="tx1"/>
                </a:solidFill>
                <a:effectLst/>
                <a:latin typeface="+mn-lt"/>
                <a:ea typeface="+mn-ea"/>
                <a:cs typeface="+mn-cs"/>
                <a:hlinkClick r:id="rId7"/>
              </a:rPr>
              <a:t>. 2003;23:184-189.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31</a:t>
            </a:fld>
            <a:endParaRPr lang="en-US"/>
          </a:p>
        </p:txBody>
      </p:sp>
    </p:spTree>
    <p:extLst>
      <p:ext uri="{BB962C8B-B14F-4D97-AF65-F5344CB8AC3E}">
        <p14:creationId xmlns:p14="http://schemas.microsoft.com/office/powerpoint/2010/main" val="1983028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RATIONALE</a:t>
            </a:r>
          </a:p>
          <a:p>
            <a:r>
              <a:rPr lang="en-US" sz="2800" dirty="0"/>
              <a:t>We identified one High quality study</a:t>
            </a:r>
            <a:r>
              <a:rPr lang="en-US" sz="2800" baseline="30000" dirty="0"/>
              <a:t>45</a:t>
            </a:r>
            <a:r>
              <a:rPr lang="en-US" sz="2800" dirty="0"/>
              <a:t> of a hematoma block and one Low quality study</a:t>
            </a:r>
            <a:r>
              <a:rPr lang="en-US" sz="2800" baseline="30000" dirty="0"/>
              <a:t>46</a:t>
            </a:r>
            <a:r>
              <a:rPr lang="en-US" sz="2800" dirty="0"/>
              <a:t> of a femoral nerve block, both of which were effective at reducing pain. In the expert opinion of the work group, the risks associated with regional pain management, such as femoral nerve neuritis and the complications associated with epidural anesthesia in lower extremity fractures (missed compartment syndrome), are less than with oral or IV systemic medicines. </a:t>
            </a:r>
          </a:p>
          <a:p>
            <a:endParaRPr lang="en-US" sz="2800" dirty="0"/>
          </a:p>
          <a:p>
            <a:r>
              <a:rPr lang="en-US" sz="2800" b="1" dirty="0"/>
              <a:t>Supporting Evidence</a:t>
            </a:r>
            <a:r>
              <a:rPr lang="en-US" sz="2800" dirty="0"/>
              <a:t>: </a:t>
            </a:r>
          </a:p>
          <a:p>
            <a:r>
              <a:rPr lang="en-US" sz="2800" dirty="0"/>
              <a:t>One Moderate Quality study</a:t>
            </a:r>
            <a:r>
              <a:rPr lang="en-US" sz="2800" baseline="30000" dirty="0"/>
              <a:t>45</a:t>
            </a:r>
            <a:r>
              <a:rPr lang="en-US" sz="2800" dirty="0"/>
              <a:t> investigating a hematoma block and one Low quality case series</a:t>
            </a:r>
            <a:r>
              <a:rPr lang="en-US" sz="2800" baseline="30000" dirty="0"/>
              <a:t>46</a:t>
            </a:r>
            <a:r>
              <a:rPr lang="en-US" sz="2800" dirty="0"/>
              <a:t> investigating a femoral nerve block addressed this recommendation. The High-quality study compared patients who received a bupivacaine hematoma block after elastic nail fixation to patients who did not receive a hematoma block. Pain scale scores were not reported; however, patients who received a hematoma block received their first postoperative narcotic dose a mean of 5 hours later than patients in the control group (p = .008). </a:t>
            </a:r>
          </a:p>
          <a:p>
            <a:endParaRPr lang="en-US" sz="2800" dirty="0"/>
          </a:p>
          <a:p>
            <a:r>
              <a:rPr lang="en-US" sz="2800" dirty="0"/>
              <a:t>In the Low-quality case series, the authors reported that the nerve block was effective at reducing pain (Figure 38). The onset of analgesia occurred in 8.0 ± 3.5 minutes. The pain scale used in this study ranges from 0 (calm, no spontaneous pain or during handling, radiographs, or traction installation) to 4 (child is crying, major tachycardia (&gt;60% normal rate in consideration to age) and high blood pressure, handling impossible). Table 17 lists the complications in this study. </a:t>
            </a:r>
          </a:p>
          <a:p>
            <a:endParaRPr lang="en-US" sz="2800" dirty="0"/>
          </a:p>
          <a:p>
            <a:r>
              <a:rPr lang="en-US" sz="2800" b="1" dirty="0"/>
              <a:t>Previously Published Systematic Reviews </a:t>
            </a:r>
          </a:p>
          <a:p>
            <a:r>
              <a:rPr lang="en-US" sz="2800" dirty="0"/>
              <a:t>A previous systematic review </a:t>
            </a:r>
            <a:r>
              <a:rPr lang="en-US" sz="2800" baseline="30000" dirty="0"/>
              <a:t>47</a:t>
            </a:r>
            <a:r>
              <a:rPr lang="en-US" sz="2800" dirty="0"/>
              <a:t> concluded that femoral nerve block effectively reduces pain in children with femoral shaft fractures. Although the stated subject of this systematic review was children, two of the three included studies included adults. Therefore, we did not include it in our systematic review.</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Herrera JA, Wall EJ, </a:t>
            </a:r>
            <a:r>
              <a:rPr lang="en-US" sz="1200" b="0" i="0" u="none" strike="noStrike" kern="1200" dirty="0" err="1">
                <a:solidFill>
                  <a:schemeClr val="tx1"/>
                </a:solidFill>
                <a:effectLst/>
                <a:latin typeface="+mn-lt"/>
                <a:ea typeface="+mn-ea"/>
                <a:cs typeface="+mn-cs"/>
                <a:hlinkClick r:id="rId3"/>
              </a:rPr>
              <a:t>Foad</a:t>
            </a:r>
            <a:r>
              <a:rPr lang="en-US" sz="1200" b="0" i="0" u="none" strike="noStrike" kern="1200" dirty="0">
                <a:solidFill>
                  <a:schemeClr val="tx1"/>
                </a:solidFill>
                <a:effectLst/>
                <a:latin typeface="+mn-lt"/>
                <a:ea typeface="+mn-ea"/>
                <a:cs typeface="+mn-cs"/>
                <a:hlinkClick r:id="rId3"/>
              </a:rPr>
              <a:t> SL. Hematoma Block Reduces Narcotic Pain Medication after Femoral Elastic Nailing in Children. J </a:t>
            </a:r>
            <a:r>
              <a:rPr lang="en-US" sz="1200" b="0" i="0" u="none" strike="noStrike" kern="1200" dirty="0" err="1">
                <a:solidFill>
                  <a:schemeClr val="tx1"/>
                </a:solidFill>
                <a:effectLst/>
                <a:latin typeface="+mn-lt"/>
                <a:ea typeface="+mn-ea"/>
                <a:cs typeface="+mn-cs"/>
                <a:hlinkClick r:id="rId3"/>
              </a:rPr>
              <a:t>Pediatr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2004;24:254-256.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Ronchi L, Rosenbaum D, </a:t>
            </a:r>
            <a:r>
              <a:rPr lang="en-US" sz="1200" b="0" i="0" u="none" strike="noStrike" kern="1200" dirty="0" err="1">
                <a:solidFill>
                  <a:schemeClr val="tx1"/>
                </a:solidFill>
                <a:effectLst/>
                <a:latin typeface="+mn-lt"/>
                <a:ea typeface="+mn-ea"/>
                <a:cs typeface="+mn-cs"/>
                <a:hlinkClick r:id="rId4"/>
              </a:rPr>
              <a:t>Athouel</a:t>
            </a:r>
            <a:r>
              <a:rPr lang="en-US" sz="1200" b="0" i="0" u="none" strike="noStrike" kern="1200" dirty="0">
                <a:solidFill>
                  <a:schemeClr val="tx1"/>
                </a:solidFill>
                <a:effectLst/>
                <a:latin typeface="+mn-lt"/>
                <a:ea typeface="+mn-ea"/>
                <a:cs typeface="+mn-cs"/>
                <a:hlinkClick r:id="rId4"/>
              </a:rPr>
              <a:t> A et al. Femoral nerve blockade in children using bupivacaine. Anesthesiology. 1989;70:622-624.</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32</a:t>
            </a:fld>
            <a:endParaRPr lang="en-US"/>
          </a:p>
        </p:txBody>
      </p:sp>
    </p:spTree>
    <p:extLst>
      <p:ext uri="{BB962C8B-B14F-4D97-AF65-F5344CB8AC3E}">
        <p14:creationId xmlns:p14="http://schemas.microsoft.com/office/powerpoint/2010/main" val="1931295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RATIONALE: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Waterproof cast liners are often used when applying a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for the management of femur fractures in children in order to improve ease of care. </a:t>
            </a:r>
          </a:p>
          <a:p>
            <a:r>
              <a:rPr lang="en-US" sz="1800" b="0" i="0" u="none" strike="noStrike" baseline="0" dirty="0">
                <a:solidFill>
                  <a:srgbClr val="000000"/>
                </a:solidFill>
                <a:latin typeface="Times New Roman" panose="02020603050405020304" pitchFamily="18" charset="0"/>
              </a:rPr>
              <a:t>We identified one High Quality study</a:t>
            </a:r>
            <a:r>
              <a:rPr lang="en-US" sz="1800" b="0" i="0" u="none" strike="noStrike" baseline="30000" dirty="0">
                <a:solidFill>
                  <a:srgbClr val="000000"/>
                </a:solidFill>
                <a:latin typeface="Times New Roman" panose="02020603050405020304" pitchFamily="18" charset="0"/>
              </a:rPr>
              <a:t>48</a:t>
            </a:r>
            <a:r>
              <a:rPr lang="en-US" sz="1800" b="0" i="0" u="none" strike="noStrike" baseline="0" dirty="0">
                <a:solidFill>
                  <a:srgbClr val="000000"/>
                </a:solidFill>
                <a:latin typeface="Times New Roman" panose="02020603050405020304" pitchFamily="18" charset="0"/>
              </a:rPr>
              <a:t> that addressed the use of waterproof liners in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casts. Use of a waterproof liner was associated with significantly fewer skin problems and unexpected cast changes. However, in this study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casts were used for the management of developmental dysplasia of the hip, not specifically for diaphyseal femur fractures. In addition, other outcomes such as impact on family and financial considerations were not studied. Waterproof liners may make cast care easier for the family, thus decreasing the overall impact of treatment on family functioning. Cast liners add increased cost to overall management. Nevertheless, the patient ages were similar to the patient ages for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 management of diaphyseal femur fractures and the findings should be able to be extrapolated. The overall benefit in terms of skin problems, unplanned cast changes, and ease of care for the family likely obviates the increased costs from the use of waterproof cast liners in the expert opinion of the physician work group.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Supporting Evidence: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One High Quality study</a:t>
            </a:r>
            <a:r>
              <a:rPr lang="en-US" sz="1800" b="0" i="0" u="none" strike="noStrike" baseline="30000" dirty="0">
                <a:solidFill>
                  <a:srgbClr val="000000"/>
                </a:solidFill>
                <a:latin typeface="Times New Roman" panose="02020603050405020304" pitchFamily="18" charset="0"/>
              </a:rPr>
              <a:t>48 </a:t>
            </a:r>
            <a:r>
              <a:rPr lang="en-US" sz="1800" b="0" i="0" u="none" strike="noStrike" baseline="0" dirty="0">
                <a:solidFill>
                  <a:srgbClr val="000000"/>
                </a:solidFill>
                <a:latin typeface="Times New Roman" panose="02020603050405020304" pitchFamily="18" charset="0"/>
              </a:rPr>
              <a:t>addressed this recommendation. In this study, however, hip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casts were applied to treat conditions other than diaphyseal femur fractures, such as developmental dysplasia. The study compared the use of hip </a:t>
            </a:r>
            <a:r>
              <a:rPr lang="en-US" sz="1800" b="0" i="0" u="none" strike="noStrike" baseline="0" dirty="0" err="1">
                <a:solidFill>
                  <a:srgbClr val="000000"/>
                </a:solidFill>
                <a:latin typeface="Times New Roman" panose="02020603050405020304" pitchFamily="18" charset="0"/>
              </a:rPr>
              <a:t>spica</a:t>
            </a:r>
            <a:r>
              <a:rPr lang="en-US" sz="1800" b="0" i="0" u="none" strike="noStrike" baseline="0" dirty="0">
                <a:solidFill>
                  <a:srgbClr val="000000"/>
                </a:solidFill>
                <a:latin typeface="Times New Roman" panose="02020603050405020304" pitchFamily="18" charset="0"/>
              </a:rPr>
              <a:t> casts with and without a waterproof liner. The use of a waterproof liner was associated with significantly fewer occurrences of skin excoriation and unplanned cast changes.</a:t>
            </a:r>
          </a:p>
          <a:p>
            <a:br>
              <a:rPr lang="en-US" sz="1200" kern="1200" dirty="0">
                <a:solidFill>
                  <a:schemeClr val="tx1"/>
                </a:solidFill>
                <a:effectLst/>
                <a:latin typeface="+mn-lt"/>
                <a:ea typeface="+mn-ea"/>
                <a:cs typeface="+mn-cs"/>
              </a:rPr>
            </a:br>
            <a:r>
              <a:rPr lang="en-US" sz="1200" b="0" u="none" strike="noStrike" kern="1200" dirty="0">
                <a:solidFill>
                  <a:schemeClr val="tx1"/>
                </a:solidFill>
                <a:effectLst/>
                <a:latin typeface="+mn-lt"/>
                <a:ea typeface="+mn-ea"/>
                <a:cs typeface="+mn-cs"/>
                <a:hlinkClick r:id="rId3"/>
              </a:rPr>
              <a:t>Wolff CR, James P. The prevention of skin excoriation under children's hip </a:t>
            </a:r>
            <a:r>
              <a:rPr lang="en-US" sz="1200" b="0" u="none" strike="noStrike" kern="1200" dirty="0" err="1">
                <a:solidFill>
                  <a:schemeClr val="tx1"/>
                </a:solidFill>
                <a:effectLst/>
                <a:latin typeface="+mn-lt"/>
                <a:ea typeface="+mn-ea"/>
                <a:cs typeface="+mn-cs"/>
                <a:hlinkClick r:id="rId3"/>
              </a:rPr>
              <a:t>spica</a:t>
            </a:r>
            <a:r>
              <a:rPr lang="en-US" sz="1200" b="0" u="none" strike="noStrike" kern="1200" dirty="0">
                <a:solidFill>
                  <a:schemeClr val="tx1"/>
                </a:solidFill>
                <a:effectLst/>
                <a:latin typeface="+mn-lt"/>
                <a:ea typeface="+mn-ea"/>
                <a:cs typeface="+mn-cs"/>
                <a:hlinkClick r:id="rId3"/>
              </a:rPr>
              <a:t> casts using the </a:t>
            </a:r>
            <a:r>
              <a:rPr lang="en-US" sz="1200" b="0" u="none" strike="noStrike" kern="1200" dirty="0" err="1">
                <a:solidFill>
                  <a:schemeClr val="tx1"/>
                </a:solidFill>
                <a:effectLst/>
                <a:latin typeface="+mn-lt"/>
                <a:ea typeface="+mn-ea"/>
                <a:cs typeface="+mn-cs"/>
                <a:hlinkClick r:id="rId3"/>
              </a:rPr>
              <a:t>goretex</a:t>
            </a:r>
            <a:r>
              <a:rPr lang="en-US" sz="1200" b="0" u="none" strike="noStrike" kern="1200" dirty="0">
                <a:solidFill>
                  <a:schemeClr val="tx1"/>
                </a:solidFill>
                <a:effectLst/>
                <a:latin typeface="+mn-lt"/>
                <a:ea typeface="+mn-ea"/>
                <a:cs typeface="+mn-cs"/>
                <a:hlinkClick r:id="rId3"/>
              </a:rPr>
              <a:t> pantaloon. J </a:t>
            </a:r>
            <a:r>
              <a:rPr lang="en-US" sz="1200" b="0" u="none" strike="noStrike" kern="1200" dirty="0" err="1">
                <a:solidFill>
                  <a:schemeClr val="tx1"/>
                </a:solidFill>
                <a:effectLst/>
                <a:latin typeface="+mn-lt"/>
                <a:ea typeface="+mn-ea"/>
                <a:cs typeface="+mn-cs"/>
                <a:hlinkClick r:id="rId3"/>
              </a:rPr>
              <a:t>Pediatr</a:t>
            </a:r>
            <a:r>
              <a:rPr lang="en-US" sz="1200" b="0" u="none" strike="noStrike" kern="1200" dirty="0">
                <a:solidFill>
                  <a:schemeClr val="tx1"/>
                </a:solidFill>
                <a:effectLst/>
                <a:latin typeface="+mn-lt"/>
                <a:ea typeface="+mn-ea"/>
                <a:cs typeface="+mn-cs"/>
                <a:hlinkClick r:id="rId3"/>
              </a:rPr>
              <a:t> </a:t>
            </a:r>
            <a:r>
              <a:rPr lang="en-US" sz="1200" b="0" u="none" strike="noStrike" kern="1200" dirty="0" err="1">
                <a:solidFill>
                  <a:schemeClr val="tx1"/>
                </a:solidFill>
                <a:effectLst/>
                <a:latin typeface="+mn-lt"/>
                <a:ea typeface="+mn-ea"/>
                <a:cs typeface="+mn-cs"/>
                <a:hlinkClick r:id="rId3"/>
              </a:rPr>
              <a:t>Orthop</a:t>
            </a:r>
            <a:r>
              <a:rPr lang="en-US" sz="1200" b="0" u="none" strike="noStrike" kern="1200" dirty="0">
                <a:solidFill>
                  <a:schemeClr val="tx1"/>
                </a:solidFill>
                <a:effectLst/>
                <a:latin typeface="+mn-lt"/>
                <a:ea typeface="+mn-ea"/>
                <a:cs typeface="+mn-cs"/>
                <a:hlinkClick r:id="rId3"/>
              </a:rPr>
              <a:t>. 1995;15:386-388.</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33</a:t>
            </a:fld>
            <a:endParaRPr lang="en-US"/>
          </a:p>
        </p:txBody>
      </p:sp>
    </p:spTree>
    <p:extLst>
      <p:ext uri="{BB962C8B-B14F-4D97-AF65-F5344CB8AC3E}">
        <p14:creationId xmlns:p14="http://schemas.microsoft.com/office/powerpoint/2010/main" val="436630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ffectLst>
                  <a:outerShdw blurRad="38100" dist="38100" dir="2700000" algn="tl">
                    <a:srgbClr val="000000">
                      <a:alpha val="43137"/>
                    </a:srgbClr>
                  </a:outerShdw>
                </a:effectLst>
              </a:rPr>
              <a:t>FUTURE RESEARCH</a:t>
            </a:r>
            <a:endParaRPr lang="en-US" sz="1200" b="0" i="0" u="none" strike="noStrike" kern="1200" baseline="0" dirty="0">
              <a:solidFill>
                <a:schemeClr val="tx1"/>
              </a:solidFill>
              <a:latin typeface="+mn-lt"/>
              <a:ea typeface="+mn-ea"/>
              <a:cs typeface="+mn-cs"/>
            </a:endParaRPr>
          </a:p>
          <a:p>
            <a:pPr marL="0" indent="0">
              <a:lnSpc>
                <a:spcPct val="100000"/>
              </a:lnSpc>
              <a:spcBef>
                <a:spcPts val="0"/>
              </a:spcBef>
              <a:spcAft>
                <a:spcPts val="1200"/>
              </a:spcAft>
            </a:pPr>
            <a:r>
              <a:rPr lang="en-US" sz="1200" b="0" i="0" u="none" strike="noStrike" kern="1200" baseline="0" dirty="0">
                <a:solidFill>
                  <a:schemeClr val="tx1"/>
                </a:solidFill>
                <a:latin typeface="+mn-lt"/>
                <a:ea typeface="+mn-ea"/>
                <a:cs typeface="+mn-cs"/>
              </a:rPr>
              <a:t>The quality of scientific data regarding the management of femur fractures in children is clearly lacking. Controversy exists regarding the optimal management of pediatric femur fractures. A multitude of treatment options exist including Pavlik harness, </a:t>
            </a:r>
            <a:r>
              <a:rPr lang="en-US" sz="1200" b="0" i="0" u="none" strike="noStrike" kern="1200" baseline="0" dirty="0" err="1">
                <a:solidFill>
                  <a:schemeClr val="tx1"/>
                </a:solidFill>
                <a:latin typeface="+mn-lt"/>
                <a:ea typeface="+mn-ea"/>
                <a:cs typeface="+mn-cs"/>
              </a:rPr>
              <a:t>spica</a:t>
            </a:r>
            <a:r>
              <a:rPr lang="en-US" sz="1200" b="0" i="0" u="none" strike="noStrike" kern="1200" baseline="0" dirty="0">
                <a:solidFill>
                  <a:schemeClr val="tx1"/>
                </a:solidFill>
                <a:latin typeface="+mn-lt"/>
                <a:ea typeface="+mn-ea"/>
                <a:cs typeface="+mn-cs"/>
              </a:rPr>
              <a:t> casting, traction, external fixation, flexible intramedullary nailing, rigid intramedullary nailing, and bridge plating. Properly designed randomized clinical trials comparing treatment options are necessary to determine optimal treatment. These trials would benefit from being multicenter trials in terms of accrual of patients and external validity. </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34</a:t>
            </a:fld>
            <a:endParaRPr lang="en-US"/>
          </a:p>
        </p:txBody>
      </p:sp>
    </p:spTree>
    <p:extLst>
      <p:ext uri="{BB962C8B-B14F-4D97-AF65-F5344CB8AC3E}">
        <p14:creationId xmlns:p14="http://schemas.microsoft.com/office/powerpoint/2010/main" val="2933600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outerShdw blurRad="38100" dist="38100" dir="2700000" algn="tl">
                    <a:srgbClr val="000000">
                      <a:alpha val="43137"/>
                    </a:srgbClr>
                  </a:outerShdw>
                </a:effectLst>
              </a:rPr>
              <a:t>FUTURE RESEARCH</a:t>
            </a:r>
          </a:p>
          <a:p>
            <a:endParaRPr lang="en-US" sz="1200" b="0" i="0" u="none" strike="noStrike" kern="1200" baseline="0" dirty="0">
              <a:solidFill>
                <a:schemeClr val="tx1"/>
              </a:solidFill>
              <a:latin typeface="+mn-lt"/>
              <a:ea typeface="+mn-ea"/>
              <a:cs typeface="+mn-cs"/>
            </a:endParaRPr>
          </a:p>
          <a:p>
            <a:pPr marL="457200" indent="-457200">
              <a:buFont typeface="Wingdings" panose="05000000000000000000" pitchFamily="2" charset="2"/>
              <a:buChar char="§"/>
            </a:pPr>
            <a:r>
              <a:rPr lang="en-US" sz="2000" dirty="0"/>
              <a:t>Specific trials which would be helpful include:</a:t>
            </a:r>
          </a:p>
          <a:p>
            <a:pPr marL="457200" indent="-457200">
              <a:buFont typeface="Wingdings" panose="05000000000000000000" pitchFamily="2" charset="2"/>
              <a:buChar char="§"/>
            </a:pPr>
            <a:endParaRPr lang="en-US" sz="2000" dirty="0"/>
          </a:p>
          <a:p>
            <a:pPr marL="800082" lvl="1" indent="-457200">
              <a:buFont typeface="+mj-lt"/>
              <a:buAutoNum type="arabicPeriod"/>
            </a:pPr>
            <a:r>
              <a:rPr lang="en-US" sz="2000" dirty="0"/>
              <a:t>Delayed </a:t>
            </a:r>
            <a:r>
              <a:rPr lang="en-US" sz="2000" dirty="0" err="1"/>
              <a:t>spica</a:t>
            </a:r>
            <a:r>
              <a:rPr lang="en-US" sz="2000" dirty="0"/>
              <a:t> casting versus immediate </a:t>
            </a:r>
            <a:r>
              <a:rPr lang="en-US" sz="2000" dirty="0" err="1"/>
              <a:t>spica</a:t>
            </a:r>
            <a:r>
              <a:rPr lang="en-US" sz="2000" dirty="0"/>
              <a:t> casting for femur fractures in children 6 months – 6 years old.</a:t>
            </a:r>
          </a:p>
          <a:p>
            <a:pPr marL="800082" lvl="1" indent="-457200">
              <a:buFont typeface="+mj-lt"/>
              <a:buAutoNum type="arabicPeriod"/>
            </a:pPr>
            <a:r>
              <a:rPr lang="en-US" sz="2000" dirty="0"/>
              <a:t>Flexible intramedullary nailing versus immediate </a:t>
            </a:r>
            <a:r>
              <a:rPr lang="en-US" sz="2000" dirty="0" err="1"/>
              <a:t>spica</a:t>
            </a:r>
            <a:r>
              <a:rPr lang="en-US" sz="2000" dirty="0"/>
              <a:t> casting for femur fractures in children 5 and 6 years old, and even children younger than 5-6 years of age.</a:t>
            </a:r>
          </a:p>
          <a:p>
            <a:pPr marL="800082" lvl="1" indent="-457200">
              <a:buFont typeface="+mj-lt"/>
              <a:buAutoNum type="arabicPeriod"/>
            </a:pPr>
            <a:r>
              <a:rPr lang="en-US" sz="2000" dirty="0"/>
              <a:t>External fixation versus bridge plating versus elastic nails versus rigid trochanteric nails for length unstable femur fractures in children 6 years old – skeletal maturity.</a:t>
            </a:r>
          </a:p>
          <a:p>
            <a:pPr marL="800082" lvl="1" indent="-457200">
              <a:buFont typeface="+mj-lt"/>
              <a:buAutoNum type="arabicPeriod"/>
            </a:pPr>
            <a:r>
              <a:rPr lang="en-US" sz="2000" dirty="0"/>
              <a:t>Flexible intramedullary nailing versus rigid intramedullary nailing versus bridge plating for femur fractures in children 6 years old – skeletal maturity.</a:t>
            </a:r>
          </a:p>
        </p:txBody>
      </p:sp>
      <p:sp>
        <p:nvSpPr>
          <p:cNvPr id="4" name="Slide Number Placeholder 3"/>
          <p:cNvSpPr>
            <a:spLocks noGrp="1"/>
          </p:cNvSpPr>
          <p:nvPr>
            <p:ph type="sldNum" sz="quarter" idx="10"/>
          </p:nvPr>
        </p:nvSpPr>
        <p:spPr/>
        <p:txBody>
          <a:bodyPr/>
          <a:lstStyle/>
          <a:p>
            <a:fld id="{773B0F6F-B83E-447F-A566-EAD229E72311}" type="slidenum">
              <a:rPr lang="en-US" smtClean="0"/>
              <a:t>35</a:t>
            </a:fld>
            <a:endParaRPr lang="en-US"/>
          </a:p>
        </p:txBody>
      </p:sp>
    </p:spTree>
    <p:extLst>
      <p:ext uri="{BB962C8B-B14F-4D97-AF65-F5344CB8AC3E}">
        <p14:creationId xmlns:p14="http://schemas.microsoft.com/office/powerpoint/2010/main" val="4237693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a:t>
            </a:r>
            <a:endParaRPr lang="en-US" dirty="0"/>
          </a:p>
          <a:p>
            <a:pPr marL="457200" indent="-457200">
              <a:lnSpc>
                <a:spcPct val="100000"/>
              </a:lnSpc>
              <a:spcBef>
                <a:spcPts val="0"/>
              </a:spcBef>
              <a:buFont typeface="Arial" panose="020B0604020202020204" pitchFamily="34" charset="0"/>
              <a:buChar char="•"/>
            </a:pPr>
            <a:r>
              <a:rPr lang="en-US" sz="1200" dirty="0"/>
              <a:t>Intermediate outcome measures are often used in studies regarding pediatric femur fractures such as radiographic parameters. Functional outcome measures and later development of osteoarthritis are difficult to measure and have a long-time course. However, the relationship between commonly accepted radiographic measures of malunion and functional outcome or later development of problems is not clear. Further research to validate accepted radiographic standards of malunion would be extremely valuable. Also, the inclusion of family function outcomes may improve recommendations</a:t>
            </a:r>
          </a:p>
          <a:p>
            <a:pPr marL="457200" indent="0">
              <a:lnSpc>
                <a:spcPct val="100000"/>
              </a:lnSpc>
              <a:spcBef>
                <a:spcPts val="0"/>
              </a:spcBef>
              <a:buNone/>
            </a:pPr>
            <a:r>
              <a:rPr lang="en-US" sz="1200" dirty="0"/>
              <a:t>for those younger patients that may either get intramedullary nailing versus immediate </a:t>
            </a:r>
            <a:r>
              <a:rPr lang="en-US" sz="1200" dirty="0" err="1"/>
              <a:t>spica</a:t>
            </a:r>
            <a:r>
              <a:rPr lang="en-US" sz="1200" dirty="0"/>
              <a:t> casting.</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36</a:t>
            </a:fld>
            <a:endParaRPr lang="en-US"/>
          </a:p>
        </p:txBody>
      </p:sp>
    </p:spTree>
    <p:extLst>
      <p:ext uri="{BB962C8B-B14F-4D97-AF65-F5344CB8AC3E}">
        <p14:creationId xmlns:p14="http://schemas.microsoft.com/office/powerpoint/2010/main" val="2134945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0" indent="0">
              <a:buNone/>
            </a:pPr>
            <a:r>
              <a:rPr lang="en-US" sz="1200" dirty="0"/>
              <a:t>American Academy of </a:t>
            </a:r>
            <a:r>
              <a:rPr lang="en-US" sz="1200" dirty="0" err="1"/>
              <a:t>Orthopaedic</a:t>
            </a:r>
            <a:r>
              <a:rPr lang="en-US" sz="1200" dirty="0"/>
              <a:t> Surgeons Evidence-Based Clinical Practice Guideline on the Treatment of Pediatric Diaphyseal Femur Fractures </a:t>
            </a:r>
            <a:r>
              <a:rPr lang="en-US" sz="1200" dirty="0">
                <a:hlinkClick r:id="rId3"/>
              </a:rPr>
              <a:t>http://www.orthoguidelines.org/topic?id=1015</a:t>
            </a:r>
            <a:r>
              <a:rPr lang="en-US" sz="1200" dirty="0"/>
              <a:t>. Published December 5, 2020.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37</a:t>
            </a:fld>
            <a:endParaRPr lang="en-US"/>
          </a:p>
        </p:txBody>
      </p:sp>
    </p:spTree>
    <p:extLst>
      <p:ext uri="{BB962C8B-B14F-4D97-AF65-F5344CB8AC3E}">
        <p14:creationId xmlns:p14="http://schemas.microsoft.com/office/powerpoint/2010/main" val="2669093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Isolated pediatric femoral shaft fractures occur at an annual rate of 19 per 100,000 and represent the most frequent pediatric </a:t>
            </a:r>
            <a:r>
              <a:rPr lang="en-US" dirty="0" err="1"/>
              <a:t>orthopaedic</a:t>
            </a:r>
            <a:r>
              <a:rPr lang="en-US" dirty="0"/>
              <a:t> injury requiring hospitalization.  The treatment of these fractures is dictated by various factors.  The </a:t>
            </a:r>
            <a:r>
              <a:rPr lang="en-US" dirty="0" err="1"/>
              <a:t>orthopaedic</a:t>
            </a:r>
            <a:r>
              <a:rPr lang="en-US" dirty="0"/>
              <a:t> surgeon caring for these fractures must take into account the patients age, weight, family circumstances, and fracture pattern to determine the best treatment options.  The cost for these various treatment options can also come into consideration.</a:t>
            </a:r>
          </a:p>
          <a:p>
            <a:pPr>
              <a:spcAft>
                <a:spcPts val="1200"/>
              </a:spcAft>
            </a:pPr>
            <a:endParaRPr lang="en-US"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The treatment options available for pediatric femoral diaphyseal fractures include: Pavlik harnessing, Spica casting, traction with subsequent casting, external fixation, intramedullary flexible or rigid nailing, and plating (locked and unlocked methods).  The desire for early mobilization in order to allow for earlier return to school for the patient, decrease in the burden of home bound children on the families, and decrease the duration of hospitalization has prompted the use of surgical intervention over non-surgical interventions.</a:t>
            </a:r>
          </a:p>
          <a:p>
            <a:pPr>
              <a:spcAft>
                <a:spcPts val="1200"/>
              </a:spcAft>
            </a:pPr>
            <a:endParaRPr lang="en-US" dirty="0"/>
          </a:p>
          <a:p>
            <a:endParaRPr lang="en-US" b="1" dirty="0"/>
          </a:p>
          <a:p>
            <a:r>
              <a:rPr lang="en-US" sz="1200" b="0" i="0" kern="1200" dirty="0" err="1">
                <a:solidFill>
                  <a:schemeClr val="tx1"/>
                </a:solidFill>
                <a:effectLst/>
                <a:latin typeface="+mn-lt"/>
                <a:ea typeface="+mn-ea"/>
                <a:cs typeface="+mn-cs"/>
              </a:rPr>
              <a:t>Loder</a:t>
            </a:r>
            <a:r>
              <a:rPr lang="en-US" sz="1200" b="0" i="0" kern="1200" dirty="0">
                <a:solidFill>
                  <a:schemeClr val="tx1"/>
                </a:solidFill>
                <a:effectLst/>
                <a:latin typeface="+mn-lt"/>
                <a:ea typeface="+mn-ea"/>
                <a:cs typeface="+mn-cs"/>
              </a:rPr>
              <a:t>, R., Patrick W. O`Donnell, MD, PhD, and Judy R. Feinberg, PhD. Epidemiology and Mechanisms of Femur Fractures in Children. J </a:t>
            </a:r>
            <a:r>
              <a:rPr lang="en-US" sz="1200" b="0" i="0" kern="1200" dirty="0" err="1">
                <a:solidFill>
                  <a:schemeClr val="tx1"/>
                </a:solidFill>
                <a:effectLst/>
                <a:latin typeface="+mn-lt"/>
                <a:ea typeface="+mn-ea"/>
                <a:cs typeface="+mn-cs"/>
              </a:rPr>
              <a:t>Pediatr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Orthop</a:t>
            </a:r>
            <a:r>
              <a:rPr lang="en-US" sz="1200" b="0" i="0" kern="1200" dirty="0">
                <a:solidFill>
                  <a:schemeClr val="tx1"/>
                </a:solidFill>
                <a:effectLst/>
                <a:latin typeface="+mn-lt"/>
                <a:ea typeface="+mn-ea"/>
                <a:cs typeface="+mn-cs"/>
              </a:rPr>
              <a:t> 2006;26:561-566.</a:t>
            </a:r>
          </a:p>
          <a:p>
            <a:br>
              <a:rPr lang="en-US" dirty="0"/>
            </a:br>
            <a:r>
              <a:rPr lang="en-US" sz="1200" b="0" i="0" kern="1200" dirty="0">
                <a:solidFill>
                  <a:schemeClr val="tx1"/>
                </a:solidFill>
                <a:effectLst/>
                <a:latin typeface="+mn-lt"/>
                <a:ea typeface="+mn-ea"/>
                <a:cs typeface="+mn-cs"/>
              </a:rPr>
              <a:t>Hinton, R., Andrew Lincoln, Michele Crockett, Paul </a:t>
            </a:r>
            <a:r>
              <a:rPr lang="en-US" sz="1200" b="0" i="0" kern="1200" dirty="0" err="1">
                <a:solidFill>
                  <a:schemeClr val="tx1"/>
                </a:solidFill>
                <a:effectLst/>
                <a:latin typeface="+mn-lt"/>
                <a:ea typeface="+mn-ea"/>
                <a:cs typeface="+mn-cs"/>
              </a:rPr>
              <a:t>Sponseller</a:t>
            </a:r>
            <a:r>
              <a:rPr lang="en-US" sz="1200" b="0" i="0" kern="1200" dirty="0">
                <a:solidFill>
                  <a:schemeClr val="tx1"/>
                </a:solidFill>
                <a:effectLst/>
                <a:latin typeface="+mn-lt"/>
                <a:ea typeface="+mn-ea"/>
                <a:cs typeface="+mn-cs"/>
              </a:rPr>
              <a:t>, Gordon Smith. Fractures of the Femoral Shaft in Children: Incidence, Mechanisms, and Sociodemographic Risk Factors*. The Journal of Bone &amp; Joint Surgery. 1999 Apr;81(4):500-7</a:t>
            </a:r>
          </a:p>
          <a:p>
            <a:br>
              <a:rPr lang="en-US" dirty="0"/>
            </a:br>
            <a:r>
              <a:rPr lang="en-US" sz="1200" b="0" i="0" kern="1200" dirty="0">
                <a:solidFill>
                  <a:schemeClr val="tx1"/>
                </a:solidFill>
                <a:effectLst/>
                <a:latin typeface="+mn-lt"/>
                <a:ea typeface="+mn-ea"/>
                <a:cs typeface="+mn-cs"/>
              </a:rPr>
              <a:t>Flynn, John, MD. And Richard M. </a:t>
            </a:r>
            <a:r>
              <a:rPr lang="en-US" sz="1200" b="0" i="0" kern="1200" dirty="0" err="1">
                <a:solidFill>
                  <a:schemeClr val="tx1"/>
                </a:solidFill>
                <a:effectLst/>
                <a:latin typeface="+mn-lt"/>
                <a:ea typeface="+mn-ea"/>
                <a:cs typeface="+mn-cs"/>
              </a:rPr>
              <a:t>Schwend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Managament</a:t>
            </a:r>
            <a:r>
              <a:rPr lang="en-US" sz="1200" b="0" i="0" kern="1200" dirty="0">
                <a:solidFill>
                  <a:schemeClr val="tx1"/>
                </a:solidFill>
                <a:effectLst/>
                <a:latin typeface="+mn-lt"/>
                <a:ea typeface="+mn-ea"/>
                <a:cs typeface="+mn-cs"/>
              </a:rPr>
              <a:t> of Pediatric Femoral Shaft Fractures. Journal of 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2004; 12:347-349.</a:t>
            </a:r>
          </a:p>
          <a:p>
            <a:br>
              <a:rPr lang="en-US" dirty="0"/>
            </a:br>
            <a:r>
              <a:rPr lang="en-US" sz="1200" b="0" i="0" kern="1200" dirty="0">
                <a:solidFill>
                  <a:schemeClr val="tx1"/>
                </a:solidFill>
                <a:effectLst/>
                <a:latin typeface="+mn-lt"/>
                <a:ea typeface="+mn-ea"/>
                <a:cs typeface="+mn-cs"/>
              </a:rPr>
              <a:t>Treatment of Pediatric Diaphyseal Fractures </a:t>
            </a:r>
            <a:r>
              <a:rPr lang="en-US" sz="1200" b="0" i="0" kern="1200" dirty="0" err="1">
                <a:solidFill>
                  <a:schemeClr val="tx1"/>
                </a:solidFill>
                <a:effectLst/>
                <a:latin typeface="+mn-lt"/>
                <a:ea typeface="+mn-ea"/>
                <a:cs typeface="+mn-cs"/>
              </a:rPr>
              <a:t>Guidline</a:t>
            </a:r>
            <a:r>
              <a:rPr lang="en-US" sz="1200" b="0" i="0" kern="1200" dirty="0">
                <a:solidFill>
                  <a:schemeClr val="tx1"/>
                </a:solidFill>
                <a:effectLst/>
                <a:latin typeface="+mn-lt"/>
                <a:ea typeface="+mn-ea"/>
                <a:cs typeface="+mn-cs"/>
              </a:rPr>
              <a:t> and Evidence Report. 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June 2009.</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38</a:t>
            </a:fld>
            <a:endParaRPr lang="en-US"/>
          </a:p>
        </p:txBody>
      </p:sp>
    </p:spTree>
    <p:extLst>
      <p:ext uri="{BB962C8B-B14F-4D97-AF65-F5344CB8AC3E}">
        <p14:creationId xmlns:p14="http://schemas.microsoft.com/office/powerpoint/2010/main" val="1097868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While the vast majority of pediatric femoral fractures will progress to union without complications, the advantages and disadvantages of the available treatments must be weighed carefully when determining the best option for each patient, particularly when considering patients that are on the borders of either weight or the general age groupings.  The American Academy of </a:t>
            </a:r>
            <a:r>
              <a:rPr lang="en-US" dirty="0" err="1"/>
              <a:t>Orthopaedic</a:t>
            </a:r>
            <a:r>
              <a:rPr lang="en-US" dirty="0"/>
              <a:t> Surgeons Clinical Practice Guideline: Treatment of Pediatric Diaphyseal Femur Fractures provides the current evidence based guidelines to help guide the </a:t>
            </a:r>
            <a:r>
              <a:rPr lang="en-US" dirty="0" err="1"/>
              <a:t>practioner</a:t>
            </a:r>
            <a:r>
              <a:rPr lang="en-US" dirty="0"/>
              <a:t> when treating these injuries.</a:t>
            </a:r>
          </a:p>
          <a:p>
            <a:endParaRPr lang="en-US" b="1" dirty="0"/>
          </a:p>
          <a:p>
            <a:r>
              <a:rPr lang="en-US" sz="1200" b="0" i="0" kern="1200" dirty="0" err="1">
                <a:solidFill>
                  <a:schemeClr val="tx1"/>
                </a:solidFill>
                <a:effectLst/>
                <a:latin typeface="+mn-lt"/>
                <a:ea typeface="+mn-ea"/>
                <a:cs typeface="+mn-cs"/>
              </a:rPr>
              <a:t>Loder</a:t>
            </a:r>
            <a:r>
              <a:rPr lang="en-US" sz="1200" b="0" i="0" kern="1200" dirty="0">
                <a:solidFill>
                  <a:schemeClr val="tx1"/>
                </a:solidFill>
                <a:effectLst/>
                <a:latin typeface="+mn-lt"/>
                <a:ea typeface="+mn-ea"/>
                <a:cs typeface="+mn-cs"/>
              </a:rPr>
              <a:t>, R., Patrick W. O`Donnell, MD, PhD, and Judy R. Feinberg, PhD. Epidemiology and Mechanisms of Femur Fractures in Children. J </a:t>
            </a:r>
            <a:r>
              <a:rPr lang="en-US" sz="1200" b="0" i="0" kern="1200" dirty="0" err="1">
                <a:solidFill>
                  <a:schemeClr val="tx1"/>
                </a:solidFill>
                <a:effectLst/>
                <a:latin typeface="+mn-lt"/>
                <a:ea typeface="+mn-ea"/>
                <a:cs typeface="+mn-cs"/>
              </a:rPr>
              <a:t>Pediatr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Orthop</a:t>
            </a:r>
            <a:r>
              <a:rPr lang="en-US" sz="1200" b="0" i="0" kern="1200" dirty="0">
                <a:solidFill>
                  <a:schemeClr val="tx1"/>
                </a:solidFill>
                <a:effectLst/>
                <a:latin typeface="+mn-lt"/>
                <a:ea typeface="+mn-ea"/>
                <a:cs typeface="+mn-cs"/>
              </a:rPr>
              <a:t> 2006;26:561-566.</a:t>
            </a:r>
          </a:p>
          <a:p>
            <a:br>
              <a:rPr lang="en-US" dirty="0"/>
            </a:br>
            <a:r>
              <a:rPr lang="en-US" sz="1200" b="0" i="0" kern="1200" dirty="0">
                <a:solidFill>
                  <a:schemeClr val="tx1"/>
                </a:solidFill>
                <a:effectLst/>
                <a:latin typeface="+mn-lt"/>
                <a:ea typeface="+mn-ea"/>
                <a:cs typeface="+mn-cs"/>
              </a:rPr>
              <a:t>Hinton, R., Andrew Lincoln, Michele Crockett, Paul </a:t>
            </a:r>
            <a:r>
              <a:rPr lang="en-US" sz="1200" b="0" i="0" kern="1200" dirty="0" err="1">
                <a:solidFill>
                  <a:schemeClr val="tx1"/>
                </a:solidFill>
                <a:effectLst/>
                <a:latin typeface="+mn-lt"/>
                <a:ea typeface="+mn-ea"/>
                <a:cs typeface="+mn-cs"/>
              </a:rPr>
              <a:t>Sponseller</a:t>
            </a:r>
            <a:r>
              <a:rPr lang="en-US" sz="1200" b="0" i="0" kern="1200" dirty="0">
                <a:solidFill>
                  <a:schemeClr val="tx1"/>
                </a:solidFill>
                <a:effectLst/>
                <a:latin typeface="+mn-lt"/>
                <a:ea typeface="+mn-ea"/>
                <a:cs typeface="+mn-cs"/>
              </a:rPr>
              <a:t>, Gordon Smith. Fractures of the Femoral Shaft in Children: Incidence, Mechanisms, and Sociodemographic Risk Factors*. The Journal of Bone &amp; Joint Surgery. 1999 Apr;81(4):500-7</a:t>
            </a:r>
          </a:p>
          <a:p>
            <a:br>
              <a:rPr lang="en-US" dirty="0"/>
            </a:br>
            <a:r>
              <a:rPr lang="en-US" sz="1200" b="0" i="0" kern="1200" dirty="0">
                <a:solidFill>
                  <a:schemeClr val="tx1"/>
                </a:solidFill>
                <a:effectLst/>
                <a:latin typeface="+mn-lt"/>
                <a:ea typeface="+mn-ea"/>
                <a:cs typeface="+mn-cs"/>
              </a:rPr>
              <a:t>Flynn, John, MD. And Richard M. </a:t>
            </a:r>
            <a:r>
              <a:rPr lang="en-US" sz="1200" b="0" i="0" kern="1200" dirty="0" err="1">
                <a:solidFill>
                  <a:schemeClr val="tx1"/>
                </a:solidFill>
                <a:effectLst/>
                <a:latin typeface="+mn-lt"/>
                <a:ea typeface="+mn-ea"/>
                <a:cs typeface="+mn-cs"/>
              </a:rPr>
              <a:t>Schwend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Managament</a:t>
            </a:r>
            <a:r>
              <a:rPr lang="en-US" sz="1200" b="0" i="0" kern="1200" dirty="0">
                <a:solidFill>
                  <a:schemeClr val="tx1"/>
                </a:solidFill>
                <a:effectLst/>
                <a:latin typeface="+mn-lt"/>
                <a:ea typeface="+mn-ea"/>
                <a:cs typeface="+mn-cs"/>
              </a:rPr>
              <a:t> of Pediatric Femoral Shaft Fractures. Journal of 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2004; 12:347-349.</a:t>
            </a:r>
          </a:p>
          <a:p>
            <a:br>
              <a:rPr lang="en-US" dirty="0"/>
            </a:br>
            <a:r>
              <a:rPr lang="en-US" sz="1200" b="0" i="0" kern="1200" dirty="0">
                <a:solidFill>
                  <a:schemeClr val="tx1"/>
                </a:solidFill>
                <a:effectLst/>
                <a:latin typeface="+mn-lt"/>
                <a:ea typeface="+mn-ea"/>
                <a:cs typeface="+mn-cs"/>
              </a:rPr>
              <a:t>Treatment of Pediatric Diaphyseal Fractures </a:t>
            </a:r>
            <a:r>
              <a:rPr lang="en-US" sz="1200" b="0" i="0" kern="1200" dirty="0" err="1">
                <a:solidFill>
                  <a:schemeClr val="tx1"/>
                </a:solidFill>
                <a:effectLst/>
                <a:latin typeface="+mn-lt"/>
                <a:ea typeface="+mn-ea"/>
                <a:cs typeface="+mn-cs"/>
              </a:rPr>
              <a:t>Guidline</a:t>
            </a:r>
            <a:r>
              <a:rPr lang="en-US" sz="1200" b="0" i="0" kern="1200" dirty="0">
                <a:solidFill>
                  <a:schemeClr val="tx1"/>
                </a:solidFill>
                <a:effectLst/>
                <a:latin typeface="+mn-lt"/>
                <a:ea typeface="+mn-ea"/>
                <a:cs typeface="+mn-cs"/>
              </a:rPr>
              <a:t> and Evidence Report. 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June 2009.</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39</a:t>
            </a:fld>
            <a:endParaRPr lang="en-US"/>
          </a:p>
        </p:txBody>
      </p:sp>
    </p:spTree>
    <p:extLst>
      <p:ext uri="{BB962C8B-B14F-4D97-AF65-F5344CB8AC3E}">
        <p14:creationId xmlns:p14="http://schemas.microsoft.com/office/powerpoint/2010/main" val="106233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Goals and Rationale </a:t>
            </a:r>
          </a:p>
          <a:p>
            <a:endParaRPr lang="en-US" b="1" dirty="0"/>
          </a:p>
          <a:p>
            <a:r>
              <a:rPr lang="en-US" dirty="0"/>
              <a:t>The purpose of a clinical practice guideline is to improve treatment based on current best evidence. A clinical practice guideline consists of a systematic review of all available literature on the topic, and demonstrates where there is good evidence, where evidence is lacking, and what topics require future research. AAOS staff and the physician work group systematically review available literature and subsequently write recommendations based on a rigorous, standardized process. </a:t>
            </a:r>
          </a:p>
          <a:p>
            <a:endParaRPr lang="en-US" dirty="0"/>
          </a:p>
          <a:p>
            <a:r>
              <a:rPr lang="en-US" dirty="0"/>
              <a:t>Musculoskeletal care is provided in many different settings by many different providers. A guideline was created</a:t>
            </a:r>
            <a:r>
              <a:rPr lang="en-US" baseline="0" dirty="0"/>
              <a:t> </a:t>
            </a:r>
            <a:r>
              <a:rPr lang="en-US" dirty="0"/>
              <a:t>as an educational tool to guide qualified physicians and orthopaedic surgeons through a series of treatment decisions in an effort to improve the quality and efficiency of care and should not be construed as including all proper methods of care or excluding methods of care reasonably directed to obtaining the same results. The ultimate judgment regarding any specific procedure or treatment must be made in light of all circumstances presented by the patient and the needs and resources particular to the locality or institution.</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a:t>
            </a:fld>
            <a:endParaRPr lang="en-US"/>
          </a:p>
        </p:txBody>
      </p:sp>
    </p:spTree>
    <p:extLst>
      <p:ext uri="{BB962C8B-B14F-4D97-AF65-F5344CB8AC3E}">
        <p14:creationId xmlns:p14="http://schemas.microsoft.com/office/powerpoint/2010/main" val="131440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A 3-year-old male is brought into the trauma bay after being hit by a motor vehicle while he was walking on a sidewalk.  His only complaint on arrival is of thigh and abdominal pain.  He had no loss of consciousness.  His triage vital signs are BP 96/68, HR 209, RR 30, O2 Saturation 99%, weight 15kg.  The patient is treated as per advanced trauma life support (ATLS) protocol by the general surgery trauma service with </a:t>
            </a:r>
            <a:r>
              <a:rPr lang="en-US" dirty="0" err="1"/>
              <a:t>orthopaedic</a:t>
            </a:r>
            <a:r>
              <a:rPr lang="en-US" dirty="0"/>
              <a:t> consultation.</a:t>
            </a:r>
          </a:p>
          <a:p>
            <a:pPr>
              <a:spcAft>
                <a:spcPts val="1200"/>
              </a:spcAft>
            </a:pPr>
            <a:r>
              <a:rPr lang="en-US" dirty="0"/>
              <a:t> </a:t>
            </a:r>
          </a:p>
          <a:p>
            <a:r>
              <a:rPr lang="en-US" dirty="0"/>
              <a:t>On physical examination, he has superficial abrasions over the abdomen without peritoneal signs or deep tenderness.  He has tenderness to palpation over the left upper thigh with soft compartments and intact pulses.  The remainder of the physical exam is benign. </a:t>
            </a:r>
          </a:p>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40</a:t>
            </a:fld>
            <a:endParaRPr lang="en-US"/>
          </a:p>
        </p:txBody>
      </p:sp>
    </p:spTree>
    <p:extLst>
      <p:ext uri="{BB962C8B-B14F-4D97-AF65-F5344CB8AC3E}">
        <p14:creationId xmlns:p14="http://schemas.microsoft.com/office/powerpoint/2010/main" val="3120551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X-rays of the pelvis and left thigh as well as CT of the abdomen and pelvis reveal a left proximal third femur fracture with displacement and &gt; 2cm of shortening, and a left pelvic wing subtle plastic deformity.  This image shows the presentation x-ray.  The soft tissues of the abdomen and pelvis on CT are negative.</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41</a:t>
            </a:fld>
            <a:endParaRPr lang="en-US"/>
          </a:p>
        </p:txBody>
      </p:sp>
    </p:spTree>
    <p:extLst>
      <p:ext uri="{BB962C8B-B14F-4D97-AF65-F5344CB8AC3E}">
        <p14:creationId xmlns:p14="http://schemas.microsoft.com/office/powerpoint/2010/main" val="414685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The AAOS clinical guideline groups treatment of pediatric femur fractures into four categories based on age: 0 to 6 months treat with Pavlik harnessing, 6 months to 5 years treat with Spica casting, 5 years to 11 years treat with flexible nailing, 11 years to skeletal maturity treat with trochanteric entry rigid nail, plating or flexible nailing.  Treatment is not solely based on the patient’s age, but should also consider patient’s weight, and family dynamics.  Considering all of the treatment recommendations, a diaphyseal femur fracture with &gt;2cm of shortening in the 6 months to 5 year age group has no supporting evidence.  The amount of acceptable shortening remains controversial.  No studies were identified in the literature specifically addressing whether </a:t>
            </a:r>
            <a:r>
              <a:rPr lang="en-US" dirty="0" err="1"/>
              <a:t>spica</a:t>
            </a:r>
            <a:r>
              <a:rPr lang="en-US" dirty="0"/>
              <a:t> casting should be utilized in this population or comparing </a:t>
            </a:r>
            <a:r>
              <a:rPr lang="en-US" dirty="0" err="1"/>
              <a:t>spica</a:t>
            </a:r>
            <a:r>
              <a:rPr lang="en-US" dirty="0"/>
              <a:t> casting with other treatment modalities.</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42</a:t>
            </a:fld>
            <a:endParaRPr lang="en-US"/>
          </a:p>
        </p:txBody>
      </p:sp>
    </p:spTree>
    <p:extLst>
      <p:ext uri="{BB962C8B-B14F-4D97-AF65-F5344CB8AC3E}">
        <p14:creationId xmlns:p14="http://schemas.microsoft.com/office/powerpoint/2010/main" val="621523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kern="1200" dirty="0">
                <a:solidFill>
                  <a:schemeClr val="tx1"/>
                </a:solidFill>
                <a:effectLst/>
                <a:latin typeface="+mn-lt"/>
                <a:ea typeface="+mn-ea"/>
                <a:cs typeface="+mn-cs"/>
              </a:rPr>
              <a:t>The patient is admitted to the pediatric intensive care unit and placed in Buck’s traction pending definitive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treatment.  The following morning, the patient is deemed stable to undergo Spica casting of his left femur fracture.  The Spica cast is applied without difficulty.  During the afternoon on the day of cast application, the patient develops tachycardia and increasing abdominal pain that prompts a repeat abdominal CT scan.  The repeat CT scan shows focal thickening and peritoneal enhancement with free fluid and air in the terminal ilium.  At this point, the Spica cast is removed and he is taken to the OR by trauma surgery for exploratory laparotomy and is found to have a 1cm jejunal injury that requires repair along with an appendectomy.  The patient is returned to the PICU for postoperative recovery and Bucks’ traction is reinitiated.</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43</a:t>
            </a:fld>
            <a:endParaRPr lang="en-US"/>
          </a:p>
        </p:txBody>
      </p:sp>
    </p:spTree>
    <p:extLst>
      <p:ext uri="{BB962C8B-B14F-4D97-AF65-F5344CB8AC3E}">
        <p14:creationId xmlns:p14="http://schemas.microsoft.com/office/powerpoint/2010/main" val="877463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kern="1200" dirty="0">
                <a:solidFill>
                  <a:schemeClr val="tx1"/>
                </a:solidFill>
                <a:effectLst/>
                <a:latin typeface="+mn-lt"/>
                <a:ea typeface="+mn-ea"/>
                <a:cs typeface="+mn-cs"/>
              </a:rPr>
              <a:t>On the next hospital day, the patient is again cleared to return to the OR for femur fracture stabilization via external fixator.  His pelvis is stable to exam under anesthesia.  His hospital course is complicated by abdominal wound dehiscence requiring operative debridement and IV antibiotics.  His pin sites and thigh remain benign during this time and the parents are instructed on pin site care, which is initiated on POD 6.  He is discharged on POD 12 to home with follow up 1 week later in the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clinic.  He is discharged with a wheelchair for protected weight bearing.</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44</a:t>
            </a:fld>
            <a:endParaRPr lang="en-US"/>
          </a:p>
        </p:txBody>
      </p:sp>
    </p:spTree>
    <p:extLst>
      <p:ext uri="{BB962C8B-B14F-4D97-AF65-F5344CB8AC3E}">
        <p14:creationId xmlns:p14="http://schemas.microsoft.com/office/powerpoint/2010/main" val="205145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kern="1200" dirty="0">
                <a:solidFill>
                  <a:schemeClr val="tx1"/>
                </a:solidFill>
                <a:effectLst/>
                <a:latin typeface="+mn-lt"/>
                <a:ea typeface="+mn-ea"/>
                <a:cs typeface="+mn-cs"/>
              </a:rPr>
              <a:t>The patient is seen in clinic one week after discharge without complaints.   He has normal GI function.  His pin sites are benign and x-rays demonstrate maintained alignment and interval callus formation.  He is seen one month later and there are no problems. He is now walking on the leg. X-rays demonstrate sufficient callus present for ex-fix removal, which is performed that week. He was to follow-up post external fixator removal, but the family has not returned for follow-up.  He has been seen in the primary care clinic since removal of the external fixator without leg complaints or documentation of significant leg length discrepancy and is now almost 3 years out from injury.</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45</a:t>
            </a:fld>
            <a:endParaRPr lang="en-US"/>
          </a:p>
        </p:txBody>
      </p:sp>
    </p:spTree>
    <p:extLst>
      <p:ext uri="{BB962C8B-B14F-4D97-AF65-F5344CB8AC3E}">
        <p14:creationId xmlns:p14="http://schemas.microsoft.com/office/powerpoint/2010/main" val="184879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kern="1200" dirty="0">
                <a:solidFill>
                  <a:schemeClr val="tx1"/>
                </a:solidFill>
                <a:effectLst/>
                <a:latin typeface="+mn-lt"/>
                <a:ea typeface="+mn-ea"/>
                <a:cs typeface="+mn-cs"/>
              </a:rPr>
              <a:t>While the AAOS clinical practice guideline for the treatment of pediatric diaphyseal femur fractures outlines current </a:t>
            </a:r>
            <a:r>
              <a:rPr lang="en-US" sz="1200" b="0" i="0" kern="1200" dirty="0" err="1">
                <a:solidFill>
                  <a:schemeClr val="tx1"/>
                </a:solidFill>
                <a:effectLst/>
                <a:latin typeface="+mn-lt"/>
                <a:ea typeface="+mn-ea"/>
                <a:cs typeface="+mn-cs"/>
              </a:rPr>
              <a:t>evidence-based</a:t>
            </a:r>
            <a:r>
              <a:rPr lang="en-US" sz="1200" b="0" i="0" kern="1200" dirty="0">
                <a:solidFill>
                  <a:schemeClr val="tx1"/>
                </a:solidFill>
                <a:effectLst/>
                <a:latin typeface="+mn-lt"/>
                <a:ea typeface="+mn-ea"/>
                <a:cs typeface="+mn-cs"/>
              </a:rPr>
              <a:t> treatment options, there remains a plea for additional scientific research in this area to improve the available recommendations.  This case highlights a number of the management and treatment options for pediatric femur fractures.</a:t>
            </a:r>
          </a:p>
          <a:p>
            <a:pPr>
              <a:spcAft>
                <a:spcPts val="1200"/>
              </a:spcAft>
            </a:pPr>
            <a:endParaRPr lang="en-US" sz="1200" b="0" i="0" kern="1200" dirty="0">
              <a:solidFill>
                <a:schemeClr val="tx1"/>
              </a:solidFill>
              <a:effectLst/>
              <a:latin typeface="+mn-lt"/>
              <a:ea typeface="+mn-ea"/>
              <a:cs typeface="+mn-cs"/>
            </a:endParaRPr>
          </a:p>
          <a:p>
            <a:pPr>
              <a:spcAft>
                <a:spcPts val="1200"/>
              </a:spcAft>
            </a:pPr>
            <a:r>
              <a:rPr lang="en-US" sz="1200" b="0" i="0" kern="1200" dirty="0">
                <a:solidFill>
                  <a:schemeClr val="tx1"/>
                </a:solidFill>
                <a:effectLst/>
                <a:latin typeface="+mn-lt"/>
                <a:ea typeface="+mn-ea"/>
                <a:cs typeface="+mn-cs"/>
              </a:rPr>
              <a:t>First, higher energy injuries can result in additional bony and soft tissue injures not initially noted in early presentation.  ATLS recommends secondary and tertiary evaluations to prevent missing these injuries.  It is important to communicate this with families and to be cognitive and vigilant that they may exist. Appropriate and timely communications with families and other treating services has the potential to improve time to diagnosis and treatment.</a:t>
            </a:r>
          </a:p>
          <a:p>
            <a:pPr>
              <a:spcAft>
                <a:spcPts val="1200"/>
              </a:spcAft>
            </a:pPr>
            <a:endParaRPr lang="en-US" sz="1200" b="0" i="0" kern="1200" dirty="0">
              <a:solidFill>
                <a:schemeClr val="tx1"/>
              </a:solidFill>
              <a:effectLst/>
              <a:latin typeface="+mn-lt"/>
              <a:ea typeface="+mn-ea"/>
              <a:cs typeface="+mn-cs"/>
            </a:endParaRPr>
          </a:p>
          <a:p>
            <a:pPr>
              <a:spcAft>
                <a:spcPts val="1200"/>
              </a:spcAft>
            </a:pP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46</a:t>
            </a:fld>
            <a:endParaRPr lang="en-US"/>
          </a:p>
        </p:txBody>
      </p:sp>
    </p:spTree>
    <p:extLst>
      <p:ext uri="{BB962C8B-B14F-4D97-AF65-F5344CB8AC3E}">
        <p14:creationId xmlns:p14="http://schemas.microsoft.com/office/powerpoint/2010/main" val="128978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kern="1200" dirty="0">
                <a:solidFill>
                  <a:schemeClr val="tx1"/>
                </a:solidFill>
                <a:effectLst/>
                <a:latin typeface="+mn-lt"/>
                <a:ea typeface="+mn-ea"/>
                <a:cs typeface="+mn-cs"/>
              </a:rPr>
              <a:t>In this situation, the initial decision to treat the child with the femur fracture was based on the age less than 5 years.  However, with the evolution of peritoneal signs and persistent abnormal vitals, the initial treatment plan needed to be modified to be able to have access to the abdomen and still have bony stabilization.  In children, as with adults, external fixators can provide initial stabilization as well as definitive treatment. </a:t>
            </a:r>
          </a:p>
          <a:p>
            <a:pPr>
              <a:spcAft>
                <a:spcPts val="1200"/>
              </a:spcAft>
            </a:pPr>
            <a:endParaRPr lang="en-US" sz="1200" b="0" i="0" kern="1200" dirty="0">
              <a:solidFill>
                <a:schemeClr val="tx1"/>
              </a:solidFill>
              <a:effectLst/>
              <a:latin typeface="+mn-lt"/>
              <a:ea typeface="+mn-ea"/>
              <a:cs typeface="+mn-cs"/>
            </a:endParaRPr>
          </a:p>
          <a:p>
            <a:pPr>
              <a:spcAft>
                <a:spcPts val="1200"/>
              </a:spcAft>
            </a:pPr>
            <a:r>
              <a:rPr lang="en-US" sz="1200" b="0" i="0" kern="1200" dirty="0">
                <a:solidFill>
                  <a:schemeClr val="tx1"/>
                </a:solidFill>
                <a:effectLst/>
                <a:latin typeface="+mn-lt"/>
                <a:ea typeface="+mn-ea"/>
                <a:cs typeface="+mn-cs"/>
              </a:rPr>
              <a:t>Spica casting remains an option for treatment of isolated femur fractures in children less than 5.  Shortening and angulation can be accepted, as there remains extensive remodeling potential in this age group.  The precise extent of allowable shortening or deformity remains unanswered. Open plating and flexible nailing, although less commonly performed in this age group, also remain options to the treating surgeon if dictated by the clinical scenario and are within the armamentarium of that treating surgeon’s expertise and training.</a:t>
            </a:r>
          </a:p>
          <a:p>
            <a:pPr>
              <a:spcAft>
                <a:spcPts val="1200"/>
              </a:spcAft>
            </a:pP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47</a:t>
            </a:fld>
            <a:endParaRPr lang="en-US"/>
          </a:p>
        </p:txBody>
      </p:sp>
    </p:spTree>
    <p:extLst>
      <p:ext uri="{BB962C8B-B14F-4D97-AF65-F5344CB8AC3E}">
        <p14:creationId xmlns:p14="http://schemas.microsoft.com/office/powerpoint/2010/main" val="3269935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AAOS </a:t>
            </a:r>
            <a:r>
              <a:rPr lang="en-US" dirty="0" err="1"/>
              <a:t>OrthoGuidelines</a:t>
            </a:r>
            <a:r>
              <a:rPr lang="en-US" dirty="0"/>
              <a:t> app is an easy way to access Clinical Practice Guidelines right from your smartphone.  Free for both Android and iOS users, this app not only contains all AAOS CPG’s, but also contains Appropriate Use Criteria, guideline case studies, full text pdfs, clinician checklists, impactful statements, along with other useful tools. </a:t>
            </a:r>
          </a:p>
        </p:txBody>
      </p:sp>
      <p:sp>
        <p:nvSpPr>
          <p:cNvPr id="4" name="Slide Number Placeholder 3"/>
          <p:cNvSpPr>
            <a:spLocks noGrp="1"/>
          </p:cNvSpPr>
          <p:nvPr>
            <p:ph type="sldNum" sz="quarter" idx="10"/>
          </p:nvPr>
        </p:nvSpPr>
        <p:spPr/>
        <p:txBody>
          <a:bodyPr/>
          <a:lstStyle/>
          <a:p>
            <a:fld id="{773B0F6F-B83E-447F-A566-EAD229E72311}" type="slidenum">
              <a:rPr lang="en-US" smtClean="0"/>
              <a:t>48</a:t>
            </a:fld>
            <a:endParaRPr lang="en-US"/>
          </a:p>
        </p:txBody>
      </p:sp>
    </p:spTree>
    <p:extLst>
      <p:ext uri="{BB962C8B-B14F-4D97-AF65-F5344CB8AC3E}">
        <p14:creationId xmlns:p14="http://schemas.microsoft.com/office/powerpoint/2010/main" val="1469825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OrthoGuidelines </a:t>
            </a:r>
          </a:p>
          <a:p>
            <a:endParaRPr lang="en-US" b="1" dirty="0"/>
          </a:p>
          <a:p>
            <a:r>
              <a:rPr lang="en-US" b="0" dirty="0"/>
              <a:t>OrthoGuidelines furnishes the user with easy access to all AAOS guidelines. Guidelines can be sorted either alphabetically, by strength of recommendation, or stage of care.  All CPG’s are able to be located via a single keyword search.  OrthoGuidelines additionally enables the user to view recommendations via abbreviated titles and enables access to full recommendations and rationale.  The user may likewise interface with PubMed references.</a:t>
            </a:r>
          </a:p>
          <a:p>
            <a:endParaRPr lang="en-US" dirty="0"/>
          </a:p>
        </p:txBody>
      </p:sp>
      <p:sp>
        <p:nvSpPr>
          <p:cNvPr id="4" name="Slide Number Placeholder 3"/>
          <p:cNvSpPr>
            <a:spLocks noGrp="1"/>
          </p:cNvSpPr>
          <p:nvPr>
            <p:ph type="sldNum" sz="quarter" idx="10"/>
          </p:nvPr>
        </p:nvSpPr>
        <p:spPr/>
        <p:txBody>
          <a:bodyPr/>
          <a:lstStyle/>
          <a:p>
            <a:fld id="{98AEAFB9-6C8F-BC41-A2C6-0BB6D1D69E0F}" type="slidenum">
              <a:rPr lang="en-US" smtClean="0"/>
              <a:pPr/>
              <a:t>49</a:t>
            </a:fld>
            <a:endParaRPr lang="en-US" dirty="0"/>
          </a:p>
        </p:txBody>
      </p:sp>
    </p:spTree>
    <p:extLst>
      <p:ext uri="{BB962C8B-B14F-4D97-AF65-F5344CB8AC3E}">
        <p14:creationId xmlns:p14="http://schemas.microsoft.com/office/powerpoint/2010/main" val="416366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Evidence-Based Medicine</a:t>
            </a:r>
          </a:p>
          <a:p>
            <a:endParaRPr lang="en-US" altLang="en-US" b="1" dirty="0"/>
          </a:p>
          <a:p>
            <a:r>
              <a:rPr lang="en-US" altLang="en-US" dirty="0"/>
              <a:t>What is evidence-based medicine?  Clinical practice was historically viewed as the “art of medicine.” The use of the scientific method, as used in bench research, statistical analysis, and epidemiology, was rare in the world of medicine. </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Expert opinion, experience, and authoritarian judgment were the foundation for decision making.</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Habits, protocols, and traditions directed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However,  Clinical decisions should be based on the best patient and population-based evidence.</a:t>
            </a:r>
          </a:p>
          <a:p>
            <a:endParaRPr lang="en-US" altLang="en-US" dirty="0">
              <a:latin typeface="Arial" pitchFamily="34" charset="0"/>
              <a:ea typeface="ＭＳ Ｐゴシック" pitchFamily="3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medicine applies the scientific method into healthcare decision-making. It is an approach to medical practice intended to optimize decision-making by emphasizing the use of evidence </a:t>
            </a:r>
            <a:r>
              <a:rPr lang="en-US" b="1" dirty="0"/>
              <a:t>from well designed and conducted research</a:t>
            </a:r>
          </a:p>
          <a:p>
            <a:endParaRPr lang="en-US" altLang="en-US" dirty="0"/>
          </a:p>
          <a:p>
            <a:pPr>
              <a:defRPr/>
            </a:pPr>
            <a:r>
              <a:rPr lang="en-US" altLang="en-US" dirty="0"/>
              <a:t>It classifies evidence by</a:t>
            </a:r>
            <a:r>
              <a:rPr lang="en-US" altLang="en-US" baseline="0" dirty="0"/>
              <a:t> </a:t>
            </a:r>
            <a:r>
              <a:rPr lang="en-US" dirty="0"/>
              <a:t>its strength, with the strongest types yielding the strongest recommendations.</a:t>
            </a:r>
          </a:p>
          <a:p>
            <a:pPr>
              <a:defRPr/>
            </a:pPr>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a:t>
            </a:fld>
            <a:endParaRPr lang="en-US"/>
          </a:p>
        </p:txBody>
      </p:sp>
    </p:spTree>
    <p:extLst>
      <p:ext uri="{BB962C8B-B14F-4D97-AF65-F5344CB8AC3E}">
        <p14:creationId xmlns:p14="http://schemas.microsoft.com/office/powerpoint/2010/main" val="794618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OrthoGuidelines</a:t>
            </a:r>
            <a:r>
              <a:rPr lang="en-US" dirty="0"/>
              <a:t> allows the user to search across </a:t>
            </a:r>
            <a:r>
              <a:rPr lang="en-US" b="1" dirty="0"/>
              <a:t>ALL</a:t>
            </a:r>
            <a:r>
              <a:rPr lang="en-US" dirty="0"/>
              <a:t> Clinical Practice Guidelines and Appropriate Use Criteria via a single keyword search.</a:t>
            </a:r>
          </a:p>
        </p:txBody>
      </p:sp>
      <p:sp>
        <p:nvSpPr>
          <p:cNvPr id="4" name="Slide Number Placeholder 3"/>
          <p:cNvSpPr>
            <a:spLocks noGrp="1"/>
          </p:cNvSpPr>
          <p:nvPr>
            <p:ph type="sldNum" sz="quarter" idx="10"/>
          </p:nvPr>
        </p:nvSpPr>
        <p:spPr/>
        <p:txBody>
          <a:bodyPr/>
          <a:lstStyle/>
          <a:p>
            <a:fld id="{773B0F6F-B83E-447F-A566-EAD229E72311}" type="slidenum">
              <a:rPr lang="en-US" smtClean="0"/>
              <a:t>50</a:t>
            </a:fld>
            <a:endParaRPr lang="en-US"/>
          </a:p>
        </p:txBody>
      </p:sp>
    </p:spTree>
    <p:extLst>
      <p:ext uri="{BB962C8B-B14F-4D97-AF65-F5344CB8AC3E}">
        <p14:creationId xmlns:p14="http://schemas.microsoft.com/office/powerpoint/2010/main" val="6263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is able to access all references for each recommendation via PubMed.</a:t>
            </a:r>
          </a:p>
        </p:txBody>
      </p:sp>
      <p:sp>
        <p:nvSpPr>
          <p:cNvPr id="4" name="Slide Number Placeholder 3"/>
          <p:cNvSpPr>
            <a:spLocks noGrp="1"/>
          </p:cNvSpPr>
          <p:nvPr>
            <p:ph type="sldNum" sz="quarter" idx="10"/>
          </p:nvPr>
        </p:nvSpPr>
        <p:spPr/>
        <p:txBody>
          <a:bodyPr/>
          <a:lstStyle/>
          <a:p>
            <a:fld id="{773B0F6F-B83E-447F-A566-EAD229E72311}" type="slidenum">
              <a:rPr lang="en-US" smtClean="0"/>
              <a:t>51</a:t>
            </a:fld>
            <a:endParaRPr lang="en-US"/>
          </a:p>
        </p:txBody>
      </p:sp>
    </p:spTree>
    <p:extLst>
      <p:ext uri="{BB962C8B-B14F-4D97-AF65-F5344CB8AC3E}">
        <p14:creationId xmlns:p14="http://schemas.microsoft.com/office/powerpoint/2010/main" val="331385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began developing Appropriate Use </a:t>
            </a:r>
            <a:r>
              <a:rPr lang="en-US" sz="1200" b="0" i="0" kern="1200" dirty="0" err="1">
                <a:solidFill>
                  <a:schemeClr val="tx1"/>
                </a:solidFill>
                <a:effectLst/>
                <a:latin typeface="+mn-lt"/>
                <a:ea typeface="+mn-ea"/>
                <a:cs typeface="+mn-cs"/>
              </a:rPr>
              <a:t>Criterias</a:t>
            </a:r>
            <a:r>
              <a:rPr lang="en-US" sz="1200" b="0" i="0" kern="1200" dirty="0">
                <a:solidFill>
                  <a:schemeClr val="tx1"/>
                </a:solidFill>
                <a:effectLst/>
                <a:latin typeface="+mn-lt"/>
                <a:ea typeface="+mn-ea"/>
                <a:cs typeface="+mn-cs"/>
              </a:rPr>
              <a:t> in 2011 as a tool to implement Evidence-based Clinical Practice Guidelines. Appropriate Use Criteria are created to inform clinicians for whom a procedure should be done. This involves using clinician expertise and experience, in conjunction with the relevant evidence, to rate the appropriateness of various treatments in a set of hypothetical, but clinically realistic, patient scenarios.  Users can easily access this valuable tool via </a:t>
            </a:r>
            <a:r>
              <a:rPr lang="en-US" sz="1200" b="0" i="0" kern="1200" dirty="0" err="1">
                <a:solidFill>
                  <a:schemeClr val="tx1"/>
                </a:solidFill>
                <a:effectLst/>
                <a:latin typeface="+mn-lt"/>
                <a:ea typeface="+mn-ea"/>
                <a:cs typeface="+mn-cs"/>
              </a:rPr>
              <a:t>OrthoGuidlines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52</a:t>
            </a:fld>
            <a:endParaRPr lang="en-US"/>
          </a:p>
        </p:txBody>
      </p:sp>
    </p:spTree>
    <p:extLst>
      <p:ext uri="{BB962C8B-B14F-4D97-AF65-F5344CB8AC3E}">
        <p14:creationId xmlns:p14="http://schemas.microsoft.com/office/powerpoint/2010/main" val="938005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Published Clinical Practice Guidelines</a:t>
            </a:r>
          </a:p>
          <a:p>
            <a:pPr marL="285750" indent="-285750">
              <a:buFont typeface="Wingdings" panose="05000000000000000000" pitchFamily="2" charset="2"/>
              <a:buChar char="§"/>
            </a:pPr>
            <a:r>
              <a:rPr lang="en-US" sz="1200" dirty="0"/>
              <a:t>Acute Compartment Syndrome</a:t>
            </a:r>
          </a:p>
          <a:p>
            <a:pPr marL="285750" indent="-285750">
              <a:buFont typeface="Wingdings" panose="05000000000000000000" pitchFamily="2" charset="2"/>
              <a:buChar char="§"/>
            </a:pPr>
            <a:r>
              <a:rPr lang="en-US" sz="1200" dirty="0"/>
              <a:t>Anesthesia and Analgesia in TJA (Endorsement)</a:t>
            </a:r>
          </a:p>
          <a:p>
            <a:pPr marL="285750" indent="-285750">
              <a:buFont typeface="Wingdings" panose="05000000000000000000" pitchFamily="2" charset="2"/>
              <a:buChar char="§"/>
            </a:pPr>
            <a:r>
              <a:rPr lang="en-US" sz="1200" dirty="0"/>
              <a:t>Anterior Cruciate Ligament Injuries</a:t>
            </a:r>
          </a:p>
          <a:p>
            <a:pPr marL="285750" indent="-285750">
              <a:buFont typeface="Wingdings" panose="05000000000000000000" pitchFamily="2" charset="2"/>
              <a:buChar char="§"/>
            </a:pPr>
            <a:r>
              <a:rPr lang="en-US" sz="1200" dirty="0"/>
              <a:t>Carpal Tunnel Syndrome</a:t>
            </a:r>
          </a:p>
          <a:p>
            <a:pPr marL="285750" indent="-285750">
              <a:buFont typeface="Wingdings" panose="05000000000000000000" pitchFamily="2" charset="2"/>
              <a:buChar char="§"/>
            </a:pPr>
            <a:r>
              <a:rPr lang="en-US" sz="1200" dirty="0"/>
              <a:t>Distal Radius Fractures</a:t>
            </a:r>
          </a:p>
          <a:p>
            <a:pPr marL="285750" indent="-285750">
              <a:buFont typeface="Wingdings" panose="05000000000000000000" pitchFamily="2" charset="2"/>
              <a:buChar char="§"/>
            </a:pPr>
            <a:r>
              <a:rPr lang="en-US" sz="1200" dirty="0"/>
              <a:t>Glenohumeral Joint Osteoarthritis</a:t>
            </a:r>
          </a:p>
          <a:p>
            <a:pPr marL="285750" indent="-285750">
              <a:buFont typeface="Wingdings" panose="05000000000000000000" pitchFamily="2" charset="2"/>
              <a:buChar char="§"/>
            </a:pPr>
            <a:r>
              <a:rPr lang="en-US" sz="1200" dirty="0"/>
              <a:t>Hip Fractures in the Elderly</a:t>
            </a:r>
          </a:p>
          <a:p>
            <a:pPr marL="285750" indent="-285750">
              <a:buFont typeface="Wingdings" panose="05000000000000000000" pitchFamily="2" charset="2"/>
              <a:buChar char="§"/>
            </a:pPr>
            <a:r>
              <a:rPr lang="en-US" sz="1200" dirty="0"/>
              <a:t>Limb Salvage or Early Amputation</a:t>
            </a:r>
          </a:p>
          <a:p>
            <a:pPr marL="285750" indent="-285750">
              <a:buFont typeface="Wingdings" panose="05000000000000000000" pitchFamily="2" charset="2"/>
              <a:buChar char="§"/>
            </a:pPr>
            <a:r>
              <a:rPr lang="en-US" sz="1200" dirty="0"/>
              <a:t>Osteoarthritis of the Hip</a:t>
            </a:r>
          </a:p>
          <a:p>
            <a:pPr marL="285750" indent="-285750">
              <a:buFont typeface="Wingdings" panose="05000000000000000000" pitchFamily="2" charset="2"/>
              <a:buChar char="§"/>
            </a:pPr>
            <a:r>
              <a:rPr lang="en-US" sz="1200" dirty="0"/>
              <a:t>Osteoarthritis of the Knee (Arthroplasty)</a:t>
            </a:r>
          </a:p>
          <a:p>
            <a:pPr marL="285750" indent="-285750">
              <a:buFont typeface="Wingdings" panose="05000000000000000000" pitchFamily="2" charset="2"/>
              <a:buChar char="§"/>
            </a:pPr>
            <a:r>
              <a:rPr lang="en-US" sz="1200" dirty="0"/>
              <a:t>Osteoarthritis of the Knee (Non-Arthroplasty)</a:t>
            </a:r>
          </a:p>
          <a:p>
            <a:pPr marL="285750" indent="-285750">
              <a:buFont typeface="Wingdings" panose="05000000000000000000" pitchFamily="2" charset="2"/>
              <a:buChar char="§"/>
            </a:pPr>
            <a:r>
              <a:rPr lang="en-US" sz="1200" dirty="0"/>
              <a:t>Osteochondritis Dissecans</a:t>
            </a:r>
          </a:p>
          <a:p>
            <a:pPr marL="285750" indent="-285750">
              <a:buFont typeface="Wingdings" panose="05000000000000000000" pitchFamily="2" charset="2"/>
              <a:buChar char="§"/>
            </a:pPr>
            <a:r>
              <a:rPr lang="en-US" sz="1200" dirty="0"/>
              <a:t>Pediatric Developmental Dysplasia of the Hip in infants up to Six Months</a:t>
            </a:r>
          </a:p>
          <a:p>
            <a:pPr marL="285750" indent="-285750">
              <a:buFont typeface="Wingdings" panose="05000000000000000000" pitchFamily="2" charset="2"/>
              <a:buChar char="§"/>
            </a:pPr>
            <a:r>
              <a:rPr lang="en-US" sz="1200" dirty="0"/>
              <a:t>Pediatric Diaphyseal Femur Fractures</a:t>
            </a:r>
          </a:p>
          <a:p>
            <a:pPr marL="285750" indent="-285750">
              <a:buFont typeface="Wingdings" panose="05000000000000000000" pitchFamily="2" charset="2"/>
              <a:buChar char="§"/>
            </a:pPr>
            <a:r>
              <a:rPr lang="en-US" sz="1200" dirty="0"/>
              <a:t>Pediatric Supracondylar </a:t>
            </a:r>
            <a:r>
              <a:rPr lang="en-US" sz="1200" dirty="0" err="1"/>
              <a:t>Humerus</a:t>
            </a:r>
            <a:r>
              <a:rPr lang="en-US" sz="1200" dirty="0"/>
              <a:t> Fractures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Periprosthetic Joint Infections</a:t>
            </a:r>
          </a:p>
          <a:p>
            <a:pPr marL="285750" indent="-285750">
              <a:buFont typeface="Wingdings" panose="05000000000000000000" pitchFamily="2" charset="2"/>
              <a:buChar char="§"/>
            </a:pPr>
            <a:r>
              <a:rPr lang="en-US" sz="1200" dirty="0"/>
              <a:t>Prevention of </a:t>
            </a:r>
            <a:r>
              <a:rPr lang="en-US" sz="1200" dirty="0" err="1"/>
              <a:t>Orthopaedic</a:t>
            </a:r>
            <a:r>
              <a:rPr lang="en-US" sz="1200" dirty="0"/>
              <a:t> Implant Infections in Patients Undergoing Dental Procedures</a:t>
            </a:r>
          </a:p>
          <a:p>
            <a:pPr marL="285750" indent="-285750">
              <a:buFont typeface="Wingdings" panose="05000000000000000000" pitchFamily="2" charset="2"/>
              <a:buChar char="§"/>
            </a:pPr>
            <a:r>
              <a:rPr lang="en-US" sz="1200" dirty="0"/>
              <a:t>Psychosocial Factors Influencing </a:t>
            </a:r>
            <a:r>
              <a:rPr lang="en-US" sz="1200" dirty="0" err="1"/>
              <a:t>Traum</a:t>
            </a:r>
            <a:r>
              <a:rPr lang="en-US" sz="1200" dirty="0"/>
              <a:t> Recovery</a:t>
            </a:r>
          </a:p>
          <a:p>
            <a:pPr marL="285750" indent="-285750">
              <a:buFont typeface="Wingdings" panose="05000000000000000000" pitchFamily="2" charset="2"/>
              <a:buChar char="§"/>
            </a:pPr>
            <a:r>
              <a:rPr lang="en-US" sz="1200" dirty="0"/>
              <a:t>Rotator Cuff Injuries</a:t>
            </a:r>
          </a:p>
          <a:p>
            <a:pPr marL="285750" indent="-285750">
              <a:buFont typeface="Wingdings" panose="05000000000000000000" pitchFamily="2" charset="2"/>
              <a:buChar char="§"/>
            </a:pPr>
            <a:r>
              <a:rPr lang="en-US" sz="1200" dirty="0"/>
              <a:t>Surgical Site Infections</a:t>
            </a:r>
          </a:p>
          <a:p>
            <a:pPr marL="285750" indent="-285750">
              <a:buFont typeface="Wingdings" panose="05000000000000000000" pitchFamily="2" charset="2"/>
              <a:buChar char="§"/>
            </a:pPr>
            <a:r>
              <a:rPr lang="en-US" sz="1200" dirty="0"/>
              <a:t>VTE Disease in Patients Undergoing Elective Hip &amp; Knee Arthroplasty </a:t>
            </a:r>
            <a:endParaRPr lang="en-US" sz="1200" i="1" dirty="0"/>
          </a:p>
          <a:p>
            <a:pPr marL="285750" indent="-285750">
              <a:buFont typeface="Wingdings" panose="05000000000000000000" pitchFamily="2" charset="2"/>
              <a:buChar char="§"/>
            </a:pPr>
            <a:r>
              <a:rPr lang="en-US" sz="1200" dirty="0"/>
              <a:t>Tranexamic Acid in Total Joint Arthroplasty (Endorsement)</a:t>
            </a:r>
          </a:p>
          <a:p>
            <a:pPr marL="285750" indent="-285750">
              <a:buFont typeface="Wingdings" panose="05000000000000000000" pitchFamily="2" charset="2"/>
              <a:buChar char="§"/>
            </a:pPr>
            <a:r>
              <a:rPr lang="en-US" sz="1200" dirty="0"/>
              <a:t>Treatment of Metastatic Carcinoma and Myeloma of the Femur (Endorsement)</a:t>
            </a:r>
          </a:p>
          <a:p>
            <a:pPr marL="285750" indent="-285750">
              <a:buFont typeface="Wingdings" panose="05000000000000000000" pitchFamily="2" charset="2"/>
              <a:buChar char="§"/>
            </a:pPr>
            <a:r>
              <a:rPr lang="en-US" sz="1200" dirty="0"/>
              <a:t>Use of Imaging Prior to Referral to a Musculoskeletal Oncologist (Endorsement)</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53</a:t>
            </a:fld>
            <a:endParaRPr lang="en-US"/>
          </a:p>
        </p:txBody>
      </p:sp>
    </p:spTree>
    <p:extLst>
      <p:ext uri="{BB962C8B-B14F-4D97-AF65-F5344CB8AC3E}">
        <p14:creationId xmlns:p14="http://schemas.microsoft.com/office/powerpoint/2010/main" val="30179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pitchFamily="34" charset="-128"/>
                <a:cs typeface="Arial" pitchFamily="34" charset="0"/>
              </a:rPr>
              <a:t>What is Evidence-based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itchFamily="34" charset="-128"/>
                <a:cs typeface="Arial" pitchFamily="34" charset="0"/>
              </a:rPr>
              <a:t>The definition</a:t>
            </a:r>
            <a:r>
              <a:rPr lang="en-US" altLang="en-US" sz="1200" baseline="0" dirty="0">
                <a:ea typeface="ＭＳ Ｐゴシック" pitchFamily="34" charset="-128"/>
                <a:cs typeface="Arial" pitchFamily="34" charset="0"/>
              </a:rPr>
              <a:t> of e</a:t>
            </a:r>
            <a:r>
              <a:rPr lang="en-US" altLang="en-US" sz="1200" dirty="0">
                <a:ea typeface="ＭＳ Ｐゴシック" pitchFamily="34" charset="-128"/>
                <a:cs typeface="Arial" pitchFamily="34" charset="0"/>
              </a:rPr>
              <a:t>vidence-based medicine is the conscientious, explicit, and judicious use of current best evidence from clinical care research in the management of individual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Evidence-Based Medicine combines:</a:t>
            </a:r>
          </a:p>
          <a:p>
            <a:pPr marL="800100" indent="-457200">
              <a:spcAft>
                <a:spcPts val="1800"/>
              </a:spcAft>
              <a:buFont typeface="Arial" panose="020B0604020202020204" pitchFamily="34" charset="0"/>
              <a:buChar char="•"/>
            </a:pPr>
            <a:r>
              <a:rPr lang="en-US" sz="1200" dirty="0"/>
              <a:t>Individual Clinical Experience</a:t>
            </a:r>
          </a:p>
          <a:p>
            <a:pPr marL="800100" indent="-457200">
              <a:spcAft>
                <a:spcPts val="1800"/>
              </a:spcAft>
              <a:buFont typeface="Arial" panose="020B0604020202020204" pitchFamily="34" charset="0"/>
              <a:buChar char="•"/>
            </a:pPr>
            <a:r>
              <a:rPr lang="en-US" sz="1200" dirty="0"/>
              <a:t>Best External Evidence, and</a:t>
            </a:r>
          </a:p>
          <a:p>
            <a:pPr marL="800100" indent="-457200">
              <a:spcAft>
                <a:spcPts val="1800"/>
              </a:spcAft>
              <a:buFont typeface="Arial" panose="020B0604020202020204" pitchFamily="34" charset="0"/>
              <a:buChar char="•"/>
            </a:pPr>
            <a:r>
              <a:rPr lang="en-US" sz="1200" dirty="0"/>
              <a:t>Patient Values and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ＭＳ Ｐゴシック" pitchFamily="34" charset="-128"/>
              <a:cs typeface="Arial" pitchFamily="34" charset="0"/>
            </a:endParaRPr>
          </a:p>
          <a:p>
            <a:r>
              <a:rPr lang="en-US" sz="1200" b="0" i="0" kern="1200" dirty="0">
                <a:solidFill>
                  <a:schemeClr val="tx1"/>
                </a:solidFill>
                <a:effectLst/>
                <a:latin typeface="+mn-lt"/>
                <a:ea typeface="+mn-ea"/>
                <a:cs typeface="+mn-cs"/>
              </a:rPr>
              <a:t>All AAOS Clinical practice guidelines (CPG) provide evidence-based recommendations for current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diagnostic, treatment, and postoperative procedures. Multidisciplinary clinician work groups and AAOS staff work together to synthesize published research with the aim of providing a transparent and robust summary of the research findings for a particular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disease topic. </a:t>
            </a:r>
            <a:endParaRPr lang="en-US" altLang="en-US" dirty="0"/>
          </a:p>
          <a:p>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a:t>
            </a:fld>
            <a:endParaRPr lang="en-US"/>
          </a:p>
        </p:txBody>
      </p:sp>
    </p:spTree>
    <p:extLst>
      <p:ext uri="{BB962C8B-B14F-4D97-AF65-F5344CB8AC3E}">
        <p14:creationId xmlns:p14="http://schemas.microsoft.com/office/powerpoint/2010/main" val="296543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IOM Standards</a:t>
            </a:r>
          </a:p>
          <a:p>
            <a:endParaRPr lang="en-US" dirty="0"/>
          </a:p>
          <a:p>
            <a:r>
              <a:rPr lang="en-US" dirty="0"/>
              <a:t>When treating patients, doctors and healthcare providers often are faced with difficult decisions. They are dependent on the scientific literature, in addition to their knowledge, experience, and patient preferences, to educate their decisions on how to treat. Clinical practice guidelines are statements that include recommendations intended to optimize patient care. Because of the expansive number of clinical practice guidelines available, users found it difficult to determine which guidelines were of high quality. Users needed a method to distinguish high caliber, trustworthy clinical practice guidelines to aide with their health-related decision making. </a:t>
            </a:r>
          </a:p>
          <a:p>
            <a:endParaRPr lang="en-US" i="0" dirty="0"/>
          </a:p>
          <a:p>
            <a:r>
              <a:rPr lang="en-US" i="0" dirty="0"/>
              <a:t>In 2008, U.S. Congress </a:t>
            </a:r>
            <a:r>
              <a:rPr lang="en-US" dirty="0"/>
              <a:t>asked the Institute of Medicine (IOM) to undertake a study on the best methods used to develop clinical practice guidelines. Their efforts resulted in the development of eight standards for developing rigorous, trustworthy clinical practice guidelines. The AAOS uses these standards when developing their Clinical Practice Guidelines.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a:t>
            </a:fld>
            <a:endParaRPr lang="en-US"/>
          </a:p>
        </p:txBody>
      </p:sp>
    </p:spTree>
    <p:extLst>
      <p:ext uri="{BB962C8B-B14F-4D97-AF65-F5344CB8AC3E}">
        <p14:creationId xmlns:p14="http://schemas.microsoft.com/office/powerpoint/2010/main" val="12568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Steps to Constructing a CPG </a:t>
            </a:r>
          </a:p>
          <a:p>
            <a:endParaRPr lang="en-US" b="1" dirty="0"/>
          </a:p>
          <a:p>
            <a:pPr marL="0" indent="0">
              <a:buNone/>
            </a:pPr>
            <a:r>
              <a:rPr lang="en-US" dirty="0"/>
              <a:t>Clinical Practice Guidelines (CPG) and Systematic Reviews (SR) are prepared by physician CPG or SR Development Groups (clinical experts) with the assistance of the AAOS Department of Clinical Quality and Value. The difference between a CPG and a SR is the size of the project. CPGs can ask anywhere from 10-30 PICO questions, resulting in 10-30 separate literature reviews, whereas a SR asks 4-7 questions. The smaller scope of the SR lends itself to a quicker turnaround and involves less staff resources and clinician volunteer time commitments. </a:t>
            </a:r>
          </a:p>
          <a:p>
            <a:pPr marL="0" indent="0">
              <a:buNone/>
            </a:pPr>
            <a:endParaRPr lang="en-US" dirty="0"/>
          </a:p>
          <a:p>
            <a:pPr marL="0" indent="0">
              <a:buNone/>
            </a:pPr>
            <a:r>
              <a:rPr lang="en-US" dirty="0"/>
              <a:t>The initial step in creating Clinical Practice Guidelines is the nomination of CPG or SR Topics.  These topics are then voted upon, via an electronic survey, by the AAOS Evidence-Based Quality and Value Committee (EBQV) members, thus choosing which of the topics will ultimately move forward as a new guideline or systematic review. </a:t>
            </a:r>
          </a:p>
          <a:p>
            <a:pPr marL="0" indent="0">
              <a:buNone/>
            </a:pPr>
            <a:endParaRPr lang="en-US" dirty="0"/>
          </a:p>
          <a:p>
            <a:pPr marL="0" indent="0">
              <a:buNone/>
            </a:pPr>
            <a:r>
              <a:rPr lang="en-US" dirty="0"/>
              <a:t>When reviewing and appraising the literature, the workgroup may decide that the quality and quantity of the evidenced included lends itself more to a SR rather than a CPG and decide to proceed with a SR instead. However, the workgroup does not have the option to choose to construct a systematic review for some recommendations and a clinical practice guidelines for other recommendations.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8</a:t>
            </a:fld>
            <a:endParaRPr lang="en-US"/>
          </a:p>
        </p:txBody>
      </p:sp>
    </p:spTree>
    <p:extLst>
      <p:ext uri="{BB962C8B-B14F-4D97-AF65-F5344CB8AC3E}">
        <p14:creationId xmlns:p14="http://schemas.microsoft.com/office/powerpoint/2010/main" val="13295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Formulating PICO Questions </a:t>
            </a:r>
          </a:p>
          <a:p>
            <a:endParaRPr lang="en-US" dirty="0"/>
          </a:p>
          <a:p>
            <a:r>
              <a:rPr lang="en-US" dirty="0"/>
              <a:t>The clinician work group commences their work on the Clinical Practice Guideline by constructing a set of PICO questions. These questions specify the patient population of interest (P), describing the most important characteristic of the patient such as age, disease or condition, and gender.  Next is the intervention of interest (I), describe the main intervention, such as drug or other treatment, or diagnostic or screening test.  The comparison (C), what is the main alternative being considered, such as placebo, standard therapy, no treatment, or the “gold” standard.  And lastly, what is the outcome (O), what are you trying to accomplish, measure, improve or affect, such as reduce mortality, morbidity, improve memory. They function as questions for the systematic review, but not as final recommendations or conclusions.   </a:t>
            </a:r>
          </a:p>
          <a:p>
            <a:endParaRPr lang="en-US" dirty="0"/>
          </a:p>
          <a:p>
            <a:r>
              <a:rPr lang="en-US" dirty="0"/>
              <a:t>These parameters provide clarity in defining inclusion criteria for the literature review and evaluating the evidence.  Once established, these a priori PICO questions cannot be modified until the final guideline work group meeting.</a:t>
            </a:r>
          </a:p>
        </p:txBody>
      </p:sp>
      <p:sp>
        <p:nvSpPr>
          <p:cNvPr id="4" name="Slide Number Placeholder 3"/>
          <p:cNvSpPr>
            <a:spLocks noGrp="1"/>
          </p:cNvSpPr>
          <p:nvPr>
            <p:ph type="sldNum" sz="quarter" idx="10"/>
          </p:nvPr>
        </p:nvSpPr>
        <p:spPr/>
        <p:txBody>
          <a:bodyPr/>
          <a:lstStyle/>
          <a:p>
            <a:fld id="{773B0F6F-B83E-447F-A566-EAD229E72311}" type="slidenum">
              <a:rPr lang="en-US" smtClean="0"/>
              <a:t>9</a:t>
            </a:fld>
            <a:endParaRPr lang="en-US"/>
          </a:p>
        </p:txBody>
      </p:sp>
    </p:spTree>
    <p:extLst>
      <p:ext uri="{BB962C8B-B14F-4D97-AF65-F5344CB8AC3E}">
        <p14:creationId xmlns:p14="http://schemas.microsoft.com/office/powerpoint/2010/main" val="584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604683" y="4758485"/>
            <a:ext cx="9144000" cy="1144774"/>
          </a:xfrm>
        </p:spPr>
        <p:txBody>
          <a:bodyPr/>
          <a:lstStyle>
            <a:lvl1pPr marL="0" indent="0" algn="ctr">
              <a:buNone/>
              <a:defRPr sz="1800">
                <a:solidFill>
                  <a:schemeClr val="bg2">
                    <a:lumMod val="50000"/>
                  </a:schemeClr>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Master subtitle style</a:t>
            </a:r>
          </a:p>
        </p:txBody>
      </p:sp>
    </p:spTree>
    <p:extLst>
      <p:ext uri="{BB962C8B-B14F-4D97-AF65-F5344CB8AC3E}">
        <p14:creationId xmlns:p14="http://schemas.microsoft.com/office/powerpoint/2010/main" val="11603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37160"/>
            <a:ext cx="6172200" cy="5411788"/>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7446034" y="6355715"/>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4220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A9828-BDB2-4189-B19C-98B96C9BEAA3}" type="datetime1">
              <a:rPr lang="en-US" smtClean="0"/>
              <a:t>1/12/2021</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78672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EAA66-B028-4E6D-8FA9-624135D10A3C}" type="datetime1">
              <a:rPr lang="en-US" smtClean="0"/>
              <a:t>1/12/2021</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39991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355253-3CA5-431A-BD89-BF647F6A1F7B}" type="datetime1">
              <a:rPr lang="en-US" smtClean="0"/>
              <a:t>1/12/2021</a:t>
            </a:fld>
            <a:endParaRPr lang="en-US"/>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80386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atin typeface="+mn-lt"/>
              </a:defRPr>
            </a:lvl1pPr>
          </a:lstStyle>
          <a:p>
            <a:r>
              <a:rPr lang="en-US" dirty="0"/>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1E090-4449-444F-A3AE-09CA000D97B1}" type="datetime1">
              <a:rPr lang="en-US" smtClean="0"/>
              <a:t>1/12/2021</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34970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14410"/>
            <a:ext cx="5181600" cy="4709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6CA99B-6031-4805-8DD1-06D0E3F83D88}" type="datetime1">
              <a:rPr lang="en-US" smtClean="0"/>
              <a:t>1/12/2021</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0926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471914" y="6270096"/>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154521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D85147-2C7B-4332-A523-5ADE25D456D2}" type="datetime1">
              <a:rPr lang="en-US" smtClean="0"/>
              <a:t>1/12/2021</a:t>
            </a:fld>
            <a:endParaRPr lang="en-US"/>
          </a:p>
        </p:txBody>
      </p:sp>
      <p:sp>
        <p:nvSpPr>
          <p:cNvPr id="8" name="Footer Placeholder 7"/>
          <p:cNvSpPr>
            <a:spLocks noGrp="1"/>
          </p:cNvSpPr>
          <p:nvPr>
            <p:ph type="ftr" sz="quarter" idx="11"/>
          </p:nvPr>
        </p:nvSpPr>
        <p:spPr/>
        <p:txBody>
          <a:bodyPr/>
          <a:lstStyle/>
          <a:p>
            <a:r>
              <a:rPr lang="en-US"/>
              <a:t>© 2018 American Academy of Orthopaedic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4062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314B0-B57D-4648-A1C4-80A583FB1C13}" type="datetime1">
              <a:rPr lang="en-US" smtClean="0"/>
              <a:t>1/12/2021</a:t>
            </a:fld>
            <a:endParaRPr lang="en-US"/>
          </a:p>
        </p:txBody>
      </p:sp>
      <p:sp>
        <p:nvSpPr>
          <p:cNvPr id="4" name="Footer Placeholder 3"/>
          <p:cNvSpPr>
            <a:spLocks noGrp="1"/>
          </p:cNvSpPr>
          <p:nvPr>
            <p:ph type="ftr" sz="quarter" idx="11"/>
          </p:nvPr>
        </p:nvSpPr>
        <p:spPr/>
        <p:txBody>
          <a:bodyPr/>
          <a:lstStyle/>
          <a:p>
            <a:r>
              <a:rPr lang="en-US"/>
              <a:t>© 2018 American Academy of Orthopaedic Surgeons </a:t>
            </a:r>
          </a:p>
        </p:txBody>
      </p:sp>
      <p:sp>
        <p:nvSpPr>
          <p:cNvPr id="5" name="Slide Number Placeholder 4"/>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926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437408" y="6218437"/>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4561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7420154" y="6306153"/>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3471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24636" y="6356360"/>
            <a:ext cx="14567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08F2A7-0DC5-46E7-A7E6-1B74E4B731CA}" type="datetime1">
              <a:rPr lang="en-US" smtClean="0"/>
              <a:t>1/12/2021</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2018 American Academy of Orthopaedic Surgeons </a:t>
            </a: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58ED00-BC3A-412B-ABCC-52E7534B15F3}" type="slidenum">
              <a:rPr lang="en-US" smtClean="0"/>
              <a:t>‹#›</a:t>
            </a:fld>
            <a:endParaRPr lang="en-US"/>
          </a:p>
        </p:txBody>
      </p:sp>
    </p:spTree>
    <p:extLst>
      <p:ext uri="{BB962C8B-B14F-4D97-AF65-F5344CB8AC3E}">
        <p14:creationId xmlns:p14="http://schemas.microsoft.com/office/powerpoint/2010/main" val="257043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illeskvat.blogspot.com/2010/07/soledad-en-la-multitu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ngall.com/bo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pixabay.com/fr/d%C3%A9tective-indices-15127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www.thebluediamondgallery.com/handwriting/v/vote.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editage.com/insights/categories/submission-and-peer-review?panels_ajax_tab_tab=category_listing_old_to_ne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www.mujeresdeempresa.com/el-arte-de-preguntar-para-obtener-un-s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miblog56.wordpress.com/category/ccnn/la-energi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pngimg.com/download/1159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orthoguidelines.org/topic?id=1015"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pngall.com/goal-png/download/2253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follow-the-light.org/2010/02/remedy-for-self-righteousnes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hyperlink" Target="http://www.orthoguidelines.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orthoguidelines.org/" TargetMode="Externa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jowritestheblog.blogspot.com/2012/04/crafty-time-dictionary-art_8.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approved-finance-business-loan-104925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103" y="3340346"/>
            <a:ext cx="11317793" cy="1326801"/>
          </a:xfrm>
          <a:effectLst>
            <a:outerShdw blurRad="50800" dist="38100" algn="l" rotWithShape="0">
              <a:prstClr val="black">
                <a:alpha val="40000"/>
              </a:prstClr>
            </a:outerShdw>
          </a:effectLst>
        </p:spPr>
        <p:txBody>
          <a:bodyPr>
            <a:normAutofit fontScale="90000"/>
          </a:bodyPr>
          <a:lstStyle/>
          <a:p>
            <a:br>
              <a:rPr lang="en-US" sz="4000" dirty="0"/>
            </a:br>
            <a:r>
              <a:rPr lang="en-US" sz="49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Treatment of </a:t>
            </a:r>
            <a:br>
              <a:rPr lang="en-US" sz="49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br>
            <a:r>
              <a:rPr lang="en-US" sz="49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Pediatric Diaphyseal Femur Fractures</a:t>
            </a:r>
            <a:r>
              <a:rPr lang="en-US" sz="4900" b="0" dirty="0">
                <a:ln w="0"/>
                <a:solidFill>
                  <a:schemeClr val="tx1"/>
                </a:solidFill>
                <a:effectLst>
                  <a:outerShdw blurRad="38100" dist="19050" dir="2700000" algn="tl" rotWithShape="0">
                    <a:schemeClr val="dk1">
                      <a:alpha val="40000"/>
                    </a:schemeClr>
                  </a:outerShdw>
                </a:effectLst>
                <a:latin typeface="+mn-lt"/>
              </a:rPr>
              <a:t>: </a:t>
            </a:r>
            <a:br>
              <a:rPr lang="en-US" sz="4900" b="0" dirty="0">
                <a:ln w="0"/>
                <a:solidFill>
                  <a:schemeClr val="tx1"/>
                </a:solidFill>
                <a:effectLst>
                  <a:outerShdw blurRad="38100" dist="19050" dir="2700000" algn="tl" rotWithShape="0">
                    <a:schemeClr val="dk1">
                      <a:alpha val="40000"/>
                    </a:schemeClr>
                  </a:outerShdw>
                </a:effectLst>
                <a:latin typeface="+mn-lt"/>
              </a:rPr>
            </a:br>
            <a:r>
              <a:rPr lang="en-US" sz="4900" b="0" dirty="0">
                <a:ln w="0"/>
                <a:solidFill>
                  <a:schemeClr val="tx1"/>
                </a:solidFill>
                <a:effectLst>
                  <a:outerShdw blurRad="38100" dist="19050" dir="2700000" algn="tl" rotWithShape="0">
                    <a:schemeClr val="dk1">
                      <a:alpha val="40000"/>
                    </a:schemeClr>
                  </a:outerShdw>
                </a:effectLst>
                <a:latin typeface="+mn-lt"/>
              </a:rPr>
              <a:t>Evidence-Based Clinical Practice Guideline</a:t>
            </a:r>
            <a:endParaRPr lang="en-US" sz="4900" dirty="0">
              <a:latin typeface="+mn-lt"/>
            </a:endParaRPr>
          </a:p>
        </p:txBody>
      </p:sp>
      <p:sp>
        <p:nvSpPr>
          <p:cNvPr id="3" name="Subtitle 2"/>
          <p:cNvSpPr>
            <a:spLocks noGrp="1"/>
          </p:cNvSpPr>
          <p:nvPr>
            <p:ph type="subTitle" idx="1"/>
          </p:nvPr>
        </p:nvSpPr>
        <p:spPr>
          <a:xfrm>
            <a:off x="437103" y="4880233"/>
            <a:ext cx="11317793" cy="790463"/>
          </a:xfrm>
        </p:spPr>
        <p:txBody>
          <a:bodyPr>
            <a:noAutofit/>
          </a:bodyPr>
          <a:lstStyle/>
          <a:p>
            <a:pPr>
              <a:lnSpc>
                <a:spcPct val="100000"/>
              </a:lnSpc>
            </a:pPr>
            <a:r>
              <a:rPr lang="en-US" dirty="0">
                <a:solidFill>
                  <a:schemeClr val="tx1"/>
                </a:solidFill>
              </a:rPr>
              <a:t>Adopted by the American Academy of </a:t>
            </a:r>
            <a:r>
              <a:rPr lang="en-US" dirty="0" err="1">
                <a:solidFill>
                  <a:schemeClr val="tx1"/>
                </a:solidFill>
              </a:rPr>
              <a:t>Orthopaedic</a:t>
            </a:r>
            <a:r>
              <a:rPr lang="en-US" dirty="0">
                <a:solidFill>
                  <a:schemeClr val="tx1"/>
                </a:solidFill>
              </a:rPr>
              <a:t> Surgeons (AAOS) Board of Directors</a:t>
            </a:r>
          </a:p>
          <a:p>
            <a:r>
              <a:rPr lang="en-US" dirty="0">
                <a:solidFill>
                  <a:schemeClr val="tx1"/>
                </a:solidFill>
              </a:rPr>
              <a:t> December 5, 2020</a:t>
            </a:r>
          </a:p>
        </p:txBody>
      </p:sp>
    </p:spTree>
    <p:extLst>
      <p:ext uri="{BB962C8B-B14F-4D97-AF65-F5344CB8AC3E}">
        <p14:creationId xmlns:p14="http://schemas.microsoft.com/office/powerpoint/2010/main" val="32293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0F8B46-07A0-413F-B185-F0C2954BE033}"/>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16CCA10D-CC44-48A3-94F1-2BFA7FDD0146}"/>
              </a:ext>
            </a:extLst>
          </p:cNvPr>
          <p:cNvSpPr txBox="1">
            <a:spLocks/>
          </p:cNvSpPr>
          <p:nvPr/>
        </p:nvSpPr>
        <p:spPr>
          <a:xfrm>
            <a:off x="513080" y="681973"/>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INCLUSION/EXCLUSION CRITERIA</a:t>
            </a:r>
          </a:p>
        </p:txBody>
      </p:sp>
      <p:sp>
        <p:nvSpPr>
          <p:cNvPr id="2" name="TextBox 1">
            <a:extLst>
              <a:ext uri="{FF2B5EF4-FFF2-40B4-BE49-F238E27FC236}">
                <a16:creationId xmlns:a16="http://schemas.microsoft.com/office/drawing/2014/main" id="{D11685DC-A8AF-4532-A700-A1F25529B6AB}"/>
              </a:ext>
            </a:extLst>
          </p:cNvPr>
          <p:cNvSpPr txBox="1"/>
          <p:nvPr/>
        </p:nvSpPr>
        <p:spPr>
          <a:xfrm>
            <a:off x="533091" y="2137688"/>
            <a:ext cx="4255589" cy="2015936"/>
          </a:xfrm>
          <a:prstGeom prst="rect">
            <a:avLst/>
          </a:prstGeom>
          <a:noFill/>
        </p:spPr>
        <p:txBody>
          <a:bodyPr wrap="none" rtlCol="0">
            <a:spAutoFit/>
          </a:bodyPr>
          <a:lstStyle/>
          <a:p>
            <a:pPr>
              <a:spcAft>
                <a:spcPts val="600"/>
              </a:spcAft>
            </a:pPr>
            <a:r>
              <a:rPr lang="en-US" sz="2200" b="1" dirty="0">
                <a:solidFill>
                  <a:schemeClr val="accent6"/>
                </a:solidFill>
              </a:rPr>
              <a:t>Standard inclusion criteria include</a:t>
            </a:r>
            <a:r>
              <a:rPr lang="en-US" sz="2200" dirty="0">
                <a:solidFill>
                  <a:schemeClr val="accent6"/>
                </a:solidFill>
              </a:rPr>
              <a:t>:</a:t>
            </a:r>
          </a:p>
          <a:p>
            <a:pPr marL="457200" lvl="0" indent="-457200">
              <a:buFont typeface="Wingdings" panose="05000000000000000000" pitchFamily="2" charset="2"/>
              <a:buChar char="§"/>
              <a:defRPr/>
            </a:pPr>
            <a:r>
              <a:rPr lang="en-US" sz="2000" dirty="0"/>
              <a:t>Must study humans</a:t>
            </a:r>
          </a:p>
          <a:p>
            <a:pPr marL="457200" lvl="0" indent="-457200">
              <a:buFont typeface="Wingdings" panose="05000000000000000000" pitchFamily="2" charset="2"/>
              <a:buChar char="§"/>
              <a:defRPr/>
            </a:pPr>
            <a:r>
              <a:rPr lang="en-US" sz="2000" dirty="0"/>
              <a:t>Must be published in English</a:t>
            </a:r>
          </a:p>
          <a:p>
            <a:pPr marL="457200" lvl="0" indent="-457200">
              <a:buFont typeface="Wingdings" panose="05000000000000000000" pitchFamily="2" charset="2"/>
              <a:buChar char="§"/>
              <a:defRPr/>
            </a:pPr>
            <a:r>
              <a:rPr lang="en-US" sz="2000" dirty="0"/>
              <a:t>Must be published in or after 1966</a:t>
            </a:r>
          </a:p>
          <a:p>
            <a:pPr marL="457200" lvl="0" indent="-457200">
              <a:buFont typeface="Wingdings" panose="05000000000000000000" pitchFamily="2" charset="2"/>
              <a:buChar char="§"/>
              <a:defRPr/>
            </a:pPr>
            <a:r>
              <a:rPr lang="en-US" sz="2000" dirty="0"/>
              <a:t>Can not be performed on cadavers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F8D2957-1A08-42A2-AFE2-CC1AD885D321}"/>
              </a:ext>
            </a:extLst>
          </p:cNvPr>
          <p:cNvSpPr txBox="1"/>
          <p:nvPr/>
        </p:nvSpPr>
        <p:spPr>
          <a:xfrm>
            <a:off x="533091" y="4047683"/>
            <a:ext cx="4440850" cy="707886"/>
          </a:xfrm>
          <a:prstGeom prst="rect">
            <a:avLst/>
          </a:prstGeom>
          <a:noFill/>
        </p:spPr>
        <p:txBody>
          <a:bodyPr wrap="square" rtlCol="0">
            <a:spAutoFit/>
          </a:bodyPr>
          <a:lstStyle/>
          <a:p>
            <a:r>
              <a:rPr lang="en-US" sz="2000" dirty="0"/>
              <a:t>Work group members define additional exclusion criteria based on PICO question</a:t>
            </a:r>
          </a:p>
        </p:txBody>
      </p:sp>
      <p:sp>
        <p:nvSpPr>
          <p:cNvPr id="6" name="Rectangle 5">
            <a:extLst>
              <a:ext uri="{FF2B5EF4-FFF2-40B4-BE49-F238E27FC236}">
                <a16:creationId xmlns:a16="http://schemas.microsoft.com/office/drawing/2014/main" id="{5CB17533-6673-4FE9-8C10-EFA10F779E3C}"/>
              </a:ext>
            </a:extLst>
          </p:cNvPr>
          <p:cNvSpPr/>
          <p:nvPr/>
        </p:nvSpPr>
        <p:spPr>
          <a:xfrm>
            <a:off x="26033951" y="3622159"/>
            <a:ext cx="1792798" cy="369332"/>
          </a:xfrm>
          <a:prstGeom prst="rect">
            <a:avLst/>
          </a:prstGeom>
        </p:spPr>
        <p:txBody>
          <a:bodyPr wrap="none">
            <a:spAutoFit/>
          </a:bodyPr>
          <a:lstStyle/>
          <a:p>
            <a:r>
              <a:rPr lang="en-US" dirty="0"/>
              <a:t>Exclusion Criteria</a:t>
            </a:r>
          </a:p>
        </p:txBody>
      </p:sp>
      <p:pic>
        <p:nvPicPr>
          <p:cNvPr id="8" name="Picture 7">
            <a:extLst>
              <a:ext uri="{FF2B5EF4-FFF2-40B4-BE49-F238E27FC236}">
                <a16:creationId xmlns:a16="http://schemas.microsoft.com/office/drawing/2014/main" id="{515CEBD1-76B7-4993-A0E5-59A6028822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8192" y="1327150"/>
            <a:ext cx="5715000" cy="4279900"/>
          </a:xfrm>
          <a:prstGeom prst="rect">
            <a:avLst/>
          </a:prstGeom>
          <a:ln>
            <a:noFill/>
          </a:ln>
          <a:effectLst>
            <a:softEdge rad="112500"/>
          </a:effectLst>
        </p:spPr>
      </p:pic>
    </p:spTree>
    <p:extLst>
      <p:ext uri="{BB962C8B-B14F-4D97-AF65-F5344CB8AC3E}">
        <p14:creationId xmlns:p14="http://schemas.microsoft.com/office/powerpoint/2010/main" val="126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DDECA-5C46-4B03-B3BA-51777004627C}"/>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DB8C976E-CF33-4D9E-8B90-A4C768357700}"/>
              </a:ext>
            </a:extLst>
          </p:cNvPr>
          <p:cNvSpPr txBox="1">
            <a:spLocks/>
          </p:cNvSpPr>
          <p:nvPr/>
        </p:nvSpPr>
        <p:spPr>
          <a:xfrm>
            <a:off x="524182" y="69557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LITERATURE SEARCHES  </a:t>
            </a:r>
          </a:p>
        </p:txBody>
      </p:sp>
      <p:sp>
        <p:nvSpPr>
          <p:cNvPr id="8" name="Content Placeholder 2">
            <a:extLst>
              <a:ext uri="{FF2B5EF4-FFF2-40B4-BE49-F238E27FC236}">
                <a16:creationId xmlns:a16="http://schemas.microsoft.com/office/drawing/2014/main" id="{B750538F-81F7-43B6-AAD2-4226B50E8B79}"/>
              </a:ext>
            </a:extLst>
          </p:cNvPr>
          <p:cNvSpPr>
            <a:spLocks noGrp="1"/>
          </p:cNvSpPr>
          <p:nvPr>
            <p:ph idx="1"/>
          </p:nvPr>
        </p:nvSpPr>
        <p:spPr>
          <a:xfrm>
            <a:off x="476250" y="1460438"/>
            <a:ext cx="6930390" cy="4854388"/>
          </a:xfrm>
        </p:spPr>
        <p:txBody>
          <a:bodyPr>
            <a:normAutofit/>
          </a:bodyPr>
          <a:lstStyle/>
          <a:p>
            <a:pPr marL="457200" indent="-457200">
              <a:lnSpc>
                <a:spcPct val="100000"/>
              </a:lnSpc>
              <a:spcBef>
                <a:spcPts val="0"/>
              </a:spcBef>
              <a:spcAft>
                <a:spcPts val="600"/>
              </a:spcAft>
              <a:buFont typeface="Wingdings" panose="05000000000000000000" pitchFamily="2" charset="2"/>
              <a:buChar char="§"/>
            </a:pPr>
            <a:r>
              <a:rPr lang="en-US" sz="2400" dirty="0"/>
              <a:t>Databases used:</a:t>
            </a:r>
          </a:p>
          <a:p>
            <a:pPr marL="937260" lvl="1" indent="-342900">
              <a:lnSpc>
                <a:spcPct val="100000"/>
              </a:lnSpc>
              <a:spcBef>
                <a:spcPts val="0"/>
              </a:spcBef>
              <a:spcAft>
                <a:spcPts val="600"/>
              </a:spcAft>
              <a:buFont typeface="Wingdings" panose="05000000000000000000" pitchFamily="2" charset="2"/>
              <a:buChar char="§"/>
            </a:pPr>
            <a:r>
              <a:rPr lang="en-US" sz="2000" dirty="0"/>
              <a:t>PubMed</a:t>
            </a:r>
          </a:p>
          <a:p>
            <a:pPr marL="937260" lvl="1" indent="-342900">
              <a:lnSpc>
                <a:spcPct val="100000"/>
              </a:lnSpc>
              <a:spcBef>
                <a:spcPts val="0"/>
              </a:spcBef>
              <a:spcAft>
                <a:spcPts val="600"/>
              </a:spcAft>
              <a:buFont typeface="Wingdings" panose="05000000000000000000" pitchFamily="2" charset="2"/>
              <a:buChar char="§"/>
            </a:pPr>
            <a:r>
              <a:rPr lang="en-US" sz="2000" dirty="0"/>
              <a:t>EMBASE (</a:t>
            </a:r>
            <a:r>
              <a:rPr lang="en-US" sz="2000" dirty="0" err="1"/>
              <a:t>Excerpta</a:t>
            </a:r>
            <a:r>
              <a:rPr lang="en-US" sz="2000" dirty="0"/>
              <a:t> </a:t>
            </a:r>
            <a:r>
              <a:rPr lang="en-US" sz="2000" dirty="0" err="1"/>
              <a:t>Medica</a:t>
            </a:r>
            <a:r>
              <a:rPr lang="en-US" sz="2000" dirty="0"/>
              <a:t> </a:t>
            </a:r>
            <a:r>
              <a:rPr lang="en-US" sz="2000" dirty="0" err="1"/>
              <a:t>dataBASE</a:t>
            </a:r>
            <a:r>
              <a:rPr lang="en-US" sz="2000" dirty="0"/>
              <a:t>) </a:t>
            </a:r>
          </a:p>
          <a:p>
            <a:pPr marL="937260" lvl="1" indent="-342900">
              <a:lnSpc>
                <a:spcPct val="100000"/>
              </a:lnSpc>
              <a:spcBef>
                <a:spcPts val="0"/>
              </a:spcBef>
              <a:spcAft>
                <a:spcPts val="1800"/>
              </a:spcAft>
              <a:buFont typeface="Wingdings" panose="05000000000000000000" pitchFamily="2" charset="2"/>
              <a:buChar char="§"/>
            </a:pPr>
            <a:r>
              <a:rPr lang="en-US" sz="2000" dirty="0"/>
              <a:t>Cochrane Central Register of Controlled Trials </a:t>
            </a:r>
          </a:p>
          <a:p>
            <a:pPr marL="457200" indent="-457200">
              <a:lnSpc>
                <a:spcPct val="100000"/>
              </a:lnSpc>
              <a:spcBef>
                <a:spcPts val="0"/>
              </a:spcBef>
              <a:spcAft>
                <a:spcPts val="1800"/>
              </a:spcAft>
              <a:buFont typeface="Wingdings" panose="05000000000000000000" pitchFamily="2" charset="2"/>
              <a:buChar char="§"/>
            </a:pPr>
            <a:r>
              <a:rPr lang="en-US" sz="2400" dirty="0"/>
              <a:t>Search using key terms from work group’s PICO questions and inclusion criteria</a:t>
            </a:r>
          </a:p>
          <a:p>
            <a:pPr marL="457200" indent="-457200">
              <a:lnSpc>
                <a:spcPct val="100000"/>
              </a:lnSpc>
              <a:spcBef>
                <a:spcPts val="0"/>
              </a:spcBef>
              <a:spcAft>
                <a:spcPts val="1800"/>
              </a:spcAft>
              <a:buFont typeface="Wingdings" panose="05000000000000000000" pitchFamily="2" charset="2"/>
              <a:buChar char="§"/>
            </a:pPr>
            <a:r>
              <a:rPr lang="en-US" sz="2400" dirty="0"/>
              <a:t>Secondary manual search of the bibliographies of all retrieved publications for relevant citations</a:t>
            </a:r>
          </a:p>
          <a:p>
            <a:pPr marL="457200" indent="-457200">
              <a:lnSpc>
                <a:spcPct val="100000"/>
              </a:lnSpc>
              <a:spcBef>
                <a:spcPts val="0"/>
              </a:spcBef>
              <a:spcAft>
                <a:spcPts val="1800"/>
              </a:spcAft>
              <a:buFont typeface="Wingdings" panose="05000000000000000000" pitchFamily="2" charset="2"/>
              <a:buChar char="§"/>
            </a:pPr>
            <a:r>
              <a:rPr lang="en-US" sz="2400" dirty="0"/>
              <a:t>Recalled articles evaluated for inclusion based on the study selection criteria</a:t>
            </a:r>
          </a:p>
          <a:p>
            <a:pPr marL="0" indent="0">
              <a:buNone/>
            </a:pPr>
            <a:endParaRPr lang="en-US" sz="2400" dirty="0">
              <a:latin typeface="Open Sans" panose="020B0606030504020204" pitchFamily="34" charset="0"/>
            </a:endParaRPr>
          </a:p>
          <a:p>
            <a:pPr>
              <a:buFont typeface="Wingdings" panose="05000000000000000000" pitchFamily="2" charset="2"/>
              <a:buChar char="Ø"/>
            </a:pPr>
            <a:endParaRPr lang="en-US" sz="2400" dirty="0">
              <a:latin typeface="Open Sans" panose="020B0606030504020204" pitchFamily="34" charset="0"/>
            </a:endParaRPr>
          </a:p>
        </p:txBody>
      </p:sp>
      <p:pic>
        <p:nvPicPr>
          <p:cNvPr id="3" name="Picture 2" descr="A picture containing sitting&#10;&#10;Description generated with high confidence">
            <a:extLst>
              <a:ext uri="{FF2B5EF4-FFF2-40B4-BE49-F238E27FC236}">
                <a16:creationId xmlns:a16="http://schemas.microsoft.com/office/drawing/2014/main" id="{831364EB-FE97-4EF5-8DF8-F0F8709316B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43742" y="1720085"/>
            <a:ext cx="4749304" cy="3253849"/>
          </a:xfrm>
          <a:prstGeom prst="rect">
            <a:avLst/>
          </a:prstGeom>
        </p:spPr>
      </p:pic>
    </p:spTree>
    <p:extLst>
      <p:ext uri="{BB962C8B-B14F-4D97-AF65-F5344CB8AC3E}">
        <p14:creationId xmlns:p14="http://schemas.microsoft.com/office/powerpoint/2010/main" val="33067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6FF04BF-D7ED-41E5-8CCB-1C058E1FB418}"/>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9D1B4227-C1CE-484D-B6F5-4773D84987A5}"/>
              </a:ext>
            </a:extLst>
          </p:cNvPr>
          <p:cNvSpPr txBox="1">
            <a:spLocks/>
          </p:cNvSpPr>
          <p:nvPr/>
        </p:nvSpPr>
        <p:spPr>
          <a:xfrm>
            <a:off x="507051" y="67947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BEST EVIDENCE SYNTHESIS </a:t>
            </a:r>
          </a:p>
        </p:txBody>
      </p:sp>
      <p:sp>
        <p:nvSpPr>
          <p:cNvPr id="9" name="Content Placeholder 2">
            <a:extLst>
              <a:ext uri="{FF2B5EF4-FFF2-40B4-BE49-F238E27FC236}">
                <a16:creationId xmlns:a16="http://schemas.microsoft.com/office/drawing/2014/main" id="{4DB02657-18B0-4C98-98DF-4476CFD1BDBE}"/>
              </a:ext>
            </a:extLst>
          </p:cNvPr>
          <p:cNvSpPr>
            <a:spLocks noGrp="1"/>
          </p:cNvSpPr>
          <p:nvPr>
            <p:ph idx="1"/>
          </p:nvPr>
        </p:nvSpPr>
        <p:spPr>
          <a:xfrm>
            <a:off x="546379" y="1428750"/>
            <a:ext cx="5451298" cy="3910965"/>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Include only highest quality evidence for any given outcome if available </a:t>
            </a:r>
          </a:p>
          <a:p>
            <a:pPr marL="457200" indent="-457200">
              <a:lnSpc>
                <a:spcPct val="100000"/>
              </a:lnSpc>
              <a:spcBef>
                <a:spcPts val="0"/>
              </a:spcBef>
              <a:buFont typeface="Wingdings" panose="05000000000000000000" pitchFamily="2" charset="2"/>
              <a:buChar char="§"/>
            </a:pPr>
            <a:r>
              <a:rPr lang="en-US" sz="2400" dirty="0"/>
              <a:t>If there are fewer than two occurrences of an outcome of this quality, the next lowest quality is considered until at least two occurrences have been acquired. </a:t>
            </a:r>
          </a:p>
          <a:p>
            <a:endParaRPr lang="en-US" sz="2400" dirty="0"/>
          </a:p>
        </p:txBody>
      </p:sp>
      <p:pic>
        <p:nvPicPr>
          <p:cNvPr id="6" name="Picture 5" descr="A picture containing indoor, large&#10;&#10;Description generated with high confidence">
            <a:extLst>
              <a:ext uri="{FF2B5EF4-FFF2-40B4-BE49-F238E27FC236}">
                <a16:creationId xmlns:a16="http://schemas.microsoft.com/office/drawing/2014/main" id="{2D795DE3-C3CC-4CD0-B6BA-235E31D62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2917" y="1189037"/>
            <a:ext cx="5417569" cy="4199714"/>
          </a:xfrm>
          <a:prstGeom prst="rect">
            <a:avLst/>
          </a:prstGeom>
          <a:effectLst>
            <a:softEdge rad="152400"/>
          </a:effectLst>
        </p:spPr>
      </p:pic>
      <p:pic>
        <p:nvPicPr>
          <p:cNvPr id="3" name="Graphic 2">
            <a:extLst>
              <a:ext uri="{FF2B5EF4-FFF2-40B4-BE49-F238E27FC236}">
                <a16:creationId xmlns:a16="http://schemas.microsoft.com/office/drawing/2014/main" id="{7097B322-74F4-4CA6-94C9-79E436997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705784">
            <a:off x="5369561" y="2591955"/>
            <a:ext cx="4019550" cy="2559819"/>
          </a:xfrm>
          <a:prstGeom prst="rect">
            <a:avLst/>
          </a:prstGeom>
        </p:spPr>
      </p:pic>
    </p:spTree>
    <p:extLst>
      <p:ext uri="{BB962C8B-B14F-4D97-AF65-F5344CB8AC3E}">
        <p14:creationId xmlns:p14="http://schemas.microsoft.com/office/powerpoint/2010/main" val="96967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a:xfrm>
            <a:off x="7881780" y="6311418"/>
            <a:ext cx="4114800" cy="365125"/>
          </a:xfrm>
        </p:spPr>
        <p:txBody>
          <a:bodyPr/>
          <a:lstStyle/>
          <a:p>
            <a:r>
              <a:rPr lang="en-US" dirty="0"/>
              <a:t>© 2020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50725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STRENGTH OF RECOMMENDATIONS </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3392744697"/>
              </p:ext>
            </p:extLst>
          </p:nvPr>
        </p:nvGraphicFramePr>
        <p:xfrm>
          <a:off x="1952626" y="1276094"/>
          <a:ext cx="8286747" cy="4709858"/>
        </p:xfrm>
        <a:graphic>
          <a:graphicData uri="http://schemas.openxmlformats.org/drawingml/2006/table">
            <a:tbl>
              <a:tblPr firstRow="1" bandRow="1">
                <a:tableStyleId>{616DA210-FB5B-4158-B5E0-FEB733F419BA}</a:tableStyleId>
              </a:tblPr>
              <a:tblGrid>
                <a:gridCol w="2224086">
                  <a:extLst>
                    <a:ext uri="{9D8B030D-6E8A-4147-A177-3AD203B41FA5}">
                      <a16:colId xmlns:a16="http://schemas.microsoft.com/office/drawing/2014/main" val="265715639"/>
                    </a:ext>
                  </a:extLst>
                </a:gridCol>
                <a:gridCol w="3724275">
                  <a:extLst>
                    <a:ext uri="{9D8B030D-6E8A-4147-A177-3AD203B41FA5}">
                      <a16:colId xmlns:a16="http://schemas.microsoft.com/office/drawing/2014/main" val="1286103178"/>
                    </a:ext>
                  </a:extLst>
                </a:gridCol>
                <a:gridCol w="2338386">
                  <a:extLst>
                    <a:ext uri="{9D8B030D-6E8A-4147-A177-3AD203B41FA5}">
                      <a16:colId xmlns:a16="http://schemas.microsoft.com/office/drawing/2014/main" val="3783032047"/>
                    </a:ext>
                  </a:extLst>
                </a:gridCol>
              </a:tblGrid>
              <a:tr h="803115">
                <a:tc>
                  <a:txBody>
                    <a:bodyPr/>
                    <a:lstStyle/>
                    <a:p>
                      <a:pPr algn="ctr"/>
                      <a:r>
                        <a:rPr lang="en-US" sz="1800" dirty="0"/>
                        <a:t>STRENGTH</a:t>
                      </a:r>
                      <a:endParaRPr lang="en-US" sz="1800" dirty="0">
                        <a:solidFill>
                          <a:schemeClr val="bg1"/>
                        </a:solidFill>
                      </a:endParaRPr>
                    </a:p>
                  </a:txBody>
                  <a:tcPr anchor="ctr"/>
                </a:tc>
                <a:tc>
                  <a:txBody>
                    <a:bodyPr/>
                    <a:lstStyle/>
                    <a:p>
                      <a:pPr algn="ctr"/>
                      <a:r>
                        <a:rPr lang="en-US" sz="1800" dirty="0"/>
                        <a:t>OVERALL STRENGTH OF EVIDENCE</a:t>
                      </a:r>
                    </a:p>
                  </a:txBody>
                  <a:tcPr anchor="ctr"/>
                </a:tc>
                <a:tc>
                  <a:txBody>
                    <a:bodyPr/>
                    <a:lstStyle/>
                    <a:p>
                      <a:pPr algn="ctr"/>
                      <a:r>
                        <a:rPr lang="en-US" sz="1800" dirty="0"/>
                        <a:t>STRENGTH VISUAL</a:t>
                      </a:r>
                    </a:p>
                  </a:txBody>
                  <a:tcPr anchor="ctr"/>
                </a:tc>
                <a:extLst>
                  <a:ext uri="{0D108BD9-81ED-4DB2-BD59-A6C34878D82A}">
                    <a16:rowId xmlns:a16="http://schemas.microsoft.com/office/drawing/2014/main" val="722527480"/>
                  </a:ext>
                </a:extLst>
              </a:tr>
              <a:tr h="1020656">
                <a:tc>
                  <a:txBody>
                    <a:bodyPr/>
                    <a:lstStyle/>
                    <a:p>
                      <a:pPr algn="ctr"/>
                      <a:r>
                        <a:rPr lang="en-US" sz="1600" dirty="0"/>
                        <a:t>STRONG</a:t>
                      </a:r>
                      <a:endParaRPr lang="en-US" sz="1600" b="1" dirty="0">
                        <a:latin typeface="+mn-lt"/>
                      </a:endParaRPr>
                    </a:p>
                  </a:txBody>
                  <a:tcPr marL="45720" marR="4572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t>Two or more HIGH Strength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effectLst/>
                        </a:rPr>
                        <a:t>with consistent findings</a:t>
                      </a:r>
                      <a:endParaRPr lang="en-US" sz="140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3654522633"/>
                  </a:ext>
                </a:extLst>
              </a:tr>
              <a:tr h="904850">
                <a:tc>
                  <a:txBody>
                    <a:bodyPr/>
                    <a:lstStyle/>
                    <a:p>
                      <a:pPr algn="ctr"/>
                      <a:r>
                        <a:rPr lang="en-US" sz="1600" dirty="0"/>
                        <a:t>MODERATE</a:t>
                      </a:r>
                      <a:endParaRPr lang="en-US" sz="1600" b="1" dirty="0">
                        <a:latin typeface="+mn-lt"/>
                      </a:endParaRPr>
                    </a:p>
                  </a:txBody>
                  <a:tcPr marL="45720" marR="45720" anchor="ctr"/>
                </a:tc>
                <a:tc>
                  <a:txBody>
                    <a:bodyPr/>
                    <a:lstStyle/>
                    <a:p>
                      <a:pPr algn="ctr"/>
                      <a:r>
                        <a:rPr lang="en-US" sz="1400" kern="1200" cap="all" baseline="0" dirty="0">
                          <a:effectLst/>
                        </a:rPr>
                        <a:t>1 HIGH or 2 MODERATE </a:t>
                      </a:r>
                      <a:r>
                        <a:rPr lang="en-US" sz="1400" kern="1200" cap="none" baseline="0" dirty="0">
                          <a:effectLst/>
                        </a:rPr>
                        <a:t>strength studies with consistent findings</a:t>
                      </a:r>
                      <a:endParaRPr lang="en-US" sz="140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2119967458"/>
                  </a:ext>
                </a:extLst>
              </a:tr>
              <a:tr h="911903">
                <a:tc>
                  <a:txBody>
                    <a:bodyPr/>
                    <a:lstStyle/>
                    <a:p>
                      <a:pPr algn="ctr"/>
                      <a:r>
                        <a:rPr lang="en-US" sz="1600" dirty="0"/>
                        <a:t>LIMITED</a:t>
                      </a:r>
                      <a:endParaRPr lang="en-US" sz="1600" b="1" dirty="0">
                        <a:latin typeface="+mn-lt"/>
                      </a:endParaRPr>
                    </a:p>
                  </a:txBody>
                  <a:tcPr marL="45720" marR="45720" anchor="ctr"/>
                </a:tc>
                <a:tc>
                  <a:txBody>
                    <a:bodyPr/>
                    <a:lstStyle/>
                    <a:p>
                      <a:pPr marR="0" indent="0" algn="ctr" rtl="0">
                        <a:lnSpc>
                          <a:spcPct val="100000"/>
                        </a:lnSpc>
                        <a:spcBef>
                          <a:spcPts val="0"/>
                        </a:spcBef>
                        <a:spcAft>
                          <a:spcPts val="0"/>
                        </a:spcAft>
                      </a:pPr>
                      <a:r>
                        <a:rPr lang="en-US" sz="1400" kern="1200" cap="none" baseline="0" dirty="0">
                          <a:ln>
                            <a:noFill/>
                          </a:ln>
                          <a:effectLst/>
                        </a:rPr>
                        <a:t>One or more LOW strength studies and/or only 1 MODERATE strength study</a:t>
                      </a:r>
                    </a:p>
                    <a:p>
                      <a:pPr marR="0" indent="0" algn="ctr" rtl="0">
                        <a:lnSpc>
                          <a:spcPct val="100000"/>
                        </a:lnSpc>
                        <a:spcBef>
                          <a:spcPts val="0"/>
                        </a:spcBef>
                        <a:spcAft>
                          <a:spcPts val="0"/>
                        </a:spcAft>
                      </a:pPr>
                      <a:r>
                        <a:rPr lang="en-US" sz="1400" kern="1200" dirty="0">
                          <a:effectLst/>
                        </a:rPr>
                        <a:t>with consistent findings or evidence from a single, or the evidence is insufficient, or conflicting</a:t>
                      </a:r>
                      <a:endParaRPr lang="en-US" sz="1400" b="0" kern="1400" cap="none" baseline="0" dirty="0">
                        <a:ln>
                          <a:noFill/>
                        </a:ln>
                        <a:solidFill>
                          <a:srgbClr val="000000"/>
                        </a:solidFill>
                        <a:effectLst/>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3797991612"/>
                  </a:ext>
                </a:extLst>
              </a:tr>
              <a:tr h="1036357">
                <a:tc>
                  <a:txBody>
                    <a:bodyPr/>
                    <a:lstStyle/>
                    <a:p>
                      <a:pPr algn="ctr"/>
                      <a:r>
                        <a:rPr lang="en-US" sz="1600" dirty="0"/>
                        <a:t>CONSENSUS</a:t>
                      </a:r>
                      <a:endParaRPr lang="en-US" sz="1600" b="1" dirty="0">
                        <a:latin typeface="+mn-lt"/>
                      </a:endParaRPr>
                    </a:p>
                  </a:txBody>
                  <a:tcPr marL="45720" marR="4572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t>Expert opinion (no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effectLst/>
                        </a:rPr>
                        <a:t>No supporting evidence in the absence of reliable evidence. Work group is making a recommendation based on their clinical opinion</a:t>
                      </a:r>
                      <a:endParaRPr lang="en-US" sz="140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17596458"/>
                  </a:ext>
                </a:extLst>
              </a:tr>
            </a:tbl>
          </a:graphicData>
        </a:graphic>
      </p:graphicFrame>
      <p:pic>
        <p:nvPicPr>
          <p:cNvPr id="14" name="Picture 13">
            <a:extLst>
              <a:ext uri="{FF2B5EF4-FFF2-40B4-BE49-F238E27FC236}">
                <a16:creationId xmlns:a16="http://schemas.microsoft.com/office/drawing/2014/main" id="{329E882A-0804-4C87-B58A-97F27CEA9F8D}"/>
              </a:ext>
            </a:extLst>
          </p:cNvPr>
          <p:cNvPicPr>
            <a:picLocks noChangeAspect="1"/>
          </p:cNvPicPr>
          <p:nvPr/>
        </p:nvPicPr>
        <p:blipFill>
          <a:blip r:embed="rId3"/>
          <a:stretch>
            <a:fillRect/>
          </a:stretch>
        </p:blipFill>
        <p:spPr>
          <a:xfrm>
            <a:off x="8091932" y="2360274"/>
            <a:ext cx="1847248" cy="445047"/>
          </a:xfrm>
          <a:prstGeom prst="rect">
            <a:avLst/>
          </a:prstGeom>
        </p:spPr>
      </p:pic>
      <p:pic>
        <p:nvPicPr>
          <p:cNvPr id="39" name="Picture 38">
            <a:extLst>
              <a:ext uri="{FF2B5EF4-FFF2-40B4-BE49-F238E27FC236}">
                <a16:creationId xmlns:a16="http://schemas.microsoft.com/office/drawing/2014/main" id="{5E89DEDA-E75A-4F25-A542-7CDE2D23C0D5}"/>
              </a:ext>
            </a:extLst>
          </p:cNvPr>
          <p:cNvPicPr>
            <a:picLocks noChangeAspect="1"/>
          </p:cNvPicPr>
          <p:nvPr/>
        </p:nvPicPr>
        <p:blipFill>
          <a:blip r:embed="rId4"/>
          <a:stretch>
            <a:fillRect/>
          </a:stretch>
        </p:blipFill>
        <p:spPr>
          <a:xfrm>
            <a:off x="8130491" y="3330282"/>
            <a:ext cx="1847248" cy="451143"/>
          </a:xfrm>
          <a:prstGeom prst="rect">
            <a:avLst/>
          </a:prstGeom>
        </p:spPr>
      </p:pic>
      <p:pic>
        <p:nvPicPr>
          <p:cNvPr id="46" name="Picture 45">
            <a:extLst>
              <a:ext uri="{FF2B5EF4-FFF2-40B4-BE49-F238E27FC236}">
                <a16:creationId xmlns:a16="http://schemas.microsoft.com/office/drawing/2014/main" id="{A0640FD7-C219-4059-9C2F-F236684E1D03}"/>
              </a:ext>
            </a:extLst>
          </p:cNvPr>
          <p:cNvPicPr>
            <a:picLocks noChangeAspect="1"/>
          </p:cNvPicPr>
          <p:nvPr/>
        </p:nvPicPr>
        <p:blipFill>
          <a:blip r:embed="rId5"/>
          <a:stretch>
            <a:fillRect/>
          </a:stretch>
        </p:blipFill>
        <p:spPr>
          <a:xfrm>
            <a:off x="8158607" y="4241500"/>
            <a:ext cx="1847248" cy="451143"/>
          </a:xfrm>
          <a:prstGeom prst="rect">
            <a:avLst/>
          </a:prstGeom>
        </p:spPr>
      </p:pic>
      <p:grpSp>
        <p:nvGrpSpPr>
          <p:cNvPr id="48" name="Group 47">
            <a:extLst>
              <a:ext uri="{FF2B5EF4-FFF2-40B4-BE49-F238E27FC236}">
                <a16:creationId xmlns:a16="http://schemas.microsoft.com/office/drawing/2014/main" id="{CDBDBB48-0016-474A-BA60-7AAFB15905FD}"/>
              </a:ext>
            </a:extLst>
          </p:cNvPr>
          <p:cNvGrpSpPr/>
          <p:nvPr/>
        </p:nvGrpSpPr>
        <p:grpSpPr>
          <a:xfrm>
            <a:off x="8158607" y="5172024"/>
            <a:ext cx="1847850" cy="447675"/>
            <a:chOff x="9010951" y="2245890"/>
            <a:chExt cx="1847850" cy="447675"/>
          </a:xfrm>
        </p:grpSpPr>
        <p:sp>
          <p:nvSpPr>
            <p:cNvPr id="49" name="Star: 5 Points 48">
              <a:extLst>
                <a:ext uri="{FF2B5EF4-FFF2-40B4-BE49-F238E27FC236}">
                  <a16:creationId xmlns:a16="http://schemas.microsoft.com/office/drawing/2014/main" id="{5B9FB44B-D737-4F3E-9B06-39F8611BDE90}"/>
                </a:ext>
              </a:extLst>
            </p:cNvPr>
            <p:cNvSpPr/>
            <p:nvPr/>
          </p:nvSpPr>
          <p:spPr>
            <a:xfrm>
              <a:off x="9010951" y="2255415"/>
              <a:ext cx="485775" cy="43815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5D8BC07F-512B-4B7D-B3E8-C13265F70D9C}"/>
                </a:ext>
              </a:extLst>
            </p:cNvPr>
            <p:cNvSpPr/>
            <p:nvPr/>
          </p:nvSpPr>
          <p:spPr>
            <a:xfrm>
              <a:off x="950625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63F770C8-E444-434C-8E58-7D5072AC7EE3}"/>
                </a:ext>
              </a:extLst>
            </p:cNvPr>
            <p:cNvSpPr/>
            <p:nvPr/>
          </p:nvSpPr>
          <p:spPr>
            <a:xfrm>
              <a:off x="994440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tar: 5 Points 51">
              <a:extLst>
                <a:ext uri="{FF2B5EF4-FFF2-40B4-BE49-F238E27FC236}">
                  <a16:creationId xmlns:a16="http://schemas.microsoft.com/office/drawing/2014/main" id="{A795E3FC-D4E5-4019-A568-2BF6842B33AC}"/>
                </a:ext>
              </a:extLst>
            </p:cNvPr>
            <p:cNvSpPr/>
            <p:nvPr/>
          </p:nvSpPr>
          <p:spPr>
            <a:xfrm>
              <a:off x="10373026"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492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49757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TRANSLATING RECOMMENDATIONS IN A CPG</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181227270"/>
              </p:ext>
            </p:extLst>
          </p:nvPr>
        </p:nvGraphicFramePr>
        <p:xfrm>
          <a:off x="1019175" y="1352551"/>
          <a:ext cx="10134600" cy="4590741"/>
        </p:xfrm>
        <a:graphic>
          <a:graphicData uri="http://schemas.openxmlformats.org/drawingml/2006/table">
            <a:tbl>
              <a:tblPr firstRow="1" bandRow="1">
                <a:tableStyleId>{E8034E78-7F5D-4C2E-B375-FC64B27BC917}</a:tableStyleId>
              </a:tblPr>
              <a:tblGrid>
                <a:gridCol w="2121406">
                  <a:extLst>
                    <a:ext uri="{9D8B030D-6E8A-4147-A177-3AD203B41FA5}">
                      <a16:colId xmlns:a16="http://schemas.microsoft.com/office/drawing/2014/main" val="265715639"/>
                    </a:ext>
                  </a:extLst>
                </a:gridCol>
                <a:gridCol w="3552334">
                  <a:extLst>
                    <a:ext uri="{9D8B030D-6E8A-4147-A177-3AD203B41FA5}">
                      <a16:colId xmlns:a16="http://schemas.microsoft.com/office/drawing/2014/main" val="1286103178"/>
                    </a:ext>
                  </a:extLst>
                </a:gridCol>
                <a:gridCol w="2230430">
                  <a:extLst>
                    <a:ext uri="{9D8B030D-6E8A-4147-A177-3AD203B41FA5}">
                      <a16:colId xmlns:a16="http://schemas.microsoft.com/office/drawing/2014/main" val="3783032047"/>
                    </a:ext>
                  </a:extLst>
                </a:gridCol>
                <a:gridCol w="2230430">
                  <a:extLst>
                    <a:ext uri="{9D8B030D-6E8A-4147-A177-3AD203B41FA5}">
                      <a16:colId xmlns:a16="http://schemas.microsoft.com/office/drawing/2014/main" val="1071123621"/>
                    </a:ext>
                  </a:extLst>
                </a:gridCol>
              </a:tblGrid>
              <a:tr h="786291">
                <a:tc>
                  <a:txBody>
                    <a:bodyPr/>
                    <a:lstStyle/>
                    <a:p>
                      <a:pPr algn="ctr"/>
                      <a:r>
                        <a:rPr lang="en-US" sz="1800" dirty="0"/>
                        <a:t>STRENGTH OF RECOMMENDATION</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PATIENT COUNSELING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DECISION 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IMPACT OF FUTURE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18015">
                <a:tc>
                  <a:txBody>
                    <a:bodyPr/>
                    <a:lstStyle/>
                    <a:p>
                      <a:pPr algn="ctr"/>
                      <a:r>
                        <a:rPr lang="en-US" sz="1800" dirty="0">
                          <a:solidFill>
                            <a:schemeClr val="tx1"/>
                          </a:solidFill>
                        </a:rPr>
                        <a:t>Strong</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Least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Least important, unless the evidence supports no difference between two alternative interventions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Not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85894">
                <a:tc>
                  <a:txBody>
                    <a:bodyPr/>
                    <a:lstStyle/>
                    <a:p>
                      <a:pPr algn="ctr"/>
                      <a:r>
                        <a:rPr lang="en-US" sz="1800" dirty="0">
                          <a:solidFill>
                            <a:schemeClr val="tx1"/>
                          </a:solidFill>
                        </a:rPr>
                        <a:t>Moderate</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cap="none" baseline="0" dirty="0">
                          <a:solidFill>
                            <a:schemeClr val="tx1"/>
                          </a:solidFill>
                          <a:effectLst/>
                        </a:rPr>
                        <a:t>Less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85894">
                <a:tc>
                  <a:txBody>
                    <a:bodyPr/>
                    <a:lstStyle/>
                    <a:p>
                      <a:pPr algn="ctr"/>
                      <a:r>
                        <a:rPr lang="en-US" sz="1800" dirty="0">
                          <a:solidFill>
                            <a:schemeClr val="tx1"/>
                          </a:solidFill>
                        </a:rPr>
                        <a:t>Limited</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800" kern="1200" cap="none" baseline="0" dirty="0">
                          <a:ln>
                            <a:noFill/>
                          </a:ln>
                          <a:solidFill>
                            <a:schemeClr val="tx1"/>
                          </a:solidFill>
                          <a:effectLst/>
                        </a:rPr>
                        <a:t>More</a:t>
                      </a:r>
                      <a:endParaRPr lang="en-US" sz="1800" b="1"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More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Possible / Anticipates</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14647">
                <a:tc>
                  <a:txBody>
                    <a:bodyPr/>
                    <a:lstStyle/>
                    <a:p>
                      <a:pPr algn="ctr"/>
                      <a:r>
                        <a:rPr lang="en-US" sz="1800" dirty="0">
                          <a:solidFill>
                            <a:schemeClr val="tx1"/>
                          </a:solidFill>
                        </a:rPr>
                        <a:t>Consensus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Most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Most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Impact unknown</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spTree>
    <p:extLst>
      <p:ext uri="{BB962C8B-B14F-4D97-AF65-F5344CB8AC3E}">
        <p14:creationId xmlns:p14="http://schemas.microsoft.com/office/powerpoint/2010/main" val="423075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F68A0E-652D-427E-A51A-9894CB41D70D}"/>
              </a:ext>
            </a:extLst>
          </p:cNvPr>
          <p:cNvSpPr txBox="1">
            <a:spLocks/>
          </p:cNvSpPr>
          <p:nvPr/>
        </p:nvSpPr>
        <p:spPr>
          <a:xfrm>
            <a:off x="941097" y="656492"/>
            <a:ext cx="3866683" cy="1080868"/>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1" kern="1200" dirty="0">
                <a:ln>
                  <a:noFill/>
                </a:ln>
                <a:effectLst>
                  <a:outerShdw blurRad="38100" dist="38100" dir="2700000" algn="tl">
                    <a:srgbClr val="000000">
                      <a:alpha val="43137"/>
                    </a:srgbClr>
                  </a:outerShdw>
                </a:effectLst>
                <a:latin typeface="+mj-lt"/>
                <a:ea typeface="+mj-ea"/>
                <a:cs typeface="+mj-cs"/>
              </a:rPr>
              <a:t>ASSESSING QUALITY OF EVIDENCE</a:t>
            </a:r>
          </a:p>
        </p:txBody>
      </p:sp>
      <p:pic>
        <p:nvPicPr>
          <p:cNvPr id="7" name="Picture 6">
            <a:extLst>
              <a:ext uri="{FF2B5EF4-FFF2-40B4-BE49-F238E27FC236}">
                <a16:creationId xmlns:a16="http://schemas.microsoft.com/office/drawing/2014/main" id="{4214F174-C67E-4361-8850-032CB09B1A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600000">
            <a:off x="5705036" y="532548"/>
            <a:ext cx="5228223" cy="5403850"/>
          </a:xfrm>
          <a:prstGeom prst="rect">
            <a:avLst/>
          </a:prstGeom>
          <a:noFill/>
        </p:spPr>
      </p:pic>
      <p:sp>
        <p:nvSpPr>
          <p:cNvPr id="6" name="Content Placeholder 2">
            <a:extLst>
              <a:ext uri="{FF2B5EF4-FFF2-40B4-BE49-F238E27FC236}">
                <a16:creationId xmlns:a16="http://schemas.microsoft.com/office/drawing/2014/main" id="{5616520E-28D9-41FD-81E2-47EAE1BC2C46}"/>
              </a:ext>
            </a:extLst>
          </p:cNvPr>
          <p:cNvSpPr>
            <a:spLocks noGrp="1"/>
          </p:cNvSpPr>
          <p:nvPr>
            <p:ph type="body" sz="half" idx="2"/>
          </p:nvPr>
        </p:nvSpPr>
        <p:spPr>
          <a:xfrm>
            <a:off x="941097" y="1960097"/>
            <a:ext cx="3866683" cy="3811588"/>
          </a:xfrm>
          <a:prstGeom prst="rect">
            <a:avLst/>
          </a:prstGeom>
          <a:ln>
            <a:noFill/>
          </a:ln>
        </p:spPr>
        <p:txBody>
          <a:bodyPr vert="horz" lIns="91440" tIns="45720" rIns="91440" bIns="45720" rtlCol="0">
            <a:normAutofit/>
          </a:bodyPr>
          <a:lstStyle/>
          <a:p>
            <a:pPr>
              <a:spcAft>
                <a:spcPts val="1800"/>
              </a:spcAft>
            </a:pPr>
            <a:r>
              <a:rPr lang="en-US" sz="2000" kern="1200" dirty="0">
                <a:latin typeface="+mn-lt"/>
                <a:ea typeface="+mn-ea"/>
                <a:cs typeface="+mn-cs"/>
              </a:rPr>
              <a:t>All included studies undergo a quality assessment</a:t>
            </a:r>
          </a:p>
          <a:p>
            <a:pPr>
              <a:spcAft>
                <a:spcPts val="1800"/>
              </a:spcAft>
            </a:pPr>
            <a:r>
              <a:rPr lang="en-US" sz="2000" kern="1200" dirty="0">
                <a:latin typeface="+mn-lt"/>
                <a:ea typeface="+mn-ea"/>
                <a:cs typeface="+mn-cs"/>
              </a:rPr>
              <a:t>Each study’s design is evaluated for risk of bias and receives a final quality grade, depending on the number of study design flaws </a:t>
            </a:r>
          </a:p>
          <a:p>
            <a:pPr>
              <a:spcAft>
                <a:spcPts val="1800"/>
              </a:spcAft>
            </a:pPr>
            <a:r>
              <a:rPr lang="en-US" sz="2000" kern="1200" dirty="0">
                <a:latin typeface="+mn-lt"/>
                <a:ea typeface="+mn-ea"/>
                <a:cs typeface="+mn-cs"/>
              </a:rPr>
              <a:t>Study quality tables are made available to the work group in the final data report and the final publication of the guideline</a:t>
            </a:r>
            <a:r>
              <a:rPr lang="en-US" sz="2000" dirty="0"/>
              <a:t>/systematic review</a:t>
            </a:r>
            <a:endParaRPr lang="en-US" sz="2000" kern="1200" dirty="0">
              <a:latin typeface="+mn-lt"/>
              <a:ea typeface="+mn-ea"/>
              <a:cs typeface="+mn-cs"/>
            </a:endParaRPr>
          </a:p>
        </p:txBody>
      </p:sp>
      <p:sp>
        <p:nvSpPr>
          <p:cNvPr id="4" name="Footer Placeholder 3">
            <a:extLst>
              <a:ext uri="{FF2B5EF4-FFF2-40B4-BE49-F238E27FC236}">
                <a16:creationId xmlns:a16="http://schemas.microsoft.com/office/drawing/2014/main" id="{3EDC7404-D574-4DE4-84FE-E193C974C836}"/>
              </a:ext>
            </a:extLst>
          </p:cNvPr>
          <p:cNvSpPr>
            <a:spLocks noGrp="1"/>
          </p:cNvSpPr>
          <p:nvPr>
            <p:ph type="ftr" sz="quarter" idx="11"/>
          </p:nvPr>
        </p:nvSpPr>
        <p:spPr>
          <a:xfrm>
            <a:off x="7523939" y="634777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2020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135874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DBD9A157-A74B-4EA3-A1D8-FA74EECA0DFA}"/>
              </a:ext>
            </a:extLst>
          </p:cNvPr>
          <p:cNvCxnSpPr/>
          <p:nvPr/>
        </p:nvCxnSpPr>
        <p:spPr>
          <a:xfrm>
            <a:off x="4750769" y="4084261"/>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28BB2F-3C22-451F-B532-1A5F45683849}"/>
              </a:ext>
            </a:extLst>
          </p:cNvPr>
          <p:cNvCxnSpPr/>
          <p:nvPr/>
        </p:nvCxnSpPr>
        <p:spPr>
          <a:xfrm>
            <a:off x="4925223" y="459607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43721" y="690590"/>
            <a:ext cx="9769477" cy="1965197"/>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RESULTS OF QUALITY ASSESSMENT: </a:t>
            </a:r>
          </a:p>
          <a:p>
            <a:r>
              <a:rPr lang="en-US" b="0" dirty="0">
                <a:effectLst>
                  <a:outerShdw blurRad="38100" dist="38100" dir="2700000" algn="tl">
                    <a:srgbClr val="000000">
                      <a:alpha val="43137"/>
                    </a:srgbClr>
                  </a:outerShdw>
                </a:effectLst>
              </a:rPr>
              <a:t>ORIGINAL 2008 </a:t>
            </a:r>
          </a:p>
          <a:p>
            <a:r>
              <a:rPr lang="en-US" b="0" dirty="0">
                <a:effectLst>
                  <a:outerShdw blurRad="38100" dist="38100" dir="2700000" algn="tl">
                    <a:srgbClr val="000000">
                      <a:alpha val="43137"/>
                    </a:srgbClr>
                  </a:outerShdw>
                </a:effectLst>
              </a:rPr>
              <a:t>STUDY ATTRITION </a:t>
            </a:r>
          </a:p>
          <a:p>
            <a:r>
              <a:rPr lang="en-US" b="0" dirty="0">
                <a:effectLst>
                  <a:outerShdw blurRad="38100" dist="38100" dir="2700000" algn="tl">
                    <a:srgbClr val="000000">
                      <a:alpha val="43137"/>
                    </a:srgbClr>
                  </a:outerShdw>
                </a:effectLst>
              </a:rPr>
              <a:t>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419482" y="1462582"/>
            <a:ext cx="5495912" cy="3361491"/>
            <a:chOff x="4528192" y="1316637"/>
            <a:chExt cx="5495912" cy="3361491"/>
          </a:xfrm>
        </p:grpSpPr>
        <p:cxnSp>
          <p:nvCxnSpPr>
            <p:cNvPr id="10" name="Straight Arrow Connector 9">
              <a:extLst>
                <a:ext uri="{FF2B5EF4-FFF2-40B4-BE49-F238E27FC236}">
                  <a16:creationId xmlns:a16="http://schemas.microsoft.com/office/drawing/2014/main" id="{9BFF3EBD-18F8-487D-9F4D-0BBB1FE4DC2D}"/>
                </a:ext>
              </a:extLst>
            </p:cNvPr>
            <p:cNvCxnSpPr/>
            <p:nvPr/>
          </p:nvCxnSpPr>
          <p:spPr>
            <a:xfrm>
              <a:off x="5857329" y="2440954"/>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5849954" y="287151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5919633" y="364050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16713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71D475E-B169-45BB-9F08-04460814B77C}"/>
                </a:ext>
              </a:extLst>
            </p:cNvPr>
            <p:cNvSpPr/>
            <p:nvPr/>
          </p:nvSpPr>
          <p:spPr>
            <a:xfrm>
              <a:off x="7626788" y="2121616"/>
              <a:ext cx="2387789" cy="700910"/>
            </a:xfrm>
            <a:prstGeom prst="roundRect">
              <a:avLst/>
            </a:prstGeom>
            <a:solidFill>
              <a:schemeClr val="tx2"/>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883 citations not retrieved</a:t>
              </a:r>
            </a:p>
          </p:txBody>
        </p: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316637"/>
              <a:ext cx="1853606" cy="875384"/>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1153 citations identified by literature searches</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2750265"/>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270 articles retrieved for full-text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7680623" y="3266864"/>
              <a:ext cx="2343481" cy="729406"/>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224 articles did not meet inclusion criteria</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4528192" y="3963526"/>
              <a:ext cx="2629484" cy="714602"/>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46 articles considered for guideline recommendations</a:t>
              </a:r>
            </a:p>
          </p:txBody>
        </p:sp>
      </p:grpSp>
      <p:sp>
        <p:nvSpPr>
          <p:cNvPr id="15" name="Rectangle: Rounded Corners 14">
            <a:extLst>
              <a:ext uri="{FF2B5EF4-FFF2-40B4-BE49-F238E27FC236}">
                <a16:creationId xmlns:a16="http://schemas.microsoft.com/office/drawing/2014/main" id="{805F89A7-78F7-476C-A88C-FF0EA104E43E}"/>
              </a:ext>
            </a:extLst>
          </p:cNvPr>
          <p:cNvSpPr/>
          <p:nvPr/>
        </p:nvSpPr>
        <p:spPr>
          <a:xfrm>
            <a:off x="6619538" y="4270059"/>
            <a:ext cx="2343481" cy="729406"/>
          </a:xfrm>
          <a:prstGeom prst="roundRect">
            <a:avLst/>
          </a:prstGeom>
          <a:solidFill>
            <a:srgbClr val="0066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15 articles excluded</a:t>
            </a:r>
          </a:p>
        </p:txBody>
      </p:sp>
      <p:sp>
        <p:nvSpPr>
          <p:cNvPr id="18" name="Rectangle: Rounded Corners 17">
            <a:extLst>
              <a:ext uri="{FF2B5EF4-FFF2-40B4-BE49-F238E27FC236}">
                <a16:creationId xmlns:a16="http://schemas.microsoft.com/office/drawing/2014/main" id="{BB014408-1976-4815-BE8A-C338FFC4C652}"/>
              </a:ext>
            </a:extLst>
          </p:cNvPr>
          <p:cNvSpPr/>
          <p:nvPr/>
        </p:nvSpPr>
        <p:spPr>
          <a:xfrm>
            <a:off x="3591557" y="5157749"/>
            <a:ext cx="2343481" cy="729406"/>
          </a:xfrm>
          <a:prstGeom prst="round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31 articles included</a:t>
            </a:r>
          </a:p>
        </p:txBody>
      </p:sp>
    </p:spTree>
    <p:extLst>
      <p:ext uri="{BB962C8B-B14F-4D97-AF65-F5344CB8AC3E}">
        <p14:creationId xmlns:p14="http://schemas.microsoft.com/office/powerpoint/2010/main" val="91959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17521" y="535133"/>
            <a:ext cx="5877017" cy="1250383"/>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UPDATED 2013</a:t>
            </a:r>
          </a:p>
          <a:p>
            <a:r>
              <a:rPr lang="en-US" b="0" dirty="0">
                <a:effectLst>
                  <a:outerShdw blurRad="38100" dist="38100" dir="2700000" algn="tl">
                    <a:srgbClr val="000000">
                      <a:alpha val="43137"/>
                    </a:srgbClr>
                  </a:outerShdw>
                </a:effectLst>
              </a:rPr>
              <a:t>STUDY ATTRITION 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799888" y="1757856"/>
            <a:ext cx="4625632" cy="4183606"/>
            <a:chOff x="4908598" y="1316636"/>
            <a:chExt cx="4625632" cy="4183606"/>
          </a:xfrm>
        </p:grpSpPr>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5849954" y="355731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5919633" y="428820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22428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316636"/>
              <a:ext cx="1853606" cy="1011467"/>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316 citations identified by updated literature searches</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3312240"/>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10 articles recalled from abstract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7680624" y="3772565"/>
              <a:ext cx="1853606" cy="1029504"/>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9 articles did not meet inclusion criteria</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4932594" y="4687426"/>
              <a:ext cx="1853606" cy="812816"/>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One article added to recommendation 4 </a:t>
              </a:r>
            </a:p>
          </p:txBody>
        </p:sp>
      </p:grpSp>
    </p:spTree>
    <p:extLst>
      <p:ext uri="{BB962C8B-B14F-4D97-AF65-F5344CB8AC3E}">
        <p14:creationId xmlns:p14="http://schemas.microsoft.com/office/powerpoint/2010/main" val="44698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17521" y="535133"/>
            <a:ext cx="5877017" cy="1250383"/>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UPDATED 2020</a:t>
            </a:r>
          </a:p>
          <a:p>
            <a:r>
              <a:rPr lang="en-US" b="0" dirty="0">
                <a:effectLst>
                  <a:outerShdw blurRad="38100" dist="38100" dir="2700000" algn="tl">
                    <a:srgbClr val="000000">
                      <a:alpha val="43137"/>
                    </a:srgbClr>
                  </a:outerShdw>
                </a:effectLst>
              </a:rPr>
              <a:t>STUDY ATTRITION FLOWCHART </a:t>
            </a:r>
          </a:p>
        </p:txBody>
      </p:sp>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4741244" y="399853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4810923" y="472942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4731719" y="268408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8C20A3B-7B1F-4EF5-8AB0-2306FB49D8E7}"/>
              </a:ext>
            </a:extLst>
          </p:cNvPr>
          <p:cNvSpPr/>
          <p:nvPr/>
        </p:nvSpPr>
        <p:spPr>
          <a:xfrm>
            <a:off x="3799888" y="1757856"/>
            <a:ext cx="1853606" cy="1011467"/>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442 abstracts reviewed by search performed on             April 16, 2020</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3822504" y="3753460"/>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110 articles recalled from abstract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6571914" y="4213785"/>
            <a:ext cx="1853606" cy="1029504"/>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106 articles did not meet inclusion criteria</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3823883" y="5128646"/>
            <a:ext cx="1963961" cy="1029502"/>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One article added to recommendation 3</a:t>
            </a:r>
          </a:p>
          <a:p>
            <a:pPr algn="ctr"/>
            <a:r>
              <a:rPr lang="en-US" sz="1400" b="1" dirty="0">
                <a:solidFill>
                  <a:schemeClr val="bg1"/>
                </a:solidFill>
              </a:rPr>
              <a:t>Three articles added to recommendation 4 </a:t>
            </a:r>
          </a:p>
        </p:txBody>
      </p:sp>
      <p:cxnSp>
        <p:nvCxnSpPr>
          <p:cNvPr id="12" name="Straight Arrow Connector 11">
            <a:extLst>
              <a:ext uri="{FF2B5EF4-FFF2-40B4-BE49-F238E27FC236}">
                <a16:creationId xmlns:a16="http://schemas.microsoft.com/office/drawing/2014/main" id="{E004B7FC-7046-4784-99EE-6FCFE9834CC9}"/>
              </a:ext>
            </a:extLst>
          </p:cNvPr>
          <p:cNvCxnSpPr/>
          <p:nvPr/>
        </p:nvCxnSpPr>
        <p:spPr>
          <a:xfrm>
            <a:off x="4731719" y="3168297"/>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16E3CD6-5BF2-4980-997F-91151F94709D}"/>
              </a:ext>
            </a:extLst>
          </p:cNvPr>
          <p:cNvSpPr/>
          <p:nvPr/>
        </p:nvSpPr>
        <p:spPr>
          <a:xfrm>
            <a:off x="6414634" y="2653942"/>
            <a:ext cx="1853606" cy="1029504"/>
          </a:xfrm>
          <a:prstGeom prst="roundRect">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332 articles did not meet inclusion criteria</a:t>
            </a:r>
          </a:p>
        </p:txBody>
      </p:sp>
    </p:spTree>
    <p:extLst>
      <p:ext uri="{BB962C8B-B14F-4D97-AF65-F5344CB8AC3E}">
        <p14:creationId xmlns:p14="http://schemas.microsoft.com/office/powerpoint/2010/main" val="391859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DBD9A157-A74B-4EA3-A1D8-FA74EECA0DFA}"/>
              </a:ext>
            </a:extLst>
          </p:cNvPr>
          <p:cNvCxnSpPr/>
          <p:nvPr/>
        </p:nvCxnSpPr>
        <p:spPr>
          <a:xfrm>
            <a:off x="4750769" y="3949178"/>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28BB2F-3C22-451F-B532-1A5F45683849}"/>
              </a:ext>
            </a:extLst>
          </p:cNvPr>
          <p:cNvCxnSpPr/>
          <p:nvPr/>
        </p:nvCxnSpPr>
        <p:spPr>
          <a:xfrm>
            <a:off x="4748576" y="4512949"/>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02157" y="691930"/>
            <a:ext cx="9769477" cy="1965197"/>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WATERPROOF CAST LINER: </a:t>
            </a:r>
          </a:p>
          <a:p>
            <a:r>
              <a:rPr lang="en-US" b="0" dirty="0">
                <a:effectLst>
                  <a:outerShdw blurRad="38100" dist="38100" dir="2700000" algn="tl">
                    <a:srgbClr val="000000">
                      <a:alpha val="43137"/>
                    </a:srgbClr>
                  </a:outerShdw>
                </a:effectLst>
              </a:rPr>
              <a:t>STUDY ATTRITION </a:t>
            </a:r>
          </a:p>
          <a:p>
            <a:r>
              <a:rPr lang="en-US" b="0" dirty="0">
                <a:effectLst>
                  <a:outerShdw blurRad="38100" dist="38100" dir="2700000" algn="tl">
                    <a:srgbClr val="000000">
                      <a:alpha val="43137"/>
                    </a:srgbClr>
                  </a:outerShdw>
                </a:effectLst>
              </a:rPr>
              <a:t>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799888" y="2002914"/>
            <a:ext cx="5054024" cy="2031933"/>
            <a:chOff x="4908598" y="1316637"/>
            <a:chExt cx="5054024" cy="2031933"/>
          </a:xfrm>
        </p:grpSpPr>
        <p:cxnSp>
          <p:nvCxnSpPr>
            <p:cNvPr id="10" name="Straight Arrow Connector 9">
              <a:extLst>
                <a:ext uri="{FF2B5EF4-FFF2-40B4-BE49-F238E27FC236}">
                  <a16:creationId xmlns:a16="http://schemas.microsoft.com/office/drawing/2014/main" id="{9BFF3EBD-18F8-487D-9F4D-0BBB1FE4DC2D}"/>
                </a:ext>
              </a:extLst>
            </p:cNvPr>
            <p:cNvCxnSpPr/>
            <p:nvPr/>
          </p:nvCxnSpPr>
          <p:spPr>
            <a:xfrm>
              <a:off x="5857329" y="2440954"/>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16713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71D475E-B169-45BB-9F08-04460814B77C}"/>
                </a:ext>
              </a:extLst>
            </p:cNvPr>
            <p:cNvSpPr/>
            <p:nvPr/>
          </p:nvSpPr>
          <p:spPr>
            <a:xfrm>
              <a:off x="7574833" y="2100834"/>
              <a:ext cx="2387789" cy="700910"/>
            </a:xfrm>
            <a:prstGeom prst="roundRect">
              <a:avLst/>
            </a:prstGeom>
            <a:solidFill>
              <a:schemeClr val="tx2"/>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43 citations not retrieved</a:t>
              </a:r>
            </a:p>
          </p:txBody>
        </p: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316637"/>
              <a:ext cx="1853606" cy="875384"/>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48 citations identified by literature searches</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2750265"/>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5 articles retrieved for full-text review</a:t>
              </a:r>
            </a:p>
          </p:txBody>
        </p:sp>
      </p:grpSp>
      <p:sp>
        <p:nvSpPr>
          <p:cNvPr id="15" name="Rectangle: Rounded Corners 14">
            <a:extLst>
              <a:ext uri="{FF2B5EF4-FFF2-40B4-BE49-F238E27FC236}">
                <a16:creationId xmlns:a16="http://schemas.microsoft.com/office/drawing/2014/main" id="{805F89A7-78F7-476C-A88C-FF0EA104E43E}"/>
              </a:ext>
            </a:extLst>
          </p:cNvPr>
          <p:cNvSpPr/>
          <p:nvPr/>
        </p:nvSpPr>
        <p:spPr>
          <a:xfrm>
            <a:off x="6474064" y="4145367"/>
            <a:ext cx="2343481" cy="729406"/>
          </a:xfrm>
          <a:prstGeom prst="roundRect">
            <a:avLst/>
          </a:prstGeom>
          <a:solidFill>
            <a:srgbClr val="0066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4 articles excluded</a:t>
            </a:r>
          </a:p>
        </p:txBody>
      </p:sp>
      <p:sp>
        <p:nvSpPr>
          <p:cNvPr id="18" name="Rectangle: Rounded Corners 17">
            <a:extLst>
              <a:ext uri="{FF2B5EF4-FFF2-40B4-BE49-F238E27FC236}">
                <a16:creationId xmlns:a16="http://schemas.microsoft.com/office/drawing/2014/main" id="{BB014408-1976-4815-BE8A-C338FFC4C652}"/>
              </a:ext>
            </a:extLst>
          </p:cNvPr>
          <p:cNvSpPr/>
          <p:nvPr/>
        </p:nvSpPr>
        <p:spPr>
          <a:xfrm>
            <a:off x="3591557" y="5043450"/>
            <a:ext cx="2343481" cy="729406"/>
          </a:xfrm>
          <a:prstGeom prst="round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 articles included</a:t>
            </a:r>
          </a:p>
        </p:txBody>
      </p:sp>
    </p:spTree>
    <p:extLst>
      <p:ext uri="{BB962C8B-B14F-4D97-AF65-F5344CB8AC3E}">
        <p14:creationId xmlns:p14="http://schemas.microsoft.com/office/powerpoint/2010/main" val="403838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913AC-A300-4590-B363-59AEC264D5AE}"/>
              </a:ext>
            </a:extLst>
          </p:cNvPr>
          <p:cNvSpPr>
            <a:spLocks noGrp="1"/>
          </p:cNvSpPr>
          <p:nvPr>
            <p:ph sz="quarter" idx="4"/>
          </p:nvPr>
        </p:nvSpPr>
        <p:spPr>
          <a:xfrm>
            <a:off x="6096000" y="1561735"/>
            <a:ext cx="5498690" cy="3886930"/>
          </a:xfrm>
          <a:prstGeom prst="rect">
            <a:avLst/>
          </a:prstGeom>
          <a:ln>
            <a:noFill/>
          </a:ln>
        </p:spPr>
        <p:txBody>
          <a:bodyPr lIns="0" tIns="0" rIns="0" bIns="0">
            <a:normAutofit/>
          </a:bodyPr>
          <a:lstStyle/>
          <a:p>
            <a:pPr marL="0" indent="0">
              <a:lnSpc>
                <a:spcPct val="100000"/>
              </a:lnSpc>
              <a:spcBef>
                <a:spcPts val="0"/>
              </a:spcBef>
              <a:buNone/>
            </a:pPr>
            <a:r>
              <a:rPr lang="en-US" sz="1800" b="1" dirty="0"/>
              <a:t>The American Academy of </a:t>
            </a:r>
            <a:r>
              <a:rPr lang="en-US" sz="1800" b="1" dirty="0" err="1"/>
              <a:t>Orthopaedic</a:t>
            </a:r>
            <a:r>
              <a:rPr lang="en-US" sz="1800" b="1" dirty="0"/>
              <a:t> Surgeons</a:t>
            </a:r>
          </a:p>
          <a:p>
            <a:pPr marL="0" indent="0">
              <a:lnSpc>
                <a:spcPct val="100000"/>
              </a:lnSpc>
              <a:spcBef>
                <a:spcPts val="0"/>
              </a:spcBef>
              <a:buNone/>
            </a:pPr>
            <a:r>
              <a:rPr lang="en-US" sz="1800" b="1" dirty="0"/>
              <a:t>2020 Clinical Practice Guideline </a:t>
            </a:r>
          </a:p>
          <a:p>
            <a:pPr marL="0" indent="0">
              <a:lnSpc>
                <a:spcPct val="100000"/>
              </a:lnSpc>
              <a:spcBef>
                <a:spcPts val="0"/>
              </a:spcBef>
              <a:buNone/>
            </a:pPr>
            <a:r>
              <a:rPr lang="en-US" sz="1800" b="1" dirty="0"/>
              <a:t>on the Treatment of Pediatric Diaphyseal Femur Fractures</a:t>
            </a:r>
          </a:p>
          <a:p>
            <a:pPr marL="0" indent="0">
              <a:lnSpc>
                <a:spcPct val="100000"/>
              </a:lnSpc>
              <a:spcBef>
                <a:spcPts val="0"/>
              </a:spcBef>
              <a:buNone/>
            </a:pPr>
            <a:endParaRPr lang="en-US" sz="1800" dirty="0"/>
          </a:p>
          <a:p>
            <a:pPr marL="0" indent="0">
              <a:lnSpc>
                <a:spcPct val="100000"/>
              </a:lnSpc>
              <a:spcBef>
                <a:spcPts val="0"/>
              </a:spcBef>
              <a:buNone/>
            </a:pPr>
            <a:endParaRPr lang="en-US" sz="1800" dirty="0"/>
          </a:p>
        </p:txBody>
      </p:sp>
      <p:sp>
        <p:nvSpPr>
          <p:cNvPr id="5" name="Footer Placeholder 4">
            <a:extLst>
              <a:ext uri="{FF2B5EF4-FFF2-40B4-BE49-F238E27FC236}">
                <a16:creationId xmlns:a16="http://schemas.microsoft.com/office/drawing/2014/main" id="{EAF870C7-DAE6-481F-803F-953D15F82791}"/>
              </a:ext>
            </a:extLst>
          </p:cNvPr>
          <p:cNvSpPr>
            <a:spLocks noGrp="1"/>
          </p:cNvSpPr>
          <p:nvPr>
            <p:ph type="ftr" sz="quarter" idx="11"/>
          </p:nvPr>
        </p:nvSpPr>
        <p:spPr>
          <a:xfrm>
            <a:off x="7479890" y="6287534"/>
            <a:ext cx="4114800" cy="365125"/>
          </a:xfrm>
          <a:prstGeom prst="rect">
            <a:avLst/>
          </a:prstGeom>
        </p:spPr>
        <p:txBody>
          <a:bodyPr anchor="ctr">
            <a:normAutofit/>
          </a:bodyPr>
          <a:lstStyle/>
          <a:p>
            <a:pPr>
              <a:spcAft>
                <a:spcPts val="600"/>
              </a:spcAft>
            </a:pPr>
            <a:r>
              <a:rPr lang="en-US" dirty="0"/>
              <a:t>© 2020 American Academy of </a:t>
            </a:r>
            <a:r>
              <a:rPr lang="en-US" dirty="0" err="1"/>
              <a:t>Orthopaedic</a:t>
            </a:r>
            <a:r>
              <a:rPr lang="en-US" dirty="0"/>
              <a:t> Surgeons </a:t>
            </a:r>
          </a:p>
        </p:txBody>
      </p:sp>
      <p:pic>
        <p:nvPicPr>
          <p:cNvPr id="8" name="Picture 7">
            <a:extLst>
              <a:ext uri="{FF2B5EF4-FFF2-40B4-BE49-F238E27FC236}">
                <a16:creationId xmlns:a16="http://schemas.microsoft.com/office/drawing/2014/main" id="{FC5F478D-AB38-4FF8-A8E9-2E185833BF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86508" y="806927"/>
            <a:ext cx="3919970" cy="5072902"/>
          </a:xfrm>
          <a:prstGeom prst="rect">
            <a:avLst/>
          </a:prstGeom>
          <a:noFill/>
          <a:scene3d>
            <a:camera prst="orthographicFront"/>
            <a:lightRig rig="threePt" dir="t"/>
          </a:scene3d>
          <a:sp3d>
            <a:bevelT/>
            <a:bevelB/>
          </a:sp3d>
        </p:spPr>
      </p:pic>
      <p:sp>
        <p:nvSpPr>
          <p:cNvPr id="2" name="TextBox 1">
            <a:extLst>
              <a:ext uri="{FF2B5EF4-FFF2-40B4-BE49-F238E27FC236}">
                <a16:creationId xmlns:a16="http://schemas.microsoft.com/office/drawing/2014/main" id="{66A1D027-9A70-43AF-BF7E-4822520896C6}"/>
              </a:ext>
            </a:extLst>
          </p:cNvPr>
          <p:cNvSpPr txBox="1"/>
          <p:nvPr/>
        </p:nvSpPr>
        <p:spPr>
          <a:xfrm>
            <a:off x="6096000" y="2632668"/>
            <a:ext cx="5498690" cy="3108543"/>
          </a:xfrm>
          <a:prstGeom prst="rect">
            <a:avLst/>
          </a:prstGeom>
          <a:noFill/>
        </p:spPr>
        <p:txBody>
          <a:bodyPr wrap="square" rtlCol="0">
            <a:spAutoFit/>
          </a:bodyPr>
          <a:lstStyle/>
          <a:p>
            <a:r>
              <a:rPr lang="en-US" sz="1400" b="1" dirty="0"/>
              <a:t>2009 Development Group Roster</a:t>
            </a:r>
            <a:r>
              <a:rPr lang="en-US" sz="1400" dirty="0"/>
              <a:t>: </a:t>
            </a:r>
            <a:r>
              <a:rPr lang="en-US" sz="1400" dirty="0" err="1"/>
              <a:t>Mininder</a:t>
            </a:r>
            <a:r>
              <a:rPr lang="en-US" sz="1400" dirty="0"/>
              <a:t> S. Kocher, MD, MPH; Ernest L. Sink, MD; R. Dale </a:t>
            </a:r>
            <a:r>
              <a:rPr lang="en-US" sz="1400" dirty="0" err="1"/>
              <a:t>Blasier</a:t>
            </a:r>
            <a:r>
              <a:rPr lang="en-US" sz="1400" dirty="0"/>
              <a:t>, MD; Scott J. </a:t>
            </a:r>
            <a:r>
              <a:rPr lang="en-US" sz="1400" dirty="0" err="1"/>
              <a:t>Luhmann</a:t>
            </a:r>
            <a:r>
              <a:rPr lang="en-US" sz="1400" dirty="0"/>
              <a:t>, MD; Charles T. Mehlman, DO, MPH; David M. </a:t>
            </a:r>
            <a:r>
              <a:rPr lang="en-US" sz="1400" dirty="0" err="1"/>
              <a:t>Scher</a:t>
            </a:r>
            <a:r>
              <a:rPr lang="en-US" sz="1400" dirty="0"/>
              <a:t>, MD; Travis </a:t>
            </a:r>
            <a:r>
              <a:rPr lang="en-US" sz="1400" dirty="0" err="1"/>
              <a:t>Matheney</a:t>
            </a:r>
            <a:r>
              <a:rPr lang="en-US" sz="1400" dirty="0"/>
              <a:t>, MD; James O. Sanders, MD. Non-Voting Members: William C. Watters, III, MD; Michael J. Goldberg, MD; Michael Warren Keith, MD. </a:t>
            </a:r>
            <a:r>
              <a:rPr lang="en-US" sz="1400" b="1" dirty="0"/>
              <a:t>AAOS Staff (2009 Guideline)</a:t>
            </a:r>
            <a:r>
              <a:rPr lang="en-US" sz="1400" dirty="0"/>
              <a:t>: Robert H. Haralson, III, MD, MBA; Charles M. </a:t>
            </a:r>
            <a:r>
              <a:rPr lang="en-US" sz="1400" dirty="0" err="1"/>
              <a:t>Turkelson</a:t>
            </a:r>
            <a:r>
              <a:rPr lang="en-US" sz="1400" dirty="0"/>
              <a:t>, PhD; Janet L. </a:t>
            </a:r>
            <a:r>
              <a:rPr lang="en-US" sz="1400" dirty="0" err="1"/>
              <a:t>Wies</a:t>
            </a:r>
            <a:r>
              <a:rPr lang="en-US" sz="1400" dirty="0"/>
              <a:t>, MPH; Patrick </a:t>
            </a:r>
            <a:r>
              <a:rPr lang="en-US" sz="1400" dirty="0" err="1"/>
              <a:t>Sluka</a:t>
            </a:r>
            <a:r>
              <a:rPr lang="en-US" sz="1400" dirty="0"/>
              <a:t>, MPH; Kristin Hitchcock. </a:t>
            </a:r>
            <a:r>
              <a:rPr lang="en-US" sz="1400" b="1" dirty="0"/>
              <a:t>2015 Development Group Roster</a:t>
            </a:r>
            <a:r>
              <a:rPr lang="en-US" sz="1400" dirty="0"/>
              <a:t>: David S. Jevsevar, MD, MBA; Kevin Shea, MD</a:t>
            </a:r>
            <a:r>
              <a:rPr lang="en-US" sz="1400" b="1" dirty="0"/>
              <a:t>; AAOS Staff (2015 Update)</a:t>
            </a:r>
            <a:r>
              <a:rPr lang="en-US" sz="1400" dirty="0"/>
              <a:t>: William Shaffer, MD; Deborah Cummins, PhD; Jayson Murray, MA; Ben Brenton, MPH; Anne Woznica, Erica </a:t>
            </a:r>
            <a:r>
              <a:rPr lang="en-US" sz="1400" dirty="0" err="1"/>
              <a:t>Linskey</a:t>
            </a:r>
            <a:r>
              <a:rPr lang="en-US" sz="1400" dirty="0"/>
              <a:t>. 2020 Development Group Roster: Karl C. Roberts, MD, FAAOS; Benjamin J. Miller, MD, FAAOS; Henry Bone-Ellis, Jr., MD; FAAOS; Selina Poon, MD, FAAOS; Laura Lowe Tosi, MD, FAAOS. AAOS Staff (2020 Update): Danielle Schulte, MS; Tyler Verity; Kaitlyn Sevarino, MBA, CAE</a:t>
            </a:r>
          </a:p>
        </p:txBody>
      </p:sp>
    </p:spTree>
    <p:extLst>
      <p:ext uri="{BB962C8B-B14F-4D97-AF65-F5344CB8AC3E}">
        <p14:creationId xmlns:p14="http://schemas.microsoft.com/office/powerpoint/2010/main" val="22579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76CF00-8E39-463B-9DEB-648B4EE39F6A}"/>
              </a:ext>
            </a:extLst>
          </p:cNvPr>
          <p:cNvSpPr txBox="1">
            <a:spLocks/>
          </p:cNvSpPr>
          <p:nvPr/>
        </p:nvSpPr>
        <p:spPr>
          <a:xfrm>
            <a:off x="941097" y="679938"/>
            <a:ext cx="3866683" cy="10574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VOTING ON THE RECOMMENDATIONS </a:t>
            </a:r>
          </a:p>
        </p:txBody>
      </p:sp>
      <p:pic>
        <p:nvPicPr>
          <p:cNvPr id="10" name="Picture 9">
            <a:extLst>
              <a:ext uri="{FF2B5EF4-FFF2-40B4-BE49-F238E27FC236}">
                <a16:creationId xmlns:a16="http://schemas.microsoft.com/office/drawing/2014/main" id="{77C34367-473B-4C84-972F-A74BC6A724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84496" y="821393"/>
            <a:ext cx="6069304" cy="4051260"/>
          </a:xfrm>
          <a:prstGeom prst="rect">
            <a:avLst/>
          </a:prstGeom>
          <a:noFill/>
          <a:ln>
            <a:noFill/>
          </a:ln>
          <a:effectLst>
            <a:outerShdw blurRad="190500" algn="tl" rotWithShape="0">
              <a:srgbClr val="000000">
                <a:alpha val="70000"/>
              </a:srgbClr>
            </a:outerShdw>
            <a:softEdge rad="63500"/>
          </a:effectLst>
        </p:spPr>
      </p:pic>
      <p:sp>
        <p:nvSpPr>
          <p:cNvPr id="6" name="Content Placeholder 2">
            <a:extLst>
              <a:ext uri="{FF2B5EF4-FFF2-40B4-BE49-F238E27FC236}">
                <a16:creationId xmlns:a16="http://schemas.microsoft.com/office/drawing/2014/main" id="{B37BDF7B-F559-4C93-A03D-9F57263E4CE0}"/>
              </a:ext>
            </a:extLst>
          </p:cNvPr>
          <p:cNvSpPr txBox="1">
            <a:spLocks/>
          </p:cNvSpPr>
          <p:nvPr/>
        </p:nvSpPr>
        <p:spPr>
          <a:xfrm>
            <a:off x="941097" y="1924928"/>
            <a:ext cx="3866683" cy="38115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spcAft>
                <a:spcPts val="1800"/>
              </a:spcAft>
              <a:buNone/>
            </a:pPr>
            <a:r>
              <a:rPr lang="en-US" sz="1800" kern="1200" dirty="0">
                <a:latin typeface="+mn-lt"/>
                <a:ea typeface="+mn-ea"/>
                <a:cs typeface="+mn-cs"/>
              </a:rPr>
              <a:t>Recommendations and recommendation strengths voted on by work group during final meeting </a:t>
            </a:r>
          </a:p>
          <a:p>
            <a:pPr marL="0" indent="0">
              <a:spcAft>
                <a:spcPts val="1800"/>
              </a:spcAft>
              <a:buNone/>
            </a:pPr>
            <a:r>
              <a:rPr lang="en-US" sz="1800" kern="1200" dirty="0">
                <a:latin typeface="+mn-lt"/>
                <a:ea typeface="+mn-ea"/>
                <a:cs typeface="+mn-cs"/>
              </a:rPr>
              <a:t>Approved and adopted by simple majority (60%) when voting on every recommendation </a:t>
            </a:r>
          </a:p>
          <a:p>
            <a:pPr marL="0" indent="0">
              <a:spcAft>
                <a:spcPts val="1800"/>
              </a:spcAft>
              <a:buNone/>
            </a:pPr>
            <a:r>
              <a:rPr lang="en-US" sz="1800" kern="1200" dirty="0">
                <a:latin typeface="+mn-lt"/>
                <a:ea typeface="+mn-ea"/>
                <a:cs typeface="+mn-cs"/>
              </a:rPr>
              <a:t>If disagreement, further discussion to whether the disagreement could be resolved </a:t>
            </a:r>
          </a:p>
        </p:txBody>
      </p:sp>
      <p:sp>
        <p:nvSpPr>
          <p:cNvPr id="4" name="Footer Placeholder 3">
            <a:extLst>
              <a:ext uri="{FF2B5EF4-FFF2-40B4-BE49-F238E27FC236}">
                <a16:creationId xmlns:a16="http://schemas.microsoft.com/office/drawing/2014/main" id="{A3C8287B-3933-4305-A891-D333CACEAC2C}"/>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2020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162794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5C1AD-0A80-497A-8525-95F98DF0D20E}"/>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C07580EC-F8D4-427E-B330-3FEBB4D7B218}"/>
              </a:ext>
            </a:extLst>
          </p:cNvPr>
          <p:cNvSpPr txBox="1">
            <a:spLocks/>
          </p:cNvSpPr>
          <p:nvPr/>
        </p:nvSpPr>
        <p:spPr>
          <a:xfrm>
            <a:off x="523875" y="50771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GUIDELINE LANGUAGE STEMS  </a:t>
            </a:r>
          </a:p>
        </p:txBody>
      </p:sp>
      <p:graphicFrame>
        <p:nvGraphicFramePr>
          <p:cNvPr id="5" name="Table 4">
            <a:extLst>
              <a:ext uri="{FF2B5EF4-FFF2-40B4-BE49-F238E27FC236}">
                <a16:creationId xmlns:a16="http://schemas.microsoft.com/office/drawing/2014/main" id="{38501645-DE09-4F28-B498-2F980E70C63F}"/>
              </a:ext>
            </a:extLst>
          </p:cNvPr>
          <p:cNvGraphicFramePr>
            <a:graphicFrameLocks noGrp="1"/>
          </p:cNvGraphicFramePr>
          <p:nvPr>
            <p:extLst>
              <p:ext uri="{D42A27DB-BD31-4B8C-83A1-F6EECF244321}">
                <p14:modId xmlns:p14="http://schemas.microsoft.com/office/powerpoint/2010/main" val="4286334615"/>
              </p:ext>
            </p:extLst>
          </p:nvPr>
        </p:nvGraphicFramePr>
        <p:xfrm>
          <a:off x="1597819" y="1471612"/>
          <a:ext cx="8977311" cy="3990975"/>
        </p:xfrm>
        <a:graphic>
          <a:graphicData uri="http://schemas.openxmlformats.org/drawingml/2006/table">
            <a:tbl>
              <a:tblPr firstRow="1" bandRow="1">
                <a:tableStyleId>{E8034E78-7F5D-4C2E-B375-FC64B27BC917}</a:tableStyleId>
              </a:tblPr>
              <a:tblGrid>
                <a:gridCol w="4538661">
                  <a:extLst>
                    <a:ext uri="{9D8B030D-6E8A-4147-A177-3AD203B41FA5}">
                      <a16:colId xmlns:a16="http://schemas.microsoft.com/office/drawing/2014/main" val="265715639"/>
                    </a:ext>
                  </a:extLst>
                </a:gridCol>
                <a:gridCol w="4438650">
                  <a:extLst>
                    <a:ext uri="{9D8B030D-6E8A-4147-A177-3AD203B41FA5}">
                      <a16:colId xmlns:a16="http://schemas.microsoft.com/office/drawing/2014/main" val="1286103178"/>
                    </a:ext>
                  </a:extLst>
                </a:gridCol>
              </a:tblGrid>
              <a:tr h="252550">
                <a:tc>
                  <a:txBody>
                    <a:bodyPr/>
                    <a:lstStyle/>
                    <a:p>
                      <a:pPr algn="ctr"/>
                      <a:r>
                        <a:rPr lang="en-US" sz="1800" dirty="0"/>
                        <a:t>GUIDELINE LANGUAGE STEMS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OF RECOMMENDATION</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990600">
                <a:tc>
                  <a:txBody>
                    <a:bodyPr/>
                    <a:lstStyle/>
                    <a:p>
                      <a:pPr algn="ctr"/>
                      <a:r>
                        <a:rPr lang="en-US" sz="1600" dirty="0">
                          <a:solidFill>
                            <a:schemeClr val="tx1"/>
                          </a:solidFill>
                        </a:rPr>
                        <a:t>Strong evidence supports that the practitioner should/should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STRONG</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522633"/>
                  </a:ext>
                </a:extLst>
              </a:tr>
              <a:tr h="878205">
                <a:tc>
                  <a:txBody>
                    <a:bodyPr/>
                    <a:lstStyle/>
                    <a:p>
                      <a:pPr algn="ctr"/>
                      <a:r>
                        <a:rPr lang="en-US" sz="1600" dirty="0">
                          <a:solidFill>
                            <a:schemeClr val="tx1"/>
                          </a:solidFill>
                        </a:rPr>
                        <a:t>Moderate evidence supports that the practitioner could/could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kern="1200" cap="all" baseline="0" dirty="0">
                          <a:solidFill>
                            <a:schemeClr val="tx1"/>
                          </a:solidFill>
                          <a:effectLst/>
                        </a:rPr>
                        <a:t>MODERATE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967458"/>
                  </a:ext>
                </a:extLst>
              </a:tr>
              <a:tr h="878205">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Limited evidence supports that the practitioner might/might not do X, because…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600" kern="1400" cap="all" baseline="0" dirty="0">
                          <a:ln>
                            <a:noFill/>
                          </a:ln>
                          <a:solidFill>
                            <a:schemeClr val="tx1"/>
                          </a:solidFill>
                          <a:effectLst/>
                        </a:rPr>
                        <a:t>LIMITED</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524990"/>
                  </a:ext>
                </a:extLst>
              </a:tr>
              <a:tr h="878205">
                <a:tc>
                  <a:txBody>
                    <a:bodyPr/>
                    <a:lstStyle/>
                    <a:p>
                      <a:pPr algn="ctr"/>
                      <a:r>
                        <a:rPr lang="en-US" sz="1600" dirty="0">
                          <a:solidFill>
                            <a:schemeClr val="tx1"/>
                          </a:solidFill>
                        </a:rPr>
                        <a:t>In the absence of reliable evidence, it is in the opinion of this guideline work group that…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600" kern="1200" cap="all" baseline="0" dirty="0">
                          <a:ln>
                            <a:noFill/>
                          </a:ln>
                          <a:solidFill>
                            <a:schemeClr val="tx1"/>
                          </a:solidFill>
                          <a:effectLst/>
                        </a:rPr>
                        <a:t>CONSENSUS</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991612"/>
                  </a:ext>
                </a:extLst>
              </a:tr>
            </a:tbl>
          </a:graphicData>
        </a:graphic>
      </p:graphicFrame>
    </p:spTree>
    <p:extLst>
      <p:ext uri="{BB962C8B-B14F-4D97-AF65-F5344CB8AC3E}">
        <p14:creationId xmlns:p14="http://schemas.microsoft.com/office/powerpoint/2010/main" val="422116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71230F-7332-457A-B2B6-8C49A75B606F}"/>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42B493E-F245-431B-9840-DC9E84B3B95E}"/>
              </a:ext>
            </a:extLst>
          </p:cNvPr>
          <p:cNvSpPr txBox="1">
            <a:spLocks/>
          </p:cNvSpPr>
          <p:nvPr/>
        </p:nvSpPr>
        <p:spPr>
          <a:xfrm>
            <a:off x="523875" y="70774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PEER REVIEW     </a:t>
            </a:r>
          </a:p>
        </p:txBody>
      </p:sp>
      <p:sp>
        <p:nvSpPr>
          <p:cNvPr id="8" name="Content Placeholder 2">
            <a:extLst>
              <a:ext uri="{FF2B5EF4-FFF2-40B4-BE49-F238E27FC236}">
                <a16:creationId xmlns:a16="http://schemas.microsoft.com/office/drawing/2014/main" id="{37A4041F-EE2F-46FB-BE58-A808A5595740}"/>
              </a:ext>
            </a:extLst>
          </p:cNvPr>
          <p:cNvSpPr>
            <a:spLocks noGrp="1"/>
          </p:cNvSpPr>
          <p:nvPr>
            <p:ph idx="1"/>
          </p:nvPr>
        </p:nvSpPr>
        <p:spPr>
          <a:xfrm>
            <a:off x="6086475" y="1039906"/>
            <a:ext cx="4931816" cy="4854388"/>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Guideline draft sent for peer review to external experts</a:t>
            </a:r>
          </a:p>
          <a:p>
            <a:pPr marL="457200" indent="-457200">
              <a:lnSpc>
                <a:spcPct val="100000"/>
              </a:lnSpc>
              <a:spcBef>
                <a:spcPts val="0"/>
              </a:spcBef>
              <a:spcAft>
                <a:spcPts val="1800"/>
              </a:spcAft>
              <a:buFont typeface="Wingdings" panose="05000000000000000000" pitchFamily="2" charset="2"/>
              <a:buChar char="§"/>
            </a:pPr>
            <a:r>
              <a:rPr lang="en-US" sz="2400" dirty="0"/>
              <a:t>Comments and draft of responses reviewed by work group members</a:t>
            </a:r>
          </a:p>
          <a:p>
            <a:pPr marL="457200" indent="-457200">
              <a:lnSpc>
                <a:spcPct val="100000"/>
              </a:lnSpc>
              <a:spcBef>
                <a:spcPts val="0"/>
              </a:spcBef>
              <a:spcAft>
                <a:spcPts val="1800"/>
              </a:spcAft>
              <a:buFont typeface="Wingdings" panose="05000000000000000000" pitchFamily="2" charset="2"/>
              <a:buChar char="§"/>
            </a:pPr>
            <a:r>
              <a:rPr lang="en-US" sz="2400" dirty="0"/>
              <a:t>Recommendation changes required a majority vote by work group</a:t>
            </a:r>
          </a:p>
          <a:p>
            <a:pPr marL="457200" indent="-457200">
              <a:lnSpc>
                <a:spcPct val="100000"/>
              </a:lnSpc>
              <a:spcBef>
                <a:spcPts val="0"/>
              </a:spcBef>
              <a:spcAft>
                <a:spcPts val="1800"/>
              </a:spcAft>
              <a:buFont typeface="Wingdings" panose="05000000000000000000" pitchFamily="2" charset="2"/>
              <a:buChar char="§"/>
            </a:pPr>
            <a:r>
              <a:rPr lang="en-US" sz="2400" dirty="0"/>
              <a:t>A detailed report of all resulting revisions is published with the guideline document </a:t>
            </a:r>
          </a:p>
        </p:txBody>
      </p:sp>
      <p:pic>
        <p:nvPicPr>
          <p:cNvPr id="5" name="Picture 4" descr="A picture containing indoor&#10;&#10;Description generated with very high confidence">
            <a:extLst>
              <a:ext uri="{FF2B5EF4-FFF2-40B4-BE49-F238E27FC236}">
                <a16:creationId xmlns:a16="http://schemas.microsoft.com/office/drawing/2014/main" id="{F01FACA6-2EE8-4924-B11A-57DCCAD0D6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0240" y="1805563"/>
            <a:ext cx="4931816" cy="3290226"/>
          </a:xfrm>
          <a:prstGeom prst="rect">
            <a:avLst/>
          </a:prstGeom>
          <a:ln>
            <a:noFill/>
          </a:ln>
          <a:effectLst>
            <a:outerShdw blurRad="190500" algn="tl" rotWithShape="0">
              <a:srgbClr val="000000">
                <a:alpha val="70000"/>
              </a:srgbClr>
            </a:outerShdw>
            <a:softEdge rad="31750"/>
          </a:effectLst>
        </p:spPr>
      </p:pic>
    </p:spTree>
    <p:extLst>
      <p:ext uri="{BB962C8B-B14F-4D97-AF65-F5344CB8AC3E}">
        <p14:creationId xmlns:p14="http://schemas.microsoft.com/office/powerpoint/2010/main" val="55276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18A053-4283-488D-BDFB-DF7FC3B1B9B7}"/>
              </a:ext>
            </a:extLst>
          </p:cNvPr>
          <p:cNvSpPr txBox="1">
            <a:spLocks/>
          </p:cNvSpPr>
          <p:nvPr/>
        </p:nvSpPr>
        <p:spPr>
          <a:xfrm>
            <a:off x="838200" y="703387"/>
            <a:ext cx="3932237" cy="6002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PUBLIC COMMENT      </a:t>
            </a:r>
          </a:p>
        </p:txBody>
      </p:sp>
      <p:sp>
        <p:nvSpPr>
          <p:cNvPr id="6" name="Content Placeholder 2">
            <a:extLst>
              <a:ext uri="{FF2B5EF4-FFF2-40B4-BE49-F238E27FC236}">
                <a16:creationId xmlns:a16="http://schemas.microsoft.com/office/drawing/2014/main" id="{BE786C88-A43D-4A7F-9587-3BBECC76AA5B}"/>
              </a:ext>
            </a:extLst>
          </p:cNvPr>
          <p:cNvSpPr>
            <a:spLocks noGrp="1"/>
          </p:cNvSpPr>
          <p:nvPr>
            <p:ph type="body" sz="half" idx="2"/>
          </p:nvPr>
        </p:nvSpPr>
        <p:spPr>
          <a:xfrm>
            <a:off x="838200" y="1514623"/>
            <a:ext cx="3932237" cy="3811588"/>
          </a:xfrm>
          <a:prstGeom prst="rect">
            <a:avLst/>
          </a:prstGeom>
          <a:ln>
            <a:noFill/>
          </a:ln>
        </p:spPr>
        <p:txBody>
          <a:bodyPr vert="horz" lIns="91440" tIns="45720" rIns="91440" bIns="45720" rtlCol="0">
            <a:noAutofit/>
          </a:bodyPr>
          <a:lstStyle/>
          <a:p>
            <a:pPr>
              <a:spcBef>
                <a:spcPts val="0"/>
              </a:spcBef>
              <a:spcAft>
                <a:spcPts val="1200"/>
              </a:spcAft>
            </a:pPr>
            <a:r>
              <a:rPr lang="en-US" sz="1800" kern="1200" dirty="0">
                <a:latin typeface="+mn-lt"/>
                <a:ea typeface="+mn-ea"/>
                <a:cs typeface="+mn-cs"/>
              </a:rPr>
              <a:t>Following peer review modifications, CPG undergoes public commentary period </a:t>
            </a:r>
          </a:p>
          <a:p>
            <a:pPr>
              <a:spcBef>
                <a:spcPts val="0"/>
              </a:spcBef>
              <a:spcAft>
                <a:spcPts val="1200"/>
              </a:spcAft>
            </a:pPr>
            <a:r>
              <a:rPr lang="en-US" sz="1800" kern="1200" dirty="0">
                <a:latin typeface="+mn-lt"/>
                <a:ea typeface="+mn-ea"/>
                <a:cs typeface="+mn-cs"/>
              </a:rPr>
              <a:t>Comments are solicited from: </a:t>
            </a:r>
          </a:p>
          <a:p>
            <a:pPr>
              <a:spcBef>
                <a:spcPts val="0"/>
              </a:spcBef>
              <a:spcAft>
                <a:spcPts val="1200"/>
              </a:spcAft>
            </a:pPr>
            <a:r>
              <a:rPr lang="en-US" sz="1800" kern="1200" dirty="0">
                <a:latin typeface="+mn-lt"/>
                <a:ea typeface="+mn-ea"/>
                <a:cs typeface="+mn-cs"/>
              </a:rPr>
              <a:t>AAOS Board of Directors</a:t>
            </a:r>
          </a:p>
          <a:p>
            <a:pPr>
              <a:spcBef>
                <a:spcPts val="0"/>
              </a:spcBef>
              <a:spcAft>
                <a:spcPts val="1200"/>
              </a:spcAft>
            </a:pPr>
            <a:r>
              <a:rPr lang="en-US" sz="1800" kern="1200" dirty="0">
                <a:latin typeface="+mn-lt"/>
                <a:ea typeface="+mn-ea"/>
                <a:cs typeface="+mn-cs"/>
              </a:rPr>
              <a:t>AAOS Council on Research and Quality</a:t>
            </a:r>
          </a:p>
          <a:p>
            <a:pPr>
              <a:spcBef>
                <a:spcPts val="0"/>
              </a:spcBef>
              <a:spcAft>
                <a:spcPts val="1200"/>
              </a:spcAft>
            </a:pPr>
            <a:r>
              <a:rPr lang="en-US" sz="1800" kern="1200" dirty="0">
                <a:latin typeface="+mn-lt"/>
                <a:ea typeface="+mn-ea"/>
                <a:cs typeface="+mn-cs"/>
              </a:rPr>
              <a:t>AAOS Committee on Evidence-Based Quality and Value</a:t>
            </a:r>
          </a:p>
          <a:p>
            <a:pPr>
              <a:spcBef>
                <a:spcPts val="0"/>
              </a:spcBef>
              <a:spcAft>
                <a:spcPts val="1200"/>
              </a:spcAft>
            </a:pPr>
            <a:r>
              <a:rPr lang="en-US" sz="1800" kern="1200" dirty="0">
                <a:latin typeface="+mn-lt"/>
                <a:ea typeface="+mn-ea"/>
                <a:cs typeface="+mn-cs"/>
              </a:rPr>
              <a:t>AAOS Board of Councilors</a:t>
            </a:r>
          </a:p>
          <a:p>
            <a:pPr>
              <a:spcBef>
                <a:spcPts val="0"/>
              </a:spcBef>
              <a:spcAft>
                <a:spcPts val="1200"/>
              </a:spcAft>
            </a:pPr>
            <a:r>
              <a:rPr lang="en-US" sz="1800" kern="1200" dirty="0">
                <a:latin typeface="+mn-lt"/>
                <a:ea typeface="+mn-ea"/>
                <a:cs typeface="+mn-cs"/>
              </a:rPr>
              <a:t>AAOS Board of Specialty Societies</a:t>
            </a:r>
          </a:p>
          <a:p>
            <a:pPr>
              <a:spcBef>
                <a:spcPts val="0"/>
              </a:spcBef>
              <a:spcAft>
                <a:spcPts val="1200"/>
              </a:spcAft>
            </a:pPr>
            <a:r>
              <a:rPr lang="en-US" sz="1800" kern="1200" dirty="0">
                <a:latin typeface="+mn-lt"/>
                <a:ea typeface="+mn-ea"/>
                <a:cs typeface="+mn-cs"/>
              </a:rPr>
              <a:t>200 commentators have the opportunity to provide input </a:t>
            </a:r>
          </a:p>
        </p:txBody>
      </p:sp>
      <p:sp>
        <p:nvSpPr>
          <p:cNvPr id="4" name="Footer Placeholder 3">
            <a:extLst>
              <a:ext uri="{FF2B5EF4-FFF2-40B4-BE49-F238E27FC236}">
                <a16:creationId xmlns:a16="http://schemas.microsoft.com/office/drawing/2014/main" id="{2B1C636D-5398-4518-83D3-17968ECD6DF1}"/>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2020 American Academy of </a:t>
            </a:r>
            <a:r>
              <a:rPr lang="en-US" kern="1200" dirty="0" err="1">
                <a:latin typeface="+mn-lt"/>
                <a:ea typeface="+mn-ea"/>
                <a:cs typeface="+mn-cs"/>
              </a:rPr>
              <a:t>Orthopaedic</a:t>
            </a:r>
            <a:r>
              <a:rPr lang="en-US" kern="1200" dirty="0">
                <a:latin typeface="+mn-lt"/>
                <a:ea typeface="+mn-ea"/>
                <a:cs typeface="+mn-cs"/>
              </a:rPr>
              <a:t> Surgeons </a:t>
            </a:r>
          </a:p>
        </p:txBody>
      </p:sp>
      <p:pic>
        <p:nvPicPr>
          <p:cNvPr id="9" name="Picture 8">
            <a:extLst>
              <a:ext uri="{FF2B5EF4-FFF2-40B4-BE49-F238E27FC236}">
                <a16:creationId xmlns:a16="http://schemas.microsoft.com/office/drawing/2014/main" id="{8B37D301-1DF3-46B7-966B-9F12A08D7A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4847" y="1600200"/>
            <a:ext cx="6477000" cy="3810000"/>
          </a:xfrm>
          <a:prstGeom prst="rect">
            <a:avLst/>
          </a:prstGeom>
        </p:spPr>
      </p:pic>
    </p:spTree>
    <p:extLst>
      <p:ext uri="{BB962C8B-B14F-4D97-AF65-F5344CB8AC3E}">
        <p14:creationId xmlns:p14="http://schemas.microsoft.com/office/powerpoint/2010/main" val="170625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D8E4EE-BFAB-45CE-8629-DDE86A93B69A}"/>
              </a:ext>
            </a:extLst>
          </p:cNvPr>
          <p:cNvSpPr>
            <a:spLocks noGrp="1"/>
          </p:cNvSpPr>
          <p:nvPr>
            <p:ph type="ftr" sz="quarter" idx="11"/>
          </p:nvPr>
        </p:nvSpPr>
        <p:spPr>
          <a:xfrm>
            <a:off x="7529056" y="6356360"/>
            <a:ext cx="4114800" cy="365125"/>
          </a:xfrm>
        </p:spPr>
        <p:txBody>
          <a:bodyPr/>
          <a:lstStyle/>
          <a:p>
            <a:pPr algn="r"/>
            <a:r>
              <a:rPr lang="en-US" dirty="0"/>
              <a:t>© 2020 American Academy of </a:t>
            </a:r>
            <a:r>
              <a:rPr lang="en-US" dirty="0" err="1"/>
              <a:t>Orthopaedic</a:t>
            </a:r>
            <a:r>
              <a:rPr lang="en-US" dirty="0"/>
              <a:t> Surgeons </a:t>
            </a:r>
          </a:p>
        </p:txBody>
      </p:sp>
      <p:sp>
        <p:nvSpPr>
          <p:cNvPr id="5" name="TextBox 4">
            <a:extLst>
              <a:ext uri="{FF2B5EF4-FFF2-40B4-BE49-F238E27FC236}">
                <a16:creationId xmlns:a16="http://schemas.microsoft.com/office/drawing/2014/main" id="{A4996B32-37E7-4E45-A3AE-2F40342FE5E8}"/>
              </a:ext>
            </a:extLst>
          </p:cNvPr>
          <p:cNvSpPr txBox="1"/>
          <p:nvPr/>
        </p:nvSpPr>
        <p:spPr>
          <a:xfrm>
            <a:off x="521212" y="703634"/>
            <a:ext cx="6208734" cy="584775"/>
          </a:xfrm>
          <a:prstGeom prst="rect">
            <a:avLst/>
          </a:prstGeom>
          <a:noFill/>
        </p:spPr>
        <p:txBody>
          <a:bodyPr wrap="square" rtlCol="0">
            <a:spAutoFit/>
          </a:bodyPr>
          <a:lstStyle/>
          <a:p>
            <a:r>
              <a:rPr lang="en-US" sz="3200" dirty="0">
                <a:solidFill>
                  <a:schemeClr val="tx1">
                    <a:lumMod val="65000"/>
                    <a:lumOff val="35000"/>
                  </a:schemeClr>
                </a:solidFill>
                <a:effectLst>
                  <a:outerShdw blurRad="38100" dist="38100" dir="2700000" algn="tl">
                    <a:srgbClr val="000000">
                      <a:alpha val="43137"/>
                    </a:srgbClr>
                  </a:outerShdw>
                </a:effectLst>
                <a:latin typeface="+mj-lt"/>
                <a:cs typeface="Times New Roman" panose="02020603050405020304" pitchFamily="18" charset="0"/>
              </a:rPr>
              <a:t>FINAL MEETING</a:t>
            </a:r>
            <a:endParaRPr lang="en-US" sz="3200"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7BD87616-CCCA-4A10-9949-6981B6F372C1}"/>
              </a:ext>
            </a:extLst>
          </p:cNvPr>
          <p:cNvSpPr txBox="1"/>
          <p:nvPr/>
        </p:nvSpPr>
        <p:spPr>
          <a:xfrm>
            <a:off x="648586" y="1628328"/>
            <a:ext cx="4508205" cy="1846659"/>
          </a:xfrm>
          <a:prstGeom prst="rect">
            <a:avLst/>
          </a:prstGeom>
          <a:noFill/>
        </p:spPr>
        <p:txBody>
          <a:bodyPr wrap="square" rtlCol="0">
            <a:spAutoFit/>
          </a:bodyPr>
          <a:lstStyle/>
          <a:p>
            <a:pPr>
              <a:spcAft>
                <a:spcPts val="1200"/>
              </a:spcAft>
            </a:pPr>
            <a:r>
              <a:rPr lang="en-US" sz="2400" b="1" dirty="0">
                <a:solidFill>
                  <a:schemeClr val="tx1">
                    <a:lumMod val="65000"/>
                    <a:lumOff val="35000"/>
                  </a:schemeClr>
                </a:solidFill>
              </a:rPr>
              <a:t>The work group is charged with:</a:t>
            </a:r>
            <a:endParaRPr lang="en-US" b="1"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Review of data summaries</a:t>
            </a:r>
          </a:p>
          <a:p>
            <a:pPr marL="342900" indent="-342900">
              <a:buFont typeface="Wingdings" panose="05000000000000000000" pitchFamily="2" charset="2"/>
              <a:buChar char="§"/>
            </a:pPr>
            <a:r>
              <a:rPr lang="en-US" sz="2000" dirty="0">
                <a:solidFill>
                  <a:schemeClr val="tx1">
                    <a:lumMod val="65000"/>
                    <a:lumOff val="35000"/>
                  </a:schemeClr>
                </a:solidFill>
              </a:rPr>
              <a:t>Final recommendation language</a:t>
            </a:r>
          </a:p>
          <a:p>
            <a:pPr marL="342900" indent="-342900">
              <a:buFont typeface="Wingdings" panose="05000000000000000000" pitchFamily="2" charset="2"/>
              <a:buChar char="§"/>
            </a:pPr>
            <a:r>
              <a:rPr lang="en-US" sz="2000" dirty="0">
                <a:solidFill>
                  <a:schemeClr val="tx1">
                    <a:lumMod val="65000"/>
                    <a:lumOff val="35000"/>
                  </a:schemeClr>
                </a:solidFill>
              </a:rPr>
              <a:t>Rationale and risk/harm construction</a:t>
            </a:r>
          </a:p>
          <a:p>
            <a:pPr marL="342900" indent="-342900">
              <a:buFont typeface="Wingdings" panose="05000000000000000000" pitchFamily="2" charset="2"/>
              <a:buChar char="§"/>
            </a:pPr>
            <a:r>
              <a:rPr lang="en-US" sz="2000" dirty="0">
                <a:solidFill>
                  <a:schemeClr val="tx1">
                    <a:lumMod val="65000"/>
                    <a:lumOff val="35000"/>
                  </a:schemeClr>
                </a:solidFill>
              </a:rPr>
              <a:t>Future research </a:t>
            </a:r>
          </a:p>
        </p:txBody>
      </p:sp>
      <p:pic>
        <p:nvPicPr>
          <p:cNvPr id="10" name="Picture 9" descr="A picture containing LEGO, toy, indoor&#10;&#10;Description generated with very high confidence">
            <a:extLst>
              <a:ext uri="{FF2B5EF4-FFF2-40B4-BE49-F238E27FC236}">
                <a16:creationId xmlns:a16="http://schemas.microsoft.com/office/drawing/2014/main" id="{C7487B98-CD29-49F8-86A5-DF94ACA190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9444" y="1124333"/>
            <a:ext cx="5500880" cy="4827638"/>
          </a:xfrm>
          <a:prstGeom prst="rect">
            <a:avLst/>
          </a:prstGeom>
          <a:effectLst>
            <a:softEdge rad="317500"/>
          </a:effectLst>
        </p:spPr>
      </p:pic>
    </p:spTree>
    <p:extLst>
      <p:ext uri="{BB962C8B-B14F-4D97-AF65-F5344CB8AC3E}">
        <p14:creationId xmlns:p14="http://schemas.microsoft.com/office/powerpoint/2010/main" val="825203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5915" y="787160"/>
            <a:ext cx="11125200" cy="685799"/>
          </a:xfrm>
        </p:spPr>
        <p:txBody>
          <a:bodyPr>
            <a:noAutofit/>
          </a:bodyPr>
          <a:lstStyle/>
          <a:p>
            <a:r>
              <a:rPr lang="en-US" b="0" dirty="0">
                <a:effectLst>
                  <a:outerShdw blurRad="38100" dist="38100" dir="2700000" algn="tl">
                    <a:srgbClr val="000000">
                      <a:alpha val="43137"/>
                    </a:srgbClr>
                  </a:outerShdw>
                </a:effectLst>
                <a:latin typeface="+mj-lt"/>
              </a:rPr>
              <a:t>TREATMENT OF PEDIATRIC DIAPHYSEAL FEMUR FRACTURES</a:t>
            </a:r>
            <a:br>
              <a:rPr lang="en-US" b="0" dirty="0">
                <a:effectLst>
                  <a:outerShdw blurRad="38100" dist="38100" dir="2700000" algn="tl">
                    <a:srgbClr val="000000">
                      <a:alpha val="43137"/>
                    </a:srgbClr>
                  </a:outerShdw>
                </a:effectLst>
                <a:latin typeface="+mj-lt"/>
              </a:rPr>
            </a:br>
            <a:r>
              <a:rPr lang="en-US" b="0" dirty="0">
                <a:effectLst>
                  <a:outerShdw blurRad="38100" dist="38100" dir="2700000" algn="tl">
                    <a:srgbClr val="000000">
                      <a:alpha val="43137"/>
                    </a:srgbClr>
                  </a:outerShdw>
                </a:effectLst>
                <a:latin typeface="+mj-lt"/>
              </a:rPr>
              <a:t>CLINICAL PRACTICE GUIDELINE OVERVIEW </a:t>
            </a:r>
          </a:p>
        </p:txBody>
      </p:sp>
      <p:sp>
        <p:nvSpPr>
          <p:cNvPr id="3" name="Content Placeholder 2">
            <a:extLst>
              <a:ext uri="{FF2B5EF4-FFF2-40B4-BE49-F238E27FC236}">
                <a16:creationId xmlns:a16="http://schemas.microsoft.com/office/drawing/2014/main" id="{A56E0061-6A41-40A7-A087-42DC3DB0FC08}"/>
              </a:ext>
            </a:extLst>
          </p:cNvPr>
          <p:cNvSpPr>
            <a:spLocks noGrp="1"/>
          </p:cNvSpPr>
          <p:nvPr>
            <p:ph idx="1"/>
          </p:nvPr>
        </p:nvSpPr>
        <p:spPr>
          <a:xfrm>
            <a:off x="515915" y="1747783"/>
            <a:ext cx="6307579" cy="4414550"/>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Based on a systematic review of published studies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Addresses the treatment of isolated diaphyseal femur fractures in children who have not yet reached skeletal maturity.</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Highlights limitations in literature and areas requiring future research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Trained physicians and surgeons are intended users</a:t>
            </a:r>
          </a:p>
          <a:p>
            <a:pPr marL="0" indent="0">
              <a:buFont typeface="Wingdings" panose="05000000000000000000" pitchFamily="2" charset="2"/>
              <a:buNone/>
            </a:pPr>
            <a:endParaRPr lang="en-US" sz="2400" dirty="0"/>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Tree>
    <p:extLst>
      <p:ext uri="{BB962C8B-B14F-4D97-AF65-F5344CB8AC3E}">
        <p14:creationId xmlns:p14="http://schemas.microsoft.com/office/powerpoint/2010/main" val="2789682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5915" y="1007132"/>
            <a:ext cx="11125200" cy="465827"/>
          </a:xfrm>
        </p:spPr>
        <p:txBody>
          <a:bodyPr>
            <a:noAutofit/>
          </a:bodyPr>
          <a:lstStyle/>
          <a:p>
            <a:r>
              <a:rPr lang="en-US" sz="2800" b="0" dirty="0">
                <a:effectLst>
                  <a:outerShdw blurRad="38100" dist="38100" dir="2700000" algn="tl">
                    <a:srgbClr val="000000">
                      <a:alpha val="43137"/>
                    </a:srgbClr>
                  </a:outerShdw>
                </a:effectLst>
                <a:latin typeface="+mj-lt"/>
              </a:rPr>
              <a:t>2020 REPORT FOR THE UPDATE OF THE 2009 CLINICAL PRACTICE GUIDELINE ON THE TREATMENT OF PEDIATRIC DIAPHYSEAL FEMUR FRACTURES (REISSUED 2015)</a:t>
            </a:r>
          </a:p>
        </p:txBody>
      </p:sp>
      <p:sp>
        <p:nvSpPr>
          <p:cNvPr id="3" name="Content Placeholder 2">
            <a:extLst>
              <a:ext uri="{FF2B5EF4-FFF2-40B4-BE49-F238E27FC236}">
                <a16:creationId xmlns:a16="http://schemas.microsoft.com/office/drawing/2014/main" id="{A56E0061-6A41-40A7-A087-42DC3DB0FC08}"/>
              </a:ext>
            </a:extLst>
          </p:cNvPr>
          <p:cNvSpPr>
            <a:spLocks noGrp="1"/>
          </p:cNvSpPr>
          <p:nvPr>
            <p:ph idx="1"/>
          </p:nvPr>
        </p:nvSpPr>
        <p:spPr>
          <a:xfrm>
            <a:off x="515915" y="2040795"/>
            <a:ext cx="10060070" cy="3850718"/>
          </a:xfrm>
        </p:spPr>
        <p:txBody>
          <a:bodyPr>
            <a:normAutofit fontScale="92500" lnSpcReduction="20000"/>
          </a:bodyPr>
          <a:lstStyle/>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Guideline greater than 5 years old and is reviewed very five years.</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New studies were published.</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Not sufficient to warrant changing scope of guideline.</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Due to paucity of evidence and relevance of existing scope, guideline was approved via the AAOS Rapid Update Methodology.</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New additions based on newly available evidence relevant to original PICO questions and resulting guideline recommendations.</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Only recommendations were updated.  All other information (e.g., methods, work group roster, recommendation rationales) remain that of original 2009 guideline.</a:t>
            </a:r>
            <a:endParaRPr lang="en-US" sz="2400" dirty="0"/>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Tree>
    <p:extLst>
      <p:ext uri="{BB962C8B-B14F-4D97-AF65-F5344CB8AC3E}">
        <p14:creationId xmlns:p14="http://schemas.microsoft.com/office/powerpoint/2010/main" val="50242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B66CD4-5611-4DDA-9555-3EEC12C4B93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98AC9135-DC5E-4AD5-82E1-F53724232466}"/>
              </a:ext>
            </a:extLst>
          </p:cNvPr>
          <p:cNvSpPr txBox="1">
            <a:spLocks/>
          </p:cNvSpPr>
          <p:nvPr/>
        </p:nvSpPr>
        <p:spPr>
          <a:xfrm>
            <a:off x="612095" y="70695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CHILD ABUSE</a:t>
            </a:r>
          </a:p>
        </p:txBody>
      </p:sp>
      <p:sp>
        <p:nvSpPr>
          <p:cNvPr id="15" name="Content Placeholder 2">
            <a:extLst>
              <a:ext uri="{FF2B5EF4-FFF2-40B4-BE49-F238E27FC236}">
                <a16:creationId xmlns:a16="http://schemas.microsoft.com/office/drawing/2014/main" id="{B2128C5D-CCBD-4F48-9145-DD95CCF55191}"/>
              </a:ext>
            </a:extLst>
          </p:cNvPr>
          <p:cNvSpPr>
            <a:spLocks noGrp="1"/>
          </p:cNvSpPr>
          <p:nvPr>
            <p:ph idx="1"/>
          </p:nvPr>
        </p:nvSpPr>
        <p:spPr>
          <a:xfrm>
            <a:off x="468464" y="1512502"/>
            <a:ext cx="10515600" cy="79647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that children younger than thirty-six months with a diaphyseal femur fracture be evaluated for child abuse.</a:t>
            </a:r>
            <a:endParaRPr lang="en-US" sz="2000" dirty="0"/>
          </a:p>
        </p:txBody>
      </p:sp>
      <p:grpSp>
        <p:nvGrpSpPr>
          <p:cNvPr id="13" name="Group 12">
            <a:extLst>
              <a:ext uri="{FF2B5EF4-FFF2-40B4-BE49-F238E27FC236}">
                <a16:creationId xmlns:a16="http://schemas.microsoft.com/office/drawing/2014/main" id="{07647008-0BD4-4216-9B07-4E8F11000F93}"/>
              </a:ext>
            </a:extLst>
          </p:cNvPr>
          <p:cNvGrpSpPr/>
          <p:nvPr/>
        </p:nvGrpSpPr>
        <p:grpSpPr>
          <a:xfrm>
            <a:off x="897517" y="3561480"/>
            <a:ext cx="7073423" cy="517354"/>
            <a:chOff x="1044137" y="2640278"/>
            <a:chExt cx="7073423" cy="517354"/>
          </a:xfrm>
        </p:grpSpPr>
        <p:sp>
          <p:nvSpPr>
            <p:cNvPr id="16" name="TextBox 15">
              <a:extLst>
                <a:ext uri="{FF2B5EF4-FFF2-40B4-BE49-F238E27FC236}">
                  <a16:creationId xmlns:a16="http://schemas.microsoft.com/office/drawing/2014/main" id="{62EB50BA-1EA3-4DE8-AA8D-435BAC006997}"/>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17" name="Picture 16">
              <a:extLst>
                <a:ext uri="{FF2B5EF4-FFF2-40B4-BE49-F238E27FC236}">
                  <a16:creationId xmlns:a16="http://schemas.microsoft.com/office/drawing/2014/main" id="{F18C222C-33B3-4A25-859B-46FD9989CE14}"/>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90538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33400" y="66346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INFANT FEMUR FRACTURE</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45053"/>
            <a:ext cx="10515600" cy="870928"/>
          </a:xfrm>
        </p:spPr>
        <p:txBody>
          <a:bodyPr>
            <a:noAutofit/>
          </a:bodyPr>
          <a:lstStyle/>
          <a:p>
            <a:pPr marL="457200" indent="-457200">
              <a:lnSpc>
                <a:spcPct val="100000"/>
              </a:lnSpc>
              <a:buFont typeface="Wingdings" panose="05000000000000000000" pitchFamily="2" charset="2"/>
              <a:buChar char="§"/>
            </a:pPr>
            <a:r>
              <a:rPr lang="en-US" sz="2400" dirty="0"/>
              <a:t>Limited evidence supports treatment with a Pavlik harness or a </a:t>
            </a:r>
            <a:r>
              <a:rPr lang="en-US" sz="2400" dirty="0" err="1"/>
              <a:t>spica</a:t>
            </a:r>
            <a:r>
              <a:rPr lang="en-US" sz="2400" dirty="0"/>
              <a:t> cast for infants six months and younger with a diaphyseal femur fracture, because their outcomes are similar.</a:t>
            </a:r>
          </a:p>
        </p:txBody>
      </p:sp>
      <p:grpSp>
        <p:nvGrpSpPr>
          <p:cNvPr id="11" name="Group 10">
            <a:extLst>
              <a:ext uri="{FF2B5EF4-FFF2-40B4-BE49-F238E27FC236}">
                <a16:creationId xmlns:a16="http://schemas.microsoft.com/office/drawing/2014/main" id="{1AFD14C8-875E-47A1-A273-BBC293859BBD}"/>
              </a:ext>
            </a:extLst>
          </p:cNvPr>
          <p:cNvGrpSpPr/>
          <p:nvPr/>
        </p:nvGrpSpPr>
        <p:grpSpPr>
          <a:xfrm>
            <a:off x="991904" y="3553623"/>
            <a:ext cx="6966076" cy="637188"/>
            <a:chOff x="1187032" y="3296637"/>
            <a:chExt cx="6966076" cy="637188"/>
          </a:xfrm>
        </p:grpSpPr>
        <p:sp>
          <p:nvSpPr>
            <p:cNvPr id="12" name="Content Placeholder 2">
              <a:extLst>
                <a:ext uri="{FF2B5EF4-FFF2-40B4-BE49-F238E27FC236}">
                  <a16:creationId xmlns:a16="http://schemas.microsoft.com/office/drawing/2014/main" id="{F9B11796-50AE-47F8-8D51-767ED24C2801}"/>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A90EE16B-598E-40E5-9CFC-B76DEA02CFC5}"/>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58455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33400" y="72230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EARLY OR DELAYED SPICA CASTING</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465935"/>
            <a:ext cx="10515600" cy="4028279"/>
          </a:xfrm>
        </p:spPr>
        <p:txBody>
          <a:bodyPr>
            <a:normAutofit/>
          </a:bodyPr>
          <a:lstStyle/>
          <a:p>
            <a:pPr marL="457200" indent="-457200">
              <a:lnSpc>
                <a:spcPct val="110000"/>
              </a:lnSpc>
              <a:spcAft>
                <a:spcPts val="600"/>
              </a:spcAft>
              <a:buFont typeface="Wingdings" panose="05000000000000000000" pitchFamily="2" charset="2"/>
              <a:buChar char="§"/>
            </a:pPr>
            <a:r>
              <a:rPr lang="en-US" sz="2400" dirty="0"/>
              <a:t>Moderate evidence supports early </a:t>
            </a:r>
            <a:r>
              <a:rPr lang="en-US" sz="2400" dirty="0" err="1"/>
              <a:t>spica</a:t>
            </a:r>
            <a:r>
              <a:rPr lang="en-US" sz="2400" dirty="0"/>
              <a:t> casting or traction with delayed </a:t>
            </a:r>
            <a:r>
              <a:rPr lang="en-US" sz="2400" dirty="0" err="1"/>
              <a:t>spica</a:t>
            </a:r>
            <a:r>
              <a:rPr lang="en-US" sz="2400" dirty="0"/>
              <a:t> casting for children age six months to five years with a diaphyseal femur fracture with less than 2 cm of shortening.</a:t>
            </a:r>
          </a:p>
        </p:txBody>
      </p:sp>
      <p:grpSp>
        <p:nvGrpSpPr>
          <p:cNvPr id="11" name="Group 10">
            <a:extLst>
              <a:ext uri="{FF2B5EF4-FFF2-40B4-BE49-F238E27FC236}">
                <a16:creationId xmlns:a16="http://schemas.microsoft.com/office/drawing/2014/main" id="{58A1C6AD-327E-4C9C-ADFF-983864C64DA0}"/>
              </a:ext>
            </a:extLst>
          </p:cNvPr>
          <p:cNvGrpSpPr/>
          <p:nvPr/>
        </p:nvGrpSpPr>
        <p:grpSpPr>
          <a:xfrm>
            <a:off x="922496" y="3515957"/>
            <a:ext cx="7406139" cy="513940"/>
            <a:chOff x="965154" y="2815885"/>
            <a:chExt cx="7406139" cy="513940"/>
          </a:xfrm>
        </p:grpSpPr>
        <p:sp>
          <p:nvSpPr>
            <p:cNvPr id="12" name="TextBox 11">
              <a:extLst>
                <a:ext uri="{FF2B5EF4-FFF2-40B4-BE49-F238E27FC236}">
                  <a16:creationId xmlns:a16="http://schemas.microsoft.com/office/drawing/2014/main" id="{E663C91B-9C41-49BA-8CB0-6D70393C0C65}"/>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3" name="Picture 12">
              <a:extLst>
                <a:ext uri="{FF2B5EF4-FFF2-40B4-BE49-F238E27FC236}">
                  <a16:creationId xmlns:a16="http://schemas.microsoft.com/office/drawing/2014/main" id="{E76E038A-A718-4C1C-9922-F2650577F7CB}"/>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8958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5FAEC9-4D2C-48E0-AD9C-FCDF90884163}"/>
              </a:ext>
            </a:extLst>
          </p:cNvPr>
          <p:cNvSpPr txBox="1"/>
          <p:nvPr/>
        </p:nvSpPr>
        <p:spPr>
          <a:xfrm>
            <a:off x="533398" y="699864"/>
            <a:ext cx="11125200" cy="685800"/>
          </a:xfrm>
          <a:prstGeom prst="rect">
            <a:avLst/>
          </a:prstGeom>
        </p:spPr>
        <p:txBody>
          <a:bodyPr vert="horz" lIns="91440" tIns="45720" rIns="91440" bIns="45720" rtlCol="0" anchor="ctr">
            <a:normAutofit/>
          </a:bodyPr>
          <a:lstStyle/>
          <a:p>
            <a:pPr defTabSz="685766">
              <a:lnSpc>
                <a:spcPct val="90000"/>
              </a:lnSpc>
              <a:spcBef>
                <a:spcPct val="0"/>
              </a:spcBef>
              <a:spcAft>
                <a:spcPts val="600"/>
              </a:spcAft>
            </a:pPr>
            <a:r>
              <a:rPr lang="en-US" sz="3200" b="1" kern="1200" dirty="0">
                <a:ln>
                  <a:no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WHAT IS A CLINICAL PRACTICE GUIDELINE?</a:t>
            </a:r>
          </a:p>
        </p:txBody>
      </p:sp>
      <p:sp>
        <p:nvSpPr>
          <p:cNvPr id="6" name="TextBox 5">
            <a:extLst>
              <a:ext uri="{FF2B5EF4-FFF2-40B4-BE49-F238E27FC236}">
                <a16:creationId xmlns:a16="http://schemas.microsoft.com/office/drawing/2014/main" id="{F462D523-7622-4CB3-A6B3-60BCDC2EEA5C}"/>
              </a:ext>
            </a:extLst>
          </p:cNvPr>
          <p:cNvSpPr txBox="1"/>
          <p:nvPr/>
        </p:nvSpPr>
        <p:spPr>
          <a:xfrm>
            <a:off x="839789" y="1751124"/>
            <a:ext cx="5157787" cy="3886930"/>
          </a:xfrm>
          <a:prstGeom prst="rect">
            <a:avLst/>
          </a:prstGeom>
          <a:ln>
            <a:noFill/>
          </a:ln>
        </p:spPr>
        <p:txBody>
          <a:bodyPr vert="horz" lIns="91440" tIns="45720" rIns="91440" bIns="45720" rtlCol="0">
            <a:normAutofit/>
          </a:bodyPr>
          <a:lstStyle/>
          <a:p>
            <a:pPr defTabSz="685766">
              <a:lnSpc>
                <a:spcPct val="90000"/>
              </a:lnSpc>
              <a:spcAft>
                <a:spcPts val="600"/>
              </a:spcAft>
            </a:pPr>
            <a:r>
              <a:rPr lang="en-US" sz="3200" u="sng" dirty="0">
                <a:ln w="0"/>
                <a:solidFill>
                  <a:schemeClr val="accent6"/>
                </a:solidFill>
                <a:effectLst>
                  <a:outerShdw blurRad="38100" dist="19050" dir="2700000" algn="tl" rotWithShape="0">
                    <a:schemeClr val="dk1">
                      <a:alpha val="40000"/>
                    </a:schemeClr>
                  </a:outerShdw>
                </a:effectLst>
              </a:rPr>
              <a:t>Clinical Practice Guideline</a:t>
            </a:r>
          </a:p>
          <a:p>
            <a:pPr defTabSz="685766">
              <a:lnSpc>
                <a:spcPct val="90000"/>
              </a:lnSpc>
            </a:pPr>
            <a:r>
              <a:rPr lang="en-US" sz="3200" i="1" dirty="0">
                <a:solidFill>
                  <a:schemeClr val="tx1">
                    <a:lumMod val="65000"/>
                    <a:lumOff val="35000"/>
                  </a:schemeClr>
                </a:solidFill>
              </a:rPr>
              <a:t>A clinical practice guideline is a series of recommendations created to inform clinicians of best practices, based on best available evidence</a:t>
            </a:r>
          </a:p>
        </p:txBody>
      </p:sp>
      <p:pic>
        <p:nvPicPr>
          <p:cNvPr id="5" name="Picture 4" descr="A person wearing a suit and tie&#10;&#10;Description generated with very high confidence">
            <a:extLst>
              <a:ext uri="{FF2B5EF4-FFF2-40B4-BE49-F238E27FC236}">
                <a16:creationId xmlns:a16="http://schemas.microsoft.com/office/drawing/2014/main" id="{E41A0E39-11EC-48C8-80C1-FD6B339663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623616" y="554702"/>
            <a:ext cx="3212045" cy="5348430"/>
          </a:xfrm>
          <a:prstGeom prst="rect">
            <a:avLst/>
          </a:prstGeom>
          <a:noFill/>
        </p:spPr>
      </p:pic>
      <p:sp>
        <p:nvSpPr>
          <p:cNvPr id="2" name="Footer Placeholder 1">
            <a:extLst>
              <a:ext uri="{FF2B5EF4-FFF2-40B4-BE49-F238E27FC236}">
                <a16:creationId xmlns:a16="http://schemas.microsoft.com/office/drawing/2014/main" id="{9A882556-9919-45D7-982F-FA591F47D8D2}"/>
              </a:ext>
            </a:extLst>
          </p:cNvPr>
          <p:cNvSpPr>
            <a:spLocks noGrp="1"/>
          </p:cNvSpPr>
          <p:nvPr>
            <p:ph type="ftr" sz="quarter" idx="11"/>
          </p:nvPr>
        </p:nvSpPr>
        <p:spPr>
          <a:xfrm>
            <a:off x="7543798" y="630329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2020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55946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8071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ELASTIC INTRAMEDULLARY NAILS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Limited evidence supports the option for physicians to use flexible intramedullary nailing to treat children age five to eleven years diagnosed with diaphyseal femur fractures.</a:t>
            </a:r>
          </a:p>
        </p:txBody>
      </p:sp>
      <p:grpSp>
        <p:nvGrpSpPr>
          <p:cNvPr id="11" name="Group 10">
            <a:extLst>
              <a:ext uri="{FF2B5EF4-FFF2-40B4-BE49-F238E27FC236}">
                <a16:creationId xmlns:a16="http://schemas.microsoft.com/office/drawing/2014/main" id="{9A46CDEC-0B3E-460B-9C77-3A5823A65F67}"/>
              </a:ext>
            </a:extLst>
          </p:cNvPr>
          <p:cNvGrpSpPr/>
          <p:nvPr/>
        </p:nvGrpSpPr>
        <p:grpSpPr>
          <a:xfrm>
            <a:off x="897517" y="3561480"/>
            <a:ext cx="7073423" cy="517354"/>
            <a:chOff x="1044137" y="2640278"/>
            <a:chExt cx="7073423" cy="517354"/>
          </a:xfrm>
        </p:grpSpPr>
        <p:sp>
          <p:nvSpPr>
            <p:cNvPr id="12" name="TextBox 11">
              <a:extLst>
                <a:ext uri="{FF2B5EF4-FFF2-40B4-BE49-F238E27FC236}">
                  <a16:creationId xmlns:a16="http://schemas.microsoft.com/office/drawing/2014/main" id="{C7DBBD92-2342-4932-B344-71307A2D648E}"/>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13" name="Picture 12">
              <a:extLst>
                <a:ext uri="{FF2B5EF4-FFF2-40B4-BE49-F238E27FC236}">
                  <a16:creationId xmlns:a16="http://schemas.microsoft.com/office/drawing/2014/main" id="{DCE952CA-2299-4078-8DA3-B0F3EE213FAE}"/>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42109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8071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ORIF PEDIATRIC FEMUR FRACTURES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Autofit/>
          </a:bodyPr>
          <a:lstStyle/>
          <a:p>
            <a:pPr marL="457200" indent="-457200">
              <a:lnSpc>
                <a:spcPct val="100000"/>
              </a:lnSpc>
            </a:pPr>
            <a:r>
              <a:rPr lang="en-US" sz="2400"/>
              <a:t>Limited evidence supports rigid trochanteric entry nailing, submuscular plating, and flexible intramedullary nailing as treatment options for children age eleven years to skeletal maturity diagnosed with diaphyseal femur fractures, but piriformis or near piriformis entry rigid nailing are not treatment options.</a:t>
            </a:r>
            <a:endParaRPr lang="en-US" sz="2400" dirty="0"/>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14088" y="355362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70211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8071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PAIN CONTROL</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Autofit/>
          </a:bodyPr>
          <a:lstStyle/>
          <a:p>
            <a:pPr marL="457200" indent="-457200">
              <a:lnSpc>
                <a:spcPct val="100000"/>
              </a:lnSpc>
            </a:pPr>
            <a:r>
              <a:rPr lang="en-US" sz="2400" dirty="0"/>
              <a:t>Limited evidence supports regional pain management for patient comfort peri-operatively.</a:t>
            </a:r>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14088" y="355362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77318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8071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WATERPROOF CASTING</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Autofit/>
          </a:bodyPr>
          <a:lstStyle/>
          <a:p>
            <a:pPr marL="457200" indent="-457200">
              <a:lnSpc>
                <a:spcPct val="100000"/>
              </a:lnSpc>
            </a:pPr>
            <a:r>
              <a:rPr lang="en-US" sz="2400" dirty="0"/>
              <a:t>Limited evidence supports waterproof cast liners for </a:t>
            </a:r>
            <a:r>
              <a:rPr lang="en-US" sz="2400" dirty="0" err="1"/>
              <a:t>spica</a:t>
            </a:r>
            <a:r>
              <a:rPr lang="en-US" sz="2400" dirty="0"/>
              <a:t> casts are an option for use in children diagnosed with pediatric diaphyseal femur fractures.</a:t>
            </a:r>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14088" y="355362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59464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1003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30754"/>
            <a:ext cx="10515600" cy="4854388"/>
          </a:xfrm>
        </p:spPr>
        <p:txBody>
          <a:bodyPr>
            <a:noAutofit/>
          </a:bodyPr>
          <a:lstStyle/>
          <a:p>
            <a:pPr marL="457200" indent="-457200">
              <a:lnSpc>
                <a:spcPct val="100000"/>
              </a:lnSpc>
              <a:spcBef>
                <a:spcPts val="0"/>
              </a:spcBef>
              <a:spcAft>
                <a:spcPts val="1200"/>
              </a:spcAft>
            </a:pPr>
            <a:r>
              <a:rPr lang="en-US" sz="2400" dirty="0"/>
              <a:t>The quality of scientific data regarding the management of femur fractures in children is clearly lacking. Controversy exists regarding the optimal management of pediatric femur fractures. A multitude of treatment options exist including Pavlik harness, </a:t>
            </a:r>
            <a:r>
              <a:rPr lang="en-US" sz="2400" dirty="0" err="1"/>
              <a:t>spica</a:t>
            </a:r>
            <a:r>
              <a:rPr lang="en-US" sz="2400" dirty="0"/>
              <a:t> casting, traction, external fixation, flexible intramedullary nailing, rigid intramedullary nailing, and bridge plating. Properly designed randomized clinical trials comparing treatment options are necessary to determine optimal treatment. These trials would benefit from being multicenter trials in terms of accrual of patients and external validity.</a:t>
            </a:r>
          </a:p>
        </p:txBody>
      </p:sp>
    </p:spTree>
    <p:extLst>
      <p:ext uri="{BB962C8B-B14F-4D97-AF65-F5344CB8AC3E}">
        <p14:creationId xmlns:p14="http://schemas.microsoft.com/office/powerpoint/2010/main" val="1594104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1003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597300"/>
            <a:ext cx="10515600" cy="4854388"/>
          </a:xfrm>
        </p:spPr>
        <p:txBody>
          <a:bodyPr>
            <a:noAutofit/>
          </a:bodyPr>
          <a:lstStyle/>
          <a:p>
            <a:pPr marL="457200" indent="-457200">
              <a:buFont typeface="Wingdings" panose="05000000000000000000" pitchFamily="2" charset="2"/>
              <a:buChar char="§"/>
            </a:pPr>
            <a:r>
              <a:rPr lang="en-US" sz="2000" dirty="0"/>
              <a:t>Specific trials which would be helpful include:</a:t>
            </a:r>
          </a:p>
          <a:p>
            <a:pPr marL="457200" indent="-457200">
              <a:buFont typeface="Wingdings" panose="05000000000000000000" pitchFamily="2" charset="2"/>
              <a:buChar char="§"/>
            </a:pPr>
            <a:endParaRPr lang="en-US" sz="2000" dirty="0"/>
          </a:p>
          <a:p>
            <a:pPr marL="800082" lvl="1" indent="-457200">
              <a:buFont typeface="+mj-lt"/>
              <a:buAutoNum type="arabicPeriod"/>
            </a:pPr>
            <a:r>
              <a:rPr lang="en-US" sz="2000" dirty="0"/>
              <a:t>Delayed </a:t>
            </a:r>
            <a:r>
              <a:rPr lang="en-US" sz="2000" dirty="0" err="1"/>
              <a:t>spica</a:t>
            </a:r>
            <a:r>
              <a:rPr lang="en-US" sz="2000" dirty="0"/>
              <a:t> casting versus immediate </a:t>
            </a:r>
            <a:r>
              <a:rPr lang="en-US" sz="2000" dirty="0" err="1"/>
              <a:t>spica</a:t>
            </a:r>
            <a:r>
              <a:rPr lang="en-US" sz="2000" dirty="0"/>
              <a:t> casting for femur fractures in children 6 months – 6 years old.</a:t>
            </a:r>
          </a:p>
          <a:p>
            <a:pPr marL="800082" lvl="1" indent="-457200">
              <a:buFont typeface="+mj-lt"/>
              <a:buAutoNum type="arabicPeriod"/>
            </a:pPr>
            <a:r>
              <a:rPr lang="en-US" sz="2000" dirty="0"/>
              <a:t>Flexible intramedullary nailing versus immediate </a:t>
            </a:r>
            <a:r>
              <a:rPr lang="en-US" sz="2000" dirty="0" err="1"/>
              <a:t>spica</a:t>
            </a:r>
            <a:r>
              <a:rPr lang="en-US" sz="2000" dirty="0"/>
              <a:t> casting for femur fractures in children 5 and 6 years old, and even children younger than 5-6 years of age.</a:t>
            </a:r>
          </a:p>
          <a:p>
            <a:pPr marL="800082" lvl="1" indent="-457200">
              <a:buFont typeface="+mj-lt"/>
              <a:buAutoNum type="arabicPeriod"/>
            </a:pPr>
            <a:r>
              <a:rPr lang="en-US" sz="2000" dirty="0"/>
              <a:t>External fixation versus bridge plating versus elastic nails versus rigid trochanteric nails for length unstable femur fractures in children 6 years old – skeletal maturity.</a:t>
            </a:r>
          </a:p>
          <a:p>
            <a:pPr marL="800082" lvl="1" indent="-457200">
              <a:buFont typeface="+mj-lt"/>
              <a:buAutoNum type="arabicPeriod"/>
            </a:pPr>
            <a:r>
              <a:rPr lang="en-US" sz="2000" dirty="0"/>
              <a:t>Flexible intramedullary nailing versus rigid intramedullary nailing versus bridge plating for femur fractures in children 6 years old – skeletal maturity.</a:t>
            </a:r>
          </a:p>
        </p:txBody>
      </p:sp>
    </p:spTree>
    <p:extLst>
      <p:ext uri="{BB962C8B-B14F-4D97-AF65-F5344CB8AC3E}">
        <p14:creationId xmlns:p14="http://schemas.microsoft.com/office/powerpoint/2010/main" val="1270770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888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08451"/>
            <a:ext cx="10515600" cy="4854388"/>
          </a:xfrm>
        </p:spPr>
        <p:txBody>
          <a:bodyPr>
            <a:noAutofit/>
          </a:bodyPr>
          <a:lstStyle/>
          <a:p>
            <a:pPr marL="457200" indent="-457200">
              <a:lnSpc>
                <a:spcPct val="100000"/>
              </a:lnSpc>
              <a:spcBef>
                <a:spcPts val="0"/>
              </a:spcBef>
              <a:buFont typeface="Arial" panose="020B0604020202020204" pitchFamily="34" charset="0"/>
              <a:buChar char="•"/>
            </a:pPr>
            <a:r>
              <a:rPr lang="en-US" sz="2400" dirty="0"/>
              <a:t>Intermediate outcome measures are often used in studies regarding pediatric femur fractures such as radiographic parameters. Functional outcome measures and later development of osteoarthritis are difficult to measure and have a long-time course. However, the relationship between commonly accepted radiographic measures of malunion and functional outcome or later development of problems is not clear. Further research to validate accepted radiographic standards of malunion would be extremely valuable. Also, the inclusion of family function outcomes may improve recommendations</a:t>
            </a:r>
          </a:p>
          <a:p>
            <a:pPr marL="457200" indent="0">
              <a:lnSpc>
                <a:spcPct val="100000"/>
              </a:lnSpc>
              <a:spcBef>
                <a:spcPts val="0"/>
              </a:spcBef>
              <a:buNone/>
            </a:pPr>
            <a:r>
              <a:rPr lang="en-US" sz="2400" dirty="0"/>
              <a:t>for those younger patients that may either get intramedullary nailing versus immediate </a:t>
            </a:r>
            <a:r>
              <a:rPr lang="en-US" sz="2400" dirty="0" err="1"/>
              <a:t>spica</a:t>
            </a:r>
            <a:r>
              <a:rPr lang="en-US" sz="2400" dirty="0"/>
              <a:t> casting.</a:t>
            </a:r>
          </a:p>
        </p:txBody>
      </p:sp>
    </p:spTree>
    <p:extLst>
      <p:ext uri="{BB962C8B-B14F-4D97-AF65-F5344CB8AC3E}">
        <p14:creationId xmlns:p14="http://schemas.microsoft.com/office/powerpoint/2010/main" val="1285446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F726CB-A8E8-4761-8E72-74F952B7013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73F7A40B-64C0-4416-A16A-9FAA2395796D}"/>
              </a:ext>
            </a:extLst>
          </p:cNvPr>
          <p:cNvSpPr txBox="1">
            <a:spLocks/>
          </p:cNvSpPr>
          <p:nvPr/>
        </p:nvSpPr>
        <p:spPr>
          <a:xfrm>
            <a:off x="520198" y="51041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PLEASE CITE CLINICAL PRACTICE GUIDELINE AS:  </a:t>
            </a:r>
          </a:p>
        </p:txBody>
      </p:sp>
      <p:sp>
        <p:nvSpPr>
          <p:cNvPr id="8" name="Content Placeholder 2">
            <a:extLst>
              <a:ext uri="{FF2B5EF4-FFF2-40B4-BE49-F238E27FC236}">
                <a16:creationId xmlns:a16="http://schemas.microsoft.com/office/drawing/2014/main" id="{ADB7A4CB-D1AD-49A0-B9FF-830AEB4814DA}"/>
              </a:ext>
            </a:extLst>
          </p:cNvPr>
          <p:cNvSpPr>
            <a:spLocks noGrp="1"/>
          </p:cNvSpPr>
          <p:nvPr>
            <p:ph idx="1"/>
          </p:nvPr>
        </p:nvSpPr>
        <p:spPr>
          <a:xfrm>
            <a:off x="553464" y="1533101"/>
            <a:ext cx="10515600" cy="4352700"/>
          </a:xfrm>
        </p:spPr>
        <p:txBody>
          <a:bodyPr>
            <a:normAutofit/>
          </a:bodyPr>
          <a:lstStyle/>
          <a:p>
            <a:pPr marL="0" indent="0">
              <a:buNone/>
            </a:pPr>
            <a:r>
              <a:rPr lang="en-US" sz="2400" dirty="0"/>
              <a:t>American Academy of </a:t>
            </a:r>
            <a:r>
              <a:rPr lang="en-US" sz="2400" dirty="0" err="1"/>
              <a:t>Orthopaedic</a:t>
            </a:r>
            <a:r>
              <a:rPr lang="en-US" sz="2400" dirty="0"/>
              <a:t> Surgeons Evidence-Based Clinical Practice Guideline on the Treatment of Pediatric Diaphyseal Femur Fractures </a:t>
            </a:r>
            <a:r>
              <a:rPr lang="en-US" sz="2400" dirty="0">
                <a:hlinkClick r:id="rId3"/>
              </a:rPr>
              <a:t>http://www.orthoguidelines.org/topic?id=1015</a:t>
            </a:r>
            <a:r>
              <a:rPr lang="en-US" sz="2400" dirty="0"/>
              <a:t>. Published December 5, 2020</a:t>
            </a:r>
          </a:p>
        </p:txBody>
      </p:sp>
    </p:spTree>
    <p:extLst>
      <p:ext uri="{BB962C8B-B14F-4D97-AF65-F5344CB8AC3E}">
        <p14:creationId xmlns:p14="http://schemas.microsoft.com/office/powerpoint/2010/main" val="55237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924337"/>
          </a:xfrm>
          <a:prstGeom prst="rect">
            <a:avLst/>
          </a:prstGeom>
        </p:spPr>
        <p:txBody>
          <a:bodyPr vert="horz" lIns="91440" tIns="45720" rIns="91440" bIns="45720" rtlCol="0" anchor="ctr">
            <a:normAutofit lnSpcReduction="10000"/>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TREATMENT OF PEDIATRIC DIAPHYSEAL FEMUR FRACTURES </a:t>
            </a:r>
          </a:p>
          <a:p>
            <a:r>
              <a:rPr lang="en-US" b="0" dirty="0">
                <a:effectLst>
                  <a:outerShdw blurRad="38100" dist="38100" dir="2700000" algn="tl">
                    <a:srgbClr val="000000">
                      <a:alpha val="43137"/>
                    </a:srgbClr>
                  </a:outerShdw>
                </a:effectLst>
              </a:rPr>
              <a:t>CASE STUDY</a:t>
            </a:r>
          </a:p>
        </p:txBody>
      </p:sp>
      <p:sp>
        <p:nvSpPr>
          <p:cNvPr id="2" name="Rectangle 1">
            <a:extLst>
              <a:ext uri="{FF2B5EF4-FFF2-40B4-BE49-F238E27FC236}">
                <a16:creationId xmlns:a16="http://schemas.microsoft.com/office/drawing/2014/main" id="{2C983132-762F-4A63-87A4-A6B5E3813B85}"/>
              </a:ext>
            </a:extLst>
          </p:cNvPr>
          <p:cNvSpPr/>
          <p:nvPr/>
        </p:nvSpPr>
        <p:spPr>
          <a:xfrm>
            <a:off x="531327" y="1634094"/>
            <a:ext cx="10116620" cy="3293209"/>
          </a:xfrm>
          <a:prstGeom prst="rect">
            <a:avLst/>
          </a:prstGeom>
        </p:spPr>
        <p:txBody>
          <a:bodyPr wrap="square">
            <a:spAutoFit/>
          </a:bodyPr>
          <a:lstStyle/>
          <a:p>
            <a:pPr>
              <a:spcAft>
                <a:spcPts val="1200"/>
              </a:spcAft>
            </a:pPr>
            <a:r>
              <a:rPr lang="en-US" dirty="0"/>
              <a:t>Isolated pediatric femoral shaft fractures occur at an annual rate of 19 per 100,000 and represent the most frequent pediatric </a:t>
            </a:r>
            <a:r>
              <a:rPr lang="en-US" dirty="0" err="1"/>
              <a:t>orthopaedic</a:t>
            </a:r>
            <a:r>
              <a:rPr lang="en-US" dirty="0"/>
              <a:t> injury requiring hospitalization.  The treatment of these fractures is dictated by various factors.  The </a:t>
            </a:r>
            <a:r>
              <a:rPr lang="en-US" dirty="0" err="1"/>
              <a:t>orthopaedic</a:t>
            </a:r>
            <a:r>
              <a:rPr lang="en-US" dirty="0"/>
              <a:t> surgeon caring for these fractures must take into account the patients age, weight, family circumstances, and fracture pattern to determine the best treatment options.  The cost for these various treatment options can also come into consideration.</a:t>
            </a:r>
          </a:p>
          <a:p>
            <a:pPr>
              <a:spcAft>
                <a:spcPts val="1200"/>
              </a:spcAft>
            </a:pPr>
            <a:r>
              <a:rPr lang="en-US" dirty="0"/>
              <a:t>The treatment options available for pediatric femoral diaphyseal fractures include: Pavlik harnessing, Spica casting, traction with subsequent casting, external fixation, intramedullary flexible or rigid nailing, and plating (locked and unlocked methods).  The desire for early mobilization in order to allow for earlier return to school for the patient, decrease in the burden of home bound children on the families, and decrease the duration of hospitalization has prompted the use of surgical intervention over non-surgical interventions.</a:t>
            </a:r>
          </a:p>
        </p:txBody>
      </p:sp>
    </p:spTree>
    <p:extLst>
      <p:ext uri="{BB962C8B-B14F-4D97-AF65-F5344CB8AC3E}">
        <p14:creationId xmlns:p14="http://schemas.microsoft.com/office/powerpoint/2010/main" val="1688565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924337"/>
          </a:xfrm>
          <a:prstGeom prst="rect">
            <a:avLst/>
          </a:prstGeom>
        </p:spPr>
        <p:txBody>
          <a:bodyPr vert="horz" lIns="91440" tIns="45720" rIns="91440" bIns="45720" rtlCol="0" anchor="ctr">
            <a:normAutofit lnSpcReduction="10000"/>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TREATMENT OF PEDIATRIC DIAPHYSEAL FEMUR FRACTURES </a:t>
            </a:r>
          </a:p>
          <a:p>
            <a:r>
              <a:rPr lang="en-US" b="0" dirty="0">
                <a:effectLst>
                  <a:outerShdw blurRad="38100" dist="38100" dir="2700000" algn="tl">
                    <a:srgbClr val="000000">
                      <a:alpha val="43137"/>
                    </a:srgbClr>
                  </a:outerShdw>
                </a:effectLst>
              </a:rPr>
              <a:t>CASE STUDY</a:t>
            </a:r>
          </a:p>
        </p:txBody>
      </p:sp>
      <p:sp>
        <p:nvSpPr>
          <p:cNvPr id="2" name="Rectangle 1">
            <a:extLst>
              <a:ext uri="{FF2B5EF4-FFF2-40B4-BE49-F238E27FC236}">
                <a16:creationId xmlns:a16="http://schemas.microsoft.com/office/drawing/2014/main" id="{2C983132-762F-4A63-87A4-A6B5E3813B85}"/>
              </a:ext>
            </a:extLst>
          </p:cNvPr>
          <p:cNvSpPr/>
          <p:nvPr/>
        </p:nvSpPr>
        <p:spPr>
          <a:xfrm>
            <a:off x="531327" y="1623703"/>
            <a:ext cx="10116620" cy="1754326"/>
          </a:xfrm>
          <a:prstGeom prst="rect">
            <a:avLst/>
          </a:prstGeom>
        </p:spPr>
        <p:txBody>
          <a:bodyPr wrap="square">
            <a:spAutoFit/>
          </a:bodyPr>
          <a:lstStyle/>
          <a:p>
            <a:pPr>
              <a:spcAft>
                <a:spcPts val="1200"/>
              </a:spcAft>
            </a:pPr>
            <a:r>
              <a:rPr lang="en-US" dirty="0"/>
              <a:t>While the vast majority of pediatric femoral fractures will progress to union without complications, the advantages and disadvantages of the available treatments must be weighed carefully when determining the best option for each patient, particularly when considering patients that are on the borders of either weight or the general age groupings.  The American Academy of </a:t>
            </a:r>
            <a:r>
              <a:rPr lang="en-US" dirty="0" err="1"/>
              <a:t>Orthopaedic</a:t>
            </a:r>
            <a:r>
              <a:rPr lang="en-US" dirty="0"/>
              <a:t> Surgeons Clinical Practice Guideline: Treatment of Pediatric Diaphyseal Femur Fractures provides the current evidence based guidelines to help guide the </a:t>
            </a:r>
            <a:r>
              <a:rPr lang="en-US" dirty="0" err="1"/>
              <a:t>practioner</a:t>
            </a:r>
            <a:r>
              <a:rPr lang="en-US" dirty="0"/>
              <a:t> when treating these injuries.</a:t>
            </a:r>
          </a:p>
        </p:txBody>
      </p:sp>
    </p:spTree>
    <p:extLst>
      <p:ext uri="{BB962C8B-B14F-4D97-AF65-F5344CB8AC3E}">
        <p14:creationId xmlns:p14="http://schemas.microsoft.com/office/powerpoint/2010/main" val="247121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829-2882-4242-B150-4241C19ABB64}"/>
              </a:ext>
            </a:extLst>
          </p:cNvPr>
          <p:cNvSpPr>
            <a:spLocks noGrp="1"/>
          </p:cNvSpPr>
          <p:nvPr>
            <p:ph type="title"/>
          </p:nvPr>
        </p:nvSpPr>
        <p:spPr>
          <a:xfrm>
            <a:off x="979197" y="187011"/>
            <a:ext cx="3866683" cy="1600200"/>
          </a:xfrm>
          <a:prstGeom prst="rect">
            <a:avLst/>
          </a:prstGeom>
        </p:spPr>
        <p:txBody>
          <a:bodyPr anchor="b">
            <a:normAutofit/>
          </a:bodyPr>
          <a:lstStyle/>
          <a:p>
            <a:r>
              <a:rPr lang="en-US" sz="3000" b="0" dirty="0">
                <a:effectLst>
                  <a:outerShdw blurRad="38100" dist="38100" dir="2700000" algn="tl">
                    <a:srgbClr val="000000">
                      <a:alpha val="43137"/>
                    </a:srgbClr>
                  </a:outerShdw>
                </a:effectLst>
              </a:rPr>
              <a:t>GOALS AND RATIONALE OF A CLINICAL PRACTICE GUIDELINE </a:t>
            </a:r>
          </a:p>
        </p:txBody>
      </p:sp>
      <p:sp>
        <p:nvSpPr>
          <p:cNvPr id="3" name="Content Placeholder 2">
            <a:extLst>
              <a:ext uri="{FF2B5EF4-FFF2-40B4-BE49-F238E27FC236}">
                <a16:creationId xmlns:a16="http://schemas.microsoft.com/office/drawing/2014/main" id="{E29EE0CD-8D97-4ECE-85A6-D1617C2FBD91}"/>
              </a:ext>
            </a:extLst>
          </p:cNvPr>
          <p:cNvSpPr>
            <a:spLocks noGrp="1"/>
          </p:cNvSpPr>
          <p:nvPr>
            <p:ph idx="1"/>
          </p:nvPr>
        </p:nvSpPr>
        <p:spPr>
          <a:xfrm>
            <a:off x="5425173" y="727075"/>
            <a:ext cx="6069304" cy="5403850"/>
          </a:xfrm>
          <a:prstGeom prst="rect">
            <a:avLst/>
          </a:prstGeom>
          <a:ln>
            <a:noFill/>
          </a:ln>
        </p:spPr>
        <p:txBody>
          <a:bodyPr>
            <a:normAutofit/>
          </a:bodyPr>
          <a:lstStyle/>
          <a:p>
            <a:pPr marL="457200" lvl="0" indent="-457200">
              <a:spcBef>
                <a:spcPts val="0"/>
              </a:spcBef>
              <a:spcAft>
                <a:spcPts val="1800"/>
              </a:spcAft>
              <a:buFont typeface="Wingdings" panose="05000000000000000000" pitchFamily="2" charset="2"/>
              <a:buChar char="§"/>
            </a:pPr>
            <a:r>
              <a:rPr lang="en-US" dirty="0"/>
              <a:t>Improve treatment based on current best evidence </a:t>
            </a:r>
          </a:p>
          <a:p>
            <a:pPr marL="457200" indent="-457200">
              <a:spcBef>
                <a:spcPts val="0"/>
              </a:spcBef>
              <a:spcAft>
                <a:spcPts val="1800"/>
              </a:spcAft>
              <a:buFont typeface="Wingdings" panose="05000000000000000000" pitchFamily="2" charset="2"/>
              <a:buChar char="§"/>
            </a:pPr>
            <a:r>
              <a:rPr lang="en-US" dirty="0"/>
              <a:t>Guides qualified physicians through treatment decisions to improve quality and efficiency of care</a:t>
            </a:r>
          </a:p>
          <a:p>
            <a:pPr marL="457200" indent="-457200">
              <a:spcBef>
                <a:spcPts val="0"/>
              </a:spcBef>
              <a:spcAft>
                <a:spcPts val="1800"/>
              </a:spcAft>
              <a:buFont typeface="Wingdings" panose="05000000000000000000" pitchFamily="2" charset="2"/>
              <a:buChar char="§"/>
            </a:pPr>
            <a:r>
              <a:rPr lang="en-US" dirty="0"/>
              <a:t>Identify areas for future research </a:t>
            </a:r>
          </a:p>
          <a:p>
            <a:pPr marL="457200" indent="-457200">
              <a:spcBef>
                <a:spcPts val="0"/>
              </a:spcBef>
              <a:spcAft>
                <a:spcPts val="1800"/>
              </a:spcAft>
              <a:buFont typeface="Wingdings" panose="05000000000000000000" pitchFamily="2" charset="2"/>
              <a:buChar char="§"/>
            </a:pPr>
            <a:endParaRPr lang="en-US" dirty="0"/>
          </a:p>
          <a:p>
            <a:pPr marL="0" indent="0">
              <a:spcBef>
                <a:spcPts val="0"/>
              </a:spcBef>
              <a:spcAft>
                <a:spcPts val="1800"/>
              </a:spcAft>
              <a:buNone/>
            </a:pPr>
            <a:r>
              <a:rPr lang="en-US" i="1" dirty="0"/>
              <a:t>CPG recommendations are not meant to be fixed protocols; patients’ needs, local resources, and clinician independent medical judgement must be considered for any specific procedure or treatment</a:t>
            </a:r>
          </a:p>
        </p:txBody>
      </p:sp>
      <p:sp>
        <p:nvSpPr>
          <p:cNvPr id="4" name="Footer Placeholder 3">
            <a:extLst>
              <a:ext uri="{FF2B5EF4-FFF2-40B4-BE49-F238E27FC236}">
                <a16:creationId xmlns:a16="http://schemas.microsoft.com/office/drawing/2014/main" id="{AFFC037D-6EB8-4028-A943-583948A6D75E}"/>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2020 American Academy of </a:t>
            </a:r>
            <a:r>
              <a:rPr lang="en-US" dirty="0" err="1"/>
              <a:t>Orthopaedic</a:t>
            </a:r>
            <a:r>
              <a:rPr lang="en-US" dirty="0"/>
              <a:t> Surgeons </a:t>
            </a:r>
          </a:p>
        </p:txBody>
      </p:sp>
      <p:pic>
        <p:nvPicPr>
          <p:cNvPr id="10" name="Picture 9" descr="A picture containing vector graphics&#10;&#10;Description automatically generated">
            <a:extLst>
              <a:ext uri="{FF2B5EF4-FFF2-40B4-BE49-F238E27FC236}">
                <a16:creationId xmlns:a16="http://schemas.microsoft.com/office/drawing/2014/main" id="{E6E0EABB-FFE5-4D60-A4B0-283ABE4D72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1547" y="1900017"/>
            <a:ext cx="3970872" cy="3970872"/>
          </a:xfrm>
          <a:prstGeom prst="rect">
            <a:avLst/>
          </a:prstGeom>
        </p:spPr>
      </p:pic>
    </p:spTree>
    <p:extLst>
      <p:ext uri="{BB962C8B-B14F-4D97-AF65-F5344CB8AC3E}">
        <p14:creationId xmlns:p14="http://schemas.microsoft.com/office/powerpoint/2010/main" val="3278646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HISTORY AND PHYSICAL</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6158230" cy="3847207"/>
          </a:xfrm>
          <a:prstGeom prst="rect">
            <a:avLst/>
          </a:prstGeom>
        </p:spPr>
        <p:txBody>
          <a:bodyPr wrap="square">
            <a:spAutoFit/>
          </a:bodyPr>
          <a:lstStyle/>
          <a:p>
            <a:pPr>
              <a:spcAft>
                <a:spcPts val="1200"/>
              </a:spcAft>
            </a:pPr>
            <a:r>
              <a:rPr lang="en-US" dirty="0"/>
              <a:t>A 3-year-old male is brought into the trauma bay after being hit by a motor vehicle while he was walking on a sidewalk.  His only complaint on arrival is of thigh and abdominal pain.  He had no loss of consciousness.  His triage vital signs are BP 96/68, HR 209, RR 30, O2 Saturation 99%, weight 15kg.  The patient is treated as per advanced trauma life support (ATLS) protocol by the general surgery trauma service with </a:t>
            </a:r>
            <a:r>
              <a:rPr lang="en-US" dirty="0" err="1"/>
              <a:t>orthopaedic</a:t>
            </a:r>
            <a:r>
              <a:rPr lang="en-US" dirty="0"/>
              <a:t> consultation. </a:t>
            </a:r>
          </a:p>
          <a:p>
            <a:r>
              <a:rPr lang="en-US" dirty="0"/>
              <a:t>On physical examination, he has superficial abrasions over the abdomen without peritoneal signs or deep tenderness.  He has tenderness to palpation over the left upper thigh with soft compartments and intact pulses.  The remainder of the physical exam is benign. </a:t>
            </a:r>
          </a:p>
        </p:txBody>
      </p:sp>
      <p:pic>
        <p:nvPicPr>
          <p:cNvPr id="5" name="Picture 4" descr="A close up of a sign&#10;&#10;Description automatically generated">
            <a:extLst>
              <a:ext uri="{FF2B5EF4-FFF2-40B4-BE49-F238E27FC236}">
                <a16:creationId xmlns:a16="http://schemas.microsoft.com/office/drawing/2014/main" id="{5B14C47D-2C9B-41A8-8216-D88599B3C2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9558" y="1770655"/>
            <a:ext cx="4868944" cy="3316690"/>
          </a:xfrm>
          <a:prstGeom prst="rect">
            <a:avLst/>
          </a:prstGeom>
          <a:effectLst>
            <a:softEdge rad="635000"/>
          </a:effectLst>
        </p:spPr>
      </p:pic>
    </p:spTree>
    <p:extLst>
      <p:ext uri="{BB962C8B-B14F-4D97-AF65-F5344CB8AC3E}">
        <p14:creationId xmlns:p14="http://schemas.microsoft.com/office/powerpoint/2010/main" val="201479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IMAGING STUDIES</a:t>
            </a:r>
          </a:p>
        </p:txBody>
      </p:sp>
      <p:sp>
        <p:nvSpPr>
          <p:cNvPr id="2" name="Rectangle 1">
            <a:extLst>
              <a:ext uri="{FF2B5EF4-FFF2-40B4-BE49-F238E27FC236}">
                <a16:creationId xmlns:a16="http://schemas.microsoft.com/office/drawing/2014/main" id="{2C983132-762F-4A63-87A4-A6B5E3813B85}"/>
              </a:ext>
            </a:extLst>
          </p:cNvPr>
          <p:cNvSpPr/>
          <p:nvPr/>
        </p:nvSpPr>
        <p:spPr>
          <a:xfrm>
            <a:off x="533400" y="1615494"/>
            <a:ext cx="3967936" cy="2585323"/>
          </a:xfrm>
          <a:prstGeom prst="rect">
            <a:avLst/>
          </a:prstGeom>
        </p:spPr>
        <p:txBody>
          <a:bodyPr wrap="square">
            <a:spAutoFit/>
          </a:bodyPr>
          <a:lstStyle/>
          <a:p>
            <a:pPr>
              <a:spcAft>
                <a:spcPts val="1200"/>
              </a:spcAft>
            </a:pPr>
            <a:r>
              <a:rPr lang="en-US" dirty="0"/>
              <a:t>X-rays of the pelvis and left thigh as well as CT of the abdomen and pelvis reveal a left proximal third femur fracture with displacement and &gt; 2cm of shortening, and a left pelvic wing subtle plastic deformity.  This image shows the presentation x-ray.  The soft tissues of the abdomen and pelvis on CT are negative.</a:t>
            </a:r>
          </a:p>
        </p:txBody>
      </p:sp>
      <p:pic>
        <p:nvPicPr>
          <p:cNvPr id="1026" name="Picture 2" descr="http://www.orthoguidelines.org/vault/2563/web/images/PDFF%20Figure1.bmp">
            <a:extLst>
              <a:ext uri="{FF2B5EF4-FFF2-40B4-BE49-F238E27FC236}">
                <a16:creationId xmlns:a16="http://schemas.microsoft.com/office/drawing/2014/main" id="{C927E5E4-0AD7-49AA-A943-70FA29C25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34" y="775366"/>
            <a:ext cx="5460257" cy="515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3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TREATMENT</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604561"/>
            <a:ext cx="8793146" cy="2862322"/>
          </a:xfrm>
          <a:prstGeom prst="rect">
            <a:avLst/>
          </a:prstGeom>
        </p:spPr>
        <p:txBody>
          <a:bodyPr wrap="square">
            <a:spAutoFit/>
          </a:bodyPr>
          <a:lstStyle/>
          <a:p>
            <a:pPr>
              <a:spcAft>
                <a:spcPts val="1200"/>
              </a:spcAft>
            </a:pPr>
            <a:r>
              <a:rPr lang="en-US" dirty="0"/>
              <a:t>The AAOS clinical guideline groups treatment of pediatric femur fractures into four categories based on age: 0 to 6 months treat with Pavlik harnessing, 6 months to 5 years treat with Spica casting, 5 years to 11 years treat with flexible nailing, 11 years to skeletal maturity treat with trochanteric entry rigid nail, plating or flexible nailing.  Treatment is not solely based on the patient’s age, but should also consider patient’s weight, and family dynamics.  Considering all of the treatment recommendations, a diaphyseal femur fracture with &gt;2cm of shortening in the 6 months to 5 year age group has no supporting evidence.  The amount of acceptable shortening remains controversial.  No studies were identified in the literature specifically addressing whether </a:t>
            </a:r>
            <a:r>
              <a:rPr lang="en-US" dirty="0" err="1"/>
              <a:t>spica</a:t>
            </a:r>
            <a:r>
              <a:rPr lang="en-US" dirty="0"/>
              <a:t> casting should be utilized in this population or comparing </a:t>
            </a:r>
            <a:r>
              <a:rPr lang="en-US" dirty="0" err="1"/>
              <a:t>spica</a:t>
            </a:r>
            <a:r>
              <a:rPr lang="en-US" dirty="0"/>
              <a:t> casting with other treatment modalities.</a:t>
            </a:r>
          </a:p>
        </p:txBody>
      </p:sp>
    </p:spTree>
    <p:extLst>
      <p:ext uri="{BB962C8B-B14F-4D97-AF65-F5344CB8AC3E}">
        <p14:creationId xmlns:p14="http://schemas.microsoft.com/office/powerpoint/2010/main" val="196629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TREATMENT</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604561"/>
            <a:ext cx="8793146" cy="2862322"/>
          </a:xfrm>
          <a:prstGeom prst="rect">
            <a:avLst/>
          </a:prstGeom>
        </p:spPr>
        <p:txBody>
          <a:bodyPr wrap="square">
            <a:spAutoFit/>
          </a:bodyPr>
          <a:lstStyle/>
          <a:p>
            <a:pPr>
              <a:spcAft>
                <a:spcPts val="1200"/>
              </a:spcAft>
            </a:pPr>
            <a:r>
              <a:rPr lang="en-US" dirty="0"/>
              <a:t>The patient is admitted to the pediatric intensive care unit and placed in Buck’s traction pending definitive </a:t>
            </a:r>
            <a:r>
              <a:rPr lang="en-US" dirty="0" err="1"/>
              <a:t>orthopaedic</a:t>
            </a:r>
            <a:r>
              <a:rPr lang="en-US" dirty="0"/>
              <a:t> treatment.  The following morning, the patient is deemed stable to undergo Spica casting of his left femur fracture.  The Spica cast is applied without difficulty.  During the afternoon on the day of cast application, the patient develops tachycardia and increasing abdominal pain that prompts a repeat abdominal CT scan.  The repeat CT scan shows focal thickening and peritoneal enhancement with free fluid and air in the terminal ilium.  At this point, the Spica cast is removed and he is taken to the OR by trauma surgery for exploratory laparotomy and is found to have a 1cm jejunal injury that requires repair along with an appendectomy.  The patient is returned to the PICU for postoperative recovery and Bucks’ traction is reinitiated.</a:t>
            </a:r>
          </a:p>
        </p:txBody>
      </p:sp>
    </p:spTree>
    <p:extLst>
      <p:ext uri="{BB962C8B-B14F-4D97-AF65-F5344CB8AC3E}">
        <p14:creationId xmlns:p14="http://schemas.microsoft.com/office/powerpoint/2010/main" val="158636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TREATMENT</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604561"/>
            <a:ext cx="4109853" cy="4247317"/>
          </a:xfrm>
          <a:prstGeom prst="rect">
            <a:avLst/>
          </a:prstGeom>
        </p:spPr>
        <p:txBody>
          <a:bodyPr wrap="square">
            <a:spAutoFit/>
          </a:bodyPr>
          <a:lstStyle/>
          <a:p>
            <a:pPr>
              <a:spcAft>
                <a:spcPts val="1200"/>
              </a:spcAft>
            </a:pPr>
            <a:r>
              <a:rPr lang="en-US" dirty="0"/>
              <a:t>On the next hospital day, the patient is again cleared to return to the OR for femur fracture stabilization via external fixator.  His pelvis is stable to exam under anesthesia.  His hospital course is complicated by abdominal wound dehiscence requiring operative debridement and IV antibiotics.  His pin sites and thigh remain benign during this time and the parents are instructed on pin site care, which is initiated on POD 6.  He is discharged on POD 12 to home with follow up 1 week later in the </a:t>
            </a:r>
            <a:r>
              <a:rPr lang="en-US" dirty="0" err="1"/>
              <a:t>orthopaedic</a:t>
            </a:r>
            <a:r>
              <a:rPr lang="en-US" dirty="0"/>
              <a:t> clinic.  He is discharged with a wheelchair for protected weight bearing.</a:t>
            </a:r>
          </a:p>
        </p:txBody>
      </p:sp>
      <p:pic>
        <p:nvPicPr>
          <p:cNvPr id="3" name="Picture 2">
            <a:extLst>
              <a:ext uri="{FF2B5EF4-FFF2-40B4-BE49-F238E27FC236}">
                <a16:creationId xmlns:a16="http://schemas.microsoft.com/office/drawing/2014/main" id="{A1BE67F3-CAEE-4650-AD97-107A722B3C26}"/>
              </a:ext>
            </a:extLst>
          </p:cNvPr>
          <p:cNvPicPr>
            <a:picLocks noChangeAspect="1"/>
          </p:cNvPicPr>
          <p:nvPr/>
        </p:nvPicPr>
        <p:blipFill>
          <a:blip r:embed="rId3"/>
          <a:stretch>
            <a:fillRect/>
          </a:stretch>
        </p:blipFill>
        <p:spPr>
          <a:xfrm>
            <a:off x="4776355" y="1565632"/>
            <a:ext cx="2774466" cy="4307028"/>
          </a:xfrm>
          <a:prstGeom prst="rect">
            <a:avLst/>
          </a:prstGeom>
        </p:spPr>
      </p:pic>
      <p:pic>
        <p:nvPicPr>
          <p:cNvPr id="5" name="Picture 4">
            <a:extLst>
              <a:ext uri="{FF2B5EF4-FFF2-40B4-BE49-F238E27FC236}">
                <a16:creationId xmlns:a16="http://schemas.microsoft.com/office/drawing/2014/main" id="{E216A8C6-755E-4031-8681-A72BC1218B63}"/>
              </a:ext>
            </a:extLst>
          </p:cNvPr>
          <p:cNvPicPr>
            <a:picLocks noChangeAspect="1"/>
          </p:cNvPicPr>
          <p:nvPr/>
        </p:nvPicPr>
        <p:blipFill>
          <a:blip r:embed="rId4"/>
          <a:stretch>
            <a:fillRect/>
          </a:stretch>
        </p:blipFill>
        <p:spPr>
          <a:xfrm>
            <a:off x="7862730" y="2680754"/>
            <a:ext cx="3958846" cy="1995259"/>
          </a:xfrm>
          <a:prstGeom prst="rect">
            <a:avLst/>
          </a:prstGeom>
        </p:spPr>
      </p:pic>
    </p:spTree>
    <p:extLst>
      <p:ext uri="{BB962C8B-B14F-4D97-AF65-F5344CB8AC3E}">
        <p14:creationId xmlns:p14="http://schemas.microsoft.com/office/powerpoint/2010/main" val="335849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POST HOSPITALIZATION</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604561"/>
            <a:ext cx="5058981" cy="3970318"/>
          </a:xfrm>
          <a:prstGeom prst="rect">
            <a:avLst/>
          </a:prstGeom>
        </p:spPr>
        <p:txBody>
          <a:bodyPr wrap="square">
            <a:spAutoFit/>
          </a:bodyPr>
          <a:lstStyle/>
          <a:p>
            <a:pPr>
              <a:spcAft>
                <a:spcPts val="1200"/>
              </a:spcAft>
            </a:pPr>
            <a:r>
              <a:rPr lang="en-US" dirty="0"/>
              <a:t>The patient is seen in clinic one week after discharge without complaints.   He has normal GI function.  His pin sites are benign, and x-rays demonstrate maintained alignment and interval callus formation.  He is seen one month later and there are no problems. He is now walking on the leg. X-rays demonstrate sufficient callus present for ex-fix removal, which is performed that week. He was to follow-up post external fixator removal, but the family has not returned for follow-up.  He has been seen in the primary care clinic since removal of the external fixator without leg complaints or documentation of significant leg length discrepancy and is now almost 3 years out from injury.</a:t>
            </a:r>
          </a:p>
        </p:txBody>
      </p:sp>
    </p:spTree>
    <p:extLst>
      <p:ext uri="{BB962C8B-B14F-4D97-AF65-F5344CB8AC3E}">
        <p14:creationId xmlns:p14="http://schemas.microsoft.com/office/powerpoint/2010/main" val="1658294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DISCUSSION</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604561"/>
            <a:ext cx="6212372" cy="4401205"/>
          </a:xfrm>
          <a:prstGeom prst="rect">
            <a:avLst/>
          </a:prstGeom>
        </p:spPr>
        <p:txBody>
          <a:bodyPr wrap="square">
            <a:spAutoFit/>
          </a:bodyPr>
          <a:lstStyle/>
          <a:p>
            <a:pPr>
              <a:spcAft>
                <a:spcPts val="1200"/>
              </a:spcAft>
            </a:pPr>
            <a:r>
              <a:rPr lang="en-US" dirty="0"/>
              <a:t>While the AAOS clinical practice guideline for the treatment of pediatric diaphyseal femur fractures outlines current </a:t>
            </a:r>
            <a:r>
              <a:rPr lang="en-US" dirty="0" err="1"/>
              <a:t>evidence-based</a:t>
            </a:r>
            <a:r>
              <a:rPr lang="en-US" dirty="0"/>
              <a:t> treatment options, there remains a plea for additional scientific research in this area to improve the available recommendations.  This case highlights a number of the management and treatment options for pediatric femur fractures.</a:t>
            </a:r>
          </a:p>
          <a:p>
            <a:pPr>
              <a:spcAft>
                <a:spcPts val="1200"/>
              </a:spcAft>
            </a:pPr>
            <a:r>
              <a:rPr lang="en-US" dirty="0"/>
              <a:t>First, higher energy injuries can result in additional bony and soft tissue injures not initially noted in early presentation.  ATLS recommends secondary and tertiary evaluations to prevent missing these injuries.  It is important to communicate this with families and to be cognitive and vigilant that they may exist. Appropriate and timely communications with families and other treating services has the potential to improve time to diagnosis and treatment.</a:t>
            </a:r>
          </a:p>
        </p:txBody>
      </p:sp>
    </p:spTree>
    <p:extLst>
      <p:ext uri="{BB962C8B-B14F-4D97-AF65-F5344CB8AC3E}">
        <p14:creationId xmlns:p14="http://schemas.microsoft.com/office/powerpoint/2010/main" val="4037281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DISCUSSION</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604561"/>
            <a:ext cx="7331402" cy="4124206"/>
          </a:xfrm>
          <a:prstGeom prst="rect">
            <a:avLst/>
          </a:prstGeom>
        </p:spPr>
        <p:txBody>
          <a:bodyPr wrap="square">
            <a:spAutoFit/>
          </a:bodyPr>
          <a:lstStyle/>
          <a:p>
            <a:pPr>
              <a:spcAft>
                <a:spcPts val="1200"/>
              </a:spcAft>
            </a:pPr>
            <a:r>
              <a:rPr lang="en-US" dirty="0"/>
              <a:t>In this situation, the initial decision to treat the child with the femur fracture was based on the age less than 5 years.  However, with the evolution of peritoneal signs and persistent abnormal vitals, the initial treatment plan needed to be modified to be able to have access to the abdomen and still have bony stabilization.  In children, as with adults, external fixators can provide initial stabilization as well as definitive treatment. </a:t>
            </a:r>
          </a:p>
          <a:p>
            <a:pPr>
              <a:spcAft>
                <a:spcPts val="1200"/>
              </a:spcAft>
            </a:pPr>
            <a:r>
              <a:rPr lang="en-US" dirty="0"/>
              <a:t>Spica casting remains an option for treatment of isolated femur fractures in children less than 5. Shortening and angulation can be accepted, as there remains extensive remodeling potential in this age group.  The precise extent of allowable shortening or deformity remains unanswered. Open plating and flexible nailing, although less commonly performed in this age group, also remain options to the treating surgeon if dictated by the clinical scenario and are within the armamentarium of that treating surgeon’s expertise and training.</a:t>
            </a:r>
          </a:p>
        </p:txBody>
      </p:sp>
    </p:spTree>
    <p:extLst>
      <p:ext uri="{BB962C8B-B14F-4D97-AF65-F5344CB8AC3E}">
        <p14:creationId xmlns:p14="http://schemas.microsoft.com/office/powerpoint/2010/main" val="1681741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DFE43-0145-43C2-9F6A-B0910AA7BC46}"/>
              </a:ext>
            </a:extLst>
          </p:cNvPr>
          <p:cNvSpPr>
            <a:spLocks noGrp="1"/>
          </p:cNvSpPr>
          <p:nvPr>
            <p:ph type="ftr" sz="quarter" idx="11"/>
          </p:nvPr>
        </p:nvSpPr>
        <p:spPr>
          <a:xfrm>
            <a:off x="7492316" y="6309468"/>
            <a:ext cx="4114800" cy="365125"/>
          </a:xfrm>
        </p:spPr>
        <p:txBody>
          <a:bodyPr/>
          <a:lstStyle/>
          <a:p>
            <a:r>
              <a:rPr lang="en-US" dirty="0"/>
              <a:t>© 2019 American Academy of </a:t>
            </a:r>
            <a:r>
              <a:rPr lang="en-US" dirty="0" err="1"/>
              <a:t>Orthopaedic</a:t>
            </a:r>
            <a:r>
              <a:rPr lang="en-US" dirty="0"/>
              <a:t> Surgeons </a:t>
            </a:r>
          </a:p>
        </p:txBody>
      </p:sp>
      <p:pic>
        <p:nvPicPr>
          <p:cNvPr id="4" name="Picture 3">
            <a:extLst>
              <a:ext uri="{FF2B5EF4-FFF2-40B4-BE49-F238E27FC236}">
                <a16:creationId xmlns:a16="http://schemas.microsoft.com/office/drawing/2014/main" id="{7DD17A11-ADF6-4625-8ADB-EF9B70876DF9}"/>
              </a:ext>
            </a:extLst>
          </p:cNvPr>
          <p:cNvPicPr>
            <a:picLocks noChangeAspect="1"/>
          </p:cNvPicPr>
          <p:nvPr/>
        </p:nvPicPr>
        <p:blipFill>
          <a:blip r:embed="rId3"/>
          <a:stretch>
            <a:fillRect/>
          </a:stretch>
        </p:blipFill>
        <p:spPr>
          <a:xfrm>
            <a:off x="5095416" y="980137"/>
            <a:ext cx="6511700" cy="4897726"/>
          </a:xfrm>
          <a:prstGeom prst="rect">
            <a:avLst/>
          </a:prstGeom>
        </p:spPr>
      </p:pic>
      <p:sp>
        <p:nvSpPr>
          <p:cNvPr id="5" name="TextBox 4">
            <a:extLst>
              <a:ext uri="{FF2B5EF4-FFF2-40B4-BE49-F238E27FC236}">
                <a16:creationId xmlns:a16="http://schemas.microsoft.com/office/drawing/2014/main" id="{F3372AD4-6479-43D0-A157-C9D75755664F}"/>
              </a:ext>
            </a:extLst>
          </p:cNvPr>
          <p:cNvSpPr txBox="1"/>
          <p:nvPr/>
        </p:nvSpPr>
        <p:spPr>
          <a:xfrm>
            <a:off x="523099" y="1128421"/>
            <a:ext cx="4320748" cy="4955203"/>
          </a:xfrm>
          <a:prstGeom prst="rect">
            <a:avLst/>
          </a:prstGeom>
          <a:noFill/>
        </p:spPr>
        <p:txBody>
          <a:bodyPr wrap="square" rtlCol="0">
            <a:spAutoFit/>
          </a:bodyPr>
          <a:lstStyle/>
          <a:p>
            <a:r>
              <a:rPr lang="en-US" sz="2400" b="1" dirty="0">
                <a:solidFill>
                  <a:schemeClr val="accent6"/>
                </a:solidFill>
              </a:rPr>
              <a:t>Free for both iOS and Android</a:t>
            </a:r>
          </a:p>
          <a:p>
            <a:pPr>
              <a:spcAft>
                <a:spcPts val="1200"/>
              </a:spcAft>
            </a:pPr>
            <a:r>
              <a:rPr lang="en-US" sz="2400" b="1" dirty="0">
                <a:solidFill>
                  <a:schemeClr val="accent6"/>
                </a:solidFill>
              </a:rPr>
              <a:t>or at </a:t>
            </a:r>
            <a:r>
              <a:rPr lang="en-US" sz="2400" b="1" dirty="0">
                <a:solidFill>
                  <a:schemeClr val="accent6"/>
                </a:solidFill>
                <a:hlinkClick r:id="rId4">
                  <a:extLst>
                    <a:ext uri="{A12FA001-AC4F-418D-AE19-62706E023703}">
                      <ahyp:hlinkClr xmlns:ahyp="http://schemas.microsoft.com/office/drawing/2018/hyperlinkcolor" val="tx"/>
                    </a:ext>
                  </a:extLst>
                </a:hlinkClick>
              </a:rPr>
              <a:t>www.orthoguidelines.org</a:t>
            </a:r>
            <a:endParaRPr lang="en-US" sz="2400" b="1" dirty="0">
              <a:solidFill>
                <a:schemeClr val="accent6"/>
              </a:solidFill>
            </a:endParaRPr>
          </a:p>
          <a:p>
            <a:pPr>
              <a:spcAft>
                <a:spcPts val="1200"/>
              </a:spcAft>
            </a:pPr>
            <a:r>
              <a:rPr lang="en-US" sz="2400" dirty="0"/>
              <a:t>Provides easy access to all AAOS: </a:t>
            </a:r>
          </a:p>
          <a:p>
            <a:pPr marL="342900" indent="-342900">
              <a:buFont typeface="Arial" panose="020B0604020202020204" pitchFamily="34" charset="0"/>
              <a:buChar char="•"/>
            </a:pPr>
            <a:r>
              <a:rPr lang="en-US" sz="2000" dirty="0"/>
              <a:t>Clinical Practice Guidelines</a:t>
            </a:r>
          </a:p>
          <a:p>
            <a:pPr marL="342900" indent="-342900">
              <a:buFont typeface="Arial" panose="020B0604020202020204" pitchFamily="34" charset="0"/>
              <a:buChar char="•"/>
            </a:pPr>
            <a:r>
              <a:rPr lang="en-US" sz="2000" dirty="0"/>
              <a:t>Full Guideline PDF’s</a:t>
            </a:r>
          </a:p>
          <a:p>
            <a:pPr marL="342900" indent="-342900">
              <a:buFont typeface="Arial" panose="020B0604020202020204" pitchFamily="34" charset="0"/>
              <a:buChar char="•"/>
            </a:pPr>
            <a:r>
              <a:rPr lang="en-US" sz="2000" dirty="0"/>
              <a:t>Appropriate Use Criteria</a:t>
            </a:r>
          </a:p>
          <a:p>
            <a:pPr marL="342900" indent="-342900">
              <a:buFont typeface="Arial" panose="020B0604020202020204" pitchFamily="34" charset="0"/>
              <a:buChar char="•"/>
            </a:pPr>
            <a:r>
              <a:rPr lang="en-US" sz="2000" dirty="0"/>
              <a:t>Case Studies</a:t>
            </a:r>
          </a:p>
          <a:p>
            <a:pPr marL="342900" indent="-342900">
              <a:buFont typeface="Arial" panose="020B0604020202020204" pitchFamily="34" charset="0"/>
              <a:buChar char="•"/>
            </a:pPr>
            <a:r>
              <a:rPr lang="en-US" sz="2000" dirty="0"/>
              <a:t>Clinician Checklists</a:t>
            </a:r>
          </a:p>
          <a:p>
            <a:pPr marL="342900" indent="-342900">
              <a:buFont typeface="Arial" panose="020B0604020202020204" pitchFamily="34" charset="0"/>
              <a:buChar char="•"/>
            </a:pPr>
            <a:r>
              <a:rPr lang="en-US" sz="2000" dirty="0"/>
              <a:t>Impactful Statements</a:t>
            </a:r>
          </a:p>
          <a:p>
            <a:pPr marL="342900" indent="-342900">
              <a:buFont typeface="Arial" panose="020B0604020202020204" pitchFamily="34" charset="0"/>
              <a:buChar char="•"/>
            </a:pPr>
            <a:r>
              <a:rPr lang="en-US" sz="2000" dirty="0"/>
              <a:t>Plain Language Summaries</a:t>
            </a:r>
          </a:p>
          <a:p>
            <a:pPr marL="342900" indent="-342900">
              <a:buFont typeface="Arial" panose="020B0604020202020204" pitchFamily="34" charset="0"/>
              <a:buChar char="•"/>
            </a:pPr>
            <a:r>
              <a:rPr lang="en-US" sz="2000" dirty="0"/>
              <a:t>Evidence-based Databases</a:t>
            </a:r>
          </a:p>
          <a:p>
            <a:pPr marL="342900" indent="-342900">
              <a:buFont typeface="Arial" panose="020B0604020202020204" pitchFamily="34" charset="0"/>
              <a:buChar char="•"/>
            </a:pPr>
            <a:r>
              <a:rPr lang="en-US" sz="2000" dirty="0"/>
              <a:t>Evidence-based Methods, Appraisals and Standards</a:t>
            </a:r>
          </a:p>
          <a:p>
            <a:endParaRPr lang="en-US" sz="2400" dirty="0"/>
          </a:p>
        </p:txBody>
      </p:sp>
    </p:spTree>
    <p:extLst>
      <p:ext uri="{BB962C8B-B14F-4D97-AF65-F5344CB8AC3E}">
        <p14:creationId xmlns:p14="http://schemas.microsoft.com/office/powerpoint/2010/main" val="2283385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391" y="2282371"/>
            <a:ext cx="6261854" cy="3652667"/>
          </a:xfrm>
        </p:spPr>
        <p:txBody>
          <a:bodyPr>
            <a:normAutofit/>
          </a:bodyPr>
          <a:lstStyle/>
          <a:p>
            <a:pPr marL="0" indent="0">
              <a:spcBef>
                <a:spcPts val="0"/>
              </a:spcBef>
              <a:spcAft>
                <a:spcPts val="600"/>
              </a:spcAft>
              <a:buNone/>
            </a:pPr>
            <a:r>
              <a:rPr lang="en-US" sz="1800" b="1" dirty="0">
                <a:solidFill>
                  <a:schemeClr val="accent6"/>
                </a:solidFill>
              </a:rPr>
              <a:t>Easier access to AAOS Guidelines: </a:t>
            </a:r>
          </a:p>
          <a:p>
            <a:pPr marL="342900" indent="-342900">
              <a:spcBef>
                <a:spcPts val="0"/>
              </a:spcBef>
              <a:spcAft>
                <a:spcPts val="600"/>
              </a:spcAft>
              <a:buFont typeface="Wingdings" panose="05000000000000000000" pitchFamily="2" charset="2"/>
              <a:buChar char="§"/>
            </a:pPr>
            <a:r>
              <a:rPr lang="en-US" sz="1800" dirty="0"/>
              <a:t>Sort Alphabetically by Topic</a:t>
            </a:r>
          </a:p>
          <a:p>
            <a:pPr marL="342900" indent="-342900">
              <a:spcBef>
                <a:spcPts val="0"/>
              </a:spcBef>
              <a:spcAft>
                <a:spcPts val="600"/>
              </a:spcAft>
              <a:buFont typeface="Wingdings" panose="05000000000000000000" pitchFamily="2" charset="2"/>
              <a:buChar char="§"/>
            </a:pPr>
            <a:r>
              <a:rPr lang="en-US" sz="1800" dirty="0"/>
              <a:t>Sort Recommendations by Strength </a:t>
            </a:r>
          </a:p>
          <a:p>
            <a:pPr>
              <a:spcBef>
                <a:spcPts val="0"/>
              </a:spcBef>
              <a:spcAft>
                <a:spcPts val="600"/>
              </a:spcAft>
            </a:pPr>
            <a:r>
              <a:rPr lang="en-US" sz="1800" dirty="0"/>
              <a:t>      (</a:t>
            </a:r>
            <a:r>
              <a:rPr lang="en-US" sz="1800" i="1" dirty="0"/>
              <a:t>Strong, Moderate, Limited, Consensus) </a:t>
            </a:r>
          </a:p>
          <a:p>
            <a:pPr marL="342900" indent="-342900">
              <a:spcBef>
                <a:spcPts val="0"/>
              </a:spcBef>
              <a:spcAft>
                <a:spcPts val="600"/>
              </a:spcAft>
              <a:buFont typeface="Wingdings" panose="05000000000000000000" pitchFamily="2" charset="2"/>
              <a:buChar char="§"/>
            </a:pPr>
            <a:r>
              <a:rPr lang="en-US" sz="1800" dirty="0"/>
              <a:t>Sort by Stage of Care</a:t>
            </a:r>
          </a:p>
          <a:p>
            <a:pPr marL="342900" indent="-342900">
              <a:spcBef>
                <a:spcPts val="0"/>
              </a:spcBef>
              <a:spcAft>
                <a:spcPts val="600"/>
              </a:spcAft>
              <a:buFont typeface="Wingdings" panose="05000000000000000000" pitchFamily="2" charset="2"/>
              <a:buChar char="§"/>
            </a:pPr>
            <a:r>
              <a:rPr lang="en-US" sz="1800" dirty="0"/>
              <a:t>Search Across </a:t>
            </a:r>
            <a:r>
              <a:rPr lang="en-US" sz="1800" b="1" i="1" dirty="0"/>
              <a:t>all</a:t>
            </a:r>
            <a:r>
              <a:rPr lang="en-US" sz="1800" dirty="0"/>
              <a:t> CPGs via a Single Keyword Search</a:t>
            </a:r>
          </a:p>
          <a:p>
            <a:pPr marL="342900" indent="-342900">
              <a:spcBef>
                <a:spcPts val="0"/>
              </a:spcBef>
              <a:spcAft>
                <a:spcPts val="600"/>
              </a:spcAft>
              <a:buFont typeface="Wingdings" panose="05000000000000000000" pitchFamily="2" charset="2"/>
              <a:buChar char="§"/>
            </a:pPr>
            <a:endParaRPr lang="en-US" sz="1800" dirty="0">
              <a:solidFill>
                <a:schemeClr val="accent6"/>
              </a:solidFill>
            </a:endParaRPr>
          </a:p>
          <a:p>
            <a:pPr marL="0" indent="0">
              <a:spcBef>
                <a:spcPts val="0"/>
              </a:spcBef>
              <a:spcAft>
                <a:spcPts val="600"/>
              </a:spcAft>
              <a:buNone/>
            </a:pPr>
            <a:r>
              <a:rPr lang="en-US" sz="1800" b="1" dirty="0">
                <a:solidFill>
                  <a:schemeClr val="accent6"/>
                </a:solidFill>
              </a:rPr>
              <a:t>Easier Access to Individual Recommendations:</a:t>
            </a:r>
          </a:p>
          <a:p>
            <a:pPr marL="342900" indent="-342900">
              <a:spcBef>
                <a:spcPts val="0"/>
              </a:spcBef>
              <a:spcAft>
                <a:spcPts val="600"/>
              </a:spcAft>
              <a:buFont typeface="Wingdings" panose="05000000000000000000" pitchFamily="2" charset="2"/>
              <a:buChar char="§"/>
            </a:pPr>
            <a:r>
              <a:rPr lang="en-US" sz="1800" dirty="0"/>
              <a:t>View recommendations via shortened titles</a:t>
            </a:r>
          </a:p>
          <a:p>
            <a:pPr marL="342900" indent="-342900">
              <a:spcBef>
                <a:spcPts val="0"/>
              </a:spcBef>
              <a:spcAft>
                <a:spcPts val="600"/>
              </a:spcAft>
              <a:buFont typeface="Wingdings" panose="05000000000000000000" pitchFamily="2" charset="2"/>
              <a:buChar char="§"/>
            </a:pPr>
            <a:r>
              <a:rPr lang="en-US" sz="1800" dirty="0"/>
              <a:t>Access to full recommendation &amp; rationale</a:t>
            </a:r>
          </a:p>
          <a:p>
            <a:pPr marL="342900" indent="-342900">
              <a:spcBef>
                <a:spcPts val="0"/>
              </a:spcBef>
              <a:spcAft>
                <a:spcPts val="600"/>
              </a:spcAft>
              <a:buFont typeface="Wingdings" panose="05000000000000000000" pitchFamily="2" charset="2"/>
              <a:buChar char="§"/>
            </a:pPr>
            <a:r>
              <a:rPr lang="en-US" sz="1800" dirty="0"/>
              <a:t>Links to references (PubMed)</a:t>
            </a:r>
          </a:p>
          <a:p>
            <a:endParaRPr lang="en-US" sz="1600" dirty="0">
              <a:solidFill>
                <a:srgbClr val="FFFFFF"/>
              </a:solidFill>
            </a:endParaRPr>
          </a:p>
        </p:txBody>
      </p:sp>
      <p:pic>
        <p:nvPicPr>
          <p:cNvPr id="6" name="Picture 3" descr="OrthoGuidelines Logo1">
            <a:extLst>
              <a:ext uri="{FF2B5EF4-FFF2-40B4-BE49-F238E27FC236}">
                <a16:creationId xmlns:a16="http://schemas.microsoft.com/office/drawing/2014/main" id="{1E0B866B-C5EB-49CB-8953-A8A4D7A18B5B}"/>
              </a:ext>
            </a:extLst>
          </p:cNvPr>
          <p:cNvPicPr>
            <a:picLocks noChangeAspect="1" noChangeArrowheads="1"/>
          </p:cNvPicPr>
          <p:nvPr/>
        </p:nvPicPr>
        <p:blipFill>
          <a:blip r:embed="rId3">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0391" y="533400"/>
            <a:ext cx="6185652" cy="1546412"/>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9C9F5863-F0B6-4E08-8290-B17705711A53}"/>
              </a:ext>
            </a:extLst>
          </p:cNvPr>
          <p:cNvSpPr txBox="1"/>
          <p:nvPr/>
        </p:nvSpPr>
        <p:spPr>
          <a:xfrm>
            <a:off x="7010400" y="89262"/>
            <a:ext cx="5181600" cy="6766560"/>
          </a:xfrm>
          <a:prstGeom prst="rect">
            <a:avLst/>
          </a:prstGeom>
          <a:solidFill>
            <a:schemeClr val="tx1">
              <a:lumMod val="50000"/>
              <a:lumOff val="50000"/>
            </a:schemeClr>
          </a:solidFill>
        </p:spPr>
        <p:txBody>
          <a:bodyPr wrap="square" rtlCol="0">
            <a:spAutoFit/>
          </a:bodyPr>
          <a:lstStyle/>
          <a:p>
            <a:endParaRPr lang="en-US" dirty="0"/>
          </a:p>
        </p:txBody>
      </p:sp>
      <p:pic>
        <p:nvPicPr>
          <p:cNvPr id="7" name="Picture 7">
            <a:extLst>
              <a:ext uri="{FF2B5EF4-FFF2-40B4-BE49-F238E27FC236}">
                <a16:creationId xmlns:a16="http://schemas.microsoft.com/office/drawing/2014/main" id="{203C21D5-7B02-4BDB-8AFC-494918450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8749" y="3467100"/>
            <a:ext cx="2865119" cy="3048000"/>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9" name="TextBox 8">
            <a:extLst>
              <a:ext uri="{FF2B5EF4-FFF2-40B4-BE49-F238E27FC236}">
                <a16:creationId xmlns:a16="http://schemas.microsoft.com/office/drawing/2014/main" id="{014C217E-1396-4396-9E1A-7E7F8E30DCC1}"/>
              </a:ext>
            </a:extLst>
          </p:cNvPr>
          <p:cNvSpPr txBox="1"/>
          <p:nvPr/>
        </p:nvSpPr>
        <p:spPr>
          <a:xfrm>
            <a:off x="7576456" y="517181"/>
            <a:ext cx="4252685" cy="3108960"/>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Clinical Practice Guidelines Now Available on Your Smartphone</a:t>
            </a:r>
          </a:p>
          <a:p>
            <a:pPr algn="ct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Download on the App Store</a:t>
            </a:r>
          </a:p>
          <a:p>
            <a:pPr algn="ctr"/>
            <a:r>
              <a:rPr lang="en-US" dirty="0">
                <a:solidFill>
                  <a:schemeClr val="bg1"/>
                </a:solidFill>
                <a:effectLst>
                  <a:outerShdw blurRad="38100" dist="38100" dir="2700000" algn="tl">
                    <a:srgbClr val="000000">
                      <a:alpha val="43137"/>
                    </a:srgbClr>
                  </a:outerShdw>
                </a:effectLst>
              </a:rPr>
              <a:t>Get it on Google play</a:t>
            </a:r>
          </a:p>
        </p:txBody>
      </p:sp>
    </p:spTree>
    <p:extLst>
      <p:ext uri="{BB962C8B-B14F-4D97-AF65-F5344CB8AC3E}">
        <p14:creationId xmlns:p14="http://schemas.microsoft.com/office/powerpoint/2010/main" val="261875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1124" y="711423"/>
            <a:ext cx="11125200" cy="685799"/>
          </a:xfrm>
        </p:spPr>
        <p:txBody>
          <a:bodyPr>
            <a:normAutofit/>
          </a:bodyPr>
          <a:lstStyle/>
          <a:p>
            <a:r>
              <a:rPr lang="en-US" b="0" dirty="0">
                <a:effectLst>
                  <a:outerShdw blurRad="38100" dist="38100" dir="2700000" algn="tl">
                    <a:srgbClr val="000000">
                      <a:alpha val="43137"/>
                    </a:srgbClr>
                  </a:outerShdw>
                </a:effectLst>
                <a:latin typeface="+mj-lt"/>
              </a:rPr>
              <a:t>WHAT IS EVIDENCE-BASED MEDICINE?</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82196" y="6256519"/>
            <a:ext cx="4114800" cy="365125"/>
          </a:xfrm>
        </p:spPr>
        <p:txBody>
          <a:bodyPr/>
          <a:lstStyle/>
          <a:p>
            <a:pPr algn="r"/>
            <a:r>
              <a:rPr lang="en-US" dirty="0"/>
              <a:t>© 2020 American Academy of </a:t>
            </a:r>
            <a:r>
              <a:rPr lang="en-US" dirty="0" err="1"/>
              <a:t>Orthopaedic</a:t>
            </a:r>
            <a:r>
              <a:rPr lang="en-US" dirty="0"/>
              <a:t> Surgeons </a:t>
            </a:r>
          </a:p>
        </p:txBody>
      </p:sp>
      <p:sp>
        <p:nvSpPr>
          <p:cNvPr id="15" name="TextBox 14">
            <a:extLst>
              <a:ext uri="{FF2B5EF4-FFF2-40B4-BE49-F238E27FC236}">
                <a16:creationId xmlns:a16="http://schemas.microsoft.com/office/drawing/2014/main" id="{B12435B0-886C-4D89-8E52-1D5287A8AB94}"/>
              </a:ext>
            </a:extLst>
          </p:cNvPr>
          <p:cNvSpPr txBox="1"/>
          <p:nvPr/>
        </p:nvSpPr>
        <p:spPr>
          <a:xfrm>
            <a:off x="186392" y="2188133"/>
            <a:ext cx="4947920" cy="2631490"/>
          </a:xfrm>
          <a:prstGeom prst="rect">
            <a:avLst/>
          </a:prstGeom>
          <a:noFill/>
        </p:spPr>
        <p:txBody>
          <a:bodyPr wrap="square" rtlCol="0">
            <a:spAutoFit/>
          </a:bodyPr>
          <a:lstStyle/>
          <a:p>
            <a:pPr marL="342900">
              <a:spcAft>
                <a:spcPts val="1800"/>
              </a:spcAft>
            </a:pPr>
            <a:r>
              <a:rPr lang="en-US" sz="2400" dirty="0"/>
              <a:t>Evidence-Based Medicine is a Combination of:</a:t>
            </a:r>
          </a:p>
          <a:p>
            <a:pPr marL="800100" indent="-457200">
              <a:spcAft>
                <a:spcPts val="1800"/>
              </a:spcAft>
              <a:buFont typeface="Wingdings" panose="05000000000000000000" pitchFamily="2" charset="2"/>
              <a:buChar char="§"/>
            </a:pPr>
            <a:r>
              <a:rPr lang="en-US" sz="2400" i="1" dirty="0"/>
              <a:t>Individual Clinical Experience</a:t>
            </a:r>
          </a:p>
          <a:p>
            <a:pPr marL="800100" indent="-457200">
              <a:spcAft>
                <a:spcPts val="1800"/>
              </a:spcAft>
              <a:buFont typeface="Wingdings" panose="05000000000000000000" pitchFamily="2" charset="2"/>
              <a:buChar char="§"/>
            </a:pPr>
            <a:r>
              <a:rPr lang="en-US" sz="2400" i="1" dirty="0"/>
              <a:t>Best External Evidence</a:t>
            </a:r>
          </a:p>
          <a:p>
            <a:pPr marL="800100" indent="-457200">
              <a:spcAft>
                <a:spcPts val="1800"/>
              </a:spcAft>
              <a:buFont typeface="Wingdings" panose="05000000000000000000" pitchFamily="2" charset="2"/>
              <a:buChar char="§"/>
            </a:pPr>
            <a:r>
              <a:rPr lang="en-US" sz="2400" i="1" dirty="0"/>
              <a:t>Patient Values and Expectations</a:t>
            </a:r>
          </a:p>
        </p:txBody>
      </p:sp>
      <p:graphicFrame>
        <p:nvGraphicFramePr>
          <p:cNvPr id="3" name="Diagram 2">
            <a:extLst>
              <a:ext uri="{FF2B5EF4-FFF2-40B4-BE49-F238E27FC236}">
                <a16:creationId xmlns:a16="http://schemas.microsoft.com/office/drawing/2014/main" id="{4EC24FCF-AE76-4462-A0A5-E675BE9D7A2A}"/>
              </a:ext>
            </a:extLst>
          </p:cNvPr>
          <p:cNvGraphicFramePr/>
          <p:nvPr>
            <p:extLst>
              <p:ext uri="{D42A27DB-BD31-4B8C-83A1-F6EECF244321}">
                <p14:modId xmlns:p14="http://schemas.microsoft.com/office/powerpoint/2010/main" val="2155358032"/>
              </p:ext>
            </p:extLst>
          </p:nvPr>
        </p:nvGraphicFramePr>
        <p:xfrm>
          <a:off x="4649685" y="1002090"/>
          <a:ext cx="7436465" cy="501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F89720-438D-43C2-8930-D2F99A1978E1}"/>
              </a:ext>
            </a:extLst>
          </p:cNvPr>
          <p:cNvSpPr txBox="1"/>
          <p:nvPr/>
        </p:nvSpPr>
        <p:spPr>
          <a:xfrm>
            <a:off x="8032952" y="3677262"/>
            <a:ext cx="747251" cy="430887"/>
          </a:xfrm>
          <a:prstGeom prst="rect">
            <a:avLst/>
          </a:prstGeom>
          <a:noFill/>
        </p:spPr>
        <p:txBody>
          <a:bodyPr wrap="square" rtlCol="0">
            <a:spAutoFit/>
          </a:bodyPr>
          <a:lstStyle/>
          <a:p>
            <a:r>
              <a:rPr lang="en-US" sz="2100" dirty="0">
                <a:ln w="0"/>
                <a:effectLst>
                  <a:outerShdw blurRad="38100" dist="19050" dir="2700000" algn="tl" rotWithShape="0">
                    <a:schemeClr val="dk1">
                      <a:alpha val="40000"/>
                    </a:schemeClr>
                  </a:outerShdw>
                </a:effectLst>
              </a:rPr>
              <a:t>EBM</a:t>
            </a:r>
          </a:p>
        </p:txBody>
      </p:sp>
    </p:spTree>
    <p:extLst>
      <p:ext uri="{BB962C8B-B14F-4D97-AF65-F5344CB8AC3E}">
        <p14:creationId xmlns:p14="http://schemas.microsoft.com/office/powerpoint/2010/main" val="2281244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5A7772-C681-4371-BB0F-5276EDE0798F}"/>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DF553D92-FD6D-4AFA-B00A-379040042339}"/>
              </a:ext>
            </a:extLst>
          </p:cNvPr>
          <p:cNvSpPr txBox="1"/>
          <p:nvPr/>
        </p:nvSpPr>
        <p:spPr>
          <a:xfrm>
            <a:off x="487464" y="2409576"/>
            <a:ext cx="4326902"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600" b="1" dirty="0"/>
              <a:t>Search across </a:t>
            </a:r>
            <a:r>
              <a:rPr lang="en-US" sz="2600" b="1" u="sng" dirty="0"/>
              <a:t>all</a:t>
            </a:r>
            <a:r>
              <a:rPr lang="en-US" sz="2600" b="1" dirty="0"/>
              <a:t> CPG and AUC </a:t>
            </a:r>
          </a:p>
          <a:p>
            <a:r>
              <a:rPr lang="en-US" sz="2600" b="1" dirty="0"/>
              <a:t>Via a Single Keyword Search</a:t>
            </a:r>
          </a:p>
        </p:txBody>
      </p:sp>
      <p:pic>
        <p:nvPicPr>
          <p:cNvPr id="11" name="Picture 3">
            <a:extLst>
              <a:ext uri="{FF2B5EF4-FFF2-40B4-BE49-F238E27FC236}">
                <a16:creationId xmlns:a16="http://schemas.microsoft.com/office/drawing/2014/main" id="{B2AA86A3-F640-43E1-8383-EADAE391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488" y="2210982"/>
            <a:ext cx="4784239" cy="40222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05BD157-4670-4014-AC6D-F63E7B7C9ED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67958" y="435405"/>
            <a:ext cx="6500207" cy="153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373657C9-FEF5-48E7-8A1D-F9DDC5D7DF1A}"/>
              </a:ext>
            </a:extLst>
          </p:cNvPr>
          <p:cNvGrpSpPr/>
          <p:nvPr/>
        </p:nvGrpSpPr>
        <p:grpSpPr>
          <a:xfrm rot="20515663">
            <a:off x="6184437" y="135097"/>
            <a:ext cx="2493519" cy="1881789"/>
            <a:chOff x="6629400" y="152400"/>
            <a:chExt cx="1371600" cy="1981200"/>
          </a:xfrm>
        </p:grpSpPr>
        <p:sp>
          <p:nvSpPr>
            <p:cNvPr id="9" name="Oval 8">
              <a:extLst>
                <a:ext uri="{FF2B5EF4-FFF2-40B4-BE49-F238E27FC236}">
                  <a16:creationId xmlns:a16="http://schemas.microsoft.com/office/drawing/2014/main" id="{EF494B84-ABFD-4AE3-8CA3-ACCBAEBBF9D4}"/>
                </a:ext>
              </a:extLst>
            </p:cNvPr>
            <p:cNvSpPr/>
            <p:nvPr/>
          </p:nvSpPr>
          <p:spPr>
            <a:xfrm>
              <a:off x="6629400" y="152400"/>
              <a:ext cx="685800" cy="609600"/>
            </a:xfrm>
            <a:prstGeom prst="ellipse">
              <a:avLst/>
            </a:prstGeom>
            <a:solidFill>
              <a:schemeClr val="accent1">
                <a:alpha val="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71F5B1E-3F81-4936-8606-5151E6D7567E}"/>
                </a:ext>
              </a:extLst>
            </p:cNvPr>
            <p:cNvCxnSpPr/>
            <p:nvPr/>
          </p:nvCxnSpPr>
          <p:spPr>
            <a:xfrm>
              <a:off x="7086600" y="762000"/>
              <a:ext cx="914400" cy="137160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0A57221D-637D-41B6-BE17-FFA2294D9A97}"/>
              </a:ext>
            </a:extLst>
          </p:cNvPr>
          <p:cNvSpPr txBox="1"/>
          <p:nvPr/>
        </p:nvSpPr>
        <p:spPr>
          <a:xfrm>
            <a:off x="8908330" y="1278857"/>
            <a:ext cx="1943682"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rPr>
              <a:t>Imaging</a:t>
            </a:r>
          </a:p>
        </p:txBody>
      </p:sp>
    </p:spTree>
    <p:extLst>
      <p:ext uri="{BB962C8B-B14F-4D97-AF65-F5344CB8AC3E}">
        <p14:creationId xmlns:p14="http://schemas.microsoft.com/office/powerpoint/2010/main" val="2357496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a:extLst>
              <a:ext uri="{FF2B5EF4-FFF2-40B4-BE49-F238E27FC236}">
                <a16:creationId xmlns:a16="http://schemas.microsoft.com/office/drawing/2014/main" id="{C1A57297-301F-4C6D-A1B9-49892A0C3EC7}"/>
              </a:ext>
            </a:extLst>
          </p:cNvPr>
          <p:cNvSpPr>
            <a:spLocks noGrp="1"/>
          </p:cNvSpPr>
          <p:nvPr>
            <p:ph type="title"/>
          </p:nvPr>
        </p:nvSpPr>
        <p:spPr>
          <a:xfrm>
            <a:off x="515027" y="519692"/>
            <a:ext cx="11125200" cy="685799"/>
          </a:xfrm>
        </p:spPr>
        <p:txBody>
          <a:bodyPr/>
          <a:lstStyle/>
          <a:p>
            <a:r>
              <a:rPr lang="en-US" altLang="en-US" b="0" dirty="0">
                <a:effectLst>
                  <a:outerShdw blurRad="38100" dist="38100" dir="2700000" algn="tl">
                    <a:srgbClr val="000000">
                      <a:alpha val="43137"/>
                    </a:srgbClr>
                  </a:outerShdw>
                </a:effectLst>
                <a:latin typeface="+mj-lt"/>
                <a:ea typeface="ＭＳ Ｐゴシック" panose="020B0600070205080204" pitchFamily="34" charset="-128"/>
                <a:cs typeface="Arial-BoldMT" pitchFamily="-84" charset="0"/>
              </a:rPr>
              <a:t>References provided for each recommendation</a:t>
            </a:r>
          </a:p>
        </p:txBody>
      </p:sp>
      <p:pic>
        <p:nvPicPr>
          <p:cNvPr id="23555" name="Content Placeholder 5">
            <a:extLst>
              <a:ext uri="{FF2B5EF4-FFF2-40B4-BE49-F238E27FC236}">
                <a16:creationId xmlns:a16="http://schemas.microsoft.com/office/drawing/2014/main" id="{1B76F008-D8B8-4BF1-9FE3-24A8918E3D2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24" r="9933" b="55891"/>
          <a:stretch>
            <a:fillRect/>
          </a:stretch>
        </p:blipFill>
        <p:spPr>
          <a:xfrm>
            <a:off x="1997076" y="1600200"/>
            <a:ext cx="8181975" cy="1371600"/>
          </a:xfrm>
          <a:effectLst>
            <a:outerShdw blurRad="50800" dist="63500" dir="2700000" algn="tl" rotWithShape="0">
              <a:prstClr val="black">
                <a:alpha val="40000"/>
              </a:prstClr>
            </a:outerShdw>
          </a:effectLst>
        </p:spPr>
      </p:pic>
      <p:pic>
        <p:nvPicPr>
          <p:cNvPr id="23556" name="Picture 9">
            <a:extLst>
              <a:ext uri="{FF2B5EF4-FFF2-40B4-BE49-F238E27FC236}">
                <a16:creationId xmlns:a16="http://schemas.microsoft.com/office/drawing/2014/main" id="{AB6E11A7-9756-4848-B719-014E11CBA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158332"/>
            <a:ext cx="6324600" cy="2979737"/>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3A75894-B16D-4297-BBCC-C1AD1600EEAC}"/>
              </a:ext>
            </a:extLst>
          </p:cNvPr>
          <p:cNvCxnSpPr/>
          <p:nvPr/>
        </p:nvCxnSpPr>
        <p:spPr>
          <a:xfrm>
            <a:off x="3352801" y="2022475"/>
            <a:ext cx="671513" cy="1206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FF5C3994-5788-49A3-A574-CE961B76CA26}"/>
              </a:ext>
            </a:extLst>
          </p:cNvPr>
          <p:cNvSpPr/>
          <p:nvPr/>
        </p:nvSpPr>
        <p:spPr>
          <a:xfrm>
            <a:off x="2476500" y="4468813"/>
            <a:ext cx="1752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9" name="TextBox 11">
            <a:extLst>
              <a:ext uri="{FF2B5EF4-FFF2-40B4-BE49-F238E27FC236}">
                <a16:creationId xmlns:a16="http://schemas.microsoft.com/office/drawing/2014/main" id="{2051026F-C205-4E6E-8778-D2A2D7D0AF36}"/>
              </a:ext>
            </a:extLst>
          </p:cNvPr>
          <p:cNvSpPr txBox="1">
            <a:spLocks noChangeArrowheads="1"/>
          </p:cNvSpPr>
          <p:nvPr/>
        </p:nvSpPr>
        <p:spPr bwMode="auto">
          <a:xfrm>
            <a:off x="5257800" y="4648201"/>
            <a:ext cx="247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400">
                <a:solidFill>
                  <a:srgbClr val="FF0000"/>
                </a:solidFill>
              </a:rPr>
              <a:t>Links to PubMed</a:t>
            </a:r>
          </a:p>
        </p:txBody>
      </p:sp>
    </p:spTree>
    <p:extLst>
      <p:ext uri="{BB962C8B-B14F-4D97-AF65-F5344CB8AC3E}">
        <p14:creationId xmlns:p14="http://schemas.microsoft.com/office/powerpoint/2010/main" val="1254905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29" y="463516"/>
            <a:ext cx="8229600" cy="764342"/>
          </a:xfrm>
        </p:spPr>
        <p:txBody>
          <a:bodyPr/>
          <a:lstStyle/>
          <a:p>
            <a:r>
              <a:rPr lang="en-US" b="0" dirty="0">
                <a:effectLst>
                  <a:outerShdw blurRad="38100" dist="38100" dir="2700000" algn="tl">
                    <a:srgbClr val="000000">
                      <a:alpha val="43137"/>
                    </a:srgbClr>
                  </a:outerShdw>
                </a:effectLst>
                <a:latin typeface="+mj-lt"/>
              </a:rPr>
              <a:t>Appropriate Use Criteria Tool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443178" cy="42188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82CCD7-5464-4C56-BB81-C76582779BB3}"/>
              </a:ext>
            </a:extLst>
          </p:cNvPr>
          <p:cNvPicPr>
            <a:picLocks noChangeAspect="1"/>
          </p:cNvPicPr>
          <p:nvPr/>
        </p:nvPicPr>
        <p:blipFill>
          <a:blip r:embed="rId4"/>
          <a:stretch>
            <a:fillRect/>
          </a:stretch>
        </p:blipFill>
        <p:spPr>
          <a:xfrm>
            <a:off x="7528681" y="1359416"/>
            <a:ext cx="2786113" cy="4383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4195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A060B-7E96-4A93-AC1B-DF923AF89932}"/>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4E24DBA6-19D2-4653-8345-52ABBB7CD2EC}"/>
              </a:ext>
            </a:extLst>
          </p:cNvPr>
          <p:cNvSpPr txBox="1"/>
          <p:nvPr/>
        </p:nvSpPr>
        <p:spPr>
          <a:xfrm>
            <a:off x="545043" y="2504753"/>
            <a:ext cx="11101913" cy="329184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numCol="2" rtlCol="0">
            <a:spAutoFit/>
          </a:bodyPr>
          <a:lstStyle/>
          <a:p>
            <a:pPr marL="285750" indent="-285750">
              <a:buFont typeface="Wingdings" panose="05000000000000000000" pitchFamily="2" charset="2"/>
              <a:buChar char="§"/>
            </a:pPr>
            <a:r>
              <a:rPr lang="en-US" sz="1400" dirty="0"/>
              <a:t>Acute Compartment Syndrome</a:t>
            </a:r>
          </a:p>
          <a:p>
            <a:pPr marL="285750" indent="-285750">
              <a:buFont typeface="Wingdings" panose="05000000000000000000" pitchFamily="2" charset="2"/>
              <a:buChar char="§"/>
            </a:pPr>
            <a:r>
              <a:rPr lang="en-US" sz="1400" dirty="0"/>
              <a:t>Anesthesia and Analgesia in TJA (Endorsement)</a:t>
            </a:r>
          </a:p>
          <a:p>
            <a:pPr marL="285750" indent="-285750">
              <a:buFont typeface="Wingdings" panose="05000000000000000000" pitchFamily="2" charset="2"/>
              <a:buChar char="§"/>
            </a:pPr>
            <a:r>
              <a:rPr lang="en-US" sz="1400" dirty="0"/>
              <a:t>Anterior Cruciate Ligament Injuries</a:t>
            </a:r>
          </a:p>
          <a:p>
            <a:pPr marL="285750" indent="-285750">
              <a:buFont typeface="Wingdings" panose="05000000000000000000" pitchFamily="2" charset="2"/>
              <a:buChar char="§"/>
            </a:pPr>
            <a:r>
              <a:rPr lang="en-US" sz="1400" dirty="0"/>
              <a:t>Carpal Tunnel Syndrome</a:t>
            </a:r>
          </a:p>
          <a:p>
            <a:pPr marL="285750" indent="-285750">
              <a:buFont typeface="Wingdings" panose="05000000000000000000" pitchFamily="2" charset="2"/>
              <a:buChar char="§"/>
            </a:pPr>
            <a:r>
              <a:rPr lang="en-US" sz="1400" dirty="0"/>
              <a:t>Distal Radius Fractures</a:t>
            </a:r>
          </a:p>
          <a:p>
            <a:pPr marL="285750" indent="-285750">
              <a:buFont typeface="Wingdings" panose="05000000000000000000" pitchFamily="2" charset="2"/>
              <a:buChar char="§"/>
            </a:pPr>
            <a:r>
              <a:rPr lang="en-US" sz="1400" dirty="0"/>
              <a:t>Glenohumeral Joint Osteoarthritis</a:t>
            </a:r>
          </a:p>
          <a:p>
            <a:pPr marL="285750" indent="-285750">
              <a:buFont typeface="Wingdings" panose="05000000000000000000" pitchFamily="2" charset="2"/>
              <a:buChar char="§"/>
            </a:pPr>
            <a:r>
              <a:rPr lang="en-US" sz="1400" dirty="0"/>
              <a:t>Hip Fractures in the Elderly</a:t>
            </a:r>
          </a:p>
          <a:p>
            <a:pPr marL="285750" indent="-285750">
              <a:buFont typeface="Wingdings" panose="05000000000000000000" pitchFamily="2" charset="2"/>
              <a:buChar char="§"/>
            </a:pPr>
            <a:r>
              <a:rPr lang="en-US" sz="1400" dirty="0"/>
              <a:t>Limb Salvage or Early Amputation</a:t>
            </a:r>
          </a:p>
          <a:p>
            <a:pPr marL="285750" indent="-285750">
              <a:buFont typeface="Wingdings" panose="05000000000000000000" pitchFamily="2" charset="2"/>
              <a:buChar char="§"/>
            </a:pPr>
            <a:r>
              <a:rPr lang="en-US" sz="1400" dirty="0"/>
              <a:t>Osteoarthritis of the Hip</a:t>
            </a:r>
          </a:p>
          <a:p>
            <a:pPr marL="285750" indent="-285750">
              <a:buFont typeface="Wingdings" panose="05000000000000000000" pitchFamily="2" charset="2"/>
              <a:buChar char="§"/>
            </a:pPr>
            <a:r>
              <a:rPr lang="en-US" sz="1400" dirty="0"/>
              <a:t>Osteoarthritis of the Knee (Arthroplasty)</a:t>
            </a:r>
          </a:p>
          <a:p>
            <a:pPr marL="285750" indent="-285750">
              <a:buFont typeface="Wingdings" panose="05000000000000000000" pitchFamily="2" charset="2"/>
              <a:buChar char="§"/>
            </a:pPr>
            <a:r>
              <a:rPr lang="en-US" sz="1400" dirty="0"/>
              <a:t>Osteoarthritis of the Knee (Non-Arthroplasty)</a:t>
            </a:r>
          </a:p>
          <a:p>
            <a:pPr marL="285750" indent="-285750">
              <a:buFont typeface="Wingdings" panose="05000000000000000000" pitchFamily="2" charset="2"/>
              <a:buChar char="§"/>
            </a:pPr>
            <a:r>
              <a:rPr lang="en-US" sz="1400" dirty="0"/>
              <a:t>Osteochondritis Dissecans</a:t>
            </a:r>
          </a:p>
          <a:p>
            <a:pPr marL="285750" indent="-285750">
              <a:buFont typeface="Wingdings" panose="05000000000000000000" pitchFamily="2" charset="2"/>
              <a:buChar char="§"/>
            </a:pPr>
            <a:r>
              <a:rPr lang="en-US" sz="1400" dirty="0"/>
              <a:t>Pediatric Developmental Dysplasia of the Hip in infants up to Six Months</a:t>
            </a:r>
          </a:p>
          <a:p>
            <a:pPr marL="285750" indent="-285750">
              <a:buFont typeface="Wingdings" panose="05000000000000000000" pitchFamily="2" charset="2"/>
              <a:buChar char="§"/>
            </a:pPr>
            <a:r>
              <a:rPr lang="en-US" sz="1400" dirty="0"/>
              <a:t>Pediatric Diaphyseal Femur Fractures</a:t>
            </a:r>
          </a:p>
          <a:p>
            <a:pPr marL="285750" indent="-285750">
              <a:buFont typeface="Wingdings" panose="05000000000000000000" pitchFamily="2" charset="2"/>
              <a:buChar char="§"/>
            </a:pPr>
            <a:r>
              <a:rPr lang="en-US" sz="1400" dirty="0"/>
              <a:t>Pediatric Supracondylar </a:t>
            </a:r>
            <a:r>
              <a:rPr lang="en-US" sz="1400" dirty="0" err="1"/>
              <a:t>Humerus</a:t>
            </a:r>
            <a:r>
              <a:rPr lang="en-US" sz="1400" dirty="0"/>
              <a:t> Fractures</a:t>
            </a:r>
          </a:p>
          <a:p>
            <a:pPr marL="285750" indent="-285750">
              <a:buFont typeface="Wingdings" panose="05000000000000000000" pitchFamily="2" charset="2"/>
              <a:buChar char="§"/>
            </a:pPr>
            <a:r>
              <a:rPr lang="en-US" sz="1400" dirty="0"/>
              <a:t>Periprosthetic Joint Infections</a:t>
            </a:r>
          </a:p>
          <a:p>
            <a:pPr marL="285750" indent="-285750">
              <a:buFont typeface="Wingdings" panose="05000000000000000000" pitchFamily="2" charset="2"/>
              <a:buChar char="§"/>
            </a:pPr>
            <a:r>
              <a:rPr lang="en-US" sz="1400" dirty="0"/>
              <a:t>Prevention of Orthopaedic Implant Infections in Patients Undergoing Dental Procedures</a:t>
            </a:r>
          </a:p>
          <a:p>
            <a:pPr marL="285750" indent="-285750">
              <a:buFont typeface="Wingdings" panose="05000000000000000000" pitchFamily="2" charset="2"/>
              <a:buChar char="§"/>
            </a:pPr>
            <a:r>
              <a:rPr lang="en-US" sz="1400" dirty="0"/>
              <a:t>Psychosocial Factors Influencing Trauma Recovery</a:t>
            </a:r>
          </a:p>
          <a:p>
            <a:pPr marL="285750" indent="-285750">
              <a:buFont typeface="Wingdings" panose="05000000000000000000" pitchFamily="2" charset="2"/>
              <a:buChar char="§"/>
            </a:pPr>
            <a:r>
              <a:rPr lang="en-US" sz="1400" dirty="0"/>
              <a:t>Rotator Cuff Injuries</a:t>
            </a:r>
          </a:p>
          <a:p>
            <a:pPr marL="285750" indent="-285750">
              <a:buFont typeface="Wingdings" panose="05000000000000000000" pitchFamily="2" charset="2"/>
              <a:buChar char="§"/>
            </a:pPr>
            <a:r>
              <a:rPr lang="en-US" sz="1400" dirty="0"/>
              <a:t>Surgical Site Infections</a:t>
            </a:r>
          </a:p>
          <a:p>
            <a:pPr marL="285750" indent="-285750">
              <a:buFont typeface="Wingdings" panose="05000000000000000000" pitchFamily="2" charset="2"/>
              <a:buChar char="§"/>
            </a:pPr>
            <a:r>
              <a:rPr lang="en-US" sz="1400" dirty="0"/>
              <a:t>VTE Disease in Patients Undergoing Elective Hip &amp; Knee Arthroplasty </a:t>
            </a:r>
            <a:endParaRPr lang="en-US" sz="1400" i="1" dirty="0"/>
          </a:p>
          <a:p>
            <a:pPr marL="285750" indent="-285750">
              <a:buFont typeface="Wingdings" panose="05000000000000000000" pitchFamily="2" charset="2"/>
              <a:buChar char="§"/>
            </a:pPr>
            <a:r>
              <a:rPr lang="en-US" sz="1400" dirty="0"/>
              <a:t>Tranexamic Acid in Total Joint Arthroplasty (Endorsement)</a:t>
            </a:r>
          </a:p>
          <a:p>
            <a:pPr marL="285750" indent="-285750">
              <a:buFont typeface="Wingdings" panose="05000000000000000000" pitchFamily="2" charset="2"/>
              <a:buChar char="§"/>
            </a:pPr>
            <a:r>
              <a:rPr lang="en-US" sz="1400" dirty="0"/>
              <a:t>Treatment of Metastatic Carcinoma of the Femur (Endorsement)</a:t>
            </a:r>
          </a:p>
          <a:p>
            <a:pPr marL="285750" indent="-285750">
              <a:buFont typeface="Wingdings" panose="05000000000000000000" pitchFamily="2" charset="2"/>
              <a:buChar char="§"/>
            </a:pPr>
            <a:r>
              <a:rPr lang="en-US" sz="1400" dirty="0"/>
              <a:t>Use of Imaging Prior to Referral to a Musculoskeletal Oncologist (Endorsement)</a:t>
            </a:r>
          </a:p>
          <a:p>
            <a:pPr marL="285750" indent="-285750">
              <a:buFont typeface="Wingdings" panose="05000000000000000000" pitchFamily="2" charset="2"/>
              <a:buChar char="§"/>
            </a:pPr>
            <a:endParaRPr lang="en-US" sz="1400" i="1" dirty="0"/>
          </a:p>
          <a:p>
            <a:r>
              <a:rPr lang="en-US" sz="1400" i="1" dirty="0"/>
              <a:t> </a:t>
            </a:r>
          </a:p>
        </p:txBody>
      </p:sp>
      <p:grpSp>
        <p:nvGrpSpPr>
          <p:cNvPr id="7" name="Group 2">
            <a:extLst>
              <a:ext uri="{FF2B5EF4-FFF2-40B4-BE49-F238E27FC236}">
                <a16:creationId xmlns:a16="http://schemas.microsoft.com/office/drawing/2014/main" id="{41E5350A-2AF7-41B4-B036-7F8E5DEAE413}"/>
              </a:ext>
            </a:extLst>
          </p:cNvPr>
          <p:cNvGrpSpPr>
            <a:grpSpLocks/>
          </p:cNvGrpSpPr>
          <p:nvPr/>
        </p:nvGrpSpPr>
        <p:grpSpPr bwMode="auto">
          <a:xfrm>
            <a:off x="9128502" y="973350"/>
            <a:ext cx="2849028" cy="2012548"/>
            <a:chOff x="108098109" y="112525655"/>
            <a:chExt cx="2971803" cy="2487879"/>
          </a:xfrm>
        </p:grpSpPr>
        <p:pic>
          <p:nvPicPr>
            <p:cNvPr id="1027" name="Picture 3" descr="th?u=http%3a%2f%2fwww">
              <a:extLst>
                <a:ext uri="{FF2B5EF4-FFF2-40B4-BE49-F238E27FC236}">
                  <a16:creationId xmlns:a16="http://schemas.microsoft.com/office/drawing/2014/main" id="{5A7A8C29-F31D-41E4-A27C-C057CC8F8034}"/>
                </a:ext>
              </a:extLst>
            </p:cNvPr>
            <p:cNvPicPr>
              <a:picLocks noChangeAspect="1" noChangeArrowheads="1"/>
            </p:cNvPicPr>
            <p:nvPr/>
          </p:nvPicPr>
          <p:blipFill>
            <a:blip r:embed="rId3">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l="14310" t="5240" r="14310"/>
            <a:stretch>
              <a:fillRect/>
            </a:stretch>
          </p:blipFill>
          <p:spPr bwMode="auto">
            <a:xfrm>
              <a:off x="108098109" y="112525655"/>
              <a:ext cx="2971803" cy="2487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apture 5">
              <a:extLst>
                <a:ext uri="{FF2B5EF4-FFF2-40B4-BE49-F238E27FC236}">
                  <a16:creationId xmlns:a16="http://schemas.microsoft.com/office/drawing/2014/main" id="{25C79959-34C8-4ACA-A930-A67722DEF41C}"/>
                </a:ext>
              </a:extLst>
            </p:cNvPr>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l="-690" t="4265" r="28137" b="4822"/>
            <a:stretch>
              <a:fillRect/>
            </a:stretch>
          </p:blipFill>
          <p:spPr bwMode="auto">
            <a:xfrm>
              <a:off x="108308885" y="112691447"/>
              <a:ext cx="2479283" cy="14305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extBox 1">
            <a:extLst>
              <a:ext uri="{FF2B5EF4-FFF2-40B4-BE49-F238E27FC236}">
                <a16:creationId xmlns:a16="http://schemas.microsoft.com/office/drawing/2014/main" id="{4B8B78DC-5D15-446C-AB35-FF258F3BC762}"/>
              </a:ext>
            </a:extLst>
          </p:cNvPr>
          <p:cNvSpPr txBox="1"/>
          <p:nvPr/>
        </p:nvSpPr>
        <p:spPr>
          <a:xfrm>
            <a:off x="7319689" y="5238319"/>
            <a:ext cx="3919395" cy="646331"/>
          </a:xfrm>
          <a:prstGeom prst="rect">
            <a:avLst/>
          </a:prstGeom>
          <a:noFill/>
        </p:spPr>
        <p:txBody>
          <a:bodyPr wrap="square" rtlCol="0">
            <a:spAutoFit/>
          </a:bodyPr>
          <a:lstStyle/>
          <a:p>
            <a:pPr algn="ctr"/>
            <a:r>
              <a:rPr lang="en-US" b="1" i="1" dirty="0">
                <a:solidFill>
                  <a:schemeClr val="accent6"/>
                </a:solidFill>
              </a:rPr>
              <a:t>For additional information, please visit </a:t>
            </a:r>
            <a:r>
              <a:rPr lang="en-US" b="1" i="1" dirty="0">
                <a:hlinkClick r:id="rId5"/>
              </a:rPr>
              <a:t>http://www.orthoguidelines.org/</a:t>
            </a:r>
            <a:r>
              <a:rPr lang="en-US" b="1" i="1" dirty="0"/>
              <a:t> </a:t>
            </a:r>
          </a:p>
        </p:txBody>
      </p:sp>
      <p:sp>
        <p:nvSpPr>
          <p:cNvPr id="3" name="TextBox 2">
            <a:extLst>
              <a:ext uri="{FF2B5EF4-FFF2-40B4-BE49-F238E27FC236}">
                <a16:creationId xmlns:a16="http://schemas.microsoft.com/office/drawing/2014/main" id="{D4BDBF76-60C0-4EA8-8E5A-9083EE3C710A}"/>
              </a:ext>
            </a:extLst>
          </p:cNvPr>
          <p:cNvSpPr txBox="1"/>
          <p:nvPr/>
        </p:nvSpPr>
        <p:spPr>
          <a:xfrm>
            <a:off x="517623" y="545168"/>
            <a:ext cx="787163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mj-lt"/>
              </a:rPr>
              <a:t>PUBLISHED CLINICAL PRACTICE GUIDELINES</a:t>
            </a:r>
          </a:p>
        </p:txBody>
      </p:sp>
    </p:spTree>
    <p:extLst>
      <p:ext uri="{BB962C8B-B14F-4D97-AF65-F5344CB8AC3E}">
        <p14:creationId xmlns:p14="http://schemas.microsoft.com/office/powerpoint/2010/main" val="318726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33400" y="675725"/>
            <a:ext cx="11125200" cy="685800"/>
          </a:xfrm>
          <a:prstGeom prst="rect">
            <a:avLst/>
          </a:prstGeom>
        </p:spPr>
        <p:txBody>
          <a:bodyPr anchor="ctr">
            <a:normAutofit/>
          </a:bodyPr>
          <a:lstStyle/>
          <a:p>
            <a:r>
              <a:rPr lang="en-US" b="0" dirty="0">
                <a:effectLst>
                  <a:outerShdw blurRad="38100" dist="38100" dir="2700000" algn="tl">
                    <a:srgbClr val="000000">
                      <a:alpha val="43137"/>
                    </a:srgbClr>
                  </a:outerShdw>
                </a:effectLst>
              </a:rPr>
              <a:t>WHAT IS EVIDENCE-BASED MEDICINE?</a:t>
            </a:r>
          </a:p>
        </p:txBody>
      </p:sp>
      <p:sp>
        <p:nvSpPr>
          <p:cNvPr id="3" name="TextBox 2">
            <a:extLst>
              <a:ext uri="{FF2B5EF4-FFF2-40B4-BE49-F238E27FC236}">
                <a16:creationId xmlns:a16="http://schemas.microsoft.com/office/drawing/2014/main" id="{171FC589-2D8B-4640-A5C6-E975748E6FE4}"/>
              </a:ext>
            </a:extLst>
          </p:cNvPr>
          <p:cNvSpPr txBox="1"/>
          <p:nvPr/>
        </p:nvSpPr>
        <p:spPr>
          <a:xfrm>
            <a:off x="836609" y="5357202"/>
            <a:ext cx="5157787" cy="561703"/>
          </a:xfrm>
          <a:prstGeom prst="rect">
            <a:avLst/>
          </a:prstGeom>
          <a:ln>
            <a:noFill/>
          </a:ln>
        </p:spPr>
        <p:txBody>
          <a:bodyPr rtlCol="0" anchor="b">
            <a:normAutofit/>
          </a:bodyPr>
          <a:lstStyle/>
          <a:p>
            <a:pPr>
              <a:lnSpc>
                <a:spcPct val="90000"/>
              </a:lnSpc>
              <a:spcBef>
                <a:spcPct val="0"/>
              </a:spcBef>
            </a:pPr>
            <a:r>
              <a:rPr lang="en-US" altLang="en-US" sz="900" dirty="0">
                <a:solidFill>
                  <a:schemeClr val="tx1">
                    <a:lumMod val="65000"/>
                    <a:lumOff val="35000"/>
                  </a:schemeClr>
                </a:solidFill>
              </a:rPr>
              <a:t>Haynes, Sackett et al, 1996 Transferring evidence from research into practice</a:t>
            </a:r>
          </a:p>
          <a:p>
            <a:pPr>
              <a:lnSpc>
                <a:spcPct val="90000"/>
              </a:lnSpc>
              <a:spcBef>
                <a:spcPct val="0"/>
              </a:spcBef>
            </a:pPr>
            <a:r>
              <a:rPr lang="en-US" altLang="en-US" sz="900" dirty="0">
                <a:solidFill>
                  <a:schemeClr val="tx1">
                    <a:lumMod val="65000"/>
                    <a:lumOff val="35000"/>
                  </a:schemeClr>
                </a:solidFill>
              </a:rPr>
              <a:t>Sacket et al, 1996, BMJ EBM: what it is and isn’t</a:t>
            </a:r>
          </a:p>
        </p:txBody>
      </p:sp>
      <p:sp>
        <p:nvSpPr>
          <p:cNvPr id="15" name="TextBox 14">
            <a:extLst>
              <a:ext uri="{FF2B5EF4-FFF2-40B4-BE49-F238E27FC236}">
                <a16:creationId xmlns:a16="http://schemas.microsoft.com/office/drawing/2014/main" id="{B12435B0-886C-4D89-8E52-1D5287A8AB94}"/>
              </a:ext>
            </a:extLst>
          </p:cNvPr>
          <p:cNvSpPr txBox="1"/>
          <p:nvPr/>
        </p:nvSpPr>
        <p:spPr>
          <a:xfrm>
            <a:off x="839789" y="1751124"/>
            <a:ext cx="5157787" cy="3886930"/>
          </a:xfrm>
          <a:prstGeom prst="rect">
            <a:avLst/>
          </a:prstGeom>
          <a:ln>
            <a:noFill/>
          </a:ln>
        </p:spPr>
        <p:txBody>
          <a:bodyPr rtlCol="0">
            <a:normAutofit/>
          </a:bodyPr>
          <a:lstStyle/>
          <a:p>
            <a:pPr>
              <a:lnSpc>
                <a:spcPct val="90000"/>
              </a:lnSpc>
              <a:spcAft>
                <a:spcPts val="600"/>
              </a:spcAft>
            </a:pPr>
            <a:r>
              <a:rPr lang="en-US" altLang="en-US" sz="3200" u="sng" dirty="0">
                <a:solidFill>
                  <a:schemeClr val="accent6"/>
                </a:solidFill>
                <a:effectLst>
                  <a:outerShdw blurRad="38100" dist="38100" dir="2700000" algn="tl">
                    <a:srgbClr val="000000">
                      <a:alpha val="43137"/>
                    </a:srgbClr>
                  </a:outerShdw>
                </a:effectLst>
              </a:rPr>
              <a:t>Evidence-Based Medicine</a:t>
            </a:r>
          </a:p>
          <a:p>
            <a:pPr>
              <a:lnSpc>
                <a:spcPct val="90000"/>
              </a:lnSpc>
            </a:pPr>
            <a:r>
              <a:rPr lang="en-US" altLang="en-US" sz="3200" i="1" dirty="0">
                <a:solidFill>
                  <a:schemeClr val="tx1">
                    <a:lumMod val="65000"/>
                    <a:lumOff val="35000"/>
                  </a:schemeClr>
                </a:solidFill>
              </a:rPr>
              <a:t>Evidence-based medicine is the conscientious, explicit, and judicious use of current best evidence from clinical care research in the management of individual patients</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2020 American Academy of </a:t>
            </a:r>
            <a:r>
              <a:rPr lang="en-US" dirty="0" err="1"/>
              <a:t>Orthopaedic</a:t>
            </a:r>
            <a:r>
              <a:rPr lang="en-US" dirty="0"/>
              <a:t> Surgeons </a:t>
            </a:r>
          </a:p>
        </p:txBody>
      </p:sp>
      <p:pic>
        <p:nvPicPr>
          <p:cNvPr id="6" name="Picture 5" descr="A close up of text on a white background&#10;&#10;Description automatically generated">
            <a:extLst>
              <a:ext uri="{FF2B5EF4-FFF2-40B4-BE49-F238E27FC236}">
                <a16:creationId xmlns:a16="http://schemas.microsoft.com/office/drawing/2014/main" id="{DDF4C3AA-B737-4AEF-882A-E68714DC7A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538" y="1361525"/>
            <a:ext cx="4728673" cy="4557380"/>
          </a:xfrm>
          <a:prstGeom prst="rect">
            <a:avLst/>
          </a:prstGeom>
        </p:spPr>
      </p:pic>
      <p:sp>
        <p:nvSpPr>
          <p:cNvPr id="7" name="TextBox 6">
            <a:extLst>
              <a:ext uri="{FF2B5EF4-FFF2-40B4-BE49-F238E27FC236}">
                <a16:creationId xmlns:a16="http://schemas.microsoft.com/office/drawing/2014/main" id="{0FD55CD9-D32B-476D-A026-E5BCEC681326}"/>
              </a:ext>
            </a:extLst>
          </p:cNvPr>
          <p:cNvSpPr txBox="1"/>
          <p:nvPr/>
        </p:nvSpPr>
        <p:spPr>
          <a:xfrm>
            <a:off x="3622833" y="6858000"/>
            <a:ext cx="4946333" cy="230832"/>
          </a:xfrm>
          <a:prstGeom prst="rect">
            <a:avLst/>
          </a:prstGeom>
          <a:noFill/>
        </p:spPr>
        <p:txBody>
          <a:bodyPr wrap="square" rtlCol="0">
            <a:spAutoFit/>
          </a:bodyPr>
          <a:lstStyle/>
          <a:p>
            <a:r>
              <a:rPr lang="en-US" sz="900">
                <a:hlinkClick r:id="rId4" tooltip="http://jowritestheblog.blogspot.com/2012/04/crafty-time-dictionary-art_8.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28347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DA8FA7-2D35-4F25-8D7D-1BC4B3E87B32}"/>
              </a:ext>
            </a:extLst>
          </p:cNvPr>
          <p:cNvSpPr>
            <a:spLocks noGrp="1"/>
          </p:cNvSpPr>
          <p:nvPr>
            <p:ph type="ftr" sz="quarter" idx="11"/>
          </p:nvPr>
        </p:nvSpPr>
        <p:spPr/>
        <p:txBody>
          <a:bodyPr/>
          <a:lstStyle/>
          <a:p>
            <a:pPr algn="r"/>
            <a:r>
              <a:rPr lang="en-US" dirty="0"/>
              <a:t>© 2020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86CCD958-4D1A-4B94-99E0-BDAB38CF3759}"/>
              </a:ext>
            </a:extLst>
          </p:cNvPr>
          <p:cNvSpPr>
            <a:spLocks noGrp="1"/>
          </p:cNvSpPr>
          <p:nvPr>
            <p:ph type="title"/>
          </p:nvPr>
        </p:nvSpPr>
        <p:spPr>
          <a:xfrm>
            <a:off x="533400" y="706137"/>
            <a:ext cx="11125200" cy="685799"/>
          </a:xfrm>
        </p:spPr>
        <p:txBody>
          <a:bodyPr/>
          <a:lstStyle/>
          <a:p>
            <a:r>
              <a:rPr lang="en-US" b="0" dirty="0">
                <a:effectLst>
                  <a:outerShdw blurRad="38100" dist="38100" dir="2700000" algn="tl">
                    <a:srgbClr val="000000">
                      <a:alpha val="43137"/>
                    </a:srgbClr>
                  </a:outerShdw>
                </a:effectLst>
                <a:latin typeface="+mj-lt"/>
              </a:rPr>
              <a:t>IOM STANDARDS FOR DEVELOPING TRUSTWORTHY GUIDELINES</a:t>
            </a:r>
          </a:p>
        </p:txBody>
      </p:sp>
      <p:sp>
        <p:nvSpPr>
          <p:cNvPr id="6" name="Content Placeholder 2">
            <a:extLst>
              <a:ext uri="{FF2B5EF4-FFF2-40B4-BE49-F238E27FC236}">
                <a16:creationId xmlns:a16="http://schemas.microsoft.com/office/drawing/2014/main" id="{F76BF5E0-FBB4-4121-B874-0F02CD37EA17}"/>
              </a:ext>
            </a:extLst>
          </p:cNvPr>
          <p:cNvSpPr>
            <a:spLocks noGrp="1"/>
          </p:cNvSpPr>
          <p:nvPr>
            <p:ph idx="1"/>
          </p:nvPr>
        </p:nvSpPr>
        <p:spPr>
          <a:xfrm>
            <a:off x="4102998" y="1588288"/>
            <a:ext cx="7808049" cy="4496473"/>
          </a:xfrm>
        </p:spPr>
        <p:txBody>
          <a:bodyPr>
            <a:normAutofit/>
          </a:bodyPr>
          <a:lstStyle/>
          <a:p>
            <a:pPr marL="457200" lvl="0" indent="-457200">
              <a:lnSpc>
                <a:spcPct val="100000"/>
              </a:lnSpc>
              <a:spcBef>
                <a:spcPts val="0"/>
              </a:spcBef>
              <a:spcAft>
                <a:spcPts val="10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Establish Transparency</a:t>
            </a:r>
          </a:p>
          <a:p>
            <a:pPr marL="457200" lvl="0" indent="-457200">
              <a:lnSpc>
                <a:spcPct val="100000"/>
              </a:lnSpc>
              <a:spcBef>
                <a:spcPts val="0"/>
              </a:spcBef>
              <a:spcAft>
                <a:spcPts val="1000"/>
              </a:spcAft>
              <a:buFont typeface="Wingdings" panose="05000000000000000000" pitchFamily="2" charset="2"/>
              <a:buChar char="§"/>
            </a:pPr>
            <a:r>
              <a:rPr lang="en-US" sz="2400" dirty="0"/>
              <a:t>Management of Conflict of Interest</a:t>
            </a:r>
          </a:p>
          <a:p>
            <a:pPr marL="457200" lvl="0" indent="-457200">
              <a:lnSpc>
                <a:spcPct val="100000"/>
              </a:lnSpc>
              <a:spcBef>
                <a:spcPts val="0"/>
              </a:spcBef>
              <a:spcAft>
                <a:spcPts val="1000"/>
              </a:spcAft>
              <a:buFont typeface="Wingdings" panose="05000000000000000000" pitchFamily="2" charset="2"/>
              <a:buChar char="§"/>
            </a:pPr>
            <a:r>
              <a:rPr lang="en-US" sz="2400" dirty="0"/>
              <a:t>Guideline Development Group Composition</a:t>
            </a:r>
          </a:p>
          <a:p>
            <a:pPr marL="457200" lvl="0" indent="-457200">
              <a:lnSpc>
                <a:spcPct val="100000"/>
              </a:lnSpc>
              <a:spcBef>
                <a:spcPts val="0"/>
              </a:spcBef>
              <a:spcAft>
                <a:spcPts val="1000"/>
              </a:spcAft>
              <a:buFont typeface="Wingdings" panose="05000000000000000000" pitchFamily="2" charset="2"/>
              <a:buChar char="§"/>
            </a:pPr>
            <a:r>
              <a:rPr lang="en-US" sz="2400" dirty="0"/>
              <a:t>Clinical Practice Guideline-Systematic Review Intersection</a:t>
            </a:r>
          </a:p>
          <a:p>
            <a:pPr marL="457200" lvl="0" indent="-457200">
              <a:lnSpc>
                <a:spcPct val="100000"/>
              </a:lnSpc>
              <a:spcBef>
                <a:spcPts val="0"/>
              </a:spcBef>
              <a:spcAft>
                <a:spcPts val="1000"/>
              </a:spcAft>
              <a:buFont typeface="Wingdings" panose="05000000000000000000" pitchFamily="2" charset="2"/>
              <a:buChar char="§"/>
            </a:pPr>
            <a:r>
              <a:rPr lang="en-US" sz="2400" dirty="0"/>
              <a:t>Establish Evidence of Foundations for and Rating Strength of Recommendations</a:t>
            </a:r>
          </a:p>
          <a:p>
            <a:pPr marL="457200" lvl="0" indent="-457200">
              <a:lnSpc>
                <a:spcPct val="100000"/>
              </a:lnSpc>
              <a:spcBef>
                <a:spcPts val="0"/>
              </a:spcBef>
              <a:spcAft>
                <a:spcPts val="1000"/>
              </a:spcAft>
              <a:buFont typeface="Wingdings" panose="05000000000000000000" pitchFamily="2" charset="2"/>
              <a:buChar char="§"/>
            </a:pPr>
            <a:r>
              <a:rPr lang="en-US" sz="2400" dirty="0"/>
              <a:t>Articulation of Recommendations </a:t>
            </a:r>
          </a:p>
          <a:p>
            <a:pPr marL="457200" lvl="0" indent="-457200">
              <a:lnSpc>
                <a:spcPct val="100000"/>
              </a:lnSpc>
              <a:spcBef>
                <a:spcPts val="0"/>
              </a:spcBef>
              <a:spcAft>
                <a:spcPts val="1000"/>
              </a:spcAft>
              <a:buFont typeface="Wingdings" panose="05000000000000000000" pitchFamily="2" charset="2"/>
              <a:buChar char="§"/>
            </a:pPr>
            <a:r>
              <a:rPr lang="en-US" sz="2400" dirty="0"/>
              <a:t>External Review</a:t>
            </a:r>
          </a:p>
          <a:p>
            <a:pPr marL="457200" lvl="0" indent="-457200">
              <a:lnSpc>
                <a:spcPct val="100000"/>
              </a:lnSpc>
              <a:spcBef>
                <a:spcPts val="0"/>
              </a:spcBef>
              <a:spcAft>
                <a:spcPts val="1000"/>
              </a:spcAft>
              <a:buFont typeface="Wingdings" panose="05000000000000000000" pitchFamily="2" charset="2"/>
              <a:buChar char="§"/>
            </a:pPr>
            <a:r>
              <a:rPr lang="en-US" sz="2400" dirty="0"/>
              <a:t>Updating</a:t>
            </a:r>
          </a:p>
          <a:p>
            <a:pPr marL="0" indent="0">
              <a:buNone/>
            </a:pPr>
            <a:endParaRPr lang="en-US" sz="2400" dirty="0"/>
          </a:p>
        </p:txBody>
      </p:sp>
      <p:pic>
        <p:nvPicPr>
          <p:cNvPr id="7" name="Picture 6" descr="A person posing for the camera&#10;&#10;Description generated with high confidence">
            <a:extLst>
              <a:ext uri="{FF2B5EF4-FFF2-40B4-BE49-F238E27FC236}">
                <a16:creationId xmlns:a16="http://schemas.microsoft.com/office/drawing/2014/main" id="{F1F0F157-8F31-4258-A003-EFC184F3C0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953" y="2094343"/>
            <a:ext cx="5485666" cy="3645682"/>
          </a:xfrm>
          <a:prstGeom prst="rect">
            <a:avLst/>
          </a:prstGeom>
        </p:spPr>
      </p:pic>
    </p:spTree>
    <p:extLst>
      <p:ext uri="{BB962C8B-B14F-4D97-AF65-F5344CB8AC3E}">
        <p14:creationId xmlns:p14="http://schemas.microsoft.com/office/powerpoint/2010/main" val="314625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95E9B8-AFD6-4C74-BFB4-7F6676D14538}"/>
              </a:ext>
            </a:extLst>
          </p:cNvPr>
          <p:cNvSpPr>
            <a:spLocks noGrp="1"/>
          </p:cNvSpPr>
          <p:nvPr>
            <p:ph type="ftr" sz="quarter" idx="11"/>
          </p:nvPr>
        </p:nvSpPr>
        <p:spPr>
          <a:xfrm>
            <a:off x="7836666" y="6295173"/>
            <a:ext cx="4114800" cy="365125"/>
          </a:xfrm>
        </p:spPr>
        <p:txBody>
          <a:bodyPr/>
          <a:lstStyle/>
          <a:p>
            <a:r>
              <a:rPr lang="en-US" dirty="0"/>
              <a:t>© 2020 American Academy of </a:t>
            </a:r>
            <a:r>
              <a:rPr lang="en-US" dirty="0" err="1"/>
              <a:t>Orthopaedic</a:t>
            </a:r>
            <a:r>
              <a:rPr lang="en-US" dirty="0"/>
              <a:t> Surgeons </a:t>
            </a:r>
          </a:p>
        </p:txBody>
      </p:sp>
      <p:sp>
        <p:nvSpPr>
          <p:cNvPr id="20" name="Title 1">
            <a:extLst>
              <a:ext uri="{FF2B5EF4-FFF2-40B4-BE49-F238E27FC236}">
                <a16:creationId xmlns:a16="http://schemas.microsoft.com/office/drawing/2014/main" id="{3778DDB1-307F-4F39-8EAF-500EB1B5996A}"/>
              </a:ext>
            </a:extLst>
          </p:cNvPr>
          <p:cNvSpPr txBox="1">
            <a:spLocks/>
          </p:cNvSpPr>
          <p:nvPr/>
        </p:nvSpPr>
        <p:spPr>
          <a:xfrm>
            <a:off x="481942" y="679139"/>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CLINICAL PRACTICE GUIDELINE</a:t>
            </a:r>
          </a:p>
          <a:p>
            <a:r>
              <a:rPr lang="en-US" b="0" dirty="0">
                <a:effectLst>
                  <a:outerShdw blurRad="38100" dist="38100" dir="2700000" algn="tl">
                    <a:srgbClr val="000000">
                      <a:alpha val="43137"/>
                    </a:srgbClr>
                  </a:outerShdw>
                </a:effectLst>
              </a:rPr>
              <a:t>PROCESS FLOWCHART  </a:t>
            </a:r>
          </a:p>
        </p:txBody>
      </p:sp>
      <p:grpSp>
        <p:nvGrpSpPr>
          <p:cNvPr id="2" name="Group 1">
            <a:extLst>
              <a:ext uri="{FF2B5EF4-FFF2-40B4-BE49-F238E27FC236}">
                <a16:creationId xmlns:a16="http://schemas.microsoft.com/office/drawing/2014/main" id="{F76D5791-BA31-492C-A11E-D4E3A0558D75}"/>
              </a:ext>
            </a:extLst>
          </p:cNvPr>
          <p:cNvGrpSpPr/>
          <p:nvPr/>
        </p:nvGrpSpPr>
        <p:grpSpPr>
          <a:xfrm>
            <a:off x="783139" y="805374"/>
            <a:ext cx="10625722" cy="5042099"/>
            <a:chOff x="809679" y="1399567"/>
            <a:chExt cx="10625722" cy="5042099"/>
          </a:xfrm>
        </p:grpSpPr>
        <p:sp>
          <p:nvSpPr>
            <p:cNvPr id="5" name="Rectangle: Rounded Corners 4">
              <a:extLst>
                <a:ext uri="{FF2B5EF4-FFF2-40B4-BE49-F238E27FC236}">
                  <a16:creationId xmlns:a16="http://schemas.microsoft.com/office/drawing/2014/main" id="{C26E2C7E-003F-4FC0-9B00-ED1513DB6B4D}"/>
                </a:ext>
              </a:extLst>
            </p:cNvPr>
            <p:cNvSpPr/>
            <p:nvPr/>
          </p:nvSpPr>
          <p:spPr>
            <a:xfrm>
              <a:off x="826312" y="2485200"/>
              <a:ext cx="1945398" cy="495951"/>
            </a:xfrm>
            <a:prstGeom prst="round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algn="ctr"/>
              <a:r>
                <a:rPr lang="en-US" sz="1600" b="1" dirty="0">
                  <a:ln w="0"/>
                  <a:solidFill>
                    <a:schemeClr val="bg1"/>
                  </a:solidFill>
                </a:rPr>
                <a:t>1</a:t>
              </a:r>
              <a:r>
                <a:rPr lang="en-US" sz="1600" dirty="0">
                  <a:ln w="0"/>
                  <a:solidFill>
                    <a:schemeClr val="bg1"/>
                  </a:solidFill>
                </a:rPr>
                <a:t>. </a:t>
              </a:r>
              <a:r>
                <a:rPr lang="en-US" sz="1600" b="1" dirty="0">
                  <a:ln w="0"/>
                  <a:solidFill>
                    <a:schemeClr val="bg1"/>
                  </a:solidFill>
                </a:rPr>
                <a:t>Select CPG Topic</a:t>
              </a:r>
            </a:p>
          </p:txBody>
        </p:sp>
        <p:sp>
          <p:nvSpPr>
            <p:cNvPr id="19" name="Rectangle: Rounded Corners 18">
              <a:extLst>
                <a:ext uri="{FF2B5EF4-FFF2-40B4-BE49-F238E27FC236}">
                  <a16:creationId xmlns:a16="http://schemas.microsoft.com/office/drawing/2014/main" id="{79B4218F-82CC-422B-B095-472A7F185D84}"/>
                </a:ext>
              </a:extLst>
            </p:cNvPr>
            <p:cNvSpPr/>
            <p:nvPr/>
          </p:nvSpPr>
          <p:spPr>
            <a:xfrm>
              <a:off x="826553" y="3399013"/>
              <a:ext cx="1945398" cy="675722"/>
            </a:xfrm>
            <a:prstGeom prst="roundRect">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ln w="0"/>
                  <a:solidFill>
                    <a:schemeClr val="bg1"/>
                  </a:solidFill>
                </a:rPr>
                <a:t>2. Assemble Work Group Members (WG)</a:t>
              </a:r>
            </a:p>
          </p:txBody>
        </p:sp>
        <p:sp>
          <p:nvSpPr>
            <p:cNvPr id="24" name="Rectangle: Rounded Corners 23">
              <a:extLst>
                <a:ext uri="{FF2B5EF4-FFF2-40B4-BE49-F238E27FC236}">
                  <a16:creationId xmlns:a16="http://schemas.microsoft.com/office/drawing/2014/main" id="{1DECF742-A4DB-42F3-9394-3844E3D24C5D}"/>
                </a:ext>
              </a:extLst>
            </p:cNvPr>
            <p:cNvSpPr/>
            <p:nvPr/>
          </p:nvSpPr>
          <p:spPr>
            <a:xfrm>
              <a:off x="809679" y="4488246"/>
              <a:ext cx="1962031" cy="1124093"/>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550" dirty="0">
                  <a:solidFill>
                    <a:schemeClr val="bg1"/>
                  </a:solidFill>
                </a:rPr>
                <a:t>3. </a:t>
              </a:r>
              <a:r>
                <a:rPr lang="en-US" sz="1550" b="1" u="sng" dirty="0">
                  <a:solidFill>
                    <a:schemeClr val="bg1"/>
                  </a:solidFill>
                </a:rPr>
                <a:t>WG formulates PICO questions</a:t>
              </a:r>
              <a:r>
                <a:rPr lang="en-US" sz="1550" dirty="0">
                  <a:solidFill>
                    <a:schemeClr val="bg1"/>
                  </a:solidFill>
                </a:rPr>
                <a:t>, set inclusion criteria at Introductory Meeting</a:t>
              </a:r>
            </a:p>
          </p:txBody>
        </p:sp>
        <p:sp>
          <p:nvSpPr>
            <p:cNvPr id="26" name="Rectangle: Rounded Corners 25">
              <a:extLst>
                <a:ext uri="{FF2B5EF4-FFF2-40B4-BE49-F238E27FC236}">
                  <a16:creationId xmlns:a16="http://schemas.microsoft.com/office/drawing/2014/main" id="{17E78F06-EB90-427B-AE87-CE507FB96CB0}"/>
                </a:ext>
              </a:extLst>
            </p:cNvPr>
            <p:cNvSpPr/>
            <p:nvPr/>
          </p:nvSpPr>
          <p:spPr>
            <a:xfrm>
              <a:off x="3240149" y="2610102"/>
              <a:ext cx="2389898" cy="2813489"/>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4. </a:t>
              </a:r>
              <a:r>
                <a:rPr lang="en-US" sz="1600" b="1" u="sng" dirty="0">
                  <a:solidFill>
                    <a:schemeClr val="bg1"/>
                  </a:solidFill>
                </a:rPr>
                <a:t>Literature Review and Appraisal</a:t>
              </a:r>
              <a:endParaRPr lang="en-US" sz="1600" dirty="0">
                <a:solidFill>
                  <a:schemeClr val="bg1"/>
                </a:solidFill>
              </a:endParaRPr>
            </a:p>
            <a:p>
              <a:pPr algn="ctr"/>
              <a:r>
                <a:rPr lang="en-US" sz="1600" dirty="0">
                  <a:solidFill>
                    <a:schemeClr val="bg1"/>
                  </a:solidFill>
                </a:rPr>
                <a:t> AAOS staff methodologists, in conjunction with work group (WG) members, review and appraise literature</a:t>
              </a:r>
            </a:p>
          </p:txBody>
        </p:sp>
        <p:sp>
          <p:nvSpPr>
            <p:cNvPr id="29" name="Rectangle: Rounded Corners 28">
              <a:extLst>
                <a:ext uri="{FF2B5EF4-FFF2-40B4-BE49-F238E27FC236}">
                  <a16:creationId xmlns:a16="http://schemas.microsoft.com/office/drawing/2014/main" id="{800ADF50-7276-4F1A-B6FC-924CC8732342}"/>
                </a:ext>
              </a:extLst>
            </p:cNvPr>
            <p:cNvSpPr/>
            <p:nvPr/>
          </p:nvSpPr>
          <p:spPr>
            <a:xfrm>
              <a:off x="6199742" y="5473818"/>
              <a:ext cx="2306726" cy="967848"/>
            </a:xfrm>
            <a:prstGeom prst="roundRect">
              <a:avLst/>
            </a:prstGeom>
            <a:solidFill>
              <a:schemeClr val="accent4">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en-US" sz="1600" b="1" dirty="0">
                  <a:solidFill>
                    <a:schemeClr val="bg1"/>
                  </a:solidFill>
                </a:rPr>
                <a:t>6.</a:t>
              </a:r>
              <a:r>
                <a:rPr lang="en-US" sz="1600" dirty="0">
                  <a:solidFill>
                    <a:schemeClr val="bg1"/>
                  </a:solidFill>
                </a:rPr>
                <a:t> </a:t>
              </a:r>
              <a:r>
                <a:rPr lang="en-US" sz="1600" b="1" u="sng" dirty="0">
                  <a:solidFill>
                    <a:schemeClr val="bg1"/>
                  </a:solidFill>
                </a:rPr>
                <a:t>Review Periods</a:t>
              </a:r>
            </a:p>
            <a:p>
              <a:pPr lvl="0" algn="ctr"/>
              <a:r>
                <a:rPr lang="en-US" sz="1600" dirty="0">
                  <a:solidFill>
                    <a:schemeClr val="bg1"/>
                  </a:solidFill>
                </a:rPr>
                <a:t>Peer Review and Public Comment review periods</a:t>
              </a:r>
              <a:r>
                <a:rPr lang="en-US" sz="1400" dirty="0">
                  <a:solidFill>
                    <a:schemeClr val="bg1"/>
                  </a:solidFill>
                </a:rPr>
                <a:t> </a:t>
              </a:r>
            </a:p>
          </p:txBody>
        </p:sp>
        <p:sp>
          <p:nvSpPr>
            <p:cNvPr id="32" name="Rectangle: Rounded Corners 31">
              <a:extLst>
                <a:ext uri="{FF2B5EF4-FFF2-40B4-BE49-F238E27FC236}">
                  <a16:creationId xmlns:a16="http://schemas.microsoft.com/office/drawing/2014/main" id="{2E8CDFE7-2729-467F-871E-644E6EA1F76D}"/>
                </a:ext>
              </a:extLst>
            </p:cNvPr>
            <p:cNvSpPr/>
            <p:nvPr/>
          </p:nvSpPr>
          <p:spPr>
            <a:xfrm>
              <a:off x="6099649" y="1399567"/>
              <a:ext cx="2389898" cy="3629634"/>
            </a:xfrm>
            <a:prstGeom prst="roundRect">
              <a:avLst/>
            </a:prstGeom>
            <a:solidFill>
              <a:schemeClr val="accent3"/>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spcAft>
                  <a:spcPts val="100"/>
                </a:spcAft>
              </a:pPr>
              <a:r>
                <a:rPr lang="en-US" sz="1550" b="1" dirty="0">
                  <a:solidFill>
                    <a:schemeClr val="bg1"/>
                  </a:solidFill>
                </a:rPr>
                <a:t>5.</a:t>
              </a:r>
              <a:r>
                <a:rPr lang="en-US" sz="1550" dirty="0">
                  <a:solidFill>
                    <a:schemeClr val="bg1"/>
                  </a:solidFill>
                </a:rPr>
                <a:t> </a:t>
              </a:r>
              <a:r>
                <a:rPr lang="en-US" sz="1550" b="1" u="sng" dirty="0">
                  <a:solidFill>
                    <a:schemeClr val="bg1"/>
                  </a:solidFill>
                </a:rPr>
                <a:t>Final Meeting</a:t>
              </a:r>
            </a:p>
            <a:p>
              <a:pPr marL="228600" indent="-228600" algn="ctr">
                <a:spcAft>
                  <a:spcPts val="100"/>
                </a:spcAft>
              </a:pPr>
              <a:r>
                <a:rPr lang="en-US" sz="1550" dirty="0">
                  <a:solidFill>
                    <a:schemeClr val="bg1"/>
                  </a:solidFill>
                </a:rPr>
                <a:t>WG meets in-person to: </a:t>
              </a:r>
            </a:p>
            <a:p>
              <a:pPr marL="228600" indent="-228600">
                <a:spcAft>
                  <a:spcPts val="100"/>
                </a:spcAft>
                <a:buFont typeface="Arial" panose="020B0604020202020204" pitchFamily="34" charset="0"/>
                <a:buChar char="•"/>
              </a:pPr>
              <a:r>
                <a:rPr lang="en-US" sz="1550" dirty="0">
                  <a:solidFill>
                    <a:schemeClr val="bg1"/>
                  </a:solidFill>
                </a:rPr>
                <a:t>Review quality appraisals and evidence tables</a:t>
              </a:r>
            </a:p>
            <a:p>
              <a:pPr marL="228600" indent="-228600">
                <a:spcAft>
                  <a:spcPts val="100"/>
                </a:spcAft>
                <a:buFont typeface="Arial" panose="020B0604020202020204" pitchFamily="34" charset="0"/>
                <a:buChar char="•"/>
              </a:pPr>
              <a:r>
                <a:rPr lang="en-US" sz="1550" dirty="0">
                  <a:solidFill>
                    <a:schemeClr val="bg1"/>
                  </a:solidFill>
                </a:rPr>
                <a:t>Assign grade/rating for each recommendation based on evidence</a:t>
              </a:r>
            </a:p>
            <a:p>
              <a:pPr marL="228600" indent="-228600">
                <a:spcAft>
                  <a:spcPts val="100"/>
                </a:spcAft>
                <a:buFont typeface="Arial" panose="020B0604020202020204" pitchFamily="34" charset="0"/>
                <a:buChar char="•"/>
              </a:pPr>
              <a:r>
                <a:rPr lang="en-US" sz="1550" dirty="0">
                  <a:solidFill>
                    <a:schemeClr val="bg1"/>
                  </a:solidFill>
                </a:rPr>
                <a:t>Develop final recommendations </a:t>
              </a:r>
            </a:p>
            <a:p>
              <a:pPr marL="228600" indent="-228600">
                <a:spcAft>
                  <a:spcPts val="100"/>
                </a:spcAft>
                <a:buFont typeface="Arial" panose="020B0604020202020204" pitchFamily="34" charset="0"/>
                <a:buChar char="•"/>
              </a:pPr>
              <a:r>
                <a:rPr lang="en-US" sz="1550" dirty="0">
                  <a:solidFill>
                    <a:schemeClr val="bg1"/>
                  </a:solidFill>
                </a:rPr>
                <a:t>Construct risk/harms statements </a:t>
              </a:r>
            </a:p>
            <a:p>
              <a:pPr marL="228600" indent="-228600">
                <a:spcAft>
                  <a:spcPts val="100"/>
                </a:spcAft>
                <a:buFont typeface="Arial" panose="020B0604020202020204" pitchFamily="34" charset="0"/>
                <a:buChar char="•"/>
              </a:pPr>
              <a:r>
                <a:rPr lang="en-US" sz="1550" dirty="0">
                  <a:solidFill>
                    <a:schemeClr val="bg1"/>
                  </a:solidFill>
                </a:rPr>
                <a:t>Define future research needs</a:t>
              </a:r>
            </a:p>
          </p:txBody>
        </p:sp>
        <p:sp>
          <p:nvSpPr>
            <p:cNvPr id="36" name="Rectangle: Rounded Corners 35">
              <a:extLst>
                <a:ext uri="{FF2B5EF4-FFF2-40B4-BE49-F238E27FC236}">
                  <a16:creationId xmlns:a16="http://schemas.microsoft.com/office/drawing/2014/main" id="{8BD71839-CFF3-49C4-A175-D1E776DBDA91}"/>
                </a:ext>
              </a:extLst>
            </p:cNvPr>
            <p:cNvSpPr/>
            <p:nvPr/>
          </p:nvSpPr>
          <p:spPr>
            <a:xfrm>
              <a:off x="9045503" y="3244295"/>
              <a:ext cx="2389898" cy="616149"/>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7.</a:t>
              </a:r>
              <a:r>
                <a:rPr lang="en-US" sz="1600" dirty="0">
                  <a:solidFill>
                    <a:schemeClr val="bg1"/>
                  </a:solidFill>
                </a:rPr>
                <a:t> </a:t>
              </a:r>
              <a:r>
                <a:rPr lang="en-US" sz="1600" b="1" dirty="0">
                  <a:solidFill>
                    <a:schemeClr val="bg1"/>
                  </a:solidFill>
                </a:rPr>
                <a:t>Approval Process</a:t>
              </a:r>
              <a:endParaRPr lang="en-US" sz="1600" dirty="0">
                <a:solidFill>
                  <a:schemeClr val="bg1"/>
                </a:solidFill>
              </a:endParaRPr>
            </a:p>
          </p:txBody>
        </p:sp>
        <p:sp>
          <p:nvSpPr>
            <p:cNvPr id="38" name="Rectangle: Rounded Corners 37">
              <a:extLst>
                <a:ext uri="{FF2B5EF4-FFF2-40B4-BE49-F238E27FC236}">
                  <a16:creationId xmlns:a16="http://schemas.microsoft.com/office/drawing/2014/main" id="{3FFE97A0-5950-4DFA-83D1-386776F0DB02}"/>
                </a:ext>
              </a:extLst>
            </p:cNvPr>
            <p:cNvSpPr/>
            <p:nvPr/>
          </p:nvSpPr>
          <p:spPr>
            <a:xfrm>
              <a:off x="9045503" y="4265228"/>
              <a:ext cx="2306726" cy="840276"/>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b="1" dirty="0">
                  <a:solidFill>
                    <a:schemeClr val="bg1"/>
                  </a:solidFill>
                </a:rPr>
                <a:t>8.</a:t>
              </a:r>
              <a:r>
                <a:rPr lang="en-US" sz="1600" dirty="0">
                  <a:solidFill>
                    <a:schemeClr val="bg1"/>
                  </a:solidFill>
                </a:rPr>
                <a:t> </a:t>
              </a:r>
              <a:r>
                <a:rPr lang="en-US" sz="1600" b="1" dirty="0">
                  <a:solidFill>
                    <a:schemeClr val="bg1"/>
                  </a:solidFill>
                </a:rPr>
                <a:t>Communication, Dissemination, and Implementation </a:t>
              </a:r>
            </a:p>
          </p:txBody>
        </p:sp>
        <p:sp>
          <p:nvSpPr>
            <p:cNvPr id="9" name="Arrow: Down 8">
              <a:extLst>
                <a:ext uri="{FF2B5EF4-FFF2-40B4-BE49-F238E27FC236}">
                  <a16:creationId xmlns:a16="http://schemas.microsoft.com/office/drawing/2014/main" id="{48095A44-E598-4414-A100-9CD2DEE51ABE}"/>
                </a:ext>
              </a:extLst>
            </p:cNvPr>
            <p:cNvSpPr/>
            <p:nvPr/>
          </p:nvSpPr>
          <p:spPr>
            <a:xfrm>
              <a:off x="1762126" y="303857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5AFEB142-A7A4-4102-AD53-BE7ABD7A781F}"/>
                </a:ext>
              </a:extLst>
            </p:cNvPr>
            <p:cNvSpPr/>
            <p:nvPr/>
          </p:nvSpPr>
          <p:spPr>
            <a:xfrm>
              <a:off x="1743076" y="413395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44E26C1C-79F1-4A93-A0B3-070CD362DF25}"/>
                </a:ext>
              </a:extLst>
            </p:cNvPr>
            <p:cNvSpPr/>
            <p:nvPr/>
          </p:nvSpPr>
          <p:spPr>
            <a:xfrm rot="16200000">
              <a:off x="2981326" y="48769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7132E79A-9664-4783-9078-E2EFA52161F6}"/>
                </a:ext>
              </a:extLst>
            </p:cNvPr>
            <p:cNvSpPr/>
            <p:nvPr/>
          </p:nvSpPr>
          <p:spPr>
            <a:xfrm rot="16200000">
              <a:off x="5857876" y="305762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Down 24">
              <a:extLst>
                <a:ext uri="{FF2B5EF4-FFF2-40B4-BE49-F238E27FC236}">
                  <a16:creationId xmlns:a16="http://schemas.microsoft.com/office/drawing/2014/main" id="{44D6EC09-6C5C-4A64-802D-4E3B71D3C93F}"/>
                </a:ext>
              </a:extLst>
            </p:cNvPr>
            <p:cNvSpPr/>
            <p:nvPr/>
          </p:nvSpPr>
          <p:spPr>
            <a:xfrm>
              <a:off x="10115551" y="38863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7" name="Arrow: Down 26">
              <a:extLst>
                <a:ext uri="{FF2B5EF4-FFF2-40B4-BE49-F238E27FC236}">
                  <a16:creationId xmlns:a16="http://schemas.microsoft.com/office/drawing/2014/main" id="{4E92BDAB-0910-40A9-908E-5B4CC3B8D55C}"/>
                </a:ext>
              </a:extLst>
            </p:cNvPr>
            <p:cNvSpPr/>
            <p:nvPr/>
          </p:nvSpPr>
          <p:spPr>
            <a:xfrm>
              <a:off x="7315201" y="51055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8" name="Arrow: Down 27">
              <a:extLst>
                <a:ext uri="{FF2B5EF4-FFF2-40B4-BE49-F238E27FC236}">
                  <a16:creationId xmlns:a16="http://schemas.microsoft.com/office/drawing/2014/main" id="{02C8820D-4495-4028-A055-916DA9405218}"/>
                </a:ext>
              </a:extLst>
            </p:cNvPr>
            <p:cNvSpPr/>
            <p:nvPr/>
          </p:nvSpPr>
          <p:spPr>
            <a:xfrm rot="12332901">
              <a:off x="8755686" y="3834122"/>
              <a:ext cx="54864" cy="16459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Tree>
    <p:extLst>
      <p:ext uri="{BB962C8B-B14F-4D97-AF65-F5344CB8AC3E}">
        <p14:creationId xmlns:p14="http://schemas.microsoft.com/office/powerpoint/2010/main" val="10515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A906-2F1C-4FD0-A342-A4C0884FB3F1}"/>
              </a:ext>
            </a:extLst>
          </p:cNvPr>
          <p:cNvSpPr>
            <a:spLocks noGrp="1"/>
          </p:cNvSpPr>
          <p:nvPr>
            <p:ph type="ftr" sz="quarter" idx="11"/>
          </p:nvPr>
        </p:nvSpPr>
        <p:spPr/>
        <p:txBody>
          <a:bodyPr/>
          <a:lstStyle/>
          <a:p>
            <a:pPr algn="r"/>
            <a:r>
              <a:rPr lang="en-US" dirty="0"/>
              <a:t>© 2020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ACDE3AC2-19BD-4DE7-97D4-7AD39CA665E0}"/>
              </a:ext>
            </a:extLst>
          </p:cNvPr>
          <p:cNvSpPr txBox="1">
            <a:spLocks/>
          </p:cNvSpPr>
          <p:nvPr/>
        </p:nvSpPr>
        <p:spPr>
          <a:xfrm>
            <a:off x="532786" y="71818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FORMULATING PICOs</a:t>
            </a:r>
          </a:p>
        </p:txBody>
      </p:sp>
      <p:graphicFrame>
        <p:nvGraphicFramePr>
          <p:cNvPr id="8" name="Diagram 7">
            <a:extLst>
              <a:ext uri="{FF2B5EF4-FFF2-40B4-BE49-F238E27FC236}">
                <a16:creationId xmlns:a16="http://schemas.microsoft.com/office/drawing/2014/main" id="{2A860271-275D-4AD3-A7BA-34FA7A1C8BE9}"/>
              </a:ext>
            </a:extLst>
          </p:cNvPr>
          <p:cNvGraphicFramePr/>
          <p:nvPr>
            <p:extLst>
              <p:ext uri="{D42A27DB-BD31-4B8C-83A1-F6EECF244321}">
                <p14:modId xmlns:p14="http://schemas.microsoft.com/office/powerpoint/2010/main" val="617900474"/>
              </p:ext>
            </p:extLst>
          </p:nvPr>
        </p:nvGraphicFramePr>
        <p:xfrm>
          <a:off x="1872834" y="959972"/>
          <a:ext cx="8446332" cy="494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485408"/>
      </p:ext>
    </p:extLst>
  </p:cSld>
  <p:clrMapOvr>
    <a:masterClrMapping/>
  </p:clrMapOvr>
</p:sld>
</file>

<file path=ppt/theme/theme1.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AAOS Academy Wide</Template>
  <TotalTime>12989</TotalTime>
  <Words>15517</Words>
  <Application>Microsoft Office PowerPoint</Application>
  <PresentationFormat>Widescreen</PresentationFormat>
  <Paragraphs>861</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Bahnschrift Light Condensed</vt:lpstr>
      <vt:lpstr>Calibri</vt:lpstr>
      <vt:lpstr>Open Sans</vt:lpstr>
      <vt:lpstr>Times New Roman</vt:lpstr>
      <vt:lpstr>Wingdings</vt:lpstr>
      <vt:lpstr>AAOS Academy Wide</vt:lpstr>
      <vt:lpstr> Treatment of  Pediatric Diaphyseal Femur Fractures:  Evidence-Based Clinical Practice Guideline</vt:lpstr>
      <vt:lpstr>PowerPoint Presentation</vt:lpstr>
      <vt:lpstr>PowerPoint Presentation</vt:lpstr>
      <vt:lpstr>GOALS AND RATIONALE OF A CLINICAL PRACTICE GUIDELINE </vt:lpstr>
      <vt:lpstr>WHAT IS EVIDENCE-BASED MEDICINE?</vt:lpstr>
      <vt:lpstr>WHAT IS EVIDENCE-BASED MEDICINE?</vt:lpstr>
      <vt:lpstr>IOM STANDARDS FOR DEVELOPING TRUSTWORTHY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PEDIATRIC DIAPHYSEAL FEMUR FRACTURES CLINICAL PRACTICE GUIDELINE OVERVIEW </vt:lpstr>
      <vt:lpstr>2020 REPORT FOR THE UPDATE OF THE 2009 CLINICAL PRACTICE GUIDELINE ON THE TREATMENT OF PEDIATRIC DIAPHYSEAL FEMUR FRACTURES (REISSUED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provided for each recommendation</vt:lpstr>
      <vt:lpstr>Appropriate Use Criteria Tool</vt:lpstr>
      <vt:lpstr>PowerPoint Presentation</vt:lpstr>
    </vt:vector>
  </TitlesOfParts>
  <Company>AAOS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Geoghegan, Maureen</dc:creator>
  <cp:lastModifiedBy>Krause, Barbara</cp:lastModifiedBy>
  <cp:revision>684</cp:revision>
  <dcterms:created xsi:type="dcterms:W3CDTF">2016-02-19T16:32:04Z</dcterms:created>
  <dcterms:modified xsi:type="dcterms:W3CDTF">2021-01-12T16:30:07Z</dcterms:modified>
</cp:coreProperties>
</file>