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75"/>
  </p:notesMasterIdLst>
  <p:sldIdLst>
    <p:sldId id="256" r:id="rId3"/>
    <p:sldId id="433" r:id="rId4"/>
    <p:sldId id="378" r:id="rId5"/>
    <p:sldId id="379" r:id="rId6"/>
    <p:sldId id="380" r:id="rId7"/>
    <p:sldId id="381" r:id="rId8"/>
    <p:sldId id="382" r:id="rId9"/>
    <p:sldId id="285" r:id="rId10"/>
    <p:sldId id="309" r:id="rId11"/>
    <p:sldId id="286" r:id="rId12"/>
    <p:sldId id="288" r:id="rId13"/>
    <p:sldId id="287" r:id="rId14"/>
    <p:sldId id="434" r:id="rId15"/>
    <p:sldId id="435" r:id="rId16"/>
    <p:sldId id="321" r:id="rId17"/>
    <p:sldId id="289" r:id="rId18"/>
    <p:sldId id="315" r:id="rId19"/>
    <p:sldId id="436" r:id="rId20"/>
    <p:sldId id="293" r:id="rId21"/>
    <p:sldId id="437" r:id="rId22"/>
    <p:sldId id="438" r:id="rId23"/>
    <p:sldId id="282" r:id="rId24"/>
    <p:sldId id="257" r:id="rId25"/>
    <p:sldId id="258" r:id="rId26"/>
    <p:sldId id="259" r:id="rId27"/>
    <p:sldId id="260" r:id="rId28"/>
    <p:sldId id="261" r:id="rId29"/>
    <p:sldId id="262" r:id="rId30"/>
    <p:sldId id="263" r:id="rId31"/>
    <p:sldId id="264" r:id="rId32"/>
    <p:sldId id="265" r:id="rId33"/>
    <p:sldId id="266" r:id="rId34"/>
    <p:sldId id="267" r:id="rId35"/>
    <p:sldId id="268" r:id="rId36"/>
    <p:sldId id="374" r:id="rId37"/>
    <p:sldId id="270" r:id="rId38"/>
    <p:sldId id="284" r:id="rId39"/>
    <p:sldId id="369" r:id="rId40"/>
    <p:sldId id="371" r:id="rId41"/>
    <p:sldId id="368" r:id="rId42"/>
    <p:sldId id="358" r:id="rId43"/>
    <p:sldId id="359" r:id="rId44"/>
    <p:sldId id="375" r:id="rId45"/>
    <p:sldId id="376" r:id="rId46"/>
    <p:sldId id="377" r:id="rId47"/>
    <p:sldId id="370" r:id="rId48"/>
    <p:sldId id="360" r:id="rId49"/>
    <p:sldId id="313" r:id="rId50"/>
    <p:sldId id="314" r:id="rId51"/>
    <p:sldId id="296" r:id="rId52"/>
    <p:sldId id="439" r:id="rId53"/>
    <p:sldId id="440" r:id="rId54"/>
    <p:sldId id="441" r:id="rId55"/>
    <p:sldId id="443" r:id="rId56"/>
    <p:sldId id="442" r:id="rId57"/>
    <p:sldId id="445" r:id="rId58"/>
    <p:sldId id="444" r:id="rId59"/>
    <p:sldId id="446" r:id="rId60"/>
    <p:sldId id="447" r:id="rId61"/>
    <p:sldId id="449" r:id="rId62"/>
    <p:sldId id="448" r:id="rId63"/>
    <p:sldId id="451" r:id="rId64"/>
    <p:sldId id="450" r:id="rId65"/>
    <p:sldId id="452" r:id="rId66"/>
    <p:sldId id="453" r:id="rId67"/>
    <p:sldId id="454" r:id="rId68"/>
    <p:sldId id="325" r:id="rId69"/>
    <p:sldId id="303" r:id="rId70"/>
    <p:sldId id="304" r:id="rId71"/>
    <p:sldId id="357" r:id="rId72"/>
    <p:sldId id="356" r:id="rId73"/>
    <p:sldId id="307"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Quinn" initials="HQ" lastIdx="1" clrIdx="0">
    <p:extLst>
      <p:ext uri="{19B8F6BF-5375-455C-9EA6-DF929625EA0E}">
        <p15:presenceInfo xmlns:p15="http://schemas.microsoft.com/office/powerpoint/2012/main" userId="S-1-5-21-85748401-52711418-1718223645-29302" providerId="AD"/>
      </p:ext>
    </p:extLst>
  </p:cmAuthor>
  <p:cmAuthor id="2" name="Krause, Barbara" initials="KB" lastIdx="1" clrIdx="1">
    <p:extLst>
      <p:ext uri="{19B8F6BF-5375-455C-9EA6-DF929625EA0E}">
        <p15:presenceInfo xmlns:p15="http://schemas.microsoft.com/office/powerpoint/2012/main" userId="S::krause@aaos.org::6db2c089-7005-4d2b-a6d5-984da0e7fc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90033"/>
    <a:srgbClr val="7AA7A6"/>
    <a:srgbClr val="E7EFEF"/>
    <a:srgbClr val="CB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42421" autoAdjust="0"/>
  </p:normalViewPr>
  <p:slideViewPr>
    <p:cSldViewPr snapToGrid="0">
      <p:cViewPr varScale="1">
        <p:scale>
          <a:sx n="51" d="100"/>
          <a:sy n="51" d="100"/>
        </p:scale>
        <p:origin x="3060" y="78"/>
      </p:cViewPr>
      <p:guideLst>
        <p:guide orient="horz" pos="2208"/>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51" d="100"/>
          <a:sy n="51" d="100"/>
        </p:scale>
        <p:origin x="1840" y="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BE7B0-A1ED-4D11-8537-EFC76F2025DF}" type="doc">
      <dgm:prSet loTypeId="urn:microsoft.com/office/officeart/2005/8/layout/venn1" loCatId="relationship" qsTypeId="urn:microsoft.com/office/officeart/2005/8/quickstyle/simple1" qsCatId="simple" csTypeId="urn:microsoft.com/office/officeart/2005/8/colors/colorful4" csCatId="colorful" phldr="1"/>
      <dgm:spPr/>
    </dgm:pt>
    <dgm:pt modelId="{C4EA608D-0CF7-40A7-BFE2-F2EE27589D34}">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Individual Clinical Experience</a:t>
          </a:r>
        </a:p>
      </dgm:t>
    </dgm:pt>
    <dgm:pt modelId="{B4759BFE-2E7B-49D7-9A86-FE9819FF7091}" type="parTrans" cxnId="{C370CDD7-D5B2-4062-A4E8-73DFF4BF2F05}">
      <dgm:prSet/>
      <dgm:spPr/>
      <dgm:t>
        <a:bodyPr/>
        <a:lstStyle/>
        <a:p>
          <a:endParaRPr lang="en-US"/>
        </a:p>
      </dgm:t>
    </dgm:pt>
    <dgm:pt modelId="{DE9A7601-14A6-4E3D-8F2C-24F8D97E0574}" type="sibTrans" cxnId="{C370CDD7-D5B2-4062-A4E8-73DFF4BF2F05}">
      <dgm:prSet/>
      <dgm:spPr/>
      <dgm:t>
        <a:bodyPr/>
        <a:lstStyle/>
        <a:p>
          <a:endParaRPr lang="en-US"/>
        </a:p>
      </dgm:t>
    </dgm:pt>
    <dgm:pt modelId="{13C0B35B-4A4E-4CBF-B99D-4CC3BF2655CE}">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Best External Evidence</a:t>
          </a:r>
        </a:p>
      </dgm:t>
    </dgm:pt>
    <dgm:pt modelId="{030C018F-DB20-4E5F-BBE1-03764FBD223B}" type="parTrans" cxnId="{DFECF47F-FF05-4E0D-973D-944DD6F323C5}">
      <dgm:prSet/>
      <dgm:spPr/>
      <dgm:t>
        <a:bodyPr/>
        <a:lstStyle/>
        <a:p>
          <a:endParaRPr lang="en-US"/>
        </a:p>
      </dgm:t>
    </dgm:pt>
    <dgm:pt modelId="{AE547CF1-D952-4C74-9E0D-36479B90F9C9}" type="sibTrans" cxnId="{DFECF47F-FF05-4E0D-973D-944DD6F323C5}">
      <dgm:prSet/>
      <dgm:spPr/>
      <dgm:t>
        <a:bodyPr/>
        <a:lstStyle/>
        <a:p>
          <a:endParaRPr lang="en-US"/>
        </a:p>
      </dgm:t>
    </dgm:pt>
    <dgm:pt modelId="{4178A90F-5081-40BE-BFCB-82CCEFF69797}">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Patient Values and Expectations</a:t>
          </a:r>
        </a:p>
      </dgm:t>
    </dgm:pt>
    <dgm:pt modelId="{8867F81D-2917-4E34-93D0-89D947A8E8F1}" type="parTrans" cxnId="{8DC1268E-731A-41E6-B67C-7E0939B04025}">
      <dgm:prSet/>
      <dgm:spPr/>
      <dgm:t>
        <a:bodyPr/>
        <a:lstStyle/>
        <a:p>
          <a:endParaRPr lang="en-US"/>
        </a:p>
      </dgm:t>
    </dgm:pt>
    <dgm:pt modelId="{33FC7490-433A-4D14-B89C-04614D347B88}" type="sibTrans" cxnId="{8DC1268E-731A-41E6-B67C-7E0939B04025}">
      <dgm:prSet/>
      <dgm:spPr/>
      <dgm:t>
        <a:bodyPr/>
        <a:lstStyle/>
        <a:p>
          <a:endParaRPr lang="en-US"/>
        </a:p>
      </dgm:t>
    </dgm:pt>
    <dgm:pt modelId="{A1F35E60-B220-47B7-9BF5-38D9AB791D07}" type="pres">
      <dgm:prSet presAssocID="{8E2BE7B0-A1ED-4D11-8537-EFC76F2025DF}" presName="compositeShape" presStyleCnt="0">
        <dgm:presLayoutVars>
          <dgm:chMax val="7"/>
          <dgm:dir/>
          <dgm:resizeHandles val="exact"/>
        </dgm:presLayoutVars>
      </dgm:prSet>
      <dgm:spPr/>
    </dgm:pt>
    <dgm:pt modelId="{727B218C-2941-4D5B-883C-9B204D964D4D}" type="pres">
      <dgm:prSet presAssocID="{C4EA608D-0CF7-40A7-BFE2-F2EE27589D34}" presName="circ1" presStyleLbl="vennNode1" presStyleIdx="0" presStyleCnt="3"/>
      <dgm:spPr/>
    </dgm:pt>
    <dgm:pt modelId="{30A93F46-C63D-406D-AA6B-7CAE55AAB39D}" type="pres">
      <dgm:prSet presAssocID="{C4EA608D-0CF7-40A7-BFE2-F2EE27589D34}" presName="circ1Tx" presStyleLbl="revTx" presStyleIdx="0" presStyleCnt="0">
        <dgm:presLayoutVars>
          <dgm:chMax val="0"/>
          <dgm:chPref val="0"/>
          <dgm:bulletEnabled val="1"/>
        </dgm:presLayoutVars>
      </dgm:prSet>
      <dgm:spPr/>
    </dgm:pt>
    <dgm:pt modelId="{A9CDFF7C-4296-4216-91A6-C4A63DD9333D}" type="pres">
      <dgm:prSet presAssocID="{13C0B35B-4A4E-4CBF-B99D-4CC3BF2655CE}" presName="circ2" presStyleLbl="vennNode1" presStyleIdx="1" presStyleCnt="3"/>
      <dgm:spPr/>
    </dgm:pt>
    <dgm:pt modelId="{C04CDD71-FB3F-414F-B3A6-D73B6C380E88}" type="pres">
      <dgm:prSet presAssocID="{13C0B35B-4A4E-4CBF-B99D-4CC3BF2655CE}" presName="circ2Tx" presStyleLbl="revTx" presStyleIdx="0" presStyleCnt="0">
        <dgm:presLayoutVars>
          <dgm:chMax val="0"/>
          <dgm:chPref val="0"/>
          <dgm:bulletEnabled val="1"/>
        </dgm:presLayoutVars>
      </dgm:prSet>
      <dgm:spPr/>
    </dgm:pt>
    <dgm:pt modelId="{8AD63842-E224-4CFD-A410-C8C2ACDD7E3C}" type="pres">
      <dgm:prSet presAssocID="{4178A90F-5081-40BE-BFCB-82CCEFF69797}" presName="circ3" presStyleLbl="vennNode1" presStyleIdx="2" presStyleCnt="3"/>
      <dgm:spPr/>
    </dgm:pt>
    <dgm:pt modelId="{650BE51D-6AC3-4901-BC53-1583C34FB712}" type="pres">
      <dgm:prSet presAssocID="{4178A90F-5081-40BE-BFCB-82CCEFF69797}" presName="circ3Tx" presStyleLbl="revTx" presStyleIdx="0" presStyleCnt="0">
        <dgm:presLayoutVars>
          <dgm:chMax val="0"/>
          <dgm:chPref val="0"/>
          <dgm:bulletEnabled val="1"/>
        </dgm:presLayoutVars>
      </dgm:prSet>
      <dgm:spPr/>
    </dgm:pt>
  </dgm:ptLst>
  <dgm:cxnLst>
    <dgm:cxn modelId="{9EC2A804-F252-49C0-8657-BC596ED7F714}" type="presOf" srcId="{13C0B35B-4A4E-4CBF-B99D-4CC3BF2655CE}" destId="{C04CDD71-FB3F-414F-B3A6-D73B6C380E88}" srcOrd="1" destOrd="0" presId="urn:microsoft.com/office/officeart/2005/8/layout/venn1"/>
    <dgm:cxn modelId="{3219731B-BE29-452A-8FE0-4F5720D133AE}" type="presOf" srcId="{4178A90F-5081-40BE-BFCB-82CCEFF69797}" destId="{650BE51D-6AC3-4901-BC53-1583C34FB712}" srcOrd="1" destOrd="0" presId="urn:microsoft.com/office/officeart/2005/8/layout/venn1"/>
    <dgm:cxn modelId="{8116D329-0FDD-4729-A158-90460952DA08}" type="presOf" srcId="{4178A90F-5081-40BE-BFCB-82CCEFF69797}" destId="{8AD63842-E224-4CFD-A410-C8C2ACDD7E3C}" srcOrd="0" destOrd="0" presId="urn:microsoft.com/office/officeart/2005/8/layout/venn1"/>
    <dgm:cxn modelId="{B1770364-F288-498E-9B1F-36C84914F2A4}" type="presOf" srcId="{8E2BE7B0-A1ED-4D11-8537-EFC76F2025DF}" destId="{A1F35E60-B220-47B7-9BF5-38D9AB791D07}" srcOrd="0" destOrd="0" presId="urn:microsoft.com/office/officeart/2005/8/layout/venn1"/>
    <dgm:cxn modelId="{15E46D6A-1564-4C59-9979-B69E9EECBBA7}" type="presOf" srcId="{C4EA608D-0CF7-40A7-BFE2-F2EE27589D34}" destId="{727B218C-2941-4D5B-883C-9B204D964D4D}" srcOrd="0" destOrd="0" presId="urn:microsoft.com/office/officeart/2005/8/layout/venn1"/>
    <dgm:cxn modelId="{E264586B-5EEA-4E3E-8431-5DD04A54B8C2}" type="presOf" srcId="{13C0B35B-4A4E-4CBF-B99D-4CC3BF2655CE}" destId="{A9CDFF7C-4296-4216-91A6-C4A63DD9333D}" srcOrd="0" destOrd="0" presId="urn:microsoft.com/office/officeart/2005/8/layout/venn1"/>
    <dgm:cxn modelId="{CE901C56-C847-4386-B3E7-5E0252614FF1}" type="presOf" srcId="{C4EA608D-0CF7-40A7-BFE2-F2EE27589D34}" destId="{30A93F46-C63D-406D-AA6B-7CAE55AAB39D}" srcOrd="1" destOrd="0" presId="urn:microsoft.com/office/officeart/2005/8/layout/venn1"/>
    <dgm:cxn modelId="{DFECF47F-FF05-4E0D-973D-944DD6F323C5}" srcId="{8E2BE7B0-A1ED-4D11-8537-EFC76F2025DF}" destId="{13C0B35B-4A4E-4CBF-B99D-4CC3BF2655CE}" srcOrd="1" destOrd="0" parTransId="{030C018F-DB20-4E5F-BBE1-03764FBD223B}" sibTransId="{AE547CF1-D952-4C74-9E0D-36479B90F9C9}"/>
    <dgm:cxn modelId="{8DC1268E-731A-41E6-B67C-7E0939B04025}" srcId="{8E2BE7B0-A1ED-4D11-8537-EFC76F2025DF}" destId="{4178A90F-5081-40BE-BFCB-82CCEFF69797}" srcOrd="2" destOrd="0" parTransId="{8867F81D-2917-4E34-93D0-89D947A8E8F1}" sibTransId="{33FC7490-433A-4D14-B89C-04614D347B88}"/>
    <dgm:cxn modelId="{C370CDD7-D5B2-4062-A4E8-73DFF4BF2F05}" srcId="{8E2BE7B0-A1ED-4D11-8537-EFC76F2025DF}" destId="{C4EA608D-0CF7-40A7-BFE2-F2EE27589D34}" srcOrd="0" destOrd="0" parTransId="{B4759BFE-2E7B-49D7-9A86-FE9819FF7091}" sibTransId="{DE9A7601-14A6-4E3D-8F2C-24F8D97E0574}"/>
    <dgm:cxn modelId="{304F3AE5-3ADB-4063-8ADA-1583FDFB7425}" type="presParOf" srcId="{A1F35E60-B220-47B7-9BF5-38D9AB791D07}" destId="{727B218C-2941-4D5B-883C-9B204D964D4D}" srcOrd="0" destOrd="0" presId="urn:microsoft.com/office/officeart/2005/8/layout/venn1"/>
    <dgm:cxn modelId="{BD5414B6-E53A-4E6C-B702-393F95A6B938}" type="presParOf" srcId="{A1F35E60-B220-47B7-9BF5-38D9AB791D07}" destId="{30A93F46-C63D-406D-AA6B-7CAE55AAB39D}" srcOrd="1" destOrd="0" presId="urn:microsoft.com/office/officeart/2005/8/layout/venn1"/>
    <dgm:cxn modelId="{F9D1F962-0AC2-4450-80F7-C8202D501F9D}" type="presParOf" srcId="{A1F35E60-B220-47B7-9BF5-38D9AB791D07}" destId="{A9CDFF7C-4296-4216-91A6-C4A63DD9333D}" srcOrd="2" destOrd="0" presId="urn:microsoft.com/office/officeart/2005/8/layout/venn1"/>
    <dgm:cxn modelId="{E8DAC6CC-7CA8-41F5-A279-F8CD660C1A9C}" type="presParOf" srcId="{A1F35E60-B220-47B7-9BF5-38D9AB791D07}" destId="{C04CDD71-FB3F-414F-B3A6-D73B6C380E88}" srcOrd="3" destOrd="0" presId="urn:microsoft.com/office/officeart/2005/8/layout/venn1"/>
    <dgm:cxn modelId="{33204346-5E5F-403E-8DB6-11C42BDB556D}" type="presParOf" srcId="{A1F35E60-B220-47B7-9BF5-38D9AB791D07}" destId="{8AD63842-E224-4CFD-A410-C8C2ACDD7E3C}" srcOrd="4" destOrd="0" presId="urn:microsoft.com/office/officeart/2005/8/layout/venn1"/>
    <dgm:cxn modelId="{164A9A43-2EFC-4371-AEF0-8B5C1772CA97}" type="presParOf" srcId="{A1F35E60-B220-47B7-9BF5-38D9AB791D07}" destId="{650BE51D-6AC3-4901-BC53-1583C34FB71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8CA8D5-2850-4D5F-9F28-E5F01D8C7B7A}"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E3E9A672-67C7-4FD1-8247-D6CDA23D9881}">
      <dgm:prSet phldrT="[Text]" custT="1"/>
      <dgm:spPr/>
      <dgm:t>
        <a:bodyPr/>
        <a:lstStyle/>
        <a:p>
          <a:r>
            <a:rPr lang="en-US" sz="2800" dirty="0"/>
            <a:t>“P” </a:t>
          </a:r>
          <a:r>
            <a:rPr lang="en-US" sz="2200" dirty="0"/>
            <a:t>= Patient Population</a:t>
          </a:r>
        </a:p>
      </dgm:t>
    </dgm:pt>
    <dgm:pt modelId="{C78F1F74-1CC5-4DAE-9086-5E6F5796D9F9}" type="parTrans" cxnId="{60AAAB62-08F9-49FC-80A9-F7E062CC77E3}">
      <dgm:prSet/>
      <dgm:spPr/>
      <dgm:t>
        <a:bodyPr/>
        <a:lstStyle/>
        <a:p>
          <a:endParaRPr lang="en-US"/>
        </a:p>
      </dgm:t>
    </dgm:pt>
    <dgm:pt modelId="{58DA7C57-629C-473A-84C6-670BBA19D9D7}" type="sibTrans" cxnId="{60AAAB62-08F9-49FC-80A9-F7E062CC77E3}">
      <dgm:prSet/>
      <dgm:spPr/>
      <dgm:t>
        <a:bodyPr/>
        <a:lstStyle/>
        <a:p>
          <a:endParaRPr lang="en-US"/>
        </a:p>
      </dgm:t>
    </dgm:pt>
    <dgm:pt modelId="{565A5DF8-CCC8-4C9E-99AC-D86192503BB2}">
      <dgm:prSet phldrT="[Text]" custT="1"/>
      <dgm:spPr/>
      <dgm:t>
        <a:bodyPr/>
        <a:lstStyle/>
        <a:p>
          <a:r>
            <a:rPr lang="en-US" sz="2800" dirty="0"/>
            <a:t>“I” </a:t>
          </a:r>
          <a:r>
            <a:rPr lang="en-US" sz="2200" dirty="0"/>
            <a:t>= Intervention or variable of Interest </a:t>
          </a:r>
        </a:p>
      </dgm:t>
    </dgm:pt>
    <dgm:pt modelId="{CF7E9580-68E9-421E-9E27-C33C766125CA}" type="parTrans" cxnId="{C48BAE9C-D315-45CC-9EC9-273F9F59079C}">
      <dgm:prSet/>
      <dgm:spPr/>
      <dgm:t>
        <a:bodyPr/>
        <a:lstStyle/>
        <a:p>
          <a:endParaRPr lang="en-US"/>
        </a:p>
      </dgm:t>
    </dgm:pt>
    <dgm:pt modelId="{189966C6-C549-44BE-A184-7A5F0502ED24}" type="sibTrans" cxnId="{C48BAE9C-D315-45CC-9EC9-273F9F59079C}">
      <dgm:prSet/>
      <dgm:spPr/>
      <dgm:t>
        <a:bodyPr/>
        <a:lstStyle/>
        <a:p>
          <a:endParaRPr lang="en-US"/>
        </a:p>
      </dgm:t>
    </dgm:pt>
    <dgm:pt modelId="{FDE904DC-136F-448C-8B2C-DB9D9642862A}">
      <dgm:prSet phldrT="[Text]" custT="1"/>
      <dgm:spPr/>
      <dgm:t>
        <a:bodyPr/>
        <a:lstStyle/>
        <a:p>
          <a:r>
            <a:rPr lang="en-US" sz="2800" dirty="0"/>
            <a:t>“C” </a:t>
          </a:r>
          <a:r>
            <a:rPr lang="en-US" sz="2300" dirty="0"/>
            <a:t>= Comparison</a:t>
          </a:r>
        </a:p>
      </dgm:t>
    </dgm:pt>
    <dgm:pt modelId="{C8C92E6F-1820-438F-AE3D-922A6AEF4FA3}" type="parTrans" cxnId="{4AF65809-DF7C-4C52-93B2-6E67DB443B7B}">
      <dgm:prSet/>
      <dgm:spPr/>
      <dgm:t>
        <a:bodyPr/>
        <a:lstStyle/>
        <a:p>
          <a:endParaRPr lang="en-US"/>
        </a:p>
      </dgm:t>
    </dgm:pt>
    <dgm:pt modelId="{D2C000C4-2662-456B-A4FA-6F21AFEFF2CA}" type="sibTrans" cxnId="{4AF65809-DF7C-4C52-93B2-6E67DB443B7B}">
      <dgm:prSet/>
      <dgm:spPr/>
      <dgm:t>
        <a:bodyPr/>
        <a:lstStyle/>
        <a:p>
          <a:endParaRPr lang="en-US"/>
        </a:p>
      </dgm:t>
    </dgm:pt>
    <dgm:pt modelId="{DB3E3D9B-8553-42E4-8193-9ED7E587EDEF}">
      <dgm:prSet custT="1"/>
      <dgm:spPr/>
      <dgm:t>
        <a:bodyPr/>
        <a:lstStyle/>
        <a:p>
          <a:r>
            <a:rPr lang="en-US" sz="2800" dirty="0"/>
            <a:t>“O” = </a:t>
          </a:r>
          <a:r>
            <a:rPr lang="en-US" sz="2300" dirty="0"/>
            <a:t>Outcome</a:t>
          </a:r>
        </a:p>
      </dgm:t>
    </dgm:pt>
    <dgm:pt modelId="{1A36E04D-8997-408C-81DC-B914FCBE1112}" type="parTrans" cxnId="{7FF54F9A-E68D-43BB-A079-19C92830CF34}">
      <dgm:prSet/>
      <dgm:spPr/>
      <dgm:t>
        <a:bodyPr/>
        <a:lstStyle/>
        <a:p>
          <a:endParaRPr lang="en-US"/>
        </a:p>
      </dgm:t>
    </dgm:pt>
    <dgm:pt modelId="{CC7E4837-DF90-4E43-AA01-8B5EA120635E}" type="sibTrans" cxnId="{7FF54F9A-E68D-43BB-A079-19C92830CF34}">
      <dgm:prSet/>
      <dgm:spPr/>
      <dgm:t>
        <a:bodyPr/>
        <a:lstStyle/>
        <a:p>
          <a:endParaRPr lang="en-US"/>
        </a:p>
      </dgm:t>
    </dgm:pt>
    <dgm:pt modelId="{6D5F5F25-B46F-403F-A21C-8D52852C5F59}" type="pres">
      <dgm:prSet presAssocID="{C18CA8D5-2850-4D5F-9F28-E5F01D8C7B7A}" presName="Name0" presStyleCnt="0">
        <dgm:presLayoutVars>
          <dgm:dir/>
          <dgm:animLvl val="lvl"/>
          <dgm:resizeHandles val="exact"/>
        </dgm:presLayoutVars>
      </dgm:prSet>
      <dgm:spPr/>
    </dgm:pt>
    <dgm:pt modelId="{8E95ECF4-8FA8-4E4B-BE6F-CBEF3D8F3B9E}" type="pres">
      <dgm:prSet presAssocID="{DB3E3D9B-8553-42E4-8193-9ED7E587EDEF}" presName="boxAndChildren" presStyleCnt="0"/>
      <dgm:spPr/>
    </dgm:pt>
    <dgm:pt modelId="{A7B7629B-AB96-4EE8-8E19-54595B5DDBF3}" type="pres">
      <dgm:prSet presAssocID="{DB3E3D9B-8553-42E4-8193-9ED7E587EDEF}" presName="parentTextBox" presStyleLbl="node1" presStyleIdx="0" presStyleCnt="4" custLinFactNeighborY="3031"/>
      <dgm:spPr/>
    </dgm:pt>
    <dgm:pt modelId="{533749D4-AB3A-4C07-B88F-96EE4E462C4D}" type="pres">
      <dgm:prSet presAssocID="{D2C000C4-2662-456B-A4FA-6F21AFEFF2CA}" presName="sp" presStyleCnt="0"/>
      <dgm:spPr/>
    </dgm:pt>
    <dgm:pt modelId="{F19E2145-B8BD-4E01-832D-58CBF2C3441E}" type="pres">
      <dgm:prSet presAssocID="{FDE904DC-136F-448C-8B2C-DB9D9642862A}" presName="arrowAndChildren" presStyleCnt="0"/>
      <dgm:spPr/>
    </dgm:pt>
    <dgm:pt modelId="{25280482-C20D-4973-9278-B4C9FD7B3141}" type="pres">
      <dgm:prSet presAssocID="{FDE904DC-136F-448C-8B2C-DB9D9642862A}" presName="parentTextArrow" presStyleLbl="node1" presStyleIdx="1" presStyleCnt="4"/>
      <dgm:spPr/>
    </dgm:pt>
    <dgm:pt modelId="{5298F04A-4E68-4FA9-8E3D-AF257ACE5390}" type="pres">
      <dgm:prSet presAssocID="{189966C6-C549-44BE-A184-7A5F0502ED24}" presName="sp" presStyleCnt="0"/>
      <dgm:spPr/>
    </dgm:pt>
    <dgm:pt modelId="{E6151410-DE04-40DD-B831-7B223FEDF017}" type="pres">
      <dgm:prSet presAssocID="{565A5DF8-CCC8-4C9E-99AC-D86192503BB2}" presName="arrowAndChildren" presStyleCnt="0"/>
      <dgm:spPr/>
    </dgm:pt>
    <dgm:pt modelId="{279970D1-E1ED-4503-999C-27C238B69BF6}" type="pres">
      <dgm:prSet presAssocID="{565A5DF8-CCC8-4C9E-99AC-D86192503BB2}" presName="parentTextArrow" presStyleLbl="node1" presStyleIdx="2" presStyleCnt="4"/>
      <dgm:spPr/>
    </dgm:pt>
    <dgm:pt modelId="{D0F886CB-BF00-4FDB-8136-287341C583FC}" type="pres">
      <dgm:prSet presAssocID="{58DA7C57-629C-473A-84C6-670BBA19D9D7}" presName="sp" presStyleCnt="0"/>
      <dgm:spPr/>
    </dgm:pt>
    <dgm:pt modelId="{F3A210BC-CDB3-4E68-AE57-723A938D7879}" type="pres">
      <dgm:prSet presAssocID="{E3E9A672-67C7-4FD1-8247-D6CDA23D9881}" presName="arrowAndChildren" presStyleCnt="0"/>
      <dgm:spPr/>
    </dgm:pt>
    <dgm:pt modelId="{53552969-2732-4EF6-964C-37FD2929BA7B}" type="pres">
      <dgm:prSet presAssocID="{E3E9A672-67C7-4FD1-8247-D6CDA23D9881}" presName="parentTextArrow" presStyleLbl="node1" presStyleIdx="3" presStyleCnt="4"/>
      <dgm:spPr/>
    </dgm:pt>
  </dgm:ptLst>
  <dgm:cxnLst>
    <dgm:cxn modelId="{4AF65809-DF7C-4C52-93B2-6E67DB443B7B}" srcId="{C18CA8D5-2850-4D5F-9F28-E5F01D8C7B7A}" destId="{FDE904DC-136F-448C-8B2C-DB9D9642862A}" srcOrd="2" destOrd="0" parTransId="{C8C92E6F-1820-438F-AE3D-922A6AEF4FA3}" sibTransId="{D2C000C4-2662-456B-A4FA-6F21AFEFF2CA}"/>
    <dgm:cxn modelId="{D24D1412-C142-4366-9595-4337B90798D0}" type="presOf" srcId="{E3E9A672-67C7-4FD1-8247-D6CDA23D9881}" destId="{53552969-2732-4EF6-964C-37FD2929BA7B}" srcOrd="0" destOrd="0" presId="urn:microsoft.com/office/officeart/2005/8/layout/process4"/>
    <dgm:cxn modelId="{60AAAB62-08F9-49FC-80A9-F7E062CC77E3}" srcId="{C18CA8D5-2850-4D5F-9F28-E5F01D8C7B7A}" destId="{E3E9A672-67C7-4FD1-8247-D6CDA23D9881}" srcOrd="0" destOrd="0" parTransId="{C78F1F74-1CC5-4DAE-9086-5E6F5796D9F9}" sibTransId="{58DA7C57-629C-473A-84C6-670BBA19D9D7}"/>
    <dgm:cxn modelId="{81F4AE6E-EC92-40C0-B736-4F44E55F8136}" type="presOf" srcId="{C18CA8D5-2850-4D5F-9F28-E5F01D8C7B7A}" destId="{6D5F5F25-B46F-403F-A21C-8D52852C5F59}" srcOrd="0" destOrd="0" presId="urn:microsoft.com/office/officeart/2005/8/layout/process4"/>
    <dgm:cxn modelId="{7FF54F9A-E68D-43BB-A079-19C92830CF34}" srcId="{C18CA8D5-2850-4D5F-9F28-E5F01D8C7B7A}" destId="{DB3E3D9B-8553-42E4-8193-9ED7E587EDEF}" srcOrd="3" destOrd="0" parTransId="{1A36E04D-8997-408C-81DC-B914FCBE1112}" sibTransId="{CC7E4837-DF90-4E43-AA01-8B5EA120635E}"/>
    <dgm:cxn modelId="{C48BAE9C-D315-45CC-9EC9-273F9F59079C}" srcId="{C18CA8D5-2850-4D5F-9F28-E5F01D8C7B7A}" destId="{565A5DF8-CCC8-4C9E-99AC-D86192503BB2}" srcOrd="1" destOrd="0" parTransId="{CF7E9580-68E9-421E-9E27-C33C766125CA}" sibTransId="{189966C6-C549-44BE-A184-7A5F0502ED24}"/>
    <dgm:cxn modelId="{6B7E6BCC-8151-4A0B-A4D6-F85EBEB5A2E9}" type="presOf" srcId="{FDE904DC-136F-448C-8B2C-DB9D9642862A}" destId="{25280482-C20D-4973-9278-B4C9FD7B3141}" srcOrd="0" destOrd="0" presId="urn:microsoft.com/office/officeart/2005/8/layout/process4"/>
    <dgm:cxn modelId="{413797E7-A7A7-4348-A666-44851053297D}" type="presOf" srcId="{565A5DF8-CCC8-4C9E-99AC-D86192503BB2}" destId="{279970D1-E1ED-4503-999C-27C238B69BF6}" srcOrd="0" destOrd="0" presId="urn:microsoft.com/office/officeart/2005/8/layout/process4"/>
    <dgm:cxn modelId="{950021EE-CFBA-4B95-B11E-608BBDC1A596}" type="presOf" srcId="{DB3E3D9B-8553-42E4-8193-9ED7E587EDEF}" destId="{A7B7629B-AB96-4EE8-8E19-54595B5DDBF3}" srcOrd="0" destOrd="0" presId="urn:microsoft.com/office/officeart/2005/8/layout/process4"/>
    <dgm:cxn modelId="{782C9BEA-E5E1-4FAC-857D-95034E0D3C31}" type="presParOf" srcId="{6D5F5F25-B46F-403F-A21C-8D52852C5F59}" destId="{8E95ECF4-8FA8-4E4B-BE6F-CBEF3D8F3B9E}" srcOrd="0" destOrd="0" presId="urn:microsoft.com/office/officeart/2005/8/layout/process4"/>
    <dgm:cxn modelId="{201800E8-43F4-4A0E-9ADD-CA23A1B90322}" type="presParOf" srcId="{8E95ECF4-8FA8-4E4B-BE6F-CBEF3D8F3B9E}" destId="{A7B7629B-AB96-4EE8-8E19-54595B5DDBF3}" srcOrd="0" destOrd="0" presId="urn:microsoft.com/office/officeart/2005/8/layout/process4"/>
    <dgm:cxn modelId="{514C5C21-4CBB-4356-A203-7A506130C9BE}" type="presParOf" srcId="{6D5F5F25-B46F-403F-A21C-8D52852C5F59}" destId="{533749D4-AB3A-4C07-B88F-96EE4E462C4D}" srcOrd="1" destOrd="0" presId="urn:microsoft.com/office/officeart/2005/8/layout/process4"/>
    <dgm:cxn modelId="{F59403A4-FC6C-4244-B437-8C142A50650F}" type="presParOf" srcId="{6D5F5F25-B46F-403F-A21C-8D52852C5F59}" destId="{F19E2145-B8BD-4E01-832D-58CBF2C3441E}" srcOrd="2" destOrd="0" presId="urn:microsoft.com/office/officeart/2005/8/layout/process4"/>
    <dgm:cxn modelId="{CBC64642-1E42-4A6D-AE69-634CAA21FA5C}" type="presParOf" srcId="{F19E2145-B8BD-4E01-832D-58CBF2C3441E}" destId="{25280482-C20D-4973-9278-B4C9FD7B3141}" srcOrd="0" destOrd="0" presId="urn:microsoft.com/office/officeart/2005/8/layout/process4"/>
    <dgm:cxn modelId="{60037E94-D488-40C2-BE9F-441DC6B162D2}" type="presParOf" srcId="{6D5F5F25-B46F-403F-A21C-8D52852C5F59}" destId="{5298F04A-4E68-4FA9-8E3D-AF257ACE5390}" srcOrd="3" destOrd="0" presId="urn:microsoft.com/office/officeart/2005/8/layout/process4"/>
    <dgm:cxn modelId="{D0499E0F-59FB-4F39-8011-8B609D511733}" type="presParOf" srcId="{6D5F5F25-B46F-403F-A21C-8D52852C5F59}" destId="{E6151410-DE04-40DD-B831-7B223FEDF017}" srcOrd="4" destOrd="0" presId="urn:microsoft.com/office/officeart/2005/8/layout/process4"/>
    <dgm:cxn modelId="{BD664DD8-83DB-4211-8C9B-3BCF8490BD96}" type="presParOf" srcId="{E6151410-DE04-40DD-B831-7B223FEDF017}" destId="{279970D1-E1ED-4503-999C-27C238B69BF6}" srcOrd="0" destOrd="0" presId="urn:microsoft.com/office/officeart/2005/8/layout/process4"/>
    <dgm:cxn modelId="{2BEEC6A5-D9B8-48EC-A68A-E62E730D90BE}" type="presParOf" srcId="{6D5F5F25-B46F-403F-A21C-8D52852C5F59}" destId="{D0F886CB-BF00-4FDB-8136-287341C583FC}" srcOrd="5" destOrd="0" presId="urn:microsoft.com/office/officeart/2005/8/layout/process4"/>
    <dgm:cxn modelId="{A0F8F1CE-8B84-4402-9960-DF3FA0D30622}" type="presParOf" srcId="{6D5F5F25-B46F-403F-A21C-8D52852C5F59}" destId="{F3A210BC-CDB3-4E68-AE57-723A938D7879}" srcOrd="6" destOrd="0" presId="urn:microsoft.com/office/officeart/2005/8/layout/process4"/>
    <dgm:cxn modelId="{9BC3BEF3-4DF9-4049-AB93-A583FF8D5089}" type="presParOf" srcId="{F3A210BC-CDB3-4E68-AE57-723A938D7879}" destId="{53552969-2732-4EF6-964C-37FD2929BA7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B218C-2941-4D5B-883C-9B204D964D4D}">
      <dsp:nvSpPr>
        <dsp:cNvPr id="0" name=""/>
        <dsp:cNvSpPr/>
      </dsp:nvSpPr>
      <dsp:spPr>
        <a:xfrm>
          <a:off x="2214891" y="62639"/>
          <a:ext cx="3006682" cy="300668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0"/>
              <a:solidFill>
                <a:schemeClr val="tx1"/>
              </a:solidFill>
              <a:effectLst>
                <a:outerShdw blurRad="38100" dist="19050" dir="2700000" algn="tl" rotWithShape="0">
                  <a:schemeClr val="dk1">
                    <a:alpha val="40000"/>
                  </a:schemeClr>
                </a:outerShdw>
              </a:effectLst>
            </a:rPr>
            <a:t>Individual Clinical Experience</a:t>
          </a:r>
        </a:p>
      </dsp:txBody>
      <dsp:txXfrm>
        <a:off x="2615782" y="588808"/>
        <a:ext cx="2204900" cy="1353006"/>
      </dsp:txXfrm>
    </dsp:sp>
    <dsp:sp modelId="{A9CDFF7C-4296-4216-91A6-C4A63DD9333D}">
      <dsp:nvSpPr>
        <dsp:cNvPr id="0" name=""/>
        <dsp:cNvSpPr/>
      </dsp:nvSpPr>
      <dsp:spPr>
        <a:xfrm>
          <a:off x="3299802" y="1941815"/>
          <a:ext cx="3006682" cy="3006682"/>
        </a:xfrm>
        <a:prstGeom prst="ellipse">
          <a:avLst/>
        </a:prstGeom>
        <a:solidFill>
          <a:schemeClr val="accent4">
            <a:alpha val="50000"/>
            <a:hueOff val="9236463"/>
            <a:satOff val="-23182"/>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0"/>
              <a:solidFill>
                <a:schemeClr val="tx1"/>
              </a:solidFill>
              <a:effectLst>
                <a:outerShdw blurRad="38100" dist="19050" dir="2700000" algn="tl" rotWithShape="0">
                  <a:schemeClr val="dk1">
                    <a:alpha val="40000"/>
                  </a:schemeClr>
                </a:outerShdw>
              </a:effectLst>
            </a:rPr>
            <a:t>Best External Evidence</a:t>
          </a:r>
        </a:p>
      </dsp:txBody>
      <dsp:txXfrm>
        <a:off x="4219346" y="2718541"/>
        <a:ext cx="1804009" cy="1653675"/>
      </dsp:txXfrm>
    </dsp:sp>
    <dsp:sp modelId="{8AD63842-E224-4CFD-A410-C8C2ACDD7E3C}">
      <dsp:nvSpPr>
        <dsp:cNvPr id="0" name=""/>
        <dsp:cNvSpPr/>
      </dsp:nvSpPr>
      <dsp:spPr>
        <a:xfrm>
          <a:off x="1129980" y="1941815"/>
          <a:ext cx="3006682" cy="3006682"/>
        </a:xfrm>
        <a:prstGeom prst="ellipse">
          <a:avLst/>
        </a:prstGeom>
        <a:solidFill>
          <a:schemeClr val="accent4">
            <a:alpha val="50000"/>
            <a:hueOff val="18472927"/>
            <a:satOff val="-46365"/>
            <a:lumOff val="-1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0"/>
              <a:solidFill>
                <a:schemeClr val="tx1"/>
              </a:solidFill>
              <a:effectLst>
                <a:outerShdw blurRad="38100" dist="19050" dir="2700000" algn="tl" rotWithShape="0">
                  <a:schemeClr val="dk1">
                    <a:alpha val="40000"/>
                  </a:schemeClr>
                </a:outerShdw>
              </a:effectLst>
            </a:rPr>
            <a:t>Patient Values and Expectations</a:t>
          </a:r>
        </a:p>
      </dsp:txBody>
      <dsp:txXfrm>
        <a:off x="1413109" y="2718541"/>
        <a:ext cx="1804009" cy="1653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7629B-AB96-4EE8-8E19-54595B5DDBF3}">
      <dsp:nvSpPr>
        <dsp:cNvPr id="0" name=""/>
        <dsp:cNvSpPr/>
      </dsp:nvSpPr>
      <dsp:spPr>
        <a:xfrm>
          <a:off x="0" y="3425360"/>
          <a:ext cx="7026966" cy="7490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“O” = </a:t>
          </a:r>
          <a:r>
            <a:rPr lang="en-US" sz="2300" kern="1200" dirty="0"/>
            <a:t>Outcome</a:t>
          </a:r>
        </a:p>
      </dsp:txBody>
      <dsp:txXfrm>
        <a:off x="0" y="3425360"/>
        <a:ext cx="7026966" cy="749074"/>
      </dsp:txXfrm>
    </dsp:sp>
    <dsp:sp modelId="{25280482-C20D-4973-9278-B4C9FD7B3141}">
      <dsp:nvSpPr>
        <dsp:cNvPr id="0" name=""/>
        <dsp:cNvSpPr/>
      </dsp:nvSpPr>
      <dsp:spPr>
        <a:xfrm rot="10800000">
          <a:off x="0" y="2283100"/>
          <a:ext cx="7026966" cy="1152076"/>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“C” </a:t>
          </a:r>
          <a:r>
            <a:rPr lang="en-US" sz="2300" kern="1200" dirty="0"/>
            <a:t>= Comparison</a:t>
          </a:r>
        </a:p>
      </dsp:txBody>
      <dsp:txXfrm rot="10800000">
        <a:off x="0" y="2283100"/>
        <a:ext cx="7026966" cy="748584"/>
      </dsp:txXfrm>
    </dsp:sp>
    <dsp:sp modelId="{279970D1-E1ED-4503-999C-27C238B69BF6}">
      <dsp:nvSpPr>
        <dsp:cNvPr id="0" name=""/>
        <dsp:cNvSpPr/>
      </dsp:nvSpPr>
      <dsp:spPr>
        <a:xfrm rot="10800000">
          <a:off x="0" y="1142259"/>
          <a:ext cx="7026966" cy="1152076"/>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“I” </a:t>
          </a:r>
          <a:r>
            <a:rPr lang="en-US" sz="2200" kern="1200" dirty="0"/>
            <a:t>= Intervention or variable of Interest </a:t>
          </a:r>
        </a:p>
      </dsp:txBody>
      <dsp:txXfrm rot="10800000">
        <a:off x="0" y="1142259"/>
        <a:ext cx="7026966" cy="748584"/>
      </dsp:txXfrm>
    </dsp:sp>
    <dsp:sp modelId="{53552969-2732-4EF6-964C-37FD2929BA7B}">
      <dsp:nvSpPr>
        <dsp:cNvPr id="0" name=""/>
        <dsp:cNvSpPr/>
      </dsp:nvSpPr>
      <dsp:spPr>
        <a:xfrm rot="10800000">
          <a:off x="0" y="1419"/>
          <a:ext cx="7026966" cy="1152076"/>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“P” </a:t>
          </a:r>
          <a:r>
            <a:rPr lang="en-US" sz="2200" kern="1200" dirty="0"/>
            <a:t>= Patient Population</a:t>
          </a:r>
        </a:p>
      </dsp:txBody>
      <dsp:txXfrm rot="10800000">
        <a:off x="0" y="1419"/>
        <a:ext cx="7026966" cy="74858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749FF-8163-41CF-8E73-5E32344581FC}" type="datetimeFigureOut">
              <a:rPr lang="en-US" smtClean="0"/>
              <a:t>11/25/2019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B0F6F-B83E-447F-A566-EAD229E72311}" type="slidenum">
              <a:rPr lang="en-US" smtClean="0"/>
              <a:t>‹#›</a:t>
            </a:fld>
            <a:endParaRPr lang="en-US"/>
          </a:p>
        </p:txBody>
      </p:sp>
    </p:spTree>
    <p:extLst>
      <p:ext uri="{BB962C8B-B14F-4D97-AF65-F5344CB8AC3E}">
        <p14:creationId xmlns:p14="http://schemas.microsoft.com/office/powerpoint/2010/main" val="398127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orthoguidelines.org/reference?id=2829" TargetMode="External"/><Relationship Id="rId13" Type="http://schemas.openxmlformats.org/officeDocument/2006/relationships/hyperlink" Target="http://www.orthoguidelines.org/reference?id=2892" TargetMode="External"/><Relationship Id="rId18" Type="http://schemas.openxmlformats.org/officeDocument/2006/relationships/hyperlink" Target="http://www.orthoguidelines.org/reference?id=2959" TargetMode="External"/><Relationship Id="rId26" Type="http://schemas.openxmlformats.org/officeDocument/2006/relationships/hyperlink" Target="http://www.orthoguidelines.org/reference?id=3040" TargetMode="External"/><Relationship Id="rId3" Type="http://schemas.openxmlformats.org/officeDocument/2006/relationships/hyperlink" Target="http://www.orthoguidelines.org/reference?id=2773" TargetMode="External"/><Relationship Id="rId21" Type="http://schemas.openxmlformats.org/officeDocument/2006/relationships/hyperlink" Target="http://www.orthoguidelines.org/reference?id=2750" TargetMode="External"/><Relationship Id="rId7" Type="http://schemas.openxmlformats.org/officeDocument/2006/relationships/hyperlink" Target="http://www.orthoguidelines.org/reference?id=2809" TargetMode="External"/><Relationship Id="rId12" Type="http://schemas.openxmlformats.org/officeDocument/2006/relationships/hyperlink" Target="http://www.orthoguidelines.org/reference?id=2878" TargetMode="External"/><Relationship Id="rId17" Type="http://schemas.openxmlformats.org/officeDocument/2006/relationships/hyperlink" Target="http://www.orthoguidelines.org/reference?id=2958" TargetMode="External"/><Relationship Id="rId25" Type="http://schemas.openxmlformats.org/officeDocument/2006/relationships/hyperlink" Target="http://www.orthoguidelines.org/reference?id=2996" TargetMode="External"/><Relationship Id="rId2" Type="http://schemas.openxmlformats.org/officeDocument/2006/relationships/slide" Target="../slides/slide23.xml"/><Relationship Id="rId16" Type="http://schemas.openxmlformats.org/officeDocument/2006/relationships/hyperlink" Target="http://www.orthoguidelines.org/reference?id=2955" TargetMode="External"/><Relationship Id="rId20" Type="http://schemas.openxmlformats.org/officeDocument/2006/relationships/hyperlink" Target="http://www.orthoguidelines.org/reference?id=2746" TargetMode="External"/><Relationship Id="rId1" Type="http://schemas.openxmlformats.org/officeDocument/2006/relationships/notesMaster" Target="../notesMasters/notesMaster1.xml"/><Relationship Id="rId6" Type="http://schemas.openxmlformats.org/officeDocument/2006/relationships/hyperlink" Target="http://www.orthoguidelines.org/reference?id=2798" TargetMode="External"/><Relationship Id="rId11" Type="http://schemas.openxmlformats.org/officeDocument/2006/relationships/hyperlink" Target="http://www.orthoguidelines.org/reference?id=2876" TargetMode="External"/><Relationship Id="rId24" Type="http://schemas.openxmlformats.org/officeDocument/2006/relationships/hyperlink" Target="http://www.orthoguidelines.org/reference?id=2993" TargetMode="External"/><Relationship Id="rId5" Type="http://schemas.openxmlformats.org/officeDocument/2006/relationships/hyperlink" Target="http://www.orthoguidelines.org/reference?id=2785" TargetMode="External"/><Relationship Id="rId15" Type="http://schemas.openxmlformats.org/officeDocument/2006/relationships/hyperlink" Target="http://www.orthoguidelines.org/reference?id=2930" TargetMode="External"/><Relationship Id="rId23" Type="http://schemas.openxmlformats.org/officeDocument/2006/relationships/hyperlink" Target="http://www.orthoguidelines.org/reference?id=2989" TargetMode="External"/><Relationship Id="rId28" Type="http://schemas.openxmlformats.org/officeDocument/2006/relationships/hyperlink" Target="http://www.orthoguidelines.org/reference?id=3047" TargetMode="External"/><Relationship Id="rId10" Type="http://schemas.openxmlformats.org/officeDocument/2006/relationships/hyperlink" Target="http://www.orthoguidelines.org/reference?id=2870" TargetMode="External"/><Relationship Id="rId19" Type="http://schemas.openxmlformats.org/officeDocument/2006/relationships/hyperlink" Target="http://www.orthoguidelines.org/reference?id=2736" TargetMode="External"/><Relationship Id="rId4" Type="http://schemas.openxmlformats.org/officeDocument/2006/relationships/hyperlink" Target="http://www.orthoguidelines.org/reference?id=2777" TargetMode="External"/><Relationship Id="rId9" Type="http://schemas.openxmlformats.org/officeDocument/2006/relationships/hyperlink" Target="http://www.orthoguidelines.org/reference?id=2838" TargetMode="External"/><Relationship Id="rId14" Type="http://schemas.openxmlformats.org/officeDocument/2006/relationships/hyperlink" Target="http://www.orthoguidelines.org/reference?id=2900" TargetMode="External"/><Relationship Id="rId22" Type="http://schemas.openxmlformats.org/officeDocument/2006/relationships/hyperlink" Target="http://www.orthoguidelines.org/reference?id=2969" TargetMode="External"/><Relationship Id="rId27" Type="http://schemas.openxmlformats.org/officeDocument/2006/relationships/hyperlink" Target="http://www.orthoguidelines.org/reference?id=3041"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www.orthoguidelines.org/reference?id=2854" TargetMode="External"/><Relationship Id="rId13" Type="http://schemas.openxmlformats.org/officeDocument/2006/relationships/hyperlink" Target="http://www.orthoguidelines.org/reference?id=3021" TargetMode="External"/><Relationship Id="rId3" Type="http://schemas.openxmlformats.org/officeDocument/2006/relationships/hyperlink" Target="http://www.orthoguidelines.org/reference?id=2734" TargetMode="External"/><Relationship Id="rId7" Type="http://schemas.openxmlformats.org/officeDocument/2006/relationships/hyperlink" Target="http://www.orthoguidelines.org/reference?id=2851" TargetMode="External"/><Relationship Id="rId12" Type="http://schemas.openxmlformats.org/officeDocument/2006/relationships/hyperlink" Target="http://www.orthoguidelines.org/reference?id=3016"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orthoguidelines.org/reference?id=2830" TargetMode="External"/><Relationship Id="rId11" Type="http://schemas.openxmlformats.org/officeDocument/2006/relationships/hyperlink" Target="http://www.orthoguidelines.org/reference?id=3003" TargetMode="External"/><Relationship Id="rId5" Type="http://schemas.openxmlformats.org/officeDocument/2006/relationships/hyperlink" Target="http://www.orthoguidelines.org/reference?id=2766" TargetMode="External"/><Relationship Id="rId15" Type="http://schemas.openxmlformats.org/officeDocument/2006/relationships/hyperlink" Target="http://www.orthoguidelines.org/reference?id=2948" TargetMode="External"/><Relationship Id="rId10" Type="http://schemas.openxmlformats.org/officeDocument/2006/relationships/hyperlink" Target="http://www.orthoguidelines.org/reference?id=2986" TargetMode="External"/><Relationship Id="rId4" Type="http://schemas.openxmlformats.org/officeDocument/2006/relationships/hyperlink" Target="http://www.orthoguidelines.org/reference?id=2743" TargetMode="External"/><Relationship Id="rId9" Type="http://schemas.openxmlformats.org/officeDocument/2006/relationships/hyperlink" Target="http://www.orthoguidelines.org/reference?id=2965" TargetMode="External"/><Relationship Id="rId14" Type="http://schemas.openxmlformats.org/officeDocument/2006/relationships/hyperlink" Target="http://www.orthoguidelines.org/reference?id=3001"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www.orthoguidelines.org/reference?id=2957" TargetMode="External"/><Relationship Id="rId3" Type="http://schemas.openxmlformats.org/officeDocument/2006/relationships/hyperlink" Target="http://www.orthoguidelines.org/reference?id=2748" TargetMode="External"/><Relationship Id="rId7" Type="http://schemas.openxmlformats.org/officeDocument/2006/relationships/hyperlink" Target="http://www.orthoguidelines.org/reference?id=2862"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orthoguidelines.org/reference?id=2837" TargetMode="External"/><Relationship Id="rId5" Type="http://schemas.openxmlformats.org/officeDocument/2006/relationships/hyperlink" Target="http://www.orthoguidelines.org/reference?id=2787" TargetMode="External"/><Relationship Id="rId4" Type="http://schemas.openxmlformats.org/officeDocument/2006/relationships/hyperlink" Target="http://www.orthoguidelines.org/reference?id=2762" TargetMode="External"/><Relationship Id="rId9" Type="http://schemas.openxmlformats.org/officeDocument/2006/relationships/hyperlink" Target="http://www.orthoguidelines.org/reference?id=3055"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orthoguidelines.org/reference?id=2762"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www.orthoguidelines.org/reference?id=2948" TargetMode="External"/><Relationship Id="rId4" Type="http://schemas.openxmlformats.org/officeDocument/2006/relationships/hyperlink" Target="http://www.orthoguidelines.org/reference?id=2787"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orthoguidelines.org/reference?id=2750"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orthoguidelines.org/reference?id=2959"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www.orthoguidelines.org/reference?id=2916" TargetMode="External"/><Relationship Id="rId3" Type="http://schemas.openxmlformats.org/officeDocument/2006/relationships/hyperlink" Target="http://www.orthoguidelines.org/reference?id=2771" TargetMode="External"/><Relationship Id="rId7" Type="http://schemas.openxmlformats.org/officeDocument/2006/relationships/hyperlink" Target="http://www.orthoguidelines.org/reference?id=2864"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www.orthoguidelines.org/reference?id=2841" TargetMode="External"/><Relationship Id="rId5" Type="http://schemas.openxmlformats.org/officeDocument/2006/relationships/hyperlink" Target="http://www.orthoguidelines.org/reference?id=2840" TargetMode="External"/><Relationship Id="rId4" Type="http://schemas.openxmlformats.org/officeDocument/2006/relationships/hyperlink" Target="http://www.orthoguidelines.org/reference?id=2836"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orthoguidelines.org/reference?id=2757"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orthoguidelines.org/reference?id=284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orthoguidelines.org/reference?id=2899"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www.orthoguidelines.org/reference?id=2998" TargetMode="External"/><Relationship Id="rId4" Type="http://schemas.openxmlformats.org/officeDocument/2006/relationships/hyperlink" Target="http://www.orthoguidelines.org/reference?id=2964"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orthoguidelines.org/reference?id=2810"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orthoguidelines.org/reference?id=3059"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journals.lww.com/jaaos/pages/currenttoc.aspx"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journals.lww.com/jaaos/Fulltext/2019/08150/AAOS_Systematic_Review__Management_of_Surgical.6.aspx#R2-6"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1</a:t>
            </a:fld>
            <a:endParaRPr lang="en-US"/>
          </a:p>
        </p:txBody>
      </p:sp>
    </p:spTree>
    <p:extLst>
      <p:ext uri="{BB962C8B-B14F-4D97-AF65-F5344CB8AC3E}">
        <p14:creationId xmlns:p14="http://schemas.microsoft.com/office/powerpoint/2010/main" val="4208553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Study Selection Criteria:</a:t>
            </a:r>
          </a:p>
          <a:p>
            <a:endParaRPr lang="en-US" b="1" dirty="0"/>
          </a:p>
          <a:p>
            <a:r>
              <a:rPr lang="en-US" b="0" i="1" dirty="0"/>
              <a:t>A priori </a:t>
            </a:r>
            <a:r>
              <a:rPr lang="en-US" b="0" i="0" dirty="0"/>
              <a:t>article inclusion criteria is constructed for all CPGs and SRs. These criteria are our “rules of evidence” and articles that did not meet them are, for the purposes of this guideline, not evidence. The AAOS has standard inclusion criteria for guideline development and work group members further refine inclusion/exclusion criteria a priori at the introductory meeting. </a:t>
            </a:r>
          </a:p>
          <a:p>
            <a:endParaRPr lang="en-US" b="0" i="0" dirty="0"/>
          </a:p>
          <a:p>
            <a:r>
              <a:rPr lang="en-US" b="1" dirty="0"/>
              <a:t>To be included in a systematic review, all articles must be on the following: </a:t>
            </a:r>
          </a:p>
          <a:p>
            <a:pPr marL="171450" indent="-171450">
              <a:buFont typeface="Arial" panose="020B0604020202020204" pitchFamily="34" charset="0"/>
              <a:buChar char="•"/>
            </a:pPr>
            <a:r>
              <a:rPr lang="en-US" b="0" dirty="0"/>
              <a:t>Article must be a full article report of a clinical study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Studies </a:t>
            </a:r>
            <a:r>
              <a:rPr lang="en-US" b="1" i="1" dirty="0"/>
              <a:t>must</a:t>
            </a:r>
            <a:r>
              <a:rPr lang="en-US" b="0" dirty="0"/>
              <a:t> appear in peer-reviewed publication.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For studies that used “paper-and-pencil” outcome measures, only those that have been validated are included.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For any given follow-up time point in any included study, there must be patient </a:t>
            </a:r>
            <a:r>
              <a:rPr lang="en-US" sz="1200" b="0" i="0" u="none" strike="noStrike" kern="1200" baseline="0" dirty="0">
                <a:solidFill>
                  <a:schemeClr val="tx1"/>
                </a:solidFill>
                <a:latin typeface="+mn-lt"/>
                <a:ea typeface="+mn-ea"/>
                <a:cs typeface="+mn-cs"/>
              </a:rPr>
              <a:t>≥ </a:t>
            </a:r>
            <a:r>
              <a:rPr lang="en-US" b="0" dirty="0"/>
              <a:t>50% patient follow-up.  If the follow-up is &gt;50% but &lt;80%, the quality will be downgraded by one level.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dirty="0"/>
              <a:t>Must have &gt;10 patients per group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dirty="0"/>
              <a:t>Must study humans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dirty="0"/>
              <a:t>Must be published in English</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dirty="0"/>
              <a:t>Must be published in or after 1966</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dirty="0"/>
              <a:t>All results must be quantitatively presented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dirty="0"/>
              <a:t>Can not be an in vitro study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dirty="0"/>
              <a:t>Can not be biomechanical study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dirty="0"/>
              <a:t>Can not be performed on cadavers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dirty="0"/>
              <a:t>Surrogate outcomes are evaluated only when no patient oriented outcomes are available.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t>The following type of articles are excluded from guideline review: </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Retrospective non-comparative case series, medical record reviews, meeting abstracts, meta-analyses, systematic reviews, historical articles, editorials, letters, and commentaries</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Confounded studies that give patients the treatment of interest and along with another treatment</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Case studies that have non-consecutive enrollment of patients </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Controlled trials where patients were not stochastically assigned to groups, difference in patient characteristics or outcomes at baseline, and authors did not statistically adjust for these differences when analyzing the results</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All studies evaluated as “very low quality”, and</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Composite measures or outcomes even if they are patient-orientated </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endParaRPr lang="en-US" b="0" dirty="0"/>
          </a:p>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b="1" dirty="0"/>
              <a:t>Additional </a:t>
            </a:r>
            <a:r>
              <a:rPr lang="en-US" b="1" i="0" dirty="0"/>
              <a:t>inclusion/exclusion criteria a priori </a:t>
            </a:r>
            <a:r>
              <a:rPr lang="en-US" b="1" dirty="0"/>
              <a:t>as established by work grou</a:t>
            </a:r>
            <a:r>
              <a:rPr lang="en-US" b="1" i="0" dirty="0"/>
              <a:t>p members at the introductory meeting include: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Study must be of an </a:t>
            </a:r>
            <a:r>
              <a:rPr lang="en-US" sz="1200" b="0" i="1" u="none" strike="noStrike" kern="1200" baseline="0" dirty="0">
                <a:solidFill>
                  <a:schemeClr val="tx1"/>
                </a:solidFill>
                <a:latin typeface="+mn-lt"/>
                <a:ea typeface="+mn-ea"/>
                <a:cs typeface="+mn-cs"/>
              </a:rPr>
              <a:t>&lt;Post-Op Surgical Site Infection&gt; </a:t>
            </a:r>
            <a:r>
              <a:rPr lang="en-US" sz="1200" b="0" i="0" u="none" strike="noStrike" kern="1200" baseline="0" dirty="0">
                <a:solidFill>
                  <a:schemeClr val="tx1"/>
                </a:solidFill>
                <a:latin typeface="+mn-lt"/>
                <a:ea typeface="+mn-ea"/>
                <a:cs typeface="+mn-cs"/>
              </a:rPr>
              <a:t>injury or prevention thereof </a:t>
            </a:r>
          </a:p>
          <a:p>
            <a:r>
              <a:rPr lang="en-US" sz="1200" b="0" i="0" u="none" strike="noStrike" kern="1200" baseline="0" dirty="0">
                <a:solidFill>
                  <a:schemeClr val="tx1"/>
                </a:solidFill>
                <a:latin typeface="+mn-lt"/>
                <a:ea typeface="+mn-ea"/>
                <a:cs typeface="+mn-cs"/>
              </a:rPr>
              <a:t>• Study must be published in or after </a:t>
            </a:r>
            <a:r>
              <a:rPr lang="en-US" sz="1200" b="1" i="0" u="none" strike="noStrike" kern="1200" baseline="0" dirty="0">
                <a:solidFill>
                  <a:schemeClr val="tx1"/>
                </a:solidFill>
                <a:latin typeface="+mn-lt"/>
                <a:ea typeface="+mn-ea"/>
                <a:cs typeface="+mn-cs"/>
              </a:rPr>
              <a:t>&lt;1966 &gt; </a:t>
            </a:r>
            <a:r>
              <a:rPr lang="en-US" sz="1200" b="0" i="0" u="none" strike="noStrike" kern="1200" baseline="0" dirty="0">
                <a:solidFill>
                  <a:schemeClr val="tx1"/>
                </a:solidFill>
                <a:latin typeface="+mn-lt"/>
                <a:ea typeface="+mn-ea"/>
                <a:cs typeface="+mn-cs"/>
              </a:rPr>
              <a:t>for </a:t>
            </a:r>
            <a:r>
              <a:rPr lang="en-US" sz="1200" b="0" i="1" u="none" strike="noStrike" kern="1200" baseline="0" dirty="0">
                <a:solidFill>
                  <a:schemeClr val="tx1"/>
                </a:solidFill>
                <a:latin typeface="+mn-lt"/>
                <a:ea typeface="+mn-ea"/>
                <a:cs typeface="+mn-cs"/>
              </a:rPr>
              <a:t>surgical treatment, rehabilitation, bracing, prevention and MRI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Study must be published in or after </a:t>
            </a:r>
            <a:r>
              <a:rPr lang="en-US" sz="1200" b="1" i="0" u="none" strike="noStrike" kern="1200" baseline="0" dirty="0">
                <a:solidFill>
                  <a:schemeClr val="tx1"/>
                </a:solidFill>
                <a:latin typeface="+mn-lt"/>
                <a:ea typeface="+mn-ea"/>
                <a:cs typeface="+mn-cs"/>
              </a:rPr>
              <a:t>&lt; 1966 &gt; </a:t>
            </a:r>
            <a:r>
              <a:rPr lang="en-US" sz="1200" b="0" i="0" u="none" strike="noStrike" kern="1200" baseline="0" dirty="0">
                <a:solidFill>
                  <a:schemeClr val="tx1"/>
                </a:solidFill>
                <a:latin typeface="+mn-lt"/>
                <a:ea typeface="+mn-ea"/>
                <a:cs typeface="+mn-cs"/>
              </a:rPr>
              <a:t>for </a:t>
            </a:r>
            <a:r>
              <a:rPr lang="en-US" sz="1200" b="0" i="1" u="none" strike="noStrike" kern="1200" baseline="0" dirty="0">
                <a:solidFill>
                  <a:schemeClr val="tx1"/>
                </a:solidFill>
                <a:latin typeface="+mn-lt"/>
                <a:ea typeface="+mn-ea"/>
                <a:cs typeface="+mn-cs"/>
              </a:rPr>
              <a:t>x rays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non-operative treatment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Study must be published in or after </a:t>
            </a:r>
            <a:r>
              <a:rPr lang="en-US" sz="1200" b="1" i="0" u="none" strike="noStrike" kern="1200" baseline="0" dirty="0">
                <a:solidFill>
                  <a:schemeClr val="tx1"/>
                </a:solidFill>
                <a:latin typeface="+mn-lt"/>
                <a:ea typeface="+mn-ea"/>
                <a:cs typeface="+mn-cs"/>
              </a:rPr>
              <a:t>&lt; 1966 &gt; </a:t>
            </a:r>
            <a:r>
              <a:rPr lang="en-US" sz="1200" b="0" i="0" u="none" strike="noStrike" kern="1200" baseline="0" dirty="0">
                <a:solidFill>
                  <a:schemeClr val="tx1"/>
                </a:solidFill>
                <a:latin typeface="+mn-lt"/>
                <a:ea typeface="+mn-ea"/>
                <a:cs typeface="+mn-cs"/>
              </a:rPr>
              <a:t>for all others non specified </a:t>
            </a:r>
          </a:p>
          <a:p>
            <a:r>
              <a:rPr lang="en-US" sz="1200" b="0" i="0" u="none" strike="noStrike" kern="1200" baseline="0" dirty="0">
                <a:solidFill>
                  <a:schemeClr val="tx1"/>
                </a:solidFill>
                <a:latin typeface="+mn-lt"/>
                <a:ea typeface="+mn-ea"/>
                <a:cs typeface="+mn-cs"/>
              </a:rPr>
              <a:t>• Study should have 10 or more patients per group </a:t>
            </a:r>
            <a:r>
              <a:rPr lang="en-US" sz="1200" b="0" i="1" u="none" strike="noStrike" kern="1200" baseline="0" dirty="0">
                <a:solidFill>
                  <a:schemeClr val="tx1"/>
                </a:solidFill>
                <a:latin typeface="+mn-lt"/>
                <a:ea typeface="+mn-ea"/>
                <a:cs typeface="+mn-cs"/>
              </a:rPr>
              <a:t>(Work group may further define sample size)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For surgical treatment a minimum of 3 months follow up duration. </a:t>
            </a:r>
          </a:p>
          <a:p>
            <a:r>
              <a:rPr lang="en-US" sz="1200" b="0" i="0" u="none" strike="noStrike" kern="1200" baseline="0" dirty="0">
                <a:solidFill>
                  <a:schemeClr val="tx1"/>
                </a:solidFill>
                <a:latin typeface="+mn-lt"/>
                <a:ea typeface="+mn-ea"/>
                <a:cs typeface="+mn-cs"/>
              </a:rPr>
              <a:t>• Antibiotic prophylaxis, </a:t>
            </a:r>
            <a:r>
              <a:rPr lang="en-US" sz="1200" b="0" i="0" u="none" strike="noStrike" kern="1200" baseline="0" dirty="0" err="1">
                <a:solidFill>
                  <a:schemeClr val="tx1"/>
                </a:solidFill>
                <a:latin typeface="+mn-lt"/>
                <a:ea typeface="+mn-ea"/>
                <a:cs typeface="+mn-cs"/>
              </a:rPr>
              <a:t>anticoagulations</a:t>
            </a:r>
            <a:r>
              <a:rPr lang="en-US" sz="1200" b="0" i="0" u="none" strike="noStrike" kern="1200" baseline="0" dirty="0">
                <a:solidFill>
                  <a:schemeClr val="tx1"/>
                </a:solidFill>
                <a:latin typeface="+mn-lt"/>
                <a:ea typeface="+mn-ea"/>
                <a:cs typeface="+mn-cs"/>
              </a:rPr>
              <a:t>, mode of anesthesia: all follow-ups </a:t>
            </a:r>
          </a:p>
          <a:p>
            <a:r>
              <a:rPr lang="en-US" sz="1200" b="0" i="0" u="none" strike="noStrike" kern="1200" baseline="0" dirty="0">
                <a:solidFill>
                  <a:schemeClr val="tx1"/>
                </a:solidFill>
                <a:latin typeface="+mn-lt"/>
                <a:ea typeface="+mn-ea"/>
                <a:cs typeface="+mn-cs"/>
              </a:rPr>
              <a:t>• For </a:t>
            </a:r>
            <a:r>
              <a:rPr lang="en-US" sz="1200" b="0" i="1" u="none" strike="noStrike" kern="1200" baseline="0" dirty="0">
                <a:solidFill>
                  <a:schemeClr val="tx1"/>
                </a:solidFill>
                <a:latin typeface="+mn-lt"/>
                <a:ea typeface="+mn-ea"/>
                <a:cs typeface="+mn-cs"/>
              </a:rPr>
              <a:t>non-operative treatment </a:t>
            </a:r>
            <a:r>
              <a:rPr lang="en-US" sz="1200" b="0" i="0" u="none" strike="noStrike" kern="1200" baseline="0" dirty="0">
                <a:solidFill>
                  <a:schemeClr val="tx1"/>
                </a:solidFill>
                <a:latin typeface="+mn-lt"/>
                <a:ea typeface="+mn-ea"/>
                <a:cs typeface="+mn-cs"/>
              </a:rPr>
              <a:t>a minimum of 1 month follow-up. </a:t>
            </a:r>
          </a:p>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171450" indent="-171450">
              <a:buFont typeface="Arial" panose="020B0604020202020204" pitchFamily="34" charset="0"/>
              <a:buChar char="•"/>
            </a:pPr>
            <a:endParaRPr lang="en-US" b="0" dirty="0"/>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10</a:t>
            </a:fld>
            <a:endParaRPr lang="en-US"/>
          </a:p>
        </p:txBody>
      </p:sp>
    </p:spTree>
    <p:extLst>
      <p:ext uri="{BB962C8B-B14F-4D97-AF65-F5344CB8AC3E}">
        <p14:creationId xmlns:p14="http://schemas.microsoft.com/office/powerpoint/2010/main" val="1890978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Literature Searches</a:t>
            </a:r>
          </a:p>
          <a:p>
            <a:endParaRPr lang="en-US" b="1" dirty="0"/>
          </a:p>
          <a:p>
            <a:r>
              <a:rPr lang="en-US" dirty="0"/>
              <a:t>The systematic review commences with a comprehensive search of the literature by the medical librarian. Articles considered are published in four electronic databases; PubMed, EMBASE (</a:t>
            </a:r>
            <a:r>
              <a:rPr lang="en-US" dirty="0" err="1"/>
              <a:t>Excerpta</a:t>
            </a:r>
            <a:r>
              <a:rPr lang="en-US" dirty="0"/>
              <a:t> </a:t>
            </a:r>
            <a:r>
              <a:rPr lang="en-US" dirty="0" err="1"/>
              <a:t>Medica</a:t>
            </a:r>
            <a:r>
              <a:rPr lang="en-US" dirty="0"/>
              <a:t> </a:t>
            </a:r>
            <a:r>
              <a:rPr lang="en-US" dirty="0" err="1"/>
              <a:t>dataBASE</a:t>
            </a:r>
            <a:r>
              <a:rPr lang="en-US" dirty="0"/>
              <a:t>), CINAHL (Cumulative Index of Nursing and Allies Health Literature), and The Cochrane Central Register of Controlled Trials. The search is conducted by using only the key terms which were previously established from the work group’s a priori inclusion criteria and PICO questions. </a:t>
            </a:r>
          </a:p>
          <a:p>
            <a:endParaRPr lang="en-US" dirty="0"/>
          </a:p>
          <a:p>
            <a:r>
              <a:rPr lang="en-US" dirty="0"/>
              <a:t>The search is then supplemented with a manual search of the bibliographies of all retrieved publications, recent systematic reviews, and other review articles for potentially relevant citations. Recalled articles were evaluated for possible inclusion based on the study selection criteria and were summarized for the work group who assisted with reconciling possible errors and omissions. </a:t>
            </a:r>
          </a:p>
        </p:txBody>
      </p:sp>
      <p:sp>
        <p:nvSpPr>
          <p:cNvPr id="4" name="Slide Number Placeholder 3"/>
          <p:cNvSpPr>
            <a:spLocks noGrp="1"/>
          </p:cNvSpPr>
          <p:nvPr>
            <p:ph type="sldNum" sz="quarter" idx="10"/>
          </p:nvPr>
        </p:nvSpPr>
        <p:spPr/>
        <p:txBody>
          <a:bodyPr/>
          <a:lstStyle/>
          <a:p>
            <a:fld id="{773B0F6F-B83E-447F-A566-EAD229E72311}" type="slidenum">
              <a:rPr lang="en-US" smtClean="0"/>
              <a:t>11</a:t>
            </a:fld>
            <a:endParaRPr lang="en-US"/>
          </a:p>
        </p:txBody>
      </p:sp>
    </p:spTree>
    <p:extLst>
      <p:ext uri="{BB962C8B-B14F-4D97-AF65-F5344CB8AC3E}">
        <p14:creationId xmlns:p14="http://schemas.microsoft.com/office/powerpoint/2010/main" val="142408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Best Evidence Synthesis </a:t>
            </a:r>
          </a:p>
          <a:p>
            <a:endParaRPr lang="en-US" dirty="0"/>
          </a:p>
          <a:p>
            <a:r>
              <a:rPr lang="en-US" dirty="0"/>
              <a:t>When addressing a recommendation, only the best available evidence for any given outcome is included.  If available, the highest quality evidence for any given outcome is included first. In the absence of two or more occurrences of an outcome of this quality, the next lowest quality of an outcome is considered until at least two or more occurrences of an outcome have been acquired. </a:t>
            </a:r>
          </a:p>
          <a:p>
            <a:endParaRPr lang="en-US" dirty="0"/>
          </a:p>
          <a:p>
            <a:r>
              <a:rPr lang="en-US" dirty="0"/>
              <a:t>For example, if there were two ‘moderate’ quality occurrences of an outcome that addressed a recommendation, the ‘low’ quality occurrences of this outcome would not be included.  A summary of the evidence that met the inclusion criteria, but was not considered the best available evidence can be viewed by recommendation in Appendix XII of the guideline’s full text pdf. </a:t>
            </a:r>
          </a:p>
        </p:txBody>
      </p:sp>
      <p:sp>
        <p:nvSpPr>
          <p:cNvPr id="4" name="Slide Number Placeholder 3"/>
          <p:cNvSpPr>
            <a:spLocks noGrp="1"/>
          </p:cNvSpPr>
          <p:nvPr>
            <p:ph type="sldNum" sz="quarter" idx="10"/>
          </p:nvPr>
        </p:nvSpPr>
        <p:spPr/>
        <p:txBody>
          <a:bodyPr/>
          <a:lstStyle/>
          <a:p>
            <a:fld id="{773B0F6F-B83E-447F-A566-EAD229E72311}" type="slidenum">
              <a:rPr lang="en-US" smtClean="0"/>
              <a:t>12</a:t>
            </a:fld>
            <a:endParaRPr lang="en-US"/>
          </a:p>
        </p:txBody>
      </p:sp>
    </p:spTree>
    <p:extLst>
      <p:ext uri="{BB962C8B-B14F-4D97-AF65-F5344CB8AC3E}">
        <p14:creationId xmlns:p14="http://schemas.microsoft.com/office/powerpoint/2010/main" val="223221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Defining the Strength of the Recommendations </a:t>
            </a:r>
          </a:p>
          <a:p>
            <a:endParaRPr lang="en-US" b="0" dirty="0"/>
          </a:p>
          <a:p>
            <a:r>
              <a:rPr lang="en-US" b="0" dirty="0"/>
              <a:t>Judging the quality of evidence is only a stepping stone towards arriving at the strength of a CPG or SR recommendation. The strength of recommendation also takes into account the quality, quantity, and the trade-off between the benefits and harms of a treatment, the magnitude of a treatment’s effect, and whether data exists on critical outcomes. </a:t>
            </a:r>
          </a:p>
          <a:p>
            <a:endParaRPr lang="en-US" b="0" dirty="0"/>
          </a:p>
          <a:p>
            <a:r>
              <a:rPr lang="en-US" b="0" dirty="0"/>
              <a:t>Strength of recommendation communicates the level of confidence one can have in a recommendation. Thusly, the strength expresses how conceivable it is that a recommendation will be overturned by future evidence. It is extremely difficult for future evidence to overturn a recommendation that is based on many high caliber randomized controlled trails that demonstrate a large effect. It is more probable that future evidence will overturn recommendations derived from a few small retrospective comparative studies. Consequently, recommendations based on the former kind of evidence are given a “strong” strength of recommendation and recommendations based on the latter kind of evidence are assigned a “limited” strength.</a:t>
            </a:r>
          </a:p>
          <a:p>
            <a:endParaRPr lang="en-US" b="0" dirty="0"/>
          </a:p>
          <a:p>
            <a:r>
              <a:rPr lang="en-US" altLang="en-US" dirty="0">
                <a:latin typeface="Calibri" pitchFamily="34" charset="0"/>
                <a:ea typeface="ＭＳ Ｐゴシック" pitchFamily="34" charset="-128"/>
              </a:rPr>
              <a:t>When making guidelines, each article that meets the inclusion criteria is appraised for quality and applicability and will be downgraded if there are flaws related to bias, lack of controls, insufficient power, or one of the other domains.  Studies are designated as high, moderate or low strength based on the result of the Appraise methodology.  Guideline recommendations are then rated as Strong, Moderate, Limited or Consensus based on the supporting evidence as outlined in this table. </a:t>
            </a:r>
          </a:p>
          <a:p>
            <a:endParaRPr lang="en-US" altLang="en-US" dirty="0">
              <a:latin typeface="Calibri" pitchFamily="34" charset="0"/>
              <a:ea typeface="ＭＳ Ｐゴシック" pitchFamily="34" charset="-128"/>
            </a:endParaRPr>
          </a:p>
          <a:p>
            <a:r>
              <a:rPr lang="en-US" altLang="en-US" dirty="0">
                <a:latin typeface="Calibri" pitchFamily="34" charset="0"/>
                <a:ea typeface="ＭＳ Ｐゴシック" pitchFamily="34" charset="-128"/>
              </a:rPr>
              <a:t>Please note that the work group is only permitted to make a consensus-based recommendation when there is no evidence to support the recommendation and when not establishing a recommendation could have catastrophic consequences. </a:t>
            </a:r>
          </a:p>
          <a:p>
            <a:endParaRPr lang="en-US" b="0" dirty="0"/>
          </a:p>
        </p:txBody>
      </p:sp>
      <p:sp>
        <p:nvSpPr>
          <p:cNvPr id="4" name="Slide Number Placeholder 3"/>
          <p:cNvSpPr>
            <a:spLocks noGrp="1"/>
          </p:cNvSpPr>
          <p:nvPr>
            <p:ph type="sldNum" sz="quarter" idx="10"/>
          </p:nvPr>
        </p:nvSpPr>
        <p:spPr/>
        <p:txBody>
          <a:bodyPr/>
          <a:lstStyle/>
          <a:p>
            <a:fld id="{773B0F6F-B83E-447F-A566-EAD229E72311}" type="slidenum">
              <a:rPr lang="en-US" smtClean="0"/>
              <a:t>13</a:t>
            </a:fld>
            <a:endParaRPr lang="en-US"/>
          </a:p>
        </p:txBody>
      </p:sp>
    </p:spTree>
    <p:extLst>
      <p:ext uri="{BB962C8B-B14F-4D97-AF65-F5344CB8AC3E}">
        <p14:creationId xmlns:p14="http://schemas.microsoft.com/office/powerpoint/2010/main" val="1867350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Translating Recommendations in a Clinical Practice Guideline:</a:t>
            </a:r>
          </a:p>
          <a:p>
            <a:endParaRPr lang="en-US" b="1" dirty="0"/>
          </a:p>
          <a:p>
            <a:r>
              <a:rPr lang="en-US" sz="1200" kern="1200" dirty="0">
                <a:solidFill>
                  <a:schemeClr val="tx1"/>
                </a:solidFill>
                <a:effectLst/>
                <a:latin typeface="+mn-lt"/>
                <a:ea typeface="+mn-ea"/>
                <a:cs typeface="+mn-cs"/>
              </a:rPr>
              <a:t>As demonstrated in the table, with stronger recommendations, physicians will need to spend less time counseling patients, as they do not need to weigh the pros and cons of proposed treatments.  Evidence is strongly favoring one treatment over another.  The effect of future research is not likely to change the proposed treatment option.  As the recommendation strength declines, the more probable the physician will need to provide additional time discussing treatment alternatives, in addition to providing decision aids to help patients see the pros and cons of treatments, so they can use their own preferences/values to determine the best course of treatment.  Future research is more likely to impact the use of these recommendations.</a:t>
            </a:r>
          </a:p>
          <a:p>
            <a:endParaRPr lang="en-US" b="0" dirty="0"/>
          </a:p>
        </p:txBody>
      </p:sp>
      <p:sp>
        <p:nvSpPr>
          <p:cNvPr id="4" name="Slide Number Placeholder 3"/>
          <p:cNvSpPr>
            <a:spLocks noGrp="1"/>
          </p:cNvSpPr>
          <p:nvPr>
            <p:ph type="sldNum" sz="quarter" idx="10"/>
          </p:nvPr>
        </p:nvSpPr>
        <p:spPr/>
        <p:txBody>
          <a:bodyPr/>
          <a:lstStyle/>
          <a:p>
            <a:fld id="{773B0F6F-B83E-447F-A566-EAD229E72311}" type="slidenum">
              <a:rPr lang="en-US" smtClean="0"/>
              <a:t>14</a:t>
            </a:fld>
            <a:endParaRPr lang="en-US"/>
          </a:p>
        </p:txBody>
      </p:sp>
    </p:spTree>
    <p:extLst>
      <p:ext uri="{BB962C8B-B14F-4D97-AF65-F5344CB8AC3E}">
        <p14:creationId xmlns:p14="http://schemas.microsoft.com/office/powerpoint/2010/main" val="2150951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800"/>
              </a:spcAft>
            </a:pPr>
            <a:r>
              <a:rPr lang="en-US" sz="1200" dirty="0">
                <a:solidFill>
                  <a:schemeClr val="tx1"/>
                </a:solidFill>
                <a:cs typeface="Times New Roman" panose="02020603050405020304" pitchFamily="18" charset="0"/>
              </a:rPr>
              <a:t>In accessing the quality of evidence, it is necessary that all included studies undergo a quality assessment, each study’s design is then evaluated for risk of bias and receives a final quality grade, depending on the number of study design flaws, and study quality tables are made available to the work group in the final data report and the final publication of the guideline or systematic review.</a:t>
            </a:r>
            <a:endParaRPr lang="en-US" sz="1200" dirty="0"/>
          </a:p>
        </p:txBody>
      </p:sp>
      <p:sp>
        <p:nvSpPr>
          <p:cNvPr id="4" name="Slide Number Placeholder 3"/>
          <p:cNvSpPr>
            <a:spLocks noGrp="1"/>
          </p:cNvSpPr>
          <p:nvPr>
            <p:ph type="sldNum" sz="quarter" idx="10"/>
          </p:nvPr>
        </p:nvSpPr>
        <p:spPr/>
        <p:txBody>
          <a:bodyPr/>
          <a:lstStyle/>
          <a:p>
            <a:fld id="{773B0F6F-B83E-447F-A566-EAD229E72311}" type="slidenum">
              <a:rPr lang="en-US" smtClean="0"/>
              <a:t>15</a:t>
            </a:fld>
            <a:endParaRPr lang="en-US"/>
          </a:p>
        </p:txBody>
      </p:sp>
    </p:spTree>
    <p:extLst>
      <p:ext uri="{BB962C8B-B14F-4D97-AF65-F5344CB8AC3E}">
        <p14:creationId xmlns:p14="http://schemas.microsoft.com/office/powerpoint/2010/main" val="3107971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Study Attrition Flowchart</a:t>
            </a:r>
          </a:p>
          <a:p>
            <a:endParaRPr lang="en-US" b="0" dirty="0"/>
          </a:p>
          <a:p>
            <a:r>
              <a:rPr lang="en-US" b="0" dirty="0"/>
              <a:t>The study attrition diagram provides a detailed description of the number of identified abstracts and recalled and selected studies that were evaluated in the systematic review of the </a:t>
            </a:r>
            <a:r>
              <a:rPr lang="en-US" b="0" i="1" dirty="0"/>
              <a:t>Management of Surgical Site Infections Clinical Practice Guideline</a:t>
            </a:r>
            <a:r>
              <a:rPr lang="en-US" b="0" dirty="0"/>
              <a:t>. Of the initial 10804 abstracts, only 230 were included after the full-text review and quality analysis.  The literature search strategies used to identify the abstracts are included in the </a:t>
            </a:r>
            <a:r>
              <a:rPr lang="en-US" b="0" dirty="0" err="1"/>
              <a:t>eAppendix</a:t>
            </a:r>
            <a:r>
              <a:rPr lang="en-US" b="0" dirty="0"/>
              <a:t> 1 section of the guideline’s full text pdf, and is available for review in AAOS’ </a:t>
            </a:r>
            <a:r>
              <a:rPr lang="en-US" b="0" dirty="0" err="1"/>
              <a:t>OrthoGuidelines</a:t>
            </a:r>
            <a:r>
              <a:rPr lang="en-US" b="0" dirty="0"/>
              <a:t>. </a:t>
            </a:r>
          </a:p>
        </p:txBody>
      </p:sp>
      <p:sp>
        <p:nvSpPr>
          <p:cNvPr id="4" name="Slide Number Placeholder 3"/>
          <p:cNvSpPr>
            <a:spLocks noGrp="1"/>
          </p:cNvSpPr>
          <p:nvPr>
            <p:ph type="sldNum" sz="quarter" idx="10"/>
          </p:nvPr>
        </p:nvSpPr>
        <p:spPr/>
        <p:txBody>
          <a:bodyPr/>
          <a:lstStyle/>
          <a:p>
            <a:fld id="{773B0F6F-B83E-447F-A566-EAD229E72311}" type="slidenum">
              <a:rPr lang="en-US" smtClean="0"/>
              <a:t>16</a:t>
            </a:fld>
            <a:endParaRPr lang="en-US"/>
          </a:p>
        </p:txBody>
      </p:sp>
    </p:spTree>
    <p:extLst>
      <p:ext uri="{BB962C8B-B14F-4D97-AF65-F5344CB8AC3E}">
        <p14:creationId xmlns:p14="http://schemas.microsoft.com/office/powerpoint/2010/main" val="2479142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Voting on the Recommendations </a:t>
            </a:r>
          </a:p>
          <a:p>
            <a:endParaRPr lang="en-US" dirty="0"/>
          </a:p>
          <a:p>
            <a:r>
              <a:rPr lang="en-US" dirty="0"/>
              <a:t>The recommendations and their strength were voted on by the work group members during the final meeting. If disagreement between the work group occurred, further discussion, and up to three rounds of voting were conducted by the work group to resolve the disagreement(s). If disagreements were not resolved following the voting rounds, no recommendation was adopted. </a:t>
            </a:r>
          </a:p>
        </p:txBody>
      </p:sp>
      <p:sp>
        <p:nvSpPr>
          <p:cNvPr id="4" name="Slide Number Placeholder 3"/>
          <p:cNvSpPr>
            <a:spLocks noGrp="1"/>
          </p:cNvSpPr>
          <p:nvPr>
            <p:ph type="sldNum" sz="quarter" idx="10"/>
          </p:nvPr>
        </p:nvSpPr>
        <p:spPr/>
        <p:txBody>
          <a:bodyPr/>
          <a:lstStyle/>
          <a:p>
            <a:fld id="{773B0F6F-B83E-447F-A566-EAD229E72311}" type="slidenum">
              <a:rPr lang="en-US" smtClean="0"/>
              <a:t>17</a:t>
            </a:fld>
            <a:endParaRPr lang="en-US"/>
          </a:p>
        </p:txBody>
      </p:sp>
    </p:spTree>
    <p:extLst>
      <p:ext uri="{BB962C8B-B14F-4D97-AF65-F5344CB8AC3E}">
        <p14:creationId xmlns:p14="http://schemas.microsoft.com/office/powerpoint/2010/main" val="3153066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Wording of the Final Recommendations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prevent bias in the way recommendations are worded, the AAOS utilizes specific predetermined language stems that are governed by the evidence strengths. Each recommendation is composed using language that accounts for the final strength of the recommendation. For example, wording for a Strong Recommendation would begin “</a:t>
            </a:r>
            <a:r>
              <a:rPr lang="en-US" sz="1200" i="1" dirty="0"/>
              <a:t>Strong evidence supports that the practitioner should/should not do X, because…</a:t>
            </a:r>
            <a:r>
              <a:rPr lang="en-US" sz="1200" dirty="0"/>
              <a:t>”, while a recommendation labeled as Consensus would begin as “</a:t>
            </a:r>
            <a:r>
              <a:rPr lang="en-US" sz="1200" i="1" dirty="0"/>
              <a:t>In the absence of reliable evidence, it is in the opinion of this guideline work group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18</a:t>
            </a:fld>
            <a:endParaRPr lang="en-US"/>
          </a:p>
        </p:txBody>
      </p:sp>
    </p:spTree>
    <p:extLst>
      <p:ext uri="{BB962C8B-B14F-4D97-AF65-F5344CB8AC3E}">
        <p14:creationId xmlns:p14="http://schemas.microsoft.com/office/powerpoint/2010/main" val="556288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Peer Review</a:t>
            </a:r>
          </a:p>
          <a:p>
            <a:endParaRPr lang="en-US" dirty="0"/>
          </a:p>
          <a:p>
            <a:r>
              <a:rPr lang="en-US" dirty="0"/>
              <a:t>Following the final meeting, the guideline draft then undergoes a peer review, seeking additional input from external experts. All peer reviewers were required to disclose any conflicts of interest. To guide which groups participated, the work group identified all specialty societies at the introductory meeting. </a:t>
            </a:r>
            <a:r>
              <a:rPr lang="en-US" i="1" dirty="0"/>
              <a:t>Organizations, </a:t>
            </a:r>
            <a:r>
              <a:rPr lang="en-US" b="1" i="0" dirty="0"/>
              <a:t>not</a:t>
            </a:r>
            <a:r>
              <a:rPr lang="en-US" i="0" dirty="0"/>
              <a:t> </a:t>
            </a:r>
            <a:r>
              <a:rPr lang="en-US" i="1" dirty="0"/>
              <a:t>individuals</a:t>
            </a:r>
            <a:r>
              <a:rPr lang="en-US" i="0" dirty="0"/>
              <a:t>, were specified. </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peer review stage provided external stakeholders an opportunity to provide evidence-based direction for modifications that they believed were overlooked. Since the draft was subject to revisions until its approval by the AAOS Board of Directors, confidentiality of all working drafts was essential. </a:t>
            </a:r>
          </a:p>
          <a:p>
            <a:endParaRPr lang="en-US" dirty="0"/>
          </a:p>
          <a:p>
            <a:r>
              <a:rPr lang="en-US" sz="1200" b="0" i="0" u="none" strike="noStrike" kern="1200" baseline="0" dirty="0">
                <a:solidFill>
                  <a:schemeClr val="tx1"/>
                </a:solidFill>
                <a:latin typeface="+mn-lt"/>
                <a:ea typeface="+mn-ea"/>
                <a:cs typeface="+mn-cs"/>
              </a:rPr>
              <a:t>To commence this review, approximately six weeks prior the final meeting, specialty societies were solicited to nominate individual peer reviewers. The peer review period was announced and other interested parties were able to volunteer to also review the draft.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Initial responses to comments that addressed methodology were then drafted by the manager of Department Clinical Quality and Value (CQV) unit. These responses were then reviewed by the work group chair and vice-chair, who responded to all questions concerning clinical practice and techniques, with the CQV director also providing input.  All comments were received and initial drafts of the responses were then reviewed by all work group members. All changes to a recommendation as a result of peer review were based on the evidence and underwent a majority vote by the work group members via teleconference. Final revisions were summarized in a detailed report and were made part of the guideline document.  Following final guideline approval, all individual responses were posted on the AAOS website with a point-by-point response to each non-editorial comment.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19</a:t>
            </a:fld>
            <a:endParaRPr lang="en-US"/>
          </a:p>
        </p:txBody>
      </p:sp>
    </p:spTree>
    <p:extLst>
      <p:ext uri="{BB962C8B-B14F-4D97-AF65-F5344CB8AC3E}">
        <p14:creationId xmlns:p14="http://schemas.microsoft.com/office/powerpoint/2010/main" val="356420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a:t>
            </a:fld>
            <a:endParaRPr lang="en-US"/>
          </a:p>
        </p:txBody>
      </p:sp>
    </p:spTree>
    <p:extLst>
      <p:ext uri="{BB962C8B-B14F-4D97-AF65-F5344CB8AC3E}">
        <p14:creationId xmlns:p14="http://schemas.microsoft.com/office/powerpoint/2010/main" val="2022378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Public Commentary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modifying the draft in response to peer review, the Clinical Practice Guideline was subjected to a two-week period of “Public Commentary.” Comments were solicited from members of the AAOS Board of Directors, the AAOS Council on Research and Quality, </a:t>
            </a:r>
            <a:r>
              <a:rPr lang="en-US" sz="1200" dirty="0"/>
              <a:t>AAOS Committee on Evidence-Based Quality and Value, </a:t>
            </a:r>
            <a:r>
              <a:rPr lang="en-US" dirty="0"/>
              <a:t>the AAOS Board of Councilors, and  the AAOS Board of Specialty Societies.  Based on these bodies, over 200 commentators had the opportunity to provide input on this new Clinical Practice Guideline. </a:t>
            </a:r>
          </a:p>
        </p:txBody>
      </p:sp>
      <p:sp>
        <p:nvSpPr>
          <p:cNvPr id="4" name="Slide Number Placeholder 3"/>
          <p:cNvSpPr>
            <a:spLocks noGrp="1"/>
          </p:cNvSpPr>
          <p:nvPr>
            <p:ph type="sldNum" sz="quarter" idx="10"/>
          </p:nvPr>
        </p:nvSpPr>
        <p:spPr/>
        <p:txBody>
          <a:bodyPr/>
          <a:lstStyle/>
          <a:p>
            <a:fld id="{773B0F6F-B83E-447F-A566-EAD229E72311}" type="slidenum">
              <a:rPr lang="en-US" smtClean="0"/>
              <a:t>20</a:t>
            </a:fld>
            <a:endParaRPr lang="en-US"/>
          </a:p>
        </p:txBody>
      </p:sp>
    </p:spTree>
    <p:extLst>
      <p:ext uri="{BB962C8B-B14F-4D97-AF65-F5344CB8AC3E}">
        <p14:creationId xmlns:p14="http://schemas.microsoft.com/office/powerpoint/2010/main" val="1219405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Prior to the Meeting:</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AAOS staff conducts several webinars with the work group to reiterate their charges and ensure that all relevant literature has been included.</a:t>
            </a:r>
          </a:p>
          <a:p>
            <a:r>
              <a:rPr lang="en-US" dirty="0">
                <a:latin typeface="Times New Roman" panose="02020603050405020304" pitchFamily="18" charset="0"/>
                <a:cs typeface="Times New Roman" panose="02020603050405020304" pitchFamily="18" charset="0"/>
              </a:rPr>
              <a:t>Using the PEER tool, work group members are responsible for reviewing the included and excluded literature for their assigned PICO questions. </a:t>
            </a:r>
          </a:p>
          <a:p>
            <a:r>
              <a:rPr lang="en-US" dirty="0">
                <a:latin typeface="Times New Roman" panose="02020603050405020304" pitchFamily="18" charset="0"/>
                <a:cs typeface="Times New Roman" panose="02020603050405020304" pitchFamily="18" charset="0"/>
              </a:rPr>
              <a:t>Work group members draft recommendation and rationale for their assigned recommendations to catalyze the final meeting discussion. </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During the Final Meeting: </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Each member presents the data findings and their draft recommendations and rationales for their assigned recommendations.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work group discusses data findings and composes the final recommendations and rationales, as needed. The strength of evidence will determine the AAOS predefined language stem that is used for the recommendation.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All edits to recommendations, rationales, benefits and harms sections, and future research sections should be completed by the end of the meeting.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21</a:t>
            </a:fld>
            <a:endParaRPr lang="en-US"/>
          </a:p>
        </p:txBody>
      </p:sp>
    </p:spTree>
    <p:extLst>
      <p:ext uri="{BB962C8B-B14F-4D97-AF65-F5344CB8AC3E}">
        <p14:creationId xmlns:p14="http://schemas.microsoft.com/office/powerpoint/2010/main" val="987406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Overview </a:t>
            </a:r>
          </a:p>
          <a:p>
            <a:pPr marL="0" indent="0">
              <a:buFont typeface="Arial" panose="020B0604020202020204" pitchFamily="34" charset="0"/>
              <a:buNone/>
            </a:pPr>
            <a:endParaRPr lang="en-US" b="1" dirty="0"/>
          </a:p>
          <a:p>
            <a:pPr marL="0" indent="0">
              <a:buFont typeface="Arial" panose="020B0604020202020204" pitchFamily="34" charset="0"/>
              <a:buNone/>
            </a:pPr>
            <a:r>
              <a:rPr lang="en-US" b="0" dirty="0"/>
              <a:t>Surgical site infections occur following a small percentage of surgical procedures. Approximately 1% of patients undergoing </a:t>
            </a:r>
            <a:r>
              <a:rPr lang="en-US" b="0" dirty="0" err="1"/>
              <a:t>orthopaedic</a:t>
            </a:r>
            <a:r>
              <a:rPr lang="en-US" b="0" dirty="0"/>
              <a:t> procedures will develop an infection at the surgical site.  For this </a:t>
            </a:r>
            <a:r>
              <a:rPr lang="en-US" b="0" dirty="0">
                <a:latin typeface="Bahnschrift Light Condensed" panose="020B0502040204020203" pitchFamily="34" charset="0"/>
              </a:rPr>
              <a:t>systematic review, the Centers for Disease Control and Prevention (CDC) definitions of superficial, deep and organ space surgical site infection were used. In 2011, the  CDC estimated that there were 157,500 surgical site infections from all inpatient surgeries performed in the United States. </a:t>
            </a:r>
          </a:p>
          <a:p>
            <a:pPr marL="0" indent="0">
              <a:buFont typeface="Arial" panose="020B0604020202020204" pitchFamily="34" charset="0"/>
              <a:buNone/>
            </a:pPr>
            <a:r>
              <a:rPr lang="en-US" b="0" dirty="0">
                <a:latin typeface="Bahnschrift Light Condensed" panose="020B0502040204020203" pitchFamily="34" charset="0"/>
              </a:rPr>
              <a:t> </a:t>
            </a:r>
          </a:p>
          <a:p>
            <a:pPr marL="0" indent="0">
              <a:buFont typeface="Arial" panose="020B0604020202020204" pitchFamily="34" charset="0"/>
              <a:buNone/>
            </a:pPr>
            <a:r>
              <a:rPr lang="en-US" b="0" dirty="0">
                <a:latin typeface="Bahnschrift Light Condensed" panose="020B0502040204020203" pitchFamily="34" charset="0"/>
              </a:rPr>
              <a:t>Surgical site infections are the result of disease-causing bacteria or fungi which enter the body through a surgical wound. Since the definition of “surgical site infection” can be interpreted differently, the AAOS used the standard definition from the Centers for Disease Control described in the previous paragraph. The CDC describes a surgical site infection as </a:t>
            </a:r>
            <a:r>
              <a:rPr lang="en-US" b="1" dirty="0">
                <a:latin typeface="Bahnschrift Light Condensed" panose="020B0502040204020203" pitchFamily="34" charset="0"/>
              </a:rPr>
              <a:t>“… </a:t>
            </a:r>
            <a:r>
              <a:rPr lang="en-US" b="1" i="1" dirty="0">
                <a:latin typeface="Bahnschrift Light Condensed" panose="020B0502040204020203" pitchFamily="34" charset="0"/>
              </a:rPr>
              <a:t>an infection that occurs after surgery in the part of the body where the surgery took place. Surgical site infections can sometimes be superficial infections involving the skin only. Other surgical site infections are more serious and can involve tissues under the skin, organs, or implanted material.”</a:t>
            </a:r>
          </a:p>
          <a:p>
            <a:pPr marL="0" indent="0">
              <a:buFont typeface="Arial" panose="020B0604020202020204" pitchFamily="34" charset="0"/>
              <a:buNone/>
            </a:pPr>
            <a:endParaRPr lang="en-US" b="0" dirty="0">
              <a:latin typeface="Bahnschrift Light Condensed" panose="020B0502040204020203" pitchFamily="34" charset="0"/>
            </a:endParaRPr>
          </a:p>
          <a:p>
            <a:pPr marL="0" indent="0">
              <a:buFont typeface="Arial" panose="020B0604020202020204" pitchFamily="34" charset="0"/>
              <a:buNone/>
            </a:pPr>
            <a:r>
              <a:rPr lang="en-US" b="0" dirty="0">
                <a:latin typeface="Bahnschrift Light Condensed" panose="020B0502040204020203" pitchFamily="34" charset="0"/>
              </a:rPr>
              <a:t>During the time when the reviewed studies were being performed the definition of a SSI change from infections occurring during the 12 months following the procedure to infections that occurred within 3 months of the procedure.</a:t>
            </a:r>
          </a:p>
          <a:p>
            <a:pPr marL="0" indent="0">
              <a:buFont typeface="Arial" panose="020B0604020202020204" pitchFamily="34" charset="0"/>
              <a:buNone/>
            </a:pPr>
            <a:endParaRPr lang="en-US" b="0" i="1" dirty="0"/>
          </a:p>
          <a:p>
            <a:pPr marL="0" indent="0">
              <a:buFont typeface="Arial" panose="020B0604020202020204" pitchFamily="34" charset="0"/>
              <a:buNone/>
            </a:pPr>
            <a:r>
              <a:rPr lang="en-US" b="0" i="0" dirty="0"/>
              <a:t>This does not represent a change in fundamental condition that was studied or lead to a change in the conclusions drawn from the data; more that the small proportion of cases that occur after the first 3 months does not meaningfully change the analysis but is associated with onerous logistics and an unjustified expense. The findings were not stratified reports that include or do not include cases from 3 -12 months post op. </a:t>
            </a:r>
          </a:p>
          <a:p>
            <a:pPr marL="0" indent="0">
              <a:buFont typeface="Arial" panose="020B0604020202020204" pitchFamily="34" charset="0"/>
              <a:buNone/>
            </a:pPr>
            <a:endParaRPr lang="en-US" b="0" i="0" dirty="0"/>
          </a:p>
          <a:p>
            <a:pPr marL="0" indent="0">
              <a:buFont typeface="Arial" panose="020B0604020202020204" pitchFamily="34" charset="0"/>
              <a:buNone/>
            </a:pPr>
            <a:r>
              <a:rPr lang="en-US" b="0" dirty="0"/>
              <a:t>Most treatments for a surgical site infection are associated with some known risks, especially invasive and operative treatments. Contraindications vary widely based on the treatment for an SSI and the patient. A particular concern when managing surgical site infections is the potential for the underlying </a:t>
            </a:r>
            <a:r>
              <a:rPr lang="en-US" b="0" dirty="0" err="1"/>
              <a:t>orthopaedic</a:t>
            </a:r>
            <a:r>
              <a:rPr lang="en-US" b="0" dirty="0"/>
              <a:t> treatment to be compromised resulting in increased morbidity or decreased function compared to initial expectations. Additional factors may affect the physician’s choice of treatment, including co-morbidities such as low bone mass or arthropathy in other joints. Provider judgement based on clinical experience increases the probability of identifying the treatment options for each individual patient that have the most favorable risk/benefit expectation. </a:t>
            </a:r>
          </a:p>
        </p:txBody>
      </p:sp>
      <p:sp>
        <p:nvSpPr>
          <p:cNvPr id="4" name="Slide Number Placeholder 3"/>
          <p:cNvSpPr>
            <a:spLocks noGrp="1"/>
          </p:cNvSpPr>
          <p:nvPr>
            <p:ph type="sldNum" sz="quarter" idx="10"/>
          </p:nvPr>
        </p:nvSpPr>
        <p:spPr/>
        <p:txBody>
          <a:bodyPr/>
          <a:lstStyle/>
          <a:p>
            <a:fld id="{773B0F6F-B83E-447F-A566-EAD229E72311}" type="slidenum">
              <a:rPr lang="en-US" smtClean="0"/>
              <a:t>22</a:t>
            </a:fld>
            <a:endParaRPr lang="en-US"/>
          </a:p>
        </p:txBody>
      </p:sp>
    </p:spTree>
    <p:extLst>
      <p:ext uri="{BB962C8B-B14F-4D97-AF65-F5344CB8AC3E}">
        <p14:creationId xmlns:p14="http://schemas.microsoft.com/office/powerpoint/2010/main" val="462591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Rationale</a:t>
            </a:r>
          </a:p>
          <a:p>
            <a:endParaRPr lang="en-US" sz="1200" b="1" kern="1200" dirty="0">
              <a:solidFill>
                <a:schemeClr val="tx1"/>
              </a:solidFill>
              <a:effectLst/>
              <a:latin typeface="+mn-lt"/>
              <a:ea typeface="+mn-ea"/>
              <a:cs typeface="+mn-cs"/>
            </a:endParaRPr>
          </a:p>
          <a:p>
            <a:r>
              <a:rPr lang="en-US" b="1" dirty="0">
                <a:effectLst/>
              </a:rPr>
              <a:t>Radiography</a:t>
            </a:r>
            <a:br>
              <a:rPr lang="en-US" dirty="0">
                <a:effectLst/>
              </a:rPr>
            </a:br>
            <a:r>
              <a:rPr lang="en-US" dirty="0">
                <a:effectLst/>
              </a:rPr>
              <a:t>There was one moderate quality study (Bernard 2004) evaluating the use of radiography for patients with suspected hip and knee prosthesis infection. This study showed poor agreement of radiography with the confirmed infections as both a “rule in” test and a “rule out” test. However Radiography is widely available and inexpensive relative to other imaging modalities, and the consensus of the workgroup is that radiographs be considered as the initial imaging exam for suspected cases of bone and/or implant infection interpreted in combination by a provider with skill and experience in interpretation of musculoskeletal radiographs to assess any and all radiographic features of infection, or other causes of the patient’s symptoms, without commenting on or recommending any single finding or combination of findings.</a:t>
            </a:r>
            <a:br>
              <a:rPr lang="en-US" dirty="0">
                <a:effectLst/>
              </a:rPr>
            </a:br>
            <a:br>
              <a:rPr lang="en-US" dirty="0">
                <a:effectLst/>
              </a:rPr>
            </a:br>
            <a:r>
              <a:rPr lang="en-US" b="1" dirty="0">
                <a:effectLst/>
              </a:rPr>
              <a:t>Radiolabeled Leukocyte Imaging</a:t>
            </a:r>
            <a:br>
              <a:rPr lang="en-US" dirty="0">
                <a:effectLst/>
              </a:rPr>
            </a:br>
            <a:r>
              <a:rPr lang="en-US" dirty="0">
                <a:effectLst/>
              </a:rPr>
              <a:t>There were five high quality (</a:t>
            </a:r>
            <a:r>
              <a:rPr lang="en-US" dirty="0" err="1">
                <a:effectLst/>
              </a:rPr>
              <a:t>Scher</a:t>
            </a:r>
            <a:r>
              <a:rPr lang="en-US" dirty="0">
                <a:effectLst/>
              </a:rPr>
              <a:t> 2000, Simonsen 2007, Rand 1990, Pelosi 2004, Joseph 2001) and 10 moderate quality (Pons 1999, </a:t>
            </a:r>
            <a:r>
              <a:rPr lang="en-US" dirty="0" err="1">
                <a:effectLst/>
              </a:rPr>
              <a:t>Glithero</a:t>
            </a:r>
            <a:r>
              <a:rPr lang="en-US" dirty="0">
                <a:effectLst/>
              </a:rPr>
              <a:t> 1993, Kim 2014, Love 2004, Segura 2004, </a:t>
            </a:r>
            <a:r>
              <a:rPr lang="en-US" dirty="0" err="1">
                <a:effectLst/>
              </a:rPr>
              <a:t>Chik</a:t>
            </a:r>
            <a:r>
              <a:rPr lang="en-US" dirty="0">
                <a:effectLst/>
              </a:rPr>
              <a:t> 1996, El </a:t>
            </a:r>
            <a:r>
              <a:rPr lang="en-US" dirty="0" err="1">
                <a:effectLst/>
              </a:rPr>
              <a:t>Espera</a:t>
            </a:r>
            <a:r>
              <a:rPr lang="en-US" dirty="0">
                <a:effectLst/>
              </a:rPr>
              <a:t> 2004, Bernard 2004, </a:t>
            </a:r>
            <a:r>
              <a:rPr lang="en-US" dirty="0" err="1">
                <a:effectLst/>
              </a:rPr>
              <a:t>Fuster</a:t>
            </a:r>
            <a:r>
              <a:rPr lang="en-US" dirty="0">
                <a:effectLst/>
              </a:rPr>
              <a:t> 2011, Wolf 2003) studies evaluating the use of radiolabeled leukocyte imaging (with Indium-111 or Tc-99m </a:t>
            </a:r>
            <a:r>
              <a:rPr lang="en-US" dirty="0" err="1">
                <a:effectLst/>
              </a:rPr>
              <a:t>hexamethylpropyleneamine</a:t>
            </a:r>
            <a:r>
              <a:rPr lang="en-US" dirty="0">
                <a:effectLst/>
              </a:rPr>
              <a:t> </a:t>
            </a:r>
            <a:r>
              <a:rPr lang="en-US" dirty="0" err="1">
                <a:effectLst/>
              </a:rPr>
              <a:t>oxine</a:t>
            </a:r>
            <a:r>
              <a:rPr lang="en-US" dirty="0">
                <a:effectLst/>
              </a:rPr>
              <a:t>) for patients with suspected surgical site infections, predominantly patients with suspected hip and knee prosthesis infection. The duration of time between the initial surgery and the performance of the scan was either unclear or greater than 1 year, on average, for most of these studies. These studies showed inconsistent agreement of radiolabeled leukocyte imaging with the confirmed infections as “rule in” and “rule out” tests. For example, two high quality studies (</a:t>
            </a:r>
            <a:r>
              <a:rPr lang="en-US" dirty="0" err="1">
                <a:effectLst/>
              </a:rPr>
              <a:t>Scher</a:t>
            </a:r>
            <a:r>
              <a:rPr lang="en-US" dirty="0">
                <a:effectLst/>
              </a:rPr>
              <a:t> 2000, Simonsen 2007) showed moderate-strong agreement of radiolabeled leukocyte imaging with the reference standard as a “rule in” test, and weak-moderate agreement as a “rule out” test, for patients with suspected infected hip prostheses. By contrast, two high quality studies (Rand 1990, </a:t>
            </a:r>
            <a:r>
              <a:rPr lang="en-US" dirty="0" err="1">
                <a:effectLst/>
              </a:rPr>
              <a:t>Scher</a:t>
            </a:r>
            <a:r>
              <a:rPr lang="en-US" dirty="0">
                <a:effectLst/>
              </a:rPr>
              <a:t> 2000) showed only weak-moderate agreement of radiolabeled leukocyte imaging with the confirmed infections as a “rule in” test for patients with suspected infected knee prostheses. Stronger agreement with the reference test might be possible in combination with single photon emission computed tomography (Kim 2014) or Tc-99m sulfur colloid bone marrow scintigraphy (Love 2004). The consensus of the workgroup is that radiolabeled leukocyte imaging can be useful as a diagnostic tool (i.e., among other tests) as a “rule in” or “rule out” test for prosthetic joint infection, but its routine use for diagnosis of such infection is not justified, as there may be difficulties diagnosing insidious infections or differentiating infection from aseptic loosening. When radiolabeled leukocyte imaging is performed, the addition of bone marrow scintigraphy can help increase specificity.</a:t>
            </a:r>
            <a:br>
              <a:rPr lang="en-US" dirty="0">
                <a:effectLst/>
              </a:rPr>
            </a:br>
            <a:br>
              <a:rPr lang="en-US" dirty="0">
                <a:effectLst/>
              </a:rPr>
            </a:br>
            <a:r>
              <a:rPr lang="en-US" b="1" dirty="0">
                <a:effectLst/>
              </a:rPr>
              <a:t>Tc-99m-Diphosphonate Skeletal Scintigraphy (“Bone Scan”)</a:t>
            </a:r>
            <a:br>
              <a:rPr lang="en-US" dirty="0">
                <a:effectLst/>
              </a:rPr>
            </a:br>
            <a:r>
              <a:rPr lang="en-US" dirty="0">
                <a:effectLst/>
              </a:rPr>
              <a:t>There were three moderate quality studies (Nagoya 2008, Battaglia 2011 and Segura 2004) evaluating the use of skeletal scintigraphy for patients with suspected hip and knee prosthesis infection occurring, on average, greater than one year following surgery. Although one study (Segura 2004) showed strong agreement of two-phase (blood pool and delayed imaging) skeletal scintigraphy with the confirmed infections as a “rule out” test, other studies showed moderate (Nagoya 2008, 3-phase scintigraphy) or weak (Battaglia 2011, unknown number of phases) agreement. Two of the studies (Battaglia 2011, Segura 2004) showed poor agreement of skeletal scintigraphy with the confirmed infections as a “rule in” test, while Nagoya 2008 showed moderate agreement of (3-phase scintigraphy) as a “rule in” test. Skeletal scintigraphy can be useful as a diagnostic tool (i.e., among other tests) as a “rule out” test for delayed (&gt;1 year) prosthetic joint infection if radiolabeled leukocyte imaging is not available, but its role in the diagnosis of such infection is limited.</a:t>
            </a:r>
            <a:br>
              <a:rPr lang="en-US" dirty="0">
                <a:effectLst/>
              </a:rPr>
            </a:br>
            <a:br>
              <a:rPr lang="en-US" dirty="0">
                <a:effectLst/>
              </a:rPr>
            </a:br>
            <a:r>
              <a:rPr lang="en-US" b="1" dirty="0">
                <a:effectLst/>
              </a:rPr>
              <a:t>Positron Emission Tomography (PET) Imaging</a:t>
            </a:r>
            <a:br>
              <a:rPr lang="en-US" dirty="0">
                <a:effectLst/>
              </a:rPr>
            </a:br>
            <a:r>
              <a:rPr lang="en-US" dirty="0">
                <a:effectLst/>
              </a:rPr>
              <a:t>There were four high quality (Chacko 2002, </a:t>
            </a:r>
            <a:r>
              <a:rPr lang="en-US" dirty="0" err="1">
                <a:effectLst/>
              </a:rPr>
              <a:t>Chryssikos</a:t>
            </a:r>
            <a:r>
              <a:rPr lang="en-US" dirty="0">
                <a:effectLst/>
              </a:rPr>
              <a:t> 2008, Aksoy 2014, </a:t>
            </a:r>
            <a:r>
              <a:rPr lang="en-US" dirty="0" err="1">
                <a:effectLst/>
              </a:rPr>
              <a:t>DeWinter</a:t>
            </a:r>
            <a:r>
              <a:rPr lang="en-US" dirty="0">
                <a:effectLst/>
              </a:rPr>
              <a:t> 2003) and 3 moderate quality (Kobayashi 2011, Love 2004, </a:t>
            </a:r>
            <a:r>
              <a:rPr lang="en-US" dirty="0" err="1">
                <a:effectLst/>
              </a:rPr>
              <a:t>Wenter</a:t>
            </a:r>
            <a:r>
              <a:rPr lang="en-US" dirty="0">
                <a:effectLst/>
              </a:rPr>
              <a:t> 2015, 2017) studies evaluating the use of F-18 fluorodeoxyglucose (FDG) PET imaging for patients with suspected surgical site infections, with most patients having suspected infection of </a:t>
            </a:r>
            <a:r>
              <a:rPr lang="en-US" dirty="0" err="1">
                <a:effectLst/>
              </a:rPr>
              <a:t>orthopaedic</a:t>
            </a:r>
            <a:r>
              <a:rPr lang="en-US" dirty="0">
                <a:effectLst/>
              </a:rPr>
              <a:t> implants including joint prostheses. The duration of time between the initial surgery and the performance of the scan was either unclear or greater than one year, on average, for most of these studies. These studies showed inconsistent agreement of PET imaging with the confirmed infections as a “rule in” test. For example, two high quality studies (Chacko 2002, </a:t>
            </a:r>
            <a:r>
              <a:rPr lang="en-US" dirty="0" err="1">
                <a:effectLst/>
              </a:rPr>
              <a:t>Chryssikos</a:t>
            </a:r>
            <a:r>
              <a:rPr lang="en-US" dirty="0">
                <a:effectLst/>
              </a:rPr>
              <a:t> 2008) showed strong agreement of FDG-PET imaging with the confirmed infections as a “rule in” test for prosthetic hip joint infection when uptake at the prosthesis-bone interface was used as the criterion for infection. However, another high-quality study (Aksoy 2014) showed that 39/39 hip and knee prostheses with aseptic loosening also showed increased FDG uptake, resulting in poor agreement with the confirmed infections as a “rule in” test for infection. A couple of high quality studies (Chacko 2002, </a:t>
            </a:r>
            <a:r>
              <a:rPr lang="en-US" dirty="0" err="1">
                <a:effectLst/>
              </a:rPr>
              <a:t>DeWinter</a:t>
            </a:r>
            <a:r>
              <a:rPr lang="en-US" dirty="0">
                <a:effectLst/>
              </a:rPr>
              <a:t> 2003) suggest that FDG-PET imaging may be useful as a “rule out” test, showing strong agreement with the confirmed infections; however, other studies show inconsistent results. Better agreement with the reference test might be possible in combination with computed tomography (</a:t>
            </a:r>
            <a:r>
              <a:rPr lang="en-US" dirty="0" err="1">
                <a:effectLst/>
              </a:rPr>
              <a:t>Wenter</a:t>
            </a:r>
            <a:r>
              <a:rPr lang="en-US" dirty="0">
                <a:effectLst/>
              </a:rPr>
              <a:t> 2015). The presence of metallic implants may also affect the diagnostic ability of FDG PET; one high quality study (</a:t>
            </a:r>
            <a:r>
              <a:rPr lang="en-US" dirty="0" err="1">
                <a:effectLst/>
              </a:rPr>
              <a:t>DeWinter</a:t>
            </a:r>
            <a:r>
              <a:rPr lang="en-US" dirty="0">
                <a:effectLst/>
              </a:rPr>
              <a:t> 2003) evaluating the use of FDG PET imaging for patients with suspected surgical site infections of the spine showed weak agreement of PET with the confirmed infections as a “rule in” test when metallic implants were present, but strong agreement as a “rule in” test when implants were not present. Although FDG-PET can be useful as a diagnostic tool (i.e., among other tests) as a “rule in” or “rule out” test for infection, its availability, expense, and current issues with reimbursement are limiting factors, and its routine use is not justified in this setting.</a:t>
            </a:r>
            <a:br>
              <a:rPr lang="en-US" dirty="0">
                <a:effectLst/>
              </a:rPr>
            </a:br>
            <a:br>
              <a:rPr lang="en-US" dirty="0">
                <a:effectLst/>
              </a:rPr>
            </a:br>
            <a:r>
              <a:rPr lang="en-US" b="1" dirty="0">
                <a:effectLst/>
              </a:rPr>
              <a:t>Cross-Sectional Imaging (Magnetic Resonance Imaging, Computed Tomography, Ultrasonography)</a:t>
            </a:r>
            <a:br>
              <a:rPr lang="en-US" dirty="0">
                <a:effectLst/>
              </a:rPr>
            </a:br>
            <a:r>
              <a:rPr lang="en-US" dirty="0">
                <a:effectLst/>
              </a:rPr>
              <a:t>There is a lack of data regarding the use of cross-sectional imaging for the diagnosis of </a:t>
            </a:r>
            <a:r>
              <a:rPr lang="en-US" dirty="0" err="1">
                <a:effectLst/>
              </a:rPr>
              <a:t>orthopaedic</a:t>
            </a:r>
            <a:r>
              <a:rPr lang="en-US" dirty="0">
                <a:effectLst/>
              </a:rPr>
              <a:t> surgical site infection. Two moderate quality studies (Li 2016, </a:t>
            </a:r>
            <a:r>
              <a:rPr lang="en-US" dirty="0" err="1">
                <a:effectLst/>
              </a:rPr>
              <a:t>Plodkowski</a:t>
            </a:r>
            <a:r>
              <a:rPr lang="en-US" dirty="0">
                <a:effectLst/>
              </a:rPr>
              <a:t> 2013) evaluating the use of magnetic resonance imaging (MRI) for patients with suspected knee prosthesis infection showed moderate-strong agreement of MRI with the confirmed infections as a “rule in” test, but poor-moderate agreement as a “rule out” test. However, artifacts caused by metallic implants can be significant and limit detection of adjacent bone and soft tissue infection on MRI as well as on computed tomography (CT). Cross-sectional imaging can potentially be useful as a diagnostic tool in certain patients with suspected surgical site infection (e.g., to identify soft-tissue fluid collections) or to guide aspiration/biopsy procedures in such patients, but the potential value of a given imaging exam should be considered on a case-by-case basis.</a:t>
            </a:r>
          </a:p>
          <a:p>
            <a:endParaRPr lang="en-US" dirty="0">
              <a:effectLst/>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3"/>
              </a:rPr>
              <a:t>Chacko,T.K</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Zhuang,H</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Stevenson,K</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Moussavian,B</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Alavi,A</a:t>
            </a:r>
            <a:r>
              <a:rPr lang="en-US" sz="1200" u="none" strike="noStrike" kern="1200" dirty="0">
                <a:solidFill>
                  <a:schemeClr val="tx1"/>
                </a:solidFill>
                <a:effectLst/>
                <a:latin typeface="+mn-lt"/>
                <a:ea typeface="+mn-ea"/>
                <a:cs typeface="+mn-cs"/>
                <a:hlinkClick r:id="rId3"/>
              </a:rPr>
              <a:t>. The importance of the location of fluorodeoxyglucose uptake in periprosthetic infection in painful hip prostheses. </a:t>
            </a:r>
            <a:r>
              <a:rPr lang="en-US" sz="1200" u="none" strike="noStrike" kern="1200" dirty="0" err="1">
                <a:solidFill>
                  <a:schemeClr val="tx1"/>
                </a:solidFill>
                <a:effectLst/>
                <a:latin typeface="+mn-lt"/>
                <a:ea typeface="+mn-ea"/>
                <a:cs typeface="+mn-cs"/>
                <a:hlinkClick r:id="rId3"/>
              </a:rPr>
              <a:t>Nucl.Med</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Commun</a:t>
            </a:r>
            <a:r>
              <a:rPr lang="en-US" sz="1200" u="none" strike="noStrike" kern="1200" dirty="0">
                <a:solidFill>
                  <a:schemeClr val="tx1"/>
                </a:solidFill>
                <a:effectLst/>
                <a:latin typeface="+mn-lt"/>
                <a:ea typeface="+mn-ea"/>
                <a:cs typeface="+mn-cs"/>
                <a:hlinkClick r:id="rId3"/>
              </a:rPr>
              <a:t>. 2002/9; 9: 851-855</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4"/>
              </a:rPr>
              <a:t>Chik,K.K</a:t>
            </a:r>
            <a:r>
              <a:rPr lang="en-US" sz="1200" u="none" strike="noStrike" kern="1200" dirty="0">
                <a:solidFill>
                  <a:schemeClr val="tx1"/>
                </a:solidFill>
                <a:effectLst/>
                <a:latin typeface="+mn-lt"/>
                <a:ea typeface="+mn-ea"/>
                <a:cs typeface="+mn-cs"/>
                <a:hlinkClick r:id="rId4"/>
              </a:rPr>
              <a:t>., </a:t>
            </a:r>
            <a:r>
              <a:rPr lang="en-US" sz="1200" u="none" strike="noStrike" kern="1200" dirty="0" err="1">
                <a:solidFill>
                  <a:schemeClr val="tx1"/>
                </a:solidFill>
                <a:effectLst/>
                <a:latin typeface="+mn-lt"/>
                <a:ea typeface="+mn-ea"/>
                <a:cs typeface="+mn-cs"/>
                <a:hlinkClick r:id="rId4"/>
              </a:rPr>
              <a:t>Magee,M.A</a:t>
            </a:r>
            <a:r>
              <a:rPr lang="en-US" sz="1200" u="none" strike="noStrike" kern="1200" dirty="0">
                <a:solidFill>
                  <a:schemeClr val="tx1"/>
                </a:solidFill>
                <a:effectLst/>
                <a:latin typeface="+mn-lt"/>
                <a:ea typeface="+mn-ea"/>
                <a:cs typeface="+mn-cs"/>
                <a:hlinkClick r:id="rId4"/>
              </a:rPr>
              <a:t>., </a:t>
            </a:r>
            <a:r>
              <a:rPr lang="en-US" sz="1200" u="none" strike="noStrike" kern="1200" dirty="0" err="1">
                <a:solidFill>
                  <a:schemeClr val="tx1"/>
                </a:solidFill>
                <a:effectLst/>
                <a:latin typeface="+mn-lt"/>
                <a:ea typeface="+mn-ea"/>
                <a:cs typeface="+mn-cs"/>
                <a:hlinkClick r:id="rId4"/>
              </a:rPr>
              <a:t>Bruce,W.J</a:t>
            </a:r>
            <a:r>
              <a:rPr lang="en-US" sz="1200" u="none" strike="noStrike" kern="1200" dirty="0">
                <a:solidFill>
                  <a:schemeClr val="tx1"/>
                </a:solidFill>
                <a:effectLst/>
                <a:latin typeface="+mn-lt"/>
                <a:ea typeface="+mn-ea"/>
                <a:cs typeface="+mn-cs"/>
                <a:hlinkClick r:id="rId4"/>
              </a:rPr>
              <a:t>., </a:t>
            </a:r>
            <a:r>
              <a:rPr lang="en-US" sz="1200" u="none" strike="noStrike" kern="1200" dirty="0" err="1">
                <a:solidFill>
                  <a:schemeClr val="tx1"/>
                </a:solidFill>
                <a:effectLst/>
                <a:latin typeface="+mn-lt"/>
                <a:ea typeface="+mn-ea"/>
                <a:cs typeface="+mn-cs"/>
                <a:hlinkClick r:id="rId4"/>
              </a:rPr>
              <a:t>Higgs,R.J</a:t>
            </a:r>
            <a:r>
              <a:rPr lang="en-US" sz="1200" u="none" strike="noStrike" kern="1200" dirty="0">
                <a:solidFill>
                  <a:schemeClr val="tx1"/>
                </a:solidFill>
                <a:effectLst/>
                <a:latin typeface="+mn-lt"/>
                <a:ea typeface="+mn-ea"/>
                <a:cs typeface="+mn-cs"/>
                <a:hlinkClick r:id="rId4"/>
              </a:rPr>
              <a:t>., </a:t>
            </a:r>
            <a:r>
              <a:rPr lang="en-US" sz="1200" u="none" strike="noStrike" kern="1200" dirty="0" err="1">
                <a:solidFill>
                  <a:schemeClr val="tx1"/>
                </a:solidFill>
                <a:effectLst/>
                <a:latin typeface="+mn-lt"/>
                <a:ea typeface="+mn-ea"/>
                <a:cs typeface="+mn-cs"/>
                <a:hlinkClick r:id="rId4"/>
              </a:rPr>
              <a:t>Thomas,M.G</a:t>
            </a:r>
            <a:r>
              <a:rPr lang="en-US" sz="1200" u="none" strike="noStrike" kern="1200" dirty="0">
                <a:solidFill>
                  <a:schemeClr val="tx1"/>
                </a:solidFill>
                <a:effectLst/>
                <a:latin typeface="+mn-lt"/>
                <a:ea typeface="+mn-ea"/>
                <a:cs typeface="+mn-cs"/>
                <a:hlinkClick r:id="rId4"/>
              </a:rPr>
              <a:t>., </a:t>
            </a:r>
            <a:r>
              <a:rPr lang="en-US" sz="1200" u="none" strike="noStrike" kern="1200" dirty="0" err="1">
                <a:solidFill>
                  <a:schemeClr val="tx1"/>
                </a:solidFill>
                <a:effectLst/>
                <a:latin typeface="+mn-lt"/>
                <a:ea typeface="+mn-ea"/>
                <a:cs typeface="+mn-cs"/>
                <a:hlinkClick r:id="rId4"/>
              </a:rPr>
              <a:t>Allman,K.C</a:t>
            </a:r>
            <a:r>
              <a:rPr lang="en-US" sz="1200" u="none" strike="noStrike" kern="1200" dirty="0">
                <a:solidFill>
                  <a:schemeClr val="tx1"/>
                </a:solidFill>
                <a:effectLst/>
                <a:latin typeface="+mn-lt"/>
                <a:ea typeface="+mn-ea"/>
                <a:cs typeface="+mn-cs"/>
                <a:hlinkClick r:id="rId4"/>
              </a:rPr>
              <a:t>., van der </a:t>
            </a:r>
            <a:r>
              <a:rPr lang="en-US" sz="1200" u="none" strike="noStrike" kern="1200" dirty="0" err="1">
                <a:solidFill>
                  <a:schemeClr val="tx1"/>
                </a:solidFill>
                <a:effectLst/>
                <a:latin typeface="+mn-lt"/>
                <a:ea typeface="+mn-ea"/>
                <a:cs typeface="+mn-cs"/>
                <a:hlinkClick r:id="rId4"/>
              </a:rPr>
              <a:t>Wall,H</a:t>
            </a:r>
            <a:r>
              <a:rPr lang="en-US" sz="1200" u="none" strike="noStrike" kern="1200" dirty="0">
                <a:solidFill>
                  <a:schemeClr val="tx1"/>
                </a:solidFill>
                <a:effectLst/>
                <a:latin typeface="+mn-lt"/>
                <a:ea typeface="+mn-ea"/>
                <a:cs typeface="+mn-cs"/>
                <a:hlinkClick r:id="rId4"/>
              </a:rPr>
              <a:t>. Tc-99m stannous colloid-labeled leukocyte scintigraphy in the evaluation of the painful arthroplasty. Clin </a:t>
            </a:r>
            <a:r>
              <a:rPr lang="en-US" sz="1200" u="none" strike="noStrike" kern="1200" dirty="0" err="1">
                <a:solidFill>
                  <a:schemeClr val="tx1"/>
                </a:solidFill>
                <a:effectLst/>
                <a:latin typeface="+mn-lt"/>
                <a:ea typeface="+mn-ea"/>
                <a:cs typeface="+mn-cs"/>
                <a:hlinkClick r:id="rId4"/>
              </a:rPr>
              <a:t>Nucl.Med</a:t>
            </a:r>
            <a:r>
              <a:rPr lang="en-US" sz="1200" u="none" strike="noStrike" kern="1200" dirty="0">
                <a:solidFill>
                  <a:schemeClr val="tx1"/>
                </a:solidFill>
                <a:effectLst/>
                <a:latin typeface="+mn-lt"/>
                <a:ea typeface="+mn-ea"/>
                <a:cs typeface="+mn-cs"/>
                <a:hlinkClick r:id="rId4"/>
              </a:rPr>
              <a:t> 1996/11; 11: 838-843</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5"/>
              </a:rPr>
              <a:t>Chryssikos,T</a:t>
            </a:r>
            <a:r>
              <a:rPr lang="en-US" sz="1200" u="none" strike="noStrike" kern="1200" dirty="0">
                <a:solidFill>
                  <a:schemeClr val="tx1"/>
                </a:solidFill>
                <a:effectLst/>
                <a:latin typeface="+mn-lt"/>
                <a:ea typeface="+mn-ea"/>
                <a:cs typeface="+mn-cs"/>
                <a:hlinkClick r:id="rId5"/>
              </a:rPr>
              <a:t>., </a:t>
            </a:r>
            <a:r>
              <a:rPr lang="en-US" sz="1200" u="none" strike="noStrike" kern="1200" dirty="0" err="1">
                <a:solidFill>
                  <a:schemeClr val="tx1"/>
                </a:solidFill>
                <a:effectLst/>
                <a:latin typeface="+mn-lt"/>
                <a:ea typeface="+mn-ea"/>
                <a:cs typeface="+mn-cs"/>
                <a:hlinkClick r:id="rId5"/>
              </a:rPr>
              <a:t>Parvizi,J</a:t>
            </a:r>
            <a:r>
              <a:rPr lang="en-US" sz="1200" u="none" strike="noStrike" kern="1200" dirty="0">
                <a:solidFill>
                  <a:schemeClr val="tx1"/>
                </a:solidFill>
                <a:effectLst/>
                <a:latin typeface="+mn-lt"/>
                <a:ea typeface="+mn-ea"/>
                <a:cs typeface="+mn-cs"/>
                <a:hlinkClick r:id="rId5"/>
              </a:rPr>
              <a:t>., </a:t>
            </a:r>
            <a:r>
              <a:rPr lang="en-US" sz="1200" u="none" strike="noStrike" kern="1200" dirty="0" err="1">
                <a:solidFill>
                  <a:schemeClr val="tx1"/>
                </a:solidFill>
                <a:effectLst/>
                <a:latin typeface="+mn-lt"/>
                <a:ea typeface="+mn-ea"/>
                <a:cs typeface="+mn-cs"/>
                <a:hlinkClick r:id="rId5"/>
              </a:rPr>
              <a:t>Ghanem,E</a:t>
            </a:r>
            <a:r>
              <a:rPr lang="en-US" sz="1200" u="none" strike="noStrike" kern="1200" dirty="0">
                <a:solidFill>
                  <a:schemeClr val="tx1"/>
                </a:solidFill>
                <a:effectLst/>
                <a:latin typeface="+mn-lt"/>
                <a:ea typeface="+mn-ea"/>
                <a:cs typeface="+mn-cs"/>
                <a:hlinkClick r:id="rId5"/>
              </a:rPr>
              <a:t>., </a:t>
            </a:r>
            <a:r>
              <a:rPr lang="en-US" sz="1200" u="none" strike="noStrike" kern="1200" dirty="0" err="1">
                <a:solidFill>
                  <a:schemeClr val="tx1"/>
                </a:solidFill>
                <a:effectLst/>
                <a:latin typeface="+mn-lt"/>
                <a:ea typeface="+mn-ea"/>
                <a:cs typeface="+mn-cs"/>
                <a:hlinkClick r:id="rId5"/>
              </a:rPr>
              <a:t>Newberg,A</a:t>
            </a:r>
            <a:r>
              <a:rPr lang="en-US" sz="1200" u="none" strike="noStrike" kern="1200" dirty="0">
                <a:solidFill>
                  <a:schemeClr val="tx1"/>
                </a:solidFill>
                <a:effectLst/>
                <a:latin typeface="+mn-lt"/>
                <a:ea typeface="+mn-ea"/>
                <a:cs typeface="+mn-cs"/>
                <a:hlinkClick r:id="rId5"/>
              </a:rPr>
              <a:t>., </a:t>
            </a:r>
            <a:r>
              <a:rPr lang="en-US" sz="1200" u="none" strike="noStrike" kern="1200" dirty="0" err="1">
                <a:solidFill>
                  <a:schemeClr val="tx1"/>
                </a:solidFill>
                <a:effectLst/>
                <a:latin typeface="+mn-lt"/>
                <a:ea typeface="+mn-ea"/>
                <a:cs typeface="+mn-cs"/>
                <a:hlinkClick r:id="rId5"/>
              </a:rPr>
              <a:t>Zhuang,H</a:t>
            </a:r>
            <a:r>
              <a:rPr lang="en-US" sz="1200" u="none" strike="noStrike" kern="1200" dirty="0">
                <a:solidFill>
                  <a:schemeClr val="tx1"/>
                </a:solidFill>
                <a:effectLst/>
                <a:latin typeface="+mn-lt"/>
                <a:ea typeface="+mn-ea"/>
                <a:cs typeface="+mn-cs"/>
                <a:hlinkClick r:id="rId5"/>
              </a:rPr>
              <a:t>., </a:t>
            </a:r>
            <a:r>
              <a:rPr lang="en-US" sz="1200" u="none" strike="noStrike" kern="1200" dirty="0" err="1">
                <a:solidFill>
                  <a:schemeClr val="tx1"/>
                </a:solidFill>
                <a:effectLst/>
                <a:latin typeface="+mn-lt"/>
                <a:ea typeface="+mn-ea"/>
                <a:cs typeface="+mn-cs"/>
                <a:hlinkClick r:id="rId5"/>
              </a:rPr>
              <a:t>Alavi,A</a:t>
            </a:r>
            <a:r>
              <a:rPr lang="en-US" sz="1200" u="none" strike="noStrike" kern="1200" dirty="0">
                <a:solidFill>
                  <a:schemeClr val="tx1"/>
                </a:solidFill>
                <a:effectLst/>
                <a:latin typeface="+mn-lt"/>
                <a:ea typeface="+mn-ea"/>
                <a:cs typeface="+mn-cs"/>
                <a:hlinkClick r:id="rId5"/>
              </a:rPr>
              <a:t>. FDG-PET imaging can diagnose periprosthetic infection of the hip. Clin </a:t>
            </a:r>
            <a:r>
              <a:rPr lang="en-US" sz="1200" u="none" strike="noStrike" kern="1200" dirty="0" err="1">
                <a:solidFill>
                  <a:schemeClr val="tx1"/>
                </a:solidFill>
                <a:effectLst/>
                <a:latin typeface="+mn-lt"/>
                <a:ea typeface="+mn-ea"/>
                <a:cs typeface="+mn-cs"/>
                <a:hlinkClick r:id="rId5"/>
              </a:rPr>
              <a:t>Orthop</a:t>
            </a:r>
            <a:r>
              <a:rPr lang="en-US" sz="1200" u="none" strike="noStrike" kern="1200" dirty="0">
                <a:solidFill>
                  <a:schemeClr val="tx1"/>
                </a:solidFill>
                <a:effectLst/>
                <a:latin typeface="+mn-lt"/>
                <a:ea typeface="+mn-ea"/>
                <a:cs typeface="+mn-cs"/>
                <a:hlinkClick r:id="rId5"/>
              </a:rPr>
              <a:t> </a:t>
            </a:r>
            <a:r>
              <a:rPr lang="en-US" sz="1200" u="none" strike="noStrike" kern="1200" dirty="0" err="1">
                <a:solidFill>
                  <a:schemeClr val="tx1"/>
                </a:solidFill>
                <a:effectLst/>
                <a:latin typeface="+mn-lt"/>
                <a:ea typeface="+mn-ea"/>
                <a:cs typeface="+mn-cs"/>
                <a:hlinkClick r:id="rId5"/>
              </a:rPr>
              <a:t>Relat</a:t>
            </a:r>
            <a:r>
              <a:rPr lang="en-US" sz="1200" u="none" strike="noStrike" kern="1200" dirty="0">
                <a:solidFill>
                  <a:schemeClr val="tx1"/>
                </a:solidFill>
                <a:effectLst/>
                <a:latin typeface="+mn-lt"/>
                <a:ea typeface="+mn-ea"/>
                <a:cs typeface="+mn-cs"/>
                <a:hlinkClick r:id="rId5"/>
              </a:rPr>
              <a:t> Res 2008/6; 6: 1338-1342</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6"/>
              </a:rPr>
              <a:t>De,Winter</a:t>
            </a:r>
            <a:r>
              <a:rPr lang="en-US" sz="1200" u="none" strike="noStrike" kern="1200" dirty="0">
                <a:solidFill>
                  <a:schemeClr val="tx1"/>
                </a:solidFill>
                <a:effectLst/>
                <a:latin typeface="+mn-lt"/>
                <a:ea typeface="+mn-ea"/>
                <a:cs typeface="+mn-cs"/>
                <a:hlinkClick r:id="rId6"/>
              </a:rPr>
              <a:t> F., </a:t>
            </a:r>
            <a:r>
              <a:rPr lang="en-US" sz="1200" u="none" strike="noStrike" kern="1200" dirty="0" err="1">
                <a:solidFill>
                  <a:schemeClr val="tx1"/>
                </a:solidFill>
                <a:effectLst/>
                <a:latin typeface="+mn-lt"/>
                <a:ea typeface="+mn-ea"/>
                <a:cs typeface="+mn-cs"/>
                <a:hlinkClick r:id="rId6"/>
              </a:rPr>
              <a:t>Gemmel,F</a:t>
            </a:r>
            <a:r>
              <a:rPr lang="en-US" sz="1200" u="none" strike="noStrike" kern="1200" dirty="0">
                <a:solidFill>
                  <a:schemeClr val="tx1"/>
                </a:solidFill>
                <a:effectLst/>
                <a:latin typeface="+mn-lt"/>
                <a:ea typeface="+mn-ea"/>
                <a:cs typeface="+mn-cs"/>
                <a:hlinkClick r:id="rId6"/>
              </a:rPr>
              <a:t>., Van de </a:t>
            </a:r>
            <a:r>
              <a:rPr lang="en-US" sz="1200" u="none" strike="noStrike" kern="1200" dirty="0" err="1">
                <a:solidFill>
                  <a:schemeClr val="tx1"/>
                </a:solidFill>
                <a:effectLst/>
                <a:latin typeface="+mn-lt"/>
                <a:ea typeface="+mn-ea"/>
                <a:cs typeface="+mn-cs"/>
                <a:hlinkClick r:id="rId6"/>
              </a:rPr>
              <a:t>Wiele,C</a:t>
            </a:r>
            <a:r>
              <a:rPr lang="en-US" sz="1200" u="none" strike="noStrike" kern="1200" dirty="0">
                <a:solidFill>
                  <a:schemeClr val="tx1"/>
                </a:solidFill>
                <a:effectLst/>
                <a:latin typeface="+mn-lt"/>
                <a:ea typeface="+mn-ea"/>
                <a:cs typeface="+mn-cs"/>
                <a:hlinkClick r:id="rId6"/>
              </a:rPr>
              <a:t>., </a:t>
            </a:r>
            <a:r>
              <a:rPr lang="en-US" sz="1200" u="none" strike="noStrike" kern="1200" dirty="0" err="1">
                <a:solidFill>
                  <a:schemeClr val="tx1"/>
                </a:solidFill>
                <a:effectLst/>
                <a:latin typeface="+mn-lt"/>
                <a:ea typeface="+mn-ea"/>
                <a:cs typeface="+mn-cs"/>
                <a:hlinkClick r:id="rId6"/>
              </a:rPr>
              <a:t>Poffijn,B</a:t>
            </a:r>
            <a:r>
              <a:rPr lang="en-US" sz="1200" u="none" strike="noStrike" kern="1200" dirty="0">
                <a:solidFill>
                  <a:schemeClr val="tx1"/>
                </a:solidFill>
                <a:effectLst/>
                <a:latin typeface="+mn-lt"/>
                <a:ea typeface="+mn-ea"/>
                <a:cs typeface="+mn-cs"/>
                <a:hlinkClick r:id="rId6"/>
              </a:rPr>
              <a:t>., </a:t>
            </a:r>
            <a:r>
              <a:rPr lang="en-US" sz="1200" u="none" strike="noStrike" kern="1200" dirty="0" err="1">
                <a:solidFill>
                  <a:schemeClr val="tx1"/>
                </a:solidFill>
                <a:effectLst/>
                <a:latin typeface="+mn-lt"/>
                <a:ea typeface="+mn-ea"/>
                <a:cs typeface="+mn-cs"/>
                <a:hlinkClick r:id="rId6"/>
              </a:rPr>
              <a:t>Uyttendaele,D</a:t>
            </a:r>
            <a:r>
              <a:rPr lang="en-US" sz="1200" u="none" strike="noStrike" kern="1200" dirty="0">
                <a:solidFill>
                  <a:schemeClr val="tx1"/>
                </a:solidFill>
                <a:effectLst/>
                <a:latin typeface="+mn-lt"/>
                <a:ea typeface="+mn-ea"/>
                <a:cs typeface="+mn-cs"/>
                <a:hlinkClick r:id="rId6"/>
              </a:rPr>
              <a:t>., </a:t>
            </a:r>
            <a:r>
              <a:rPr lang="en-US" sz="1200" u="none" strike="noStrike" kern="1200" dirty="0" err="1">
                <a:solidFill>
                  <a:schemeClr val="tx1"/>
                </a:solidFill>
                <a:effectLst/>
                <a:latin typeface="+mn-lt"/>
                <a:ea typeface="+mn-ea"/>
                <a:cs typeface="+mn-cs"/>
                <a:hlinkClick r:id="rId6"/>
              </a:rPr>
              <a:t>Dierckx,R</a:t>
            </a:r>
            <a:r>
              <a:rPr lang="en-US" sz="1200" u="none" strike="noStrike" kern="1200" dirty="0">
                <a:solidFill>
                  <a:schemeClr val="tx1"/>
                </a:solidFill>
                <a:effectLst/>
                <a:latin typeface="+mn-lt"/>
                <a:ea typeface="+mn-ea"/>
                <a:cs typeface="+mn-cs"/>
                <a:hlinkClick r:id="rId6"/>
              </a:rPr>
              <a:t>. 18-Fluorine fluorodeoxyglucose positron emission tomography for the diagnosis of infection in the postoperative spine. Spine (Phila Pa 1976) 2003/6/15; 12: 1314-1319</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a:solidFill>
                  <a:schemeClr val="tx1"/>
                </a:solidFill>
                <a:effectLst/>
                <a:latin typeface="+mn-lt"/>
                <a:ea typeface="+mn-ea"/>
                <a:cs typeface="+mn-cs"/>
                <a:hlinkClick r:id="rId7"/>
              </a:rPr>
              <a:t>El </a:t>
            </a:r>
            <a:r>
              <a:rPr lang="en-US" sz="1200" u="none" strike="noStrike" kern="1200" dirty="0" err="1">
                <a:solidFill>
                  <a:schemeClr val="tx1"/>
                </a:solidFill>
                <a:effectLst/>
                <a:latin typeface="+mn-lt"/>
                <a:ea typeface="+mn-ea"/>
                <a:cs typeface="+mn-cs"/>
                <a:hlinkClick r:id="rId7"/>
              </a:rPr>
              <a:t>Espera,I</a:t>
            </a:r>
            <a:r>
              <a:rPr lang="en-US" sz="1200" u="none" strike="noStrike" kern="1200" dirty="0">
                <a:solidFill>
                  <a:schemeClr val="tx1"/>
                </a:solidFill>
                <a:effectLst/>
                <a:latin typeface="+mn-lt"/>
                <a:ea typeface="+mn-ea"/>
                <a:cs typeface="+mn-cs"/>
                <a:hlinkClick r:id="rId7"/>
              </a:rPr>
              <a:t>, </a:t>
            </a:r>
            <a:r>
              <a:rPr lang="en-US" sz="1200" u="none" strike="noStrike" kern="1200" dirty="0" err="1">
                <a:solidFill>
                  <a:schemeClr val="tx1"/>
                </a:solidFill>
                <a:effectLst/>
                <a:latin typeface="+mn-lt"/>
                <a:ea typeface="+mn-ea"/>
                <a:cs typeface="+mn-cs"/>
                <a:hlinkClick r:id="rId7"/>
              </a:rPr>
              <a:t>Blondet,C</a:t>
            </a:r>
            <a:r>
              <a:rPr lang="en-US" sz="1200" u="none" strike="noStrike" kern="1200" dirty="0">
                <a:solidFill>
                  <a:schemeClr val="tx1"/>
                </a:solidFill>
                <a:effectLst/>
                <a:latin typeface="+mn-lt"/>
                <a:ea typeface="+mn-ea"/>
                <a:cs typeface="+mn-cs"/>
                <a:hlinkClick r:id="rId7"/>
              </a:rPr>
              <a:t>., </a:t>
            </a:r>
            <a:r>
              <a:rPr lang="en-US" sz="1200" u="none" strike="noStrike" kern="1200" dirty="0" err="1">
                <a:solidFill>
                  <a:schemeClr val="tx1"/>
                </a:solidFill>
                <a:effectLst/>
                <a:latin typeface="+mn-lt"/>
                <a:ea typeface="+mn-ea"/>
                <a:cs typeface="+mn-cs"/>
                <a:hlinkClick r:id="rId7"/>
              </a:rPr>
              <a:t>Moullart,V</a:t>
            </a:r>
            <a:r>
              <a:rPr lang="en-US" sz="1200" u="none" strike="noStrike" kern="1200" dirty="0">
                <a:solidFill>
                  <a:schemeClr val="tx1"/>
                </a:solidFill>
                <a:effectLst/>
                <a:latin typeface="+mn-lt"/>
                <a:ea typeface="+mn-ea"/>
                <a:cs typeface="+mn-cs"/>
                <a:hlinkClick r:id="rId7"/>
              </a:rPr>
              <a:t>., </a:t>
            </a:r>
            <a:r>
              <a:rPr lang="en-US" sz="1200" u="none" strike="noStrike" kern="1200" dirty="0" err="1">
                <a:solidFill>
                  <a:schemeClr val="tx1"/>
                </a:solidFill>
                <a:effectLst/>
                <a:latin typeface="+mn-lt"/>
                <a:ea typeface="+mn-ea"/>
                <a:cs typeface="+mn-cs"/>
                <a:hlinkClick r:id="rId7"/>
              </a:rPr>
              <a:t>Saidi,L</a:t>
            </a:r>
            <a:r>
              <a:rPr lang="en-US" sz="1200" u="none" strike="noStrike" kern="1200" dirty="0">
                <a:solidFill>
                  <a:schemeClr val="tx1"/>
                </a:solidFill>
                <a:effectLst/>
                <a:latin typeface="+mn-lt"/>
                <a:ea typeface="+mn-ea"/>
                <a:cs typeface="+mn-cs"/>
                <a:hlinkClick r:id="rId7"/>
              </a:rPr>
              <a:t>., </a:t>
            </a:r>
            <a:r>
              <a:rPr lang="en-US" sz="1200" u="none" strike="noStrike" kern="1200" dirty="0" err="1">
                <a:solidFill>
                  <a:schemeClr val="tx1"/>
                </a:solidFill>
                <a:effectLst/>
                <a:latin typeface="+mn-lt"/>
                <a:ea typeface="+mn-ea"/>
                <a:cs typeface="+mn-cs"/>
                <a:hlinkClick r:id="rId7"/>
              </a:rPr>
              <a:t>Havet,E</a:t>
            </a:r>
            <a:r>
              <a:rPr lang="en-US" sz="1200" u="none" strike="noStrike" kern="1200" dirty="0">
                <a:solidFill>
                  <a:schemeClr val="tx1"/>
                </a:solidFill>
                <a:effectLst/>
                <a:latin typeface="+mn-lt"/>
                <a:ea typeface="+mn-ea"/>
                <a:cs typeface="+mn-cs"/>
                <a:hlinkClick r:id="rId7"/>
              </a:rPr>
              <a:t>., </a:t>
            </a:r>
            <a:r>
              <a:rPr lang="en-US" sz="1200" u="none" strike="noStrike" kern="1200" dirty="0" err="1">
                <a:solidFill>
                  <a:schemeClr val="tx1"/>
                </a:solidFill>
                <a:effectLst/>
                <a:latin typeface="+mn-lt"/>
                <a:ea typeface="+mn-ea"/>
                <a:cs typeface="+mn-cs"/>
                <a:hlinkClick r:id="rId7"/>
              </a:rPr>
              <a:t>Mertl,P</a:t>
            </a:r>
            <a:r>
              <a:rPr lang="en-US" sz="1200" u="none" strike="noStrike" kern="1200" dirty="0">
                <a:solidFill>
                  <a:schemeClr val="tx1"/>
                </a:solidFill>
                <a:effectLst/>
                <a:latin typeface="+mn-lt"/>
                <a:ea typeface="+mn-ea"/>
                <a:cs typeface="+mn-cs"/>
                <a:hlinkClick r:id="rId7"/>
              </a:rPr>
              <a:t>., </a:t>
            </a:r>
            <a:r>
              <a:rPr lang="en-US" sz="1200" u="none" strike="noStrike" kern="1200" dirty="0" err="1">
                <a:solidFill>
                  <a:schemeClr val="tx1"/>
                </a:solidFill>
                <a:effectLst/>
                <a:latin typeface="+mn-lt"/>
                <a:ea typeface="+mn-ea"/>
                <a:cs typeface="+mn-cs"/>
                <a:hlinkClick r:id="rId7"/>
              </a:rPr>
              <a:t>Canarelli,B</a:t>
            </a:r>
            <a:r>
              <a:rPr lang="en-US" sz="1200" u="none" strike="noStrike" kern="1200" dirty="0">
                <a:solidFill>
                  <a:schemeClr val="tx1"/>
                </a:solidFill>
                <a:effectLst/>
                <a:latin typeface="+mn-lt"/>
                <a:ea typeface="+mn-ea"/>
                <a:cs typeface="+mn-cs"/>
                <a:hlinkClick r:id="rId7"/>
              </a:rPr>
              <a:t>., </a:t>
            </a:r>
            <a:r>
              <a:rPr lang="en-US" sz="1200" u="none" strike="noStrike" kern="1200" dirty="0" err="1">
                <a:solidFill>
                  <a:schemeClr val="tx1"/>
                </a:solidFill>
                <a:effectLst/>
                <a:latin typeface="+mn-lt"/>
                <a:ea typeface="+mn-ea"/>
                <a:cs typeface="+mn-cs"/>
                <a:hlinkClick r:id="rId7"/>
              </a:rPr>
              <a:t>Schmit,J.L</a:t>
            </a:r>
            <a:r>
              <a:rPr lang="en-US" sz="1200" u="none" strike="noStrike" kern="1200" dirty="0">
                <a:solidFill>
                  <a:schemeClr val="tx1"/>
                </a:solidFill>
                <a:effectLst/>
                <a:latin typeface="+mn-lt"/>
                <a:ea typeface="+mn-ea"/>
                <a:cs typeface="+mn-cs"/>
                <a:hlinkClick r:id="rId7"/>
              </a:rPr>
              <a:t>., </a:t>
            </a:r>
            <a:r>
              <a:rPr lang="en-US" sz="1200" u="none" strike="noStrike" kern="1200" dirty="0" err="1">
                <a:solidFill>
                  <a:schemeClr val="tx1"/>
                </a:solidFill>
                <a:effectLst/>
                <a:latin typeface="+mn-lt"/>
                <a:ea typeface="+mn-ea"/>
                <a:cs typeface="+mn-cs"/>
                <a:hlinkClick r:id="rId7"/>
              </a:rPr>
              <a:t>Meyer,M.E</a:t>
            </a:r>
            <a:r>
              <a:rPr lang="en-US" sz="1200" u="none" strike="noStrike" kern="1200" dirty="0">
                <a:solidFill>
                  <a:schemeClr val="tx1"/>
                </a:solidFill>
                <a:effectLst/>
                <a:latin typeface="+mn-lt"/>
                <a:ea typeface="+mn-ea"/>
                <a:cs typeface="+mn-cs"/>
                <a:hlinkClick r:id="rId7"/>
              </a:rPr>
              <a:t>. The usefulness of 99mTc sulfur colloid bone marrow scintigraphy combined with 111In leucocyte scintigraphy in prosthetic joint infection. </a:t>
            </a:r>
            <a:r>
              <a:rPr lang="en-US" sz="1200" u="none" strike="noStrike" kern="1200" dirty="0" err="1">
                <a:solidFill>
                  <a:schemeClr val="tx1"/>
                </a:solidFill>
                <a:effectLst/>
                <a:latin typeface="+mn-lt"/>
                <a:ea typeface="+mn-ea"/>
                <a:cs typeface="+mn-cs"/>
                <a:hlinkClick r:id="rId7"/>
              </a:rPr>
              <a:t>Nucl.Med</a:t>
            </a:r>
            <a:r>
              <a:rPr lang="en-US" sz="1200" u="none" strike="noStrike" kern="1200" dirty="0">
                <a:solidFill>
                  <a:schemeClr val="tx1"/>
                </a:solidFill>
                <a:effectLst/>
                <a:latin typeface="+mn-lt"/>
                <a:ea typeface="+mn-ea"/>
                <a:cs typeface="+mn-cs"/>
                <a:hlinkClick r:id="rId7"/>
              </a:rPr>
              <a:t> </a:t>
            </a:r>
            <a:r>
              <a:rPr lang="en-US" sz="1200" u="none" strike="noStrike" kern="1200" dirty="0" err="1">
                <a:solidFill>
                  <a:schemeClr val="tx1"/>
                </a:solidFill>
                <a:effectLst/>
                <a:latin typeface="+mn-lt"/>
                <a:ea typeface="+mn-ea"/>
                <a:cs typeface="+mn-cs"/>
                <a:hlinkClick r:id="rId7"/>
              </a:rPr>
              <a:t>Commun</a:t>
            </a:r>
            <a:r>
              <a:rPr lang="en-US" sz="1200" u="none" strike="noStrike" kern="1200" dirty="0">
                <a:solidFill>
                  <a:schemeClr val="tx1"/>
                </a:solidFill>
                <a:effectLst/>
                <a:latin typeface="+mn-lt"/>
                <a:ea typeface="+mn-ea"/>
                <a:cs typeface="+mn-cs"/>
                <a:hlinkClick r:id="rId7"/>
              </a:rPr>
              <a:t>. 2004/2; 2: 171-175</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8"/>
              </a:rPr>
              <a:t>Fuster,D</a:t>
            </a:r>
            <a:r>
              <a:rPr lang="en-US" sz="1200" u="none" strike="noStrike" kern="1200" dirty="0">
                <a:solidFill>
                  <a:schemeClr val="tx1"/>
                </a:solidFill>
                <a:effectLst/>
                <a:latin typeface="+mn-lt"/>
                <a:ea typeface="+mn-ea"/>
                <a:cs typeface="+mn-cs"/>
                <a:hlinkClick r:id="rId8"/>
              </a:rPr>
              <a:t>., </a:t>
            </a:r>
            <a:r>
              <a:rPr lang="en-US" sz="1200" u="none" strike="noStrike" kern="1200" dirty="0" err="1">
                <a:solidFill>
                  <a:schemeClr val="tx1"/>
                </a:solidFill>
                <a:effectLst/>
                <a:latin typeface="+mn-lt"/>
                <a:ea typeface="+mn-ea"/>
                <a:cs typeface="+mn-cs"/>
                <a:hlinkClick r:id="rId8"/>
              </a:rPr>
              <a:t>Soriano,A</a:t>
            </a:r>
            <a:r>
              <a:rPr lang="en-US" sz="1200" u="none" strike="noStrike" kern="1200" dirty="0">
                <a:solidFill>
                  <a:schemeClr val="tx1"/>
                </a:solidFill>
                <a:effectLst/>
                <a:latin typeface="+mn-lt"/>
                <a:ea typeface="+mn-ea"/>
                <a:cs typeface="+mn-cs"/>
                <a:hlinkClick r:id="rId8"/>
              </a:rPr>
              <a:t>., </a:t>
            </a:r>
            <a:r>
              <a:rPr lang="en-US" sz="1200" u="none" strike="noStrike" kern="1200" dirty="0" err="1">
                <a:solidFill>
                  <a:schemeClr val="tx1"/>
                </a:solidFill>
                <a:effectLst/>
                <a:latin typeface="+mn-lt"/>
                <a:ea typeface="+mn-ea"/>
                <a:cs typeface="+mn-cs"/>
                <a:hlinkClick r:id="rId8"/>
              </a:rPr>
              <a:t>Garcia,S</a:t>
            </a:r>
            <a:r>
              <a:rPr lang="en-US" sz="1200" u="none" strike="noStrike" kern="1200" dirty="0">
                <a:solidFill>
                  <a:schemeClr val="tx1"/>
                </a:solidFill>
                <a:effectLst/>
                <a:latin typeface="+mn-lt"/>
                <a:ea typeface="+mn-ea"/>
                <a:cs typeface="+mn-cs"/>
                <a:hlinkClick r:id="rId8"/>
              </a:rPr>
              <a:t>., </a:t>
            </a:r>
            <a:r>
              <a:rPr lang="en-US" sz="1200" u="none" strike="noStrike" kern="1200" dirty="0" err="1">
                <a:solidFill>
                  <a:schemeClr val="tx1"/>
                </a:solidFill>
                <a:effectLst/>
                <a:latin typeface="+mn-lt"/>
                <a:ea typeface="+mn-ea"/>
                <a:cs typeface="+mn-cs"/>
                <a:hlinkClick r:id="rId8"/>
              </a:rPr>
              <a:t>Piera,C</a:t>
            </a:r>
            <a:r>
              <a:rPr lang="en-US" sz="1200" u="none" strike="noStrike" kern="1200" dirty="0">
                <a:solidFill>
                  <a:schemeClr val="tx1"/>
                </a:solidFill>
                <a:effectLst/>
                <a:latin typeface="+mn-lt"/>
                <a:ea typeface="+mn-ea"/>
                <a:cs typeface="+mn-cs"/>
                <a:hlinkClick r:id="rId8"/>
              </a:rPr>
              <a:t>., </a:t>
            </a:r>
            <a:r>
              <a:rPr lang="en-US" sz="1200" u="none" strike="noStrike" kern="1200" dirty="0" err="1">
                <a:solidFill>
                  <a:schemeClr val="tx1"/>
                </a:solidFill>
                <a:effectLst/>
                <a:latin typeface="+mn-lt"/>
                <a:ea typeface="+mn-ea"/>
                <a:cs typeface="+mn-cs"/>
                <a:hlinkClick r:id="rId8"/>
              </a:rPr>
              <a:t>Suades,J</a:t>
            </a:r>
            <a:r>
              <a:rPr lang="en-US" sz="1200" u="none" strike="noStrike" kern="1200" dirty="0">
                <a:solidFill>
                  <a:schemeClr val="tx1"/>
                </a:solidFill>
                <a:effectLst/>
                <a:latin typeface="+mn-lt"/>
                <a:ea typeface="+mn-ea"/>
                <a:cs typeface="+mn-cs"/>
                <a:hlinkClick r:id="rId8"/>
              </a:rPr>
              <a:t>., </a:t>
            </a:r>
            <a:r>
              <a:rPr lang="en-US" sz="1200" u="none" strike="noStrike" kern="1200" dirty="0" err="1">
                <a:solidFill>
                  <a:schemeClr val="tx1"/>
                </a:solidFill>
                <a:effectLst/>
                <a:latin typeface="+mn-lt"/>
                <a:ea typeface="+mn-ea"/>
                <a:cs typeface="+mn-cs"/>
                <a:hlinkClick r:id="rId8"/>
              </a:rPr>
              <a:t>Rodriguez,D</a:t>
            </a:r>
            <a:r>
              <a:rPr lang="en-US" sz="1200" u="none" strike="noStrike" kern="1200" dirty="0">
                <a:solidFill>
                  <a:schemeClr val="tx1"/>
                </a:solidFill>
                <a:effectLst/>
                <a:latin typeface="+mn-lt"/>
                <a:ea typeface="+mn-ea"/>
                <a:cs typeface="+mn-cs"/>
                <a:hlinkClick r:id="rId8"/>
              </a:rPr>
              <a:t>., </a:t>
            </a:r>
            <a:r>
              <a:rPr lang="en-US" sz="1200" u="none" strike="noStrike" kern="1200" dirty="0" err="1">
                <a:solidFill>
                  <a:schemeClr val="tx1"/>
                </a:solidFill>
                <a:effectLst/>
                <a:latin typeface="+mn-lt"/>
                <a:ea typeface="+mn-ea"/>
                <a:cs typeface="+mn-cs"/>
                <a:hlinkClick r:id="rId8"/>
              </a:rPr>
              <a:t>Martinez,J.C</a:t>
            </a:r>
            <a:r>
              <a:rPr lang="en-US" sz="1200" u="none" strike="noStrike" kern="1200" dirty="0">
                <a:solidFill>
                  <a:schemeClr val="tx1"/>
                </a:solidFill>
                <a:effectLst/>
                <a:latin typeface="+mn-lt"/>
                <a:ea typeface="+mn-ea"/>
                <a:cs typeface="+mn-cs"/>
                <a:hlinkClick r:id="rId8"/>
              </a:rPr>
              <a:t>., </a:t>
            </a:r>
            <a:r>
              <a:rPr lang="en-US" sz="1200" u="none" strike="noStrike" kern="1200" dirty="0" err="1">
                <a:solidFill>
                  <a:schemeClr val="tx1"/>
                </a:solidFill>
                <a:effectLst/>
                <a:latin typeface="+mn-lt"/>
                <a:ea typeface="+mn-ea"/>
                <a:cs typeface="+mn-cs"/>
                <a:hlinkClick r:id="rId8"/>
              </a:rPr>
              <a:t>Mensa,J</a:t>
            </a:r>
            <a:r>
              <a:rPr lang="en-US" sz="1200" u="none" strike="noStrike" kern="1200" dirty="0">
                <a:solidFill>
                  <a:schemeClr val="tx1"/>
                </a:solidFill>
                <a:effectLst/>
                <a:latin typeface="+mn-lt"/>
                <a:ea typeface="+mn-ea"/>
                <a:cs typeface="+mn-cs"/>
                <a:hlinkClick r:id="rId8"/>
              </a:rPr>
              <a:t>., </a:t>
            </a:r>
            <a:r>
              <a:rPr lang="en-US" sz="1200" u="none" strike="noStrike" kern="1200" dirty="0" err="1">
                <a:solidFill>
                  <a:schemeClr val="tx1"/>
                </a:solidFill>
                <a:effectLst/>
                <a:latin typeface="+mn-lt"/>
                <a:ea typeface="+mn-ea"/>
                <a:cs typeface="+mn-cs"/>
                <a:hlinkClick r:id="rId8"/>
              </a:rPr>
              <a:t>Campos,F</a:t>
            </a:r>
            <a:r>
              <a:rPr lang="en-US" sz="1200" u="none" strike="noStrike" kern="1200" dirty="0">
                <a:solidFill>
                  <a:schemeClr val="tx1"/>
                </a:solidFill>
                <a:effectLst/>
                <a:latin typeface="+mn-lt"/>
                <a:ea typeface="+mn-ea"/>
                <a:cs typeface="+mn-cs"/>
                <a:hlinkClick r:id="rId8"/>
              </a:rPr>
              <a:t>., </a:t>
            </a:r>
            <a:r>
              <a:rPr lang="en-US" sz="1200" u="none" strike="noStrike" kern="1200" dirty="0" err="1">
                <a:solidFill>
                  <a:schemeClr val="tx1"/>
                </a:solidFill>
                <a:effectLst/>
                <a:latin typeface="+mn-lt"/>
                <a:ea typeface="+mn-ea"/>
                <a:cs typeface="+mn-cs"/>
                <a:hlinkClick r:id="rId8"/>
              </a:rPr>
              <a:t>Pons,F</a:t>
            </a:r>
            <a:r>
              <a:rPr lang="en-US" sz="1200" u="none" strike="noStrike" kern="1200" dirty="0">
                <a:solidFill>
                  <a:schemeClr val="tx1"/>
                </a:solidFill>
                <a:effectLst/>
                <a:latin typeface="+mn-lt"/>
                <a:ea typeface="+mn-ea"/>
                <a:cs typeface="+mn-cs"/>
                <a:hlinkClick r:id="rId8"/>
              </a:rPr>
              <a:t>. Usefulness of 99mTc-ciprofloxacin scintigraphy in the diagnosis of prosthetic joint infections. </a:t>
            </a:r>
            <a:r>
              <a:rPr lang="en-US" sz="1200" u="none" strike="noStrike" kern="1200" dirty="0" err="1">
                <a:solidFill>
                  <a:schemeClr val="tx1"/>
                </a:solidFill>
                <a:effectLst/>
                <a:latin typeface="+mn-lt"/>
                <a:ea typeface="+mn-ea"/>
                <a:cs typeface="+mn-cs"/>
                <a:hlinkClick r:id="rId8"/>
              </a:rPr>
              <a:t>Nucl.Med</a:t>
            </a:r>
            <a:r>
              <a:rPr lang="en-US" sz="1200" u="none" strike="noStrike" kern="1200" dirty="0">
                <a:solidFill>
                  <a:schemeClr val="tx1"/>
                </a:solidFill>
                <a:effectLst/>
                <a:latin typeface="+mn-lt"/>
                <a:ea typeface="+mn-ea"/>
                <a:cs typeface="+mn-cs"/>
                <a:hlinkClick r:id="rId8"/>
              </a:rPr>
              <a:t> </a:t>
            </a:r>
            <a:r>
              <a:rPr lang="en-US" sz="1200" u="none" strike="noStrike" kern="1200" dirty="0" err="1">
                <a:solidFill>
                  <a:schemeClr val="tx1"/>
                </a:solidFill>
                <a:effectLst/>
                <a:latin typeface="+mn-lt"/>
                <a:ea typeface="+mn-ea"/>
                <a:cs typeface="+mn-cs"/>
                <a:hlinkClick r:id="rId8"/>
              </a:rPr>
              <a:t>Commun</a:t>
            </a:r>
            <a:r>
              <a:rPr lang="en-US" sz="1200" u="none" strike="noStrike" kern="1200" dirty="0">
                <a:solidFill>
                  <a:schemeClr val="tx1"/>
                </a:solidFill>
                <a:effectLst/>
                <a:latin typeface="+mn-lt"/>
                <a:ea typeface="+mn-ea"/>
                <a:cs typeface="+mn-cs"/>
                <a:hlinkClick r:id="rId8"/>
              </a:rPr>
              <a:t>. 2011/1; 1: 44-51</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9"/>
              </a:rPr>
              <a:t>Glithero,P.R</a:t>
            </a:r>
            <a:r>
              <a:rPr lang="en-US" sz="1200" u="none" strike="noStrike" kern="1200" dirty="0">
                <a:solidFill>
                  <a:schemeClr val="tx1"/>
                </a:solidFill>
                <a:effectLst/>
                <a:latin typeface="+mn-lt"/>
                <a:ea typeface="+mn-ea"/>
                <a:cs typeface="+mn-cs"/>
                <a:hlinkClick r:id="rId9"/>
              </a:rPr>
              <a:t>., </a:t>
            </a:r>
            <a:r>
              <a:rPr lang="en-US" sz="1200" u="none" strike="noStrike" kern="1200" dirty="0" err="1">
                <a:solidFill>
                  <a:schemeClr val="tx1"/>
                </a:solidFill>
                <a:effectLst/>
                <a:latin typeface="+mn-lt"/>
                <a:ea typeface="+mn-ea"/>
                <a:cs typeface="+mn-cs"/>
                <a:hlinkClick r:id="rId9"/>
              </a:rPr>
              <a:t>Grigoris,P</a:t>
            </a:r>
            <a:r>
              <a:rPr lang="en-US" sz="1200" u="none" strike="noStrike" kern="1200" dirty="0">
                <a:solidFill>
                  <a:schemeClr val="tx1"/>
                </a:solidFill>
                <a:effectLst/>
                <a:latin typeface="+mn-lt"/>
                <a:ea typeface="+mn-ea"/>
                <a:cs typeface="+mn-cs"/>
                <a:hlinkClick r:id="rId9"/>
              </a:rPr>
              <a:t>., </a:t>
            </a:r>
            <a:r>
              <a:rPr lang="en-US" sz="1200" u="none" strike="noStrike" kern="1200" dirty="0" err="1">
                <a:solidFill>
                  <a:schemeClr val="tx1"/>
                </a:solidFill>
                <a:effectLst/>
                <a:latin typeface="+mn-lt"/>
                <a:ea typeface="+mn-ea"/>
                <a:cs typeface="+mn-cs"/>
                <a:hlinkClick r:id="rId9"/>
              </a:rPr>
              <a:t>Harding,L.K</a:t>
            </a:r>
            <a:r>
              <a:rPr lang="en-US" sz="1200" u="none" strike="noStrike" kern="1200" dirty="0">
                <a:solidFill>
                  <a:schemeClr val="tx1"/>
                </a:solidFill>
                <a:effectLst/>
                <a:latin typeface="+mn-lt"/>
                <a:ea typeface="+mn-ea"/>
                <a:cs typeface="+mn-cs"/>
                <a:hlinkClick r:id="rId9"/>
              </a:rPr>
              <a:t>., </a:t>
            </a:r>
            <a:r>
              <a:rPr lang="en-US" sz="1200" u="none" strike="noStrike" kern="1200" dirty="0" err="1">
                <a:solidFill>
                  <a:schemeClr val="tx1"/>
                </a:solidFill>
                <a:effectLst/>
                <a:latin typeface="+mn-lt"/>
                <a:ea typeface="+mn-ea"/>
                <a:cs typeface="+mn-cs"/>
                <a:hlinkClick r:id="rId9"/>
              </a:rPr>
              <a:t>Hesslewood,S.R</a:t>
            </a:r>
            <a:r>
              <a:rPr lang="en-US" sz="1200" u="none" strike="noStrike" kern="1200" dirty="0">
                <a:solidFill>
                  <a:schemeClr val="tx1"/>
                </a:solidFill>
                <a:effectLst/>
                <a:latin typeface="+mn-lt"/>
                <a:ea typeface="+mn-ea"/>
                <a:cs typeface="+mn-cs"/>
                <a:hlinkClick r:id="rId9"/>
              </a:rPr>
              <a:t>., </a:t>
            </a:r>
            <a:r>
              <a:rPr lang="en-US" sz="1200" u="none" strike="noStrike" kern="1200" dirty="0" err="1">
                <a:solidFill>
                  <a:schemeClr val="tx1"/>
                </a:solidFill>
                <a:effectLst/>
                <a:latin typeface="+mn-lt"/>
                <a:ea typeface="+mn-ea"/>
                <a:cs typeface="+mn-cs"/>
                <a:hlinkClick r:id="rId9"/>
              </a:rPr>
              <a:t>McMinn,D.J</a:t>
            </a:r>
            <a:r>
              <a:rPr lang="en-US" sz="1200" u="none" strike="noStrike" kern="1200" dirty="0">
                <a:solidFill>
                  <a:schemeClr val="tx1"/>
                </a:solidFill>
                <a:effectLst/>
                <a:latin typeface="+mn-lt"/>
                <a:ea typeface="+mn-ea"/>
                <a:cs typeface="+mn-cs"/>
                <a:hlinkClick r:id="rId9"/>
              </a:rPr>
              <a:t>. White cell scans and infected joint replacements. Failure to detect chronic infection. J Bone Joint Surg Br 1993/5; 3: 371-374</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10"/>
              </a:rPr>
              <a:t>Joseph,T.N</a:t>
            </a:r>
            <a:r>
              <a:rPr lang="en-US" sz="1200" u="none" strike="noStrike" kern="1200" dirty="0">
                <a:solidFill>
                  <a:schemeClr val="tx1"/>
                </a:solidFill>
                <a:effectLst/>
                <a:latin typeface="+mn-lt"/>
                <a:ea typeface="+mn-ea"/>
                <a:cs typeface="+mn-cs"/>
                <a:hlinkClick r:id="rId10"/>
              </a:rPr>
              <a:t>., </a:t>
            </a:r>
            <a:r>
              <a:rPr lang="en-US" sz="1200" u="none" strike="noStrike" kern="1200" dirty="0" err="1">
                <a:solidFill>
                  <a:schemeClr val="tx1"/>
                </a:solidFill>
                <a:effectLst/>
                <a:latin typeface="+mn-lt"/>
                <a:ea typeface="+mn-ea"/>
                <a:cs typeface="+mn-cs"/>
                <a:hlinkClick r:id="rId10"/>
              </a:rPr>
              <a:t>Mujtaba,M</a:t>
            </a:r>
            <a:r>
              <a:rPr lang="en-US" sz="1200" u="none" strike="noStrike" kern="1200" dirty="0">
                <a:solidFill>
                  <a:schemeClr val="tx1"/>
                </a:solidFill>
                <a:effectLst/>
                <a:latin typeface="+mn-lt"/>
                <a:ea typeface="+mn-ea"/>
                <a:cs typeface="+mn-cs"/>
                <a:hlinkClick r:id="rId10"/>
              </a:rPr>
              <a:t>., </a:t>
            </a:r>
            <a:r>
              <a:rPr lang="en-US" sz="1200" u="none" strike="noStrike" kern="1200" dirty="0" err="1">
                <a:solidFill>
                  <a:schemeClr val="tx1"/>
                </a:solidFill>
                <a:effectLst/>
                <a:latin typeface="+mn-lt"/>
                <a:ea typeface="+mn-ea"/>
                <a:cs typeface="+mn-cs"/>
                <a:hlinkClick r:id="rId10"/>
              </a:rPr>
              <a:t>Chen,A.L</a:t>
            </a:r>
            <a:r>
              <a:rPr lang="en-US" sz="1200" u="none" strike="noStrike" kern="1200" dirty="0">
                <a:solidFill>
                  <a:schemeClr val="tx1"/>
                </a:solidFill>
                <a:effectLst/>
                <a:latin typeface="+mn-lt"/>
                <a:ea typeface="+mn-ea"/>
                <a:cs typeface="+mn-cs"/>
                <a:hlinkClick r:id="rId10"/>
              </a:rPr>
              <a:t>., </a:t>
            </a:r>
            <a:r>
              <a:rPr lang="en-US" sz="1200" u="none" strike="noStrike" kern="1200" dirty="0" err="1">
                <a:solidFill>
                  <a:schemeClr val="tx1"/>
                </a:solidFill>
                <a:effectLst/>
                <a:latin typeface="+mn-lt"/>
                <a:ea typeface="+mn-ea"/>
                <a:cs typeface="+mn-cs"/>
                <a:hlinkClick r:id="rId10"/>
              </a:rPr>
              <a:t>Maurer,S.L</a:t>
            </a:r>
            <a:r>
              <a:rPr lang="en-US" sz="1200" u="none" strike="noStrike" kern="1200" dirty="0">
                <a:solidFill>
                  <a:schemeClr val="tx1"/>
                </a:solidFill>
                <a:effectLst/>
                <a:latin typeface="+mn-lt"/>
                <a:ea typeface="+mn-ea"/>
                <a:cs typeface="+mn-cs"/>
                <a:hlinkClick r:id="rId10"/>
              </a:rPr>
              <a:t>., </a:t>
            </a:r>
            <a:r>
              <a:rPr lang="en-US" sz="1200" u="none" strike="noStrike" kern="1200" dirty="0" err="1">
                <a:solidFill>
                  <a:schemeClr val="tx1"/>
                </a:solidFill>
                <a:effectLst/>
                <a:latin typeface="+mn-lt"/>
                <a:ea typeface="+mn-ea"/>
                <a:cs typeface="+mn-cs"/>
                <a:hlinkClick r:id="rId10"/>
              </a:rPr>
              <a:t>Zuckerman,J.D</a:t>
            </a:r>
            <a:r>
              <a:rPr lang="en-US" sz="1200" u="none" strike="noStrike" kern="1200" dirty="0">
                <a:solidFill>
                  <a:schemeClr val="tx1"/>
                </a:solidFill>
                <a:effectLst/>
                <a:latin typeface="+mn-lt"/>
                <a:ea typeface="+mn-ea"/>
                <a:cs typeface="+mn-cs"/>
                <a:hlinkClick r:id="rId10"/>
              </a:rPr>
              <a:t>., </a:t>
            </a:r>
            <a:r>
              <a:rPr lang="en-US" sz="1200" u="none" strike="noStrike" kern="1200" dirty="0" err="1">
                <a:solidFill>
                  <a:schemeClr val="tx1"/>
                </a:solidFill>
                <a:effectLst/>
                <a:latin typeface="+mn-lt"/>
                <a:ea typeface="+mn-ea"/>
                <a:cs typeface="+mn-cs"/>
                <a:hlinkClick r:id="rId10"/>
              </a:rPr>
              <a:t>Maldjian,C</a:t>
            </a:r>
            <a:r>
              <a:rPr lang="en-US" sz="1200" u="none" strike="noStrike" kern="1200" dirty="0">
                <a:solidFill>
                  <a:schemeClr val="tx1"/>
                </a:solidFill>
                <a:effectLst/>
                <a:latin typeface="+mn-lt"/>
                <a:ea typeface="+mn-ea"/>
                <a:cs typeface="+mn-cs"/>
                <a:hlinkClick r:id="rId10"/>
              </a:rPr>
              <a:t>., Di </a:t>
            </a:r>
            <a:r>
              <a:rPr lang="en-US" sz="1200" u="none" strike="noStrike" kern="1200" dirty="0" err="1">
                <a:solidFill>
                  <a:schemeClr val="tx1"/>
                </a:solidFill>
                <a:effectLst/>
                <a:latin typeface="+mn-lt"/>
                <a:ea typeface="+mn-ea"/>
                <a:cs typeface="+mn-cs"/>
                <a:hlinkClick r:id="rId10"/>
              </a:rPr>
              <a:t>Cesare,P.E</a:t>
            </a:r>
            <a:r>
              <a:rPr lang="en-US" sz="1200" u="none" strike="noStrike" kern="1200" dirty="0">
                <a:solidFill>
                  <a:schemeClr val="tx1"/>
                </a:solidFill>
                <a:effectLst/>
                <a:latin typeface="+mn-lt"/>
                <a:ea typeface="+mn-ea"/>
                <a:cs typeface="+mn-cs"/>
                <a:hlinkClick r:id="rId10"/>
              </a:rPr>
              <a:t>. Efficacy of combined technetium-99m sulfur colloid/indium-111 leukocyte scans to detect infected total hip and knee arthroplasties. J Arthroplasty 2001/9; 6: 753-758</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11"/>
              </a:rPr>
              <a:t>Kim,H.O</a:t>
            </a:r>
            <a:r>
              <a:rPr lang="en-US" sz="1200" u="none" strike="noStrike" kern="1200" dirty="0">
                <a:solidFill>
                  <a:schemeClr val="tx1"/>
                </a:solidFill>
                <a:effectLst/>
                <a:latin typeface="+mn-lt"/>
                <a:ea typeface="+mn-ea"/>
                <a:cs typeface="+mn-cs"/>
                <a:hlinkClick r:id="rId11"/>
              </a:rPr>
              <a:t>., </a:t>
            </a:r>
            <a:r>
              <a:rPr lang="en-US" sz="1200" u="none" strike="noStrike" kern="1200" dirty="0" err="1">
                <a:solidFill>
                  <a:schemeClr val="tx1"/>
                </a:solidFill>
                <a:effectLst/>
                <a:latin typeface="+mn-lt"/>
                <a:ea typeface="+mn-ea"/>
                <a:cs typeface="+mn-cs"/>
                <a:hlinkClick r:id="rId11"/>
              </a:rPr>
              <a:t>Na,S.J</a:t>
            </a:r>
            <a:r>
              <a:rPr lang="en-US" sz="1200" u="none" strike="noStrike" kern="1200" dirty="0">
                <a:solidFill>
                  <a:schemeClr val="tx1"/>
                </a:solidFill>
                <a:effectLst/>
                <a:latin typeface="+mn-lt"/>
                <a:ea typeface="+mn-ea"/>
                <a:cs typeface="+mn-cs"/>
                <a:hlinkClick r:id="rId11"/>
              </a:rPr>
              <a:t>., </a:t>
            </a:r>
            <a:r>
              <a:rPr lang="en-US" sz="1200" u="none" strike="noStrike" kern="1200" dirty="0" err="1">
                <a:solidFill>
                  <a:schemeClr val="tx1"/>
                </a:solidFill>
                <a:effectLst/>
                <a:latin typeface="+mn-lt"/>
                <a:ea typeface="+mn-ea"/>
                <a:cs typeface="+mn-cs"/>
                <a:hlinkClick r:id="rId11"/>
              </a:rPr>
              <a:t>Oh,S.J</a:t>
            </a:r>
            <a:r>
              <a:rPr lang="en-US" sz="1200" u="none" strike="noStrike" kern="1200" dirty="0">
                <a:solidFill>
                  <a:schemeClr val="tx1"/>
                </a:solidFill>
                <a:effectLst/>
                <a:latin typeface="+mn-lt"/>
                <a:ea typeface="+mn-ea"/>
                <a:cs typeface="+mn-cs"/>
                <a:hlinkClick r:id="rId11"/>
              </a:rPr>
              <a:t>., </a:t>
            </a:r>
            <a:r>
              <a:rPr lang="en-US" sz="1200" u="none" strike="noStrike" kern="1200" dirty="0" err="1">
                <a:solidFill>
                  <a:schemeClr val="tx1"/>
                </a:solidFill>
                <a:effectLst/>
                <a:latin typeface="+mn-lt"/>
                <a:ea typeface="+mn-ea"/>
                <a:cs typeface="+mn-cs"/>
                <a:hlinkClick r:id="rId11"/>
              </a:rPr>
              <a:t>Jung,B.S</a:t>
            </a:r>
            <a:r>
              <a:rPr lang="en-US" sz="1200" u="none" strike="noStrike" kern="1200" dirty="0">
                <a:solidFill>
                  <a:schemeClr val="tx1"/>
                </a:solidFill>
                <a:effectLst/>
                <a:latin typeface="+mn-lt"/>
                <a:ea typeface="+mn-ea"/>
                <a:cs typeface="+mn-cs"/>
                <a:hlinkClick r:id="rId11"/>
              </a:rPr>
              <a:t>., </a:t>
            </a:r>
            <a:r>
              <a:rPr lang="en-US" sz="1200" u="none" strike="noStrike" kern="1200" dirty="0" err="1">
                <a:solidFill>
                  <a:schemeClr val="tx1"/>
                </a:solidFill>
                <a:effectLst/>
                <a:latin typeface="+mn-lt"/>
                <a:ea typeface="+mn-ea"/>
                <a:cs typeface="+mn-cs"/>
                <a:hlinkClick r:id="rId11"/>
              </a:rPr>
              <a:t>Lee,S.H</a:t>
            </a:r>
            <a:r>
              <a:rPr lang="en-US" sz="1200" u="none" strike="noStrike" kern="1200" dirty="0">
                <a:solidFill>
                  <a:schemeClr val="tx1"/>
                </a:solidFill>
                <a:effectLst/>
                <a:latin typeface="+mn-lt"/>
                <a:ea typeface="+mn-ea"/>
                <a:cs typeface="+mn-cs"/>
                <a:hlinkClick r:id="rId11"/>
              </a:rPr>
              <a:t>., </a:t>
            </a:r>
            <a:r>
              <a:rPr lang="en-US" sz="1200" u="none" strike="noStrike" kern="1200" dirty="0" err="1">
                <a:solidFill>
                  <a:schemeClr val="tx1"/>
                </a:solidFill>
                <a:effectLst/>
                <a:latin typeface="+mn-lt"/>
                <a:ea typeface="+mn-ea"/>
                <a:cs typeface="+mn-cs"/>
                <a:hlinkClick r:id="rId11"/>
              </a:rPr>
              <a:t>Chang,J.S</a:t>
            </a:r>
            <a:r>
              <a:rPr lang="en-US" sz="1200" u="none" strike="noStrike" kern="1200" dirty="0">
                <a:solidFill>
                  <a:schemeClr val="tx1"/>
                </a:solidFill>
                <a:effectLst/>
                <a:latin typeface="+mn-lt"/>
                <a:ea typeface="+mn-ea"/>
                <a:cs typeface="+mn-cs"/>
                <a:hlinkClick r:id="rId11"/>
              </a:rPr>
              <a:t>., </a:t>
            </a:r>
            <a:r>
              <a:rPr lang="en-US" sz="1200" u="none" strike="noStrike" kern="1200" dirty="0" err="1">
                <a:solidFill>
                  <a:schemeClr val="tx1"/>
                </a:solidFill>
                <a:effectLst/>
                <a:latin typeface="+mn-lt"/>
                <a:ea typeface="+mn-ea"/>
                <a:cs typeface="+mn-cs"/>
                <a:hlinkClick r:id="rId11"/>
              </a:rPr>
              <a:t>Bin,S.I</a:t>
            </a:r>
            <a:r>
              <a:rPr lang="en-US" sz="1200" u="none" strike="noStrike" kern="1200" dirty="0">
                <a:solidFill>
                  <a:schemeClr val="tx1"/>
                </a:solidFill>
                <a:effectLst/>
                <a:latin typeface="+mn-lt"/>
                <a:ea typeface="+mn-ea"/>
                <a:cs typeface="+mn-cs"/>
                <a:hlinkClick r:id="rId11"/>
              </a:rPr>
              <a:t>., </a:t>
            </a:r>
            <a:r>
              <a:rPr lang="en-US" sz="1200" u="none" strike="noStrike" kern="1200" dirty="0" err="1">
                <a:solidFill>
                  <a:schemeClr val="tx1"/>
                </a:solidFill>
                <a:effectLst/>
                <a:latin typeface="+mn-lt"/>
                <a:ea typeface="+mn-ea"/>
                <a:cs typeface="+mn-cs"/>
                <a:hlinkClick r:id="rId11"/>
              </a:rPr>
              <a:t>Ryu,J.S</a:t>
            </a:r>
            <a:r>
              <a:rPr lang="en-US" sz="1200" u="none" strike="noStrike" kern="1200" dirty="0">
                <a:solidFill>
                  <a:schemeClr val="tx1"/>
                </a:solidFill>
                <a:effectLst/>
                <a:latin typeface="+mn-lt"/>
                <a:ea typeface="+mn-ea"/>
                <a:cs typeface="+mn-cs"/>
                <a:hlinkClick r:id="rId11"/>
              </a:rPr>
              <a:t>. Usefulness of adding SPECT/CT to 99mTc-hexamethylpropylene amine oxime (HMPAO)-labeled leukocyte imaging for diagnosing prosthetic joint infections. J </a:t>
            </a:r>
            <a:r>
              <a:rPr lang="en-US" sz="1200" u="none" strike="noStrike" kern="1200" dirty="0" err="1">
                <a:solidFill>
                  <a:schemeClr val="tx1"/>
                </a:solidFill>
                <a:effectLst/>
                <a:latin typeface="+mn-lt"/>
                <a:ea typeface="+mn-ea"/>
                <a:cs typeface="+mn-cs"/>
                <a:hlinkClick r:id="rId11"/>
              </a:rPr>
              <a:t>Comput</a:t>
            </a:r>
            <a:r>
              <a:rPr lang="en-US" sz="1200" u="none" strike="noStrike" kern="1200" dirty="0">
                <a:solidFill>
                  <a:schemeClr val="tx1"/>
                </a:solidFill>
                <a:effectLst/>
                <a:latin typeface="+mn-lt"/>
                <a:ea typeface="+mn-ea"/>
                <a:cs typeface="+mn-cs"/>
                <a:hlinkClick r:id="rId11"/>
              </a:rPr>
              <a:t> Assist </a:t>
            </a:r>
            <a:r>
              <a:rPr lang="en-US" sz="1200" u="none" strike="noStrike" kern="1200" dirty="0" err="1">
                <a:solidFill>
                  <a:schemeClr val="tx1"/>
                </a:solidFill>
                <a:effectLst/>
                <a:latin typeface="+mn-lt"/>
                <a:ea typeface="+mn-ea"/>
                <a:cs typeface="+mn-cs"/>
                <a:hlinkClick r:id="rId11"/>
              </a:rPr>
              <a:t>Tomogr</a:t>
            </a:r>
            <a:r>
              <a:rPr lang="en-US" sz="1200" u="none" strike="noStrike" kern="1200" dirty="0">
                <a:solidFill>
                  <a:schemeClr val="tx1"/>
                </a:solidFill>
                <a:effectLst/>
                <a:latin typeface="+mn-lt"/>
                <a:ea typeface="+mn-ea"/>
                <a:cs typeface="+mn-cs"/>
                <a:hlinkClick r:id="rId11"/>
              </a:rPr>
              <a:t>. 2014/3; 2: 313-319</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12"/>
              </a:rPr>
              <a:t>Kobayashi,N</a:t>
            </a:r>
            <a:r>
              <a:rPr lang="en-US" sz="1200" u="none" strike="noStrike" kern="1200" dirty="0">
                <a:solidFill>
                  <a:schemeClr val="tx1"/>
                </a:solidFill>
                <a:effectLst/>
                <a:latin typeface="+mn-lt"/>
                <a:ea typeface="+mn-ea"/>
                <a:cs typeface="+mn-cs"/>
                <a:hlinkClick r:id="rId12"/>
              </a:rPr>
              <a:t>., </a:t>
            </a:r>
            <a:r>
              <a:rPr lang="en-US" sz="1200" u="none" strike="noStrike" kern="1200" dirty="0" err="1">
                <a:solidFill>
                  <a:schemeClr val="tx1"/>
                </a:solidFill>
                <a:effectLst/>
                <a:latin typeface="+mn-lt"/>
                <a:ea typeface="+mn-ea"/>
                <a:cs typeface="+mn-cs"/>
                <a:hlinkClick r:id="rId12"/>
              </a:rPr>
              <a:t>Inaba,Y</a:t>
            </a:r>
            <a:r>
              <a:rPr lang="en-US" sz="1200" u="none" strike="noStrike" kern="1200" dirty="0">
                <a:solidFill>
                  <a:schemeClr val="tx1"/>
                </a:solidFill>
                <a:effectLst/>
                <a:latin typeface="+mn-lt"/>
                <a:ea typeface="+mn-ea"/>
                <a:cs typeface="+mn-cs"/>
                <a:hlinkClick r:id="rId12"/>
              </a:rPr>
              <a:t>., </a:t>
            </a:r>
            <a:r>
              <a:rPr lang="en-US" sz="1200" u="none" strike="noStrike" kern="1200" dirty="0" err="1">
                <a:solidFill>
                  <a:schemeClr val="tx1"/>
                </a:solidFill>
                <a:effectLst/>
                <a:latin typeface="+mn-lt"/>
                <a:ea typeface="+mn-ea"/>
                <a:cs typeface="+mn-cs"/>
                <a:hlinkClick r:id="rId12"/>
              </a:rPr>
              <a:t>Choe,H</a:t>
            </a:r>
            <a:r>
              <a:rPr lang="en-US" sz="1200" u="none" strike="noStrike" kern="1200" dirty="0">
                <a:solidFill>
                  <a:schemeClr val="tx1"/>
                </a:solidFill>
                <a:effectLst/>
                <a:latin typeface="+mn-lt"/>
                <a:ea typeface="+mn-ea"/>
                <a:cs typeface="+mn-cs"/>
                <a:hlinkClick r:id="rId12"/>
              </a:rPr>
              <a:t>., </a:t>
            </a:r>
            <a:r>
              <a:rPr lang="en-US" sz="1200" u="none" strike="noStrike" kern="1200" dirty="0" err="1">
                <a:solidFill>
                  <a:schemeClr val="tx1"/>
                </a:solidFill>
                <a:effectLst/>
                <a:latin typeface="+mn-lt"/>
                <a:ea typeface="+mn-ea"/>
                <a:cs typeface="+mn-cs"/>
                <a:hlinkClick r:id="rId12"/>
              </a:rPr>
              <a:t>Ike,H</a:t>
            </a:r>
            <a:r>
              <a:rPr lang="en-US" sz="1200" u="none" strike="noStrike" kern="1200" dirty="0">
                <a:solidFill>
                  <a:schemeClr val="tx1"/>
                </a:solidFill>
                <a:effectLst/>
                <a:latin typeface="+mn-lt"/>
                <a:ea typeface="+mn-ea"/>
                <a:cs typeface="+mn-cs"/>
                <a:hlinkClick r:id="rId12"/>
              </a:rPr>
              <a:t>., </a:t>
            </a:r>
            <a:r>
              <a:rPr lang="en-US" sz="1200" u="none" strike="noStrike" kern="1200" dirty="0" err="1">
                <a:solidFill>
                  <a:schemeClr val="tx1"/>
                </a:solidFill>
                <a:effectLst/>
                <a:latin typeface="+mn-lt"/>
                <a:ea typeface="+mn-ea"/>
                <a:cs typeface="+mn-cs"/>
                <a:hlinkClick r:id="rId12"/>
              </a:rPr>
              <a:t>Fujimaki,H</a:t>
            </a:r>
            <a:r>
              <a:rPr lang="en-US" sz="1200" u="none" strike="noStrike" kern="1200" dirty="0">
                <a:solidFill>
                  <a:schemeClr val="tx1"/>
                </a:solidFill>
                <a:effectLst/>
                <a:latin typeface="+mn-lt"/>
                <a:ea typeface="+mn-ea"/>
                <a:cs typeface="+mn-cs"/>
                <a:hlinkClick r:id="rId12"/>
              </a:rPr>
              <a:t>., </a:t>
            </a:r>
            <a:r>
              <a:rPr lang="en-US" sz="1200" u="none" strike="noStrike" kern="1200" dirty="0" err="1">
                <a:solidFill>
                  <a:schemeClr val="tx1"/>
                </a:solidFill>
                <a:effectLst/>
                <a:latin typeface="+mn-lt"/>
                <a:ea typeface="+mn-ea"/>
                <a:cs typeface="+mn-cs"/>
                <a:hlinkClick r:id="rId12"/>
              </a:rPr>
              <a:t>Tezuka,T</a:t>
            </a:r>
            <a:r>
              <a:rPr lang="en-US" sz="1200" u="none" strike="noStrike" kern="1200" dirty="0">
                <a:solidFill>
                  <a:schemeClr val="tx1"/>
                </a:solidFill>
                <a:effectLst/>
                <a:latin typeface="+mn-lt"/>
                <a:ea typeface="+mn-ea"/>
                <a:cs typeface="+mn-cs"/>
                <a:hlinkClick r:id="rId12"/>
              </a:rPr>
              <a:t>., </a:t>
            </a:r>
            <a:r>
              <a:rPr lang="en-US" sz="1200" u="none" strike="noStrike" kern="1200" dirty="0" err="1">
                <a:solidFill>
                  <a:schemeClr val="tx1"/>
                </a:solidFill>
                <a:effectLst/>
                <a:latin typeface="+mn-lt"/>
                <a:ea typeface="+mn-ea"/>
                <a:cs typeface="+mn-cs"/>
                <a:hlinkClick r:id="rId12"/>
              </a:rPr>
              <a:t>Hirata,Y</a:t>
            </a:r>
            <a:r>
              <a:rPr lang="en-US" sz="1200" u="none" strike="noStrike" kern="1200" dirty="0">
                <a:solidFill>
                  <a:schemeClr val="tx1"/>
                </a:solidFill>
                <a:effectLst/>
                <a:latin typeface="+mn-lt"/>
                <a:ea typeface="+mn-ea"/>
                <a:cs typeface="+mn-cs"/>
                <a:hlinkClick r:id="rId12"/>
              </a:rPr>
              <a:t>., </a:t>
            </a:r>
            <a:r>
              <a:rPr lang="en-US" sz="1200" u="none" strike="noStrike" kern="1200" dirty="0" err="1">
                <a:solidFill>
                  <a:schemeClr val="tx1"/>
                </a:solidFill>
                <a:effectLst/>
                <a:latin typeface="+mn-lt"/>
                <a:ea typeface="+mn-ea"/>
                <a:cs typeface="+mn-cs"/>
                <a:hlinkClick r:id="rId12"/>
              </a:rPr>
              <a:t>Tateishi,U</a:t>
            </a:r>
            <a:r>
              <a:rPr lang="en-US" sz="1200" u="none" strike="noStrike" kern="1200" dirty="0">
                <a:solidFill>
                  <a:schemeClr val="tx1"/>
                </a:solidFill>
                <a:effectLst/>
                <a:latin typeface="+mn-lt"/>
                <a:ea typeface="+mn-ea"/>
                <a:cs typeface="+mn-cs"/>
                <a:hlinkClick r:id="rId12"/>
              </a:rPr>
              <a:t>., </a:t>
            </a:r>
            <a:r>
              <a:rPr lang="en-US" sz="1200" u="none" strike="noStrike" kern="1200" dirty="0" err="1">
                <a:solidFill>
                  <a:schemeClr val="tx1"/>
                </a:solidFill>
                <a:effectLst/>
                <a:latin typeface="+mn-lt"/>
                <a:ea typeface="+mn-ea"/>
                <a:cs typeface="+mn-cs"/>
                <a:hlinkClick r:id="rId12"/>
              </a:rPr>
              <a:t>Inoue,T</a:t>
            </a:r>
            <a:r>
              <a:rPr lang="en-US" sz="1200" u="none" strike="noStrike" kern="1200" dirty="0">
                <a:solidFill>
                  <a:schemeClr val="tx1"/>
                </a:solidFill>
                <a:effectLst/>
                <a:latin typeface="+mn-lt"/>
                <a:ea typeface="+mn-ea"/>
                <a:cs typeface="+mn-cs"/>
                <a:hlinkClick r:id="rId12"/>
              </a:rPr>
              <a:t>., </a:t>
            </a:r>
            <a:r>
              <a:rPr lang="en-US" sz="1200" u="none" strike="noStrike" kern="1200" dirty="0" err="1">
                <a:solidFill>
                  <a:schemeClr val="tx1"/>
                </a:solidFill>
                <a:effectLst/>
                <a:latin typeface="+mn-lt"/>
                <a:ea typeface="+mn-ea"/>
                <a:cs typeface="+mn-cs"/>
                <a:hlinkClick r:id="rId12"/>
              </a:rPr>
              <a:t>Saito,T</a:t>
            </a:r>
            <a:r>
              <a:rPr lang="en-US" sz="1200" u="none" strike="noStrike" kern="1200" dirty="0">
                <a:solidFill>
                  <a:schemeClr val="tx1"/>
                </a:solidFill>
                <a:effectLst/>
                <a:latin typeface="+mn-lt"/>
                <a:ea typeface="+mn-ea"/>
                <a:cs typeface="+mn-cs"/>
                <a:hlinkClick r:id="rId12"/>
              </a:rPr>
              <a:t>. Use of F-18 fluoride PET to differentiate septic from aseptic loosening in total hip arthroplasty patients. Clin </a:t>
            </a:r>
            <a:r>
              <a:rPr lang="en-US" sz="1200" u="none" strike="noStrike" kern="1200" dirty="0" err="1">
                <a:solidFill>
                  <a:schemeClr val="tx1"/>
                </a:solidFill>
                <a:effectLst/>
                <a:latin typeface="+mn-lt"/>
                <a:ea typeface="+mn-ea"/>
                <a:cs typeface="+mn-cs"/>
                <a:hlinkClick r:id="rId12"/>
              </a:rPr>
              <a:t>Nucl.Med</a:t>
            </a:r>
            <a:r>
              <a:rPr lang="en-US" sz="1200" u="none" strike="noStrike" kern="1200" dirty="0">
                <a:solidFill>
                  <a:schemeClr val="tx1"/>
                </a:solidFill>
                <a:effectLst/>
                <a:latin typeface="+mn-lt"/>
                <a:ea typeface="+mn-ea"/>
                <a:cs typeface="+mn-cs"/>
                <a:hlinkClick r:id="rId12"/>
              </a:rPr>
              <a:t> 2011/11; 11: e156-e161</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13"/>
              </a:rPr>
              <a:t>Li,A.E</a:t>
            </a:r>
            <a:r>
              <a:rPr lang="en-US" sz="1200" u="none" strike="noStrike" kern="1200" dirty="0">
                <a:solidFill>
                  <a:schemeClr val="tx1"/>
                </a:solidFill>
                <a:effectLst/>
                <a:latin typeface="+mn-lt"/>
                <a:ea typeface="+mn-ea"/>
                <a:cs typeface="+mn-cs"/>
                <a:hlinkClick r:id="rId13"/>
              </a:rPr>
              <a:t>., </a:t>
            </a:r>
            <a:r>
              <a:rPr lang="en-US" sz="1200" u="none" strike="noStrike" kern="1200" dirty="0" err="1">
                <a:solidFill>
                  <a:schemeClr val="tx1"/>
                </a:solidFill>
                <a:effectLst/>
                <a:latin typeface="+mn-lt"/>
                <a:ea typeface="+mn-ea"/>
                <a:cs typeface="+mn-cs"/>
                <a:hlinkClick r:id="rId13"/>
              </a:rPr>
              <a:t>Sneag,D.B</a:t>
            </a:r>
            <a:r>
              <a:rPr lang="en-US" sz="1200" u="none" strike="noStrike" kern="1200" dirty="0">
                <a:solidFill>
                  <a:schemeClr val="tx1"/>
                </a:solidFill>
                <a:effectLst/>
                <a:latin typeface="+mn-lt"/>
                <a:ea typeface="+mn-ea"/>
                <a:cs typeface="+mn-cs"/>
                <a:hlinkClick r:id="rId13"/>
              </a:rPr>
              <a:t>., </a:t>
            </a:r>
            <a:r>
              <a:rPr lang="en-US" sz="1200" u="none" strike="noStrike" kern="1200" dirty="0" err="1">
                <a:solidFill>
                  <a:schemeClr val="tx1"/>
                </a:solidFill>
                <a:effectLst/>
                <a:latin typeface="+mn-lt"/>
                <a:ea typeface="+mn-ea"/>
                <a:cs typeface="+mn-cs"/>
                <a:hlinkClick r:id="rId13"/>
              </a:rPr>
              <a:t>Greditzer,H.G</a:t>
            </a:r>
            <a:r>
              <a:rPr lang="en-US" sz="1200" u="none" strike="noStrike" kern="1200" dirty="0">
                <a:solidFill>
                  <a:schemeClr val="tx1"/>
                </a:solidFill>
                <a:effectLst/>
                <a:latin typeface="+mn-lt"/>
                <a:ea typeface="+mn-ea"/>
                <a:cs typeface="+mn-cs"/>
                <a:hlinkClick r:id="rId13"/>
              </a:rPr>
              <a:t>., </a:t>
            </a:r>
            <a:r>
              <a:rPr lang="en-US" sz="1200" u="none" strike="noStrike" kern="1200" dirty="0" err="1">
                <a:solidFill>
                  <a:schemeClr val="tx1"/>
                </a:solidFill>
                <a:effectLst/>
                <a:latin typeface="+mn-lt"/>
                <a:ea typeface="+mn-ea"/>
                <a:cs typeface="+mn-cs"/>
                <a:hlinkClick r:id="rId13"/>
              </a:rPr>
              <a:t>Johnson,C.C</a:t>
            </a:r>
            <a:r>
              <a:rPr lang="en-US" sz="1200" u="none" strike="noStrike" kern="1200" dirty="0">
                <a:solidFill>
                  <a:schemeClr val="tx1"/>
                </a:solidFill>
                <a:effectLst/>
                <a:latin typeface="+mn-lt"/>
                <a:ea typeface="+mn-ea"/>
                <a:cs typeface="+mn-cs"/>
                <a:hlinkClick r:id="rId13"/>
              </a:rPr>
              <a:t>., </a:t>
            </a:r>
            <a:r>
              <a:rPr lang="en-US" sz="1200" u="none" strike="noStrike" kern="1200" dirty="0" err="1">
                <a:solidFill>
                  <a:schemeClr val="tx1"/>
                </a:solidFill>
                <a:effectLst/>
                <a:latin typeface="+mn-lt"/>
                <a:ea typeface="+mn-ea"/>
                <a:cs typeface="+mn-cs"/>
                <a:hlinkClick r:id="rId13"/>
              </a:rPr>
              <a:t>Miller,T.T</a:t>
            </a:r>
            <a:r>
              <a:rPr lang="en-US" sz="1200" u="none" strike="noStrike" kern="1200" dirty="0">
                <a:solidFill>
                  <a:schemeClr val="tx1"/>
                </a:solidFill>
                <a:effectLst/>
                <a:latin typeface="+mn-lt"/>
                <a:ea typeface="+mn-ea"/>
                <a:cs typeface="+mn-cs"/>
                <a:hlinkClick r:id="rId13"/>
              </a:rPr>
              <a:t>., </a:t>
            </a:r>
            <a:r>
              <a:rPr lang="en-US" sz="1200" u="none" strike="noStrike" kern="1200" dirty="0" err="1">
                <a:solidFill>
                  <a:schemeClr val="tx1"/>
                </a:solidFill>
                <a:effectLst/>
                <a:latin typeface="+mn-lt"/>
                <a:ea typeface="+mn-ea"/>
                <a:cs typeface="+mn-cs"/>
                <a:hlinkClick r:id="rId13"/>
              </a:rPr>
              <a:t>Potter,H.G</a:t>
            </a:r>
            <a:r>
              <a:rPr lang="en-US" sz="1200" u="none" strike="noStrike" kern="1200" dirty="0">
                <a:solidFill>
                  <a:schemeClr val="tx1"/>
                </a:solidFill>
                <a:effectLst/>
                <a:latin typeface="+mn-lt"/>
                <a:ea typeface="+mn-ea"/>
                <a:cs typeface="+mn-cs"/>
                <a:hlinkClick r:id="rId13"/>
              </a:rPr>
              <a:t>. Total Knee Arthroplasty: Diagnostic Accuracy of Patterns of Synovitis at MR Imaging. 2016/11; 2: 499-506</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14"/>
              </a:rPr>
              <a:t>Love,C</a:t>
            </a:r>
            <a:r>
              <a:rPr lang="en-US" sz="1200" u="none" strike="noStrike" kern="1200" dirty="0">
                <a:solidFill>
                  <a:schemeClr val="tx1"/>
                </a:solidFill>
                <a:effectLst/>
                <a:latin typeface="+mn-lt"/>
                <a:ea typeface="+mn-ea"/>
                <a:cs typeface="+mn-cs"/>
                <a:hlinkClick r:id="rId14"/>
              </a:rPr>
              <a:t>., </a:t>
            </a:r>
            <a:r>
              <a:rPr lang="en-US" sz="1200" u="none" strike="noStrike" kern="1200" dirty="0" err="1">
                <a:solidFill>
                  <a:schemeClr val="tx1"/>
                </a:solidFill>
                <a:effectLst/>
                <a:latin typeface="+mn-lt"/>
                <a:ea typeface="+mn-ea"/>
                <a:cs typeface="+mn-cs"/>
                <a:hlinkClick r:id="rId14"/>
              </a:rPr>
              <a:t>Marwin,S.E</a:t>
            </a:r>
            <a:r>
              <a:rPr lang="en-US" sz="1200" u="none" strike="noStrike" kern="1200" dirty="0">
                <a:solidFill>
                  <a:schemeClr val="tx1"/>
                </a:solidFill>
                <a:effectLst/>
                <a:latin typeface="+mn-lt"/>
                <a:ea typeface="+mn-ea"/>
                <a:cs typeface="+mn-cs"/>
                <a:hlinkClick r:id="rId14"/>
              </a:rPr>
              <a:t>., </a:t>
            </a:r>
            <a:r>
              <a:rPr lang="en-US" sz="1200" u="none" strike="noStrike" kern="1200" dirty="0" err="1">
                <a:solidFill>
                  <a:schemeClr val="tx1"/>
                </a:solidFill>
                <a:effectLst/>
                <a:latin typeface="+mn-lt"/>
                <a:ea typeface="+mn-ea"/>
                <a:cs typeface="+mn-cs"/>
                <a:hlinkClick r:id="rId14"/>
              </a:rPr>
              <a:t>Tomas,M.B</a:t>
            </a:r>
            <a:r>
              <a:rPr lang="en-US" sz="1200" u="none" strike="noStrike" kern="1200" dirty="0">
                <a:solidFill>
                  <a:schemeClr val="tx1"/>
                </a:solidFill>
                <a:effectLst/>
                <a:latin typeface="+mn-lt"/>
                <a:ea typeface="+mn-ea"/>
                <a:cs typeface="+mn-cs"/>
                <a:hlinkClick r:id="rId14"/>
              </a:rPr>
              <a:t>., </a:t>
            </a:r>
            <a:r>
              <a:rPr lang="en-US" sz="1200" u="none" strike="noStrike" kern="1200" dirty="0" err="1">
                <a:solidFill>
                  <a:schemeClr val="tx1"/>
                </a:solidFill>
                <a:effectLst/>
                <a:latin typeface="+mn-lt"/>
                <a:ea typeface="+mn-ea"/>
                <a:cs typeface="+mn-cs"/>
                <a:hlinkClick r:id="rId14"/>
              </a:rPr>
              <a:t>Krauss,E.S</a:t>
            </a:r>
            <a:r>
              <a:rPr lang="en-US" sz="1200" u="none" strike="noStrike" kern="1200" dirty="0">
                <a:solidFill>
                  <a:schemeClr val="tx1"/>
                </a:solidFill>
                <a:effectLst/>
                <a:latin typeface="+mn-lt"/>
                <a:ea typeface="+mn-ea"/>
                <a:cs typeface="+mn-cs"/>
                <a:hlinkClick r:id="rId14"/>
              </a:rPr>
              <a:t>., </a:t>
            </a:r>
            <a:r>
              <a:rPr lang="en-US" sz="1200" u="none" strike="noStrike" kern="1200" dirty="0" err="1">
                <a:solidFill>
                  <a:schemeClr val="tx1"/>
                </a:solidFill>
                <a:effectLst/>
                <a:latin typeface="+mn-lt"/>
                <a:ea typeface="+mn-ea"/>
                <a:cs typeface="+mn-cs"/>
                <a:hlinkClick r:id="rId14"/>
              </a:rPr>
              <a:t>Tronco,G.G</a:t>
            </a:r>
            <a:r>
              <a:rPr lang="en-US" sz="1200" u="none" strike="noStrike" kern="1200" dirty="0">
                <a:solidFill>
                  <a:schemeClr val="tx1"/>
                </a:solidFill>
                <a:effectLst/>
                <a:latin typeface="+mn-lt"/>
                <a:ea typeface="+mn-ea"/>
                <a:cs typeface="+mn-cs"/>
                <a:hlinkClick r:id="rId14"/>
              </a:rPr>
              <a:t>., </a:t>
            </a:r>
            <a:r>
              <a:rPr lang="en-US" sz="1200" u="none" strike="noStrike" kern="1200" dirty="0" err="1">
                <a:solidFill>
                  <a:schemeClr val="tx1"/>
                </a:solidFill>
                <a:effectLst/>
                <a:latin typeface="+mn-lt"/>
                <a:ea typeface="+mn-ea"/>
                <a:cs typeface="+mn-cs"/>
                <a:hlinkClick r:id="rId14"/>
              </a:rPr>
              <a:t>Bhargava,K.K</a:t>
            </a:r>
            <a:r>
              <a:rPr lang="en-US" sz="1200" u="none" strike="noStrike" kern="1200" dirty="0">
                <a:solidFill>
                  <a:schemeClr val="tx1"/>
                </a:solidFill>
                <a:effectLst/>
                <a:latin typeface="+mn-lt"/>
                <a:ea typeface="+mn-ea"/>
                <a:cs typeface="+mn-cs"/>
                <a:hlinkClick r:id="rId14"/>
              </a:rPr>
              <a:t>., </a:t>
            </a:r>
            <a:r>
              <a:rPr lang="en-US" sz="1200" u="none" strike="noStrike" kern="1200" dirty="0" err="1">
                <a:solidFill>
                  <a:schemeClr val="tx1"/>
                </a:solidFill>
                <a:effectLst/>
                <a:latin typeface="+mn-lt"/>
                <a:ea typeface="+mn-ea"/>
                <a:cs typeface="+mn-cs"/>
                <a:hlinkClick r:id="rId14"/>
              </a:rPr>
              <a:t>Nichols,K.J</a:t>
            </a:r>
            <a:r>
              <a:rPr lang="en-US" sz="1200" u="none" strike="noStrike" kern="1200" dirty="0">
                <a:solidFill>
                  <a:schemeClr val="tx1"/>
                </a:solidFill>
                <a:effectLst/>
                <a:latin typeface="+mn-lt"/>
                <a:ea typeface="+mn-ea"/>
                <a:cs typeface="+mn-cs"/>
                <a:hlinkClick r:id="rId14"/>
              </a:rPr>
              <a:t>., </a:t>
            </a:r>
            <a:r>
              <a:rPr lang="en-US" sz="1200" u="none" strike="noStrike" kern="1200" dirty="0" err="1">
                <a:solidFill>
                  <a:schemeClr val="tx1"/>
                </a:solidFill>
                <a:effectLst/>
                <a:latin typeface="+mn-lt"/>
                <a:ea typeface="+mn-ea"/>
                <a:cs typeface="+mn-cs"/>
                <a:hlinkClick r:id="rId14"/>
              </a:rPr>
              <a:t>Palestro,C.J</a:t>
            </a:r>
            <a:r>
              <a:rPr lang="en-US" sz="1200" u="none" strike="noStrike" kern="1200" dirty="0">
                <a:solidFill>
                  <a:schemeClr val="tx1"/>
                </a:solidFill>
                <a:effectLst/>
                <a:latin typeface="+mn-lt"/>
                <a:ea typeface="+mn-ea"/>
                <a:cs typeface="+mn-cs"/>
                <a:hlinkClick r:id="rId14"/>
              </a:rPr>
              <a:t>. Diagnosing infection in the failed joint replacement: a comparison of coincidence detection 18F-FDG and 111In-labeled leukocyte/99mTc-sulfur colloid marrow imaging. J </a:t>
            </a:r>
            <a:r>
              <a:rPr lang="en-US" sz="1200" u="none" strike="noStrike" kern="1200" dirty="0" err="1">
                <a:solidFill>
                  <a:schemeClr val="tx1"/>
                </a:solidFill>
                <a:effectLst/>
                <a:latin typeface="+mn-lt"/>
                <a:ea typeface="+mn-ea"/>
                <a:cs typeface="+mn-cs"/>
                <a:hlinkClick r:id="rId14"/>
              </a:rPr>
              <a:t>Nucl.Med</a:t>
            </a:r>
            <a:r>
              <a:rPr lang="en-US" sz="1200" u="none" strike="noStrike" kern="1200" dirty="0">
                <a:solidFill>
                  <a:schemeClr val="tx1"/>
                </a:solidFill>
                <a:effectLst/>
                <a:latin typeface="+mn-lt"/>
                <a:ea typeface="+mn-ea"/>
                <a:cs typeface="+mn-cs"/>
                <a:hlinkClick r:id="rId14"/>
              </a:rPr>
              <a:t> 2004/11; 11: 1864-1871</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15"/>
              </a:rPr>
              <a:t>Nagoya,S</a:t>
            </a:r>
            <a:r>
              <a:rPr lang="en-US" sz="1200" u="none" strike="noStrike" kern="1200" dirty="0">
                <a:solidFill>
                  <a:schemeClr val="tx1"/>
                </a:solidFill>
                <a:effectLst/>
                <a:latin typeface="+mn-lt"/>
                <a:ea typeface="+mn-ea"/>
                <a:cs typeface="+mn-cs"/>
                <a:hlinkClick r:id="rId15"/>
              </a:rPr>
              <a:t>., </a:t>
            </a:r>
            <a:r>
              <a:rPr lang="en-US" sz="1200" u="none" strike="noStrike" kern="1200" dirty="0" err="1">
                <a:solidFill>
                  <a:schemeClr val="tx1"/>
                </a:solidFill>
                <a:effectLst/>
                <a:latin typeface="+mn-lt"/>
                <a:ea typeface="+mn-ea"/>
                <a:cs typeface="+mn-cs"/>
                <a:hlinkClick r:id="rId15"/>
              </a:rPr>
              <a:t>Kaya,M</a:t>
            </a:r>
            <a:r>
              <a:rPr lang="en-US" sz="1200" u="none" strike="noStrike" kern="1200" dirty="0">
                <a:solidFill>
                  <a:schemeClr val="tx1"/>
                </a:solidFill>
                <a:effectLst/>
                <a:latin typeface="+mn-lt"/>
                <a:ea typeface="+mn-ea"/>
                <a:cs typeface="+mn-cs"/>
                <a:hlinkClick r:id="rId15"/>
              </a:rPr>
              <a:t>., </a:t>
            </a:r>
            <a:r>
              <a:rPr lang="en-US" sz="1200" u="none" strike="noStrike" kern="1200" dirty="0" err="1">
                <a:solidFill>
                  <a:schemeClr val="tx1"/>
                </a:solidFill>
                <a:effectLst/>
                <a:latin typeface="+mn-lt"/>
                <a:ea typeface="+mn-ea"/>
                <a:cs typeface="+mn-cs"/>
                <a:hlinkClick r:id="rId15"/>
              </a:rPr>
              <a:t>Sasaki,M</a:t>
            </a:r>
            <a:r>
              <a:rPr lang="en-US" sz="1200" u="none" strike="noStrike" kern="1200" dirty="0">
                <a:solidFill>
                  <a:schemeClr val="tx1"/>
                </a:solidFill>
                <a:effectLst/>
                <a:latin typeface="+mn-lt"/>
                <a:ea typeface="+mn-ea"/>
                <a:cs typeface="+mn-cs"/>
                <a:hlinkClick r:id="rId15"/>
              </a:rPr>
              <a:t>., </a:t>
            </a:r>
            <a:r>
              <a:rPr lang="en-US" sz="1200" u="none" strike="noStrike" kern="1200" dirty="0" err="1">
                <a:solidFill>
                  <a:schemeClr val="tx1"/>
                </a:solidFill>
                <a:effectLst/>
                <a:latin typeface="+mn-lt"/>
                <a:ea typeface="+mn-ea"/>
                <a:cs typeface="+mn-cs"/>
                <a:hlinkClick r:id="rId15"/>
              </a:rPr>
              <a:t>Tateda,K</a:t>
            </a:r>
            <a:r>
              <a:rPr lang="en-US" sz="1200" u="none" strike="noStrike" kern="1200" dirty="0">
                <a:solidFill>
                  <a:schemeClr val="tx1"/>
                </a:solidFill>
                <a:effectLst/>
                <a:latin typeface="+mn-lt"/>
                <a:ea typeface="+mn-ea"/>
                <a:cs typeface="+mn-cs"/>
                <a:hlinkClick r:id="rId15"/>
              </a:rPr>
              <a:t>., </a:t>
            </a:r>
            <a:r>
              <a:rPr lang="en-US" sz="1200" u="none" strike="noStrike" kern="1200" dirty="0" err="1">
                <a:solidFill>
                  <a:schemeClr val="tx1"/>
                </a:solidFill>
                <a:effectLst/>
                <a:latin typeface="+mn-lt"/>
                <a:ea typeface="+mn-ea"/>
                <a:cs typeface="+mn-cs"/>
                <a:hlinkClick r:id="rId15"/>
              </a:rPr>
              <a:t>Yamashita,T</a:t>
            </a:r>
            <a:r>
              <a:rPr lang="en-US" sz="1200" u="none" strike="noStrike" kern="1200" dirty="0">
                <a:solidFill>
                  <a:schemeClr val="tx1"/>
                </a:solidFill>
                <a:effectLst/>
                <a:latin typeface="+mn-lt"/>
                <a:ea typeface="+mn-ea"/>
                <a:cs typeface="+mn-cs"/>
                <a:hlinkClick r:id="rId15"/>
              </a:rPr>
              <a:t>. Diagnosis of peri-prosthetic infection at the hip using triple-phase bone scintigraphy. J Bone Joint Surg Br 2008/2; 2: 140-144</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16"/>
              </a:rPr>
              <a:t>Pelosi,E</a:t>
            </a:r>
            <a:r>
              <a:rPr lang="en-US" sz="1200" u="none" strike="noStrike" kern="1200" dirty="0">
                <a:solidFill>
                  <a:schemeClr val="tx1"/>
                </a:solidFill>
                <a:effectLst/>
                <a:latin typeface="+mn-lt"/>
                <a:ea typeface="+mn-ea"/>
                <a:cs typeface="+mn-cs"/>
                <a:hlinkClick r:id="rId16"/>
              </a:rPr>
              <a:t>., </a:t>
            </a:r>
            <a:r>
              <a:rPr lang="en-US" sz="1200" u="none" strike="noStrike" kern="1200" dirty="0" err="1">
                <a:solidFill>
                  <a:schemeClr val="tx1"/>
                </a:solidFill>
                <a:effectLst/>
                <a:latin typeface="+mn-lt"/>
                <a:ea typeface="+mn-ea"/>
                <a:cs typeface="+mn-cs"/>
                <a:hlinkClick r:id="rId16"/>
              </a:rPr>
              <a:t>Baiocco,C</a:t>
            </a:r>
            <a:r>
              <a:rPr lang="en-US" sz="1200" u="none" strike="noStrike" kern="1200" dirty="0">
                <a:solidFill>
                  <a:schemeClr val="tx1"/>
                </a:solidFill>
                <a:effectLst/>
                <a:latin typeface="+mn-lt"/>
                <a:ea typeface="+mn-ea"/>
                <a:cs typeface="+mn-cs"/>
                <a:hlinkClick r:id="rId16"/>
              </a:rPr>
              <a:t>., </a:t>
            </a:r>
            <a:r>
              <a:rPr lang="en-US" sz="1200" u="none" strike="noStrike" kern="1200" dirty="0" err="1">
                <a:solidFill>
                  <a:schemeClr val="tx1"/>
                </a:solidFill>
                <a:effectLst/>
                <a:latin typeface="+mn-lt"/>
                <a:ea typeface="+mn-ea"/>
                <a:cs typeface="+mn-cs"/>
                <a:hlinkClick r:id="rId16"/>
              </a:rPr>
              <a:t>Pennone,M</a:t>
            </a:r>
            <a:r>
              <a:rPr lang="en-US" sz="1200" u="none" strike="noStrike" kern="1200" dirty="0">
                <a:solidFill>
                  <a:schemeClr val="tx1"/>
                </a:solidFill>
                <a:effectLst/>
                <a:latin typeface="+mn-lt"/>
                <a:ea typeface="+mn-ea"/>
                <a:cs typeface="+mn-cs"/>
                <a:hlinkClick r:id="rId16"/>
              </a:rPr>
              <a:t>., </a:t>
            </a:r>
            <a:r>
              <a:rPr lang="en-US" sz="1200" u="none" strike="noStrike" kern="1200" dirty="0" err="1">
                <a:solidFill>
                  <a:schemeClr val="tx1"/>
                </a:solidFill>
                <a:effectLst/>
                <a:latin typeface="+mn-lt"/>
                <a:ea typeface="+mn-ea"/>
                <a:cs typeface="+mn-cs"/>
                <a:hlinkClick r:id="rId16"/>
              </a:rPr>
              <a:t>Migliaretti,G</a:t>
            </a:r>
            <a:r>
              <a:rPr lang="en-US" sz="1200" u="none" strike="noStrike" kern="1200" dirty="0">
                <a:solidFill>
                  <a:schemeClr val="tx1"/>
                </a:solidFill>
                <a:effectLst/>
                <a:latin typeface="+mn-lt"/>
                <a:ea typeface="+mn-ea"/>
                <a:cs typeface="+mn-cs"/>
                <a:hlinkClick r:id="rId16"/>
              </a:rPr>
              <a:t>., </a:t>
            </a:r>
            <a:r>
              <a:rPr lang="en-US" sz="1200" u="none" strike="noStrike" kern="1200" dirty="0" err="1">
                <a:solidFill>
                  <a:schemeClr val="tx1"/>
                </a:solidFill>
                <a:effectLst/>
                <a:latin typeface="+mn-lt"/>
                <a:ea typeface="+mn-ea"/>
                <a:cs typeface="+mn-cs"/>
                <a:hlinkClick r:id="rId16"/>
              </a:rPr>
              <a:t>Varetto,T</a:t>
            </a:r>
            <a:r>
              <a:rPr lang="en-US" sz="1200" u="none" strike="noStrike" kern="1200" dirty="0">
                <a:solidFill>
                  <a:schemeClr val="tx1"/>
                </a:solidFill>
                <a:effectLst/>
                <a:latin typeface="+mn-lt"/>
                <a:ea typeface="+mn-ea"/>
                <a:cs typeface="+mn-cs"/>
                <a:hlinkClick r:id="rId16"/>
              </a:rPr>
              <a:t>., </a:t>
            </a:r>
            <a:r>
              <a:rPr lang="en-US" sz="1200" u="none" strike="noStrike" kern="1200" dirty="0" err="1">
                <a:solidFill>
                  <a:schemeClr val="tx1"/>
                </a:solidFill>
                <a:effectLst/>
                <a:latin typeface="+mn-lt"/>
                <a:ea typeface="+mn-ea"/>
                <a:cs typeface="+mn-cs"/>
                <a:hlinkClick r:id="rId16"/>
              </a:rPr>
              <a:t>Maiello,A</a:t>
            </a:r>
            <a:r>
              <a:rPr lang="en-US" sz="1200" u="none" strike="noStrike" kern="1200" dirty="0">
                <a:solidFill>
                  <a:schemeClr val="tx1"/>
                </a:solidFill>
                <a:effectLst/>
                <a:latin typeface="+mn-lt"/>
                <a:ea typeface="+mn-ea"/>
                <a:cs typeface="+mn-cs"/>
                <a:hlinkClick r:id="rId16"/>
              </a:rPr>
              <a:t>., </a:t>
            </a:r>
            <a:r>
              <a:rPr lang="en-US" sz="1200" u="none" strike="noStrike" kern="1200" dirty="0" err="1">
                <a:solidFill>
                  <a:schemeClr val="tx1"/>
                </a:solidFill>
                <a:effectLst/>
                <a:latin typeface="+mn-lt"/>
                <a:ea typeface="+mn-ea"/>
                <a:cs typeface="+mn-cs"/>
                <a:hlinkClick r:id="rId16"/>
              </a:rPr>
              <a:t>Bello,M</a:t>
            </a:r>
            <a:r>
              <a:rPr lang="en-US" sz="1200" u="none" strike="noStrike" kern="1200" dirty="0">
                <a:solidFill>
                  <a:schemeClr val="tx1"/>
                </a:solidFill>
                <a:effectLst/>
                <a:latin typeface="+mn-lt"/>
                <a:ea typeface="+mn-ea"/>
                <a:cs typeface="+mn-cs"/>
                <a:hlinkClick r:id="rId16"/>
              </a:rPr>
              <a:t>., </a:t>
            </a:r>
            <a:r>
              <a:rPr lang="en-US" sz="1200" u="none" strike="noStrike" kern="1200" dirty="0" err="1">
                <a:solidFill>
                  <a:schemeClr val="tx1"/>
                </a:solidFill>
                <a:effectLst/>
                <a:latin typeface="+mn-lt"/>
                <a:ea typeface="+mn-ea"/>
                <a:cs typeface="+mn-cs"/>
                <a:hlinkClick r:id="rId16"/>
              </a:rPr>
              <a:t>Bisi,G</a:t>
            </a:r>
            <a:r>
              <a:rPr lang="en-US" sz="1200" u="none" strike="noStrike" kern="1200" dirty="0">
                <a:solidFill>
                  <a:schemeClr val="tx1"/>
                </a:solidFill>
                <a:effectLst/>
                <a:latin typeface="+mn-lt"/>
                <a:ea typeface="+mn-ea"/>
                <a:cs typeface="+mn-cs"/>
                <a:hlinkClick r:id="rId16"/>
              </a:rPr>
              <a:t>. 99mTc-HMPAO-leukocyte scintigraphy in patients with symptomatic total hip or knee arthroplasty: improved diagnostic accuracy by means of semiquantitative evaluation. J </a:t>
            </a:r>
            <a:r>
              <a:rPr lang="en-US" sz="1200" u="none" strike="noStrike" kern="1200" dirty="0" err="1">
                <a:solidFill>
                  <a:schemeClr val="tx1"/>
                </a:solidFill>
                <a:effectLst/>
                <a:latin typeface="+mn-lt"/>
                <a:ea typeface="+mn-ea"/>
                <a:cs typeface="+mn-cs"/>
                <a:hlinkClick r:id="rId16"/>
              </a:rPr>
              <a:t>Nucl.Med</a:t>
            </a:r>
            <a:r>
              <a:rPr lang="en-US" sz="1200" u="none" strike="noStrike" kern="1200" dirty="0">
                <a:solidFill>
                  <a:schemeClr val="tx1"/>
                </a:solidFill>
                <a:effectLst/>
                <a:latin typeface="+mn-lt"/>
                <a:ea typeface="+mn-ea"/>
                <a:cs typeface="+mn-cs"/>
                <a:hlinkClick r:id="rId16"/>
              </a:rPr>
              <a:t> 2004/3; 3: 438-444</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17"/>
              </a:rPr>
              <a:t>Plodkowski,A.J</a:t>
            </a:r>
            <a:r>
              <a:rPr lang="en-US" sz="1200" u="none" strike="noStrike" kern="1200" dirty="0">
                <a:solidFill>
                  <a:schemeClr val="tx1"/>
                </a:solidFill>
                <a:effectLst/>
                <a:latin typeface="+mn-lt"/>
                <a:ea typeface="+mn-ea"/>
                <a:cs typeface="+mn-cs"/>
                <a:hlinkClick r:id="rId17"/>
              </a:rPr>
              <a:t>., </a:t>
            </a:r>
            <a:r>
              <a:rPr lang="en-US" sz="1200" u="none" strike="noStrike" kern="1200" dirty="0" err="1">
                <a:solidFill>
                  <a:schemeClr val="tx1"/>
                </a:solidFill>
                <a:effectLst/>
                <a:latin typeface="+mn-lt"/>
                <a:ea typeface="+mn-ea"/>
                <a:cs typeface="+mn-cs"/>
                <a:hlinkClick r:id="rId17"/>
              </a:rPr>
              <a:t>Hayter,C.L</a:t>
            </a:r>
            <a:r>
              <a:rPr lang="en-US" sz="1200" u="none" strike="noStrike" kern="1200" dirty="0">
                <a:solidFill>
                  <a:schemeClr val="tx1"/>
                </a:solidFill>
                <a:effectLst/>
                <a:latin typeface="+mn-lt"/>
                <a:ea typeface="+mn-ea"/>
                <a:cs typeface="+mn-cs"/>
                <a:hlinkClick r:id="rId17"/>
              </a:rPr>
              <a:t>., </a:t>
            </a:r>
            <a:r>
              <a:rPr lang="en-US" sz="1200" u="none" strike="noStrike" kern="1200" dirty="0" err="1">
                <a:solidFill>
                  <a:schemeClr val="tx1"/>
                </a:solidFill>
                <a:effectLst/>
                <a:latin typeface="+mn-lt"/>
                <a:ea typeface="+mn-ea"/>
                <a:cs typeface="+mn-cs"/>
                <a:hlinkClick r:id="rId17"/>
              </a:rPr>
              <a:t>Miller,T.T</a:t>
            </a:r>
            <a:r>
              <a:rPr lang="en-US" sz="1200" u="none" strike="noStrike" kern="1200" dirty="0">
                <a:solidFill>
                  <a:schemeClr val="tx1"/>
                </a:solidFill>
                <a:effectLst/>
                <a:latin typeface="+mn-lt"/>
                <a:ea typeface="+mn-ea"/>
                <a:cs typeface="+mn-cs"/>
                <a:hlinkClick r:id="rId17"/>
              </a:rPr>
              <a:t>., </a:t>
            </a:r>
            <a:r>
              <a:rPr lang="en-US" sz="1200" u="none" strike="noStrike" kern="1200" dirty="0" err="1">
                <a:solidFill>
                  <a:schemeClr val="tx1"/>
                </a:solidFill>
                <a:effectLst/>
                <a:latin typeface="+mn-lt"/>
                <a:ea typeface="+mn-ea"/>
                <a:cs typeface="+mn-cs"/>
                <a:hlinkClick r:id="rId17"/>
              </a:rPr>
              <a:t>Nguyen,J.T</a:t>
            </a:r>
            <a:r>
              <a:rPr lang="en-US" sz="1200" u="none" strike="noStrike" kern="1200" dirty="0">
                <a:solidFill>
                  <a:schemeClr val="tx1"/>
                </a:solidFill>
                <a:effectLst/>
                <a:latin typeface="+mn-lt"/>
                <a:ea typeface="+mn-ea"/>
                <a:cs typeface="+mn-cs"/>
                <a:hlinkClick r:id="rId17"/>
              </a:rPr>
              <a:t>., </a:t>
            </a:r>
            <a:r>
              <a:rPr lang="en-US" sz="1200" u="none" strike="noStrike" kern="1200" dirty="0" err="1">
                <a:solidFill>
                  <a:schemeClr val="tx1"/>
                </a:solidFill>
                <a:effectLst/>
                <a:latin typeface="+mn-lt"/>
                <a:ea typeface="+mn-ea"/>
                <a:cs typeface="+mn-cs"/>
                <a:hlinkClick r:id="rId17"/>
              </a:rPr>
              <a:t>Potter,H.G</a:t>
            </a:r>
            <a:r>
              <a:rPr lang="en-US" sz="1200" u="none" strike="noStrike" kern="1200" dirty="0">
                <a:solidFill>
                  <a:schemeClr val="tx1"/>
                </a:solidFill>
                <a:effectLst/>
                <a:latin typeface="+mn-lt"/>
                <a:ea typeface="+mn-ea"/>
                <a:cs typeface="+mn-cs"/>
                <a:hlinkClick r:id="rId17"/>
              </a:rPr>
              <a:t>. Lamellated hyperintense synovitis: potential MR imaging sign of an infected knee arthroplasty. 2013/1; 1: 256-260</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18"/>
              </a:rPr>
              <a:t>Pons,M</a:t>
            </a:r>
            <a:r>
              <a:rPr lang="en-US" sz="1200" u="none" strike="noStrike" kern="1200" dirty="0">
                <a:solidFill>
                  <a:schemeClr val="tx1"/>
                </a:solidFill>
                <a:effectLst/>
                <a:latin typeface="+mn-lt"/>
                <a:ea typeface="+mn-ea"/>
                <a:cs typeface="+mn-cs"/>
                <a:hlinkClick r:id="rId18"/>
              </a:rPr>
              <a:t>., </a:t>
            </a:r>
            <a:r>
              <a:rPr lang="en-US" sz="1200" u="none" strike="noStrike" kern="1200" dirty="0" err="1">
                <a:solidFill>
                  <a:schemeClr val="tx1"/>
                </a:solidFill>
                <a:effectLst/>
                <a:latin typeface="+mn-lt"/>
                <a:ea typeface="+mn-ea"/>
                <a:cs typeface="+mn-cs"/>
                <a:hlinkClick r:id="rId18"/>
              </a:rPr>
              <a:t>Angles,F</a:t>
            </a:r>
            <a:r>
              <a:rPr lang="en-US" sz="1200" u="none" strike="noStrike" kern="1200" dirty="0">
                <a:solidFill>
                  <a:schemeClr val="tx1"/>
                </a:solidFill>
                <a:effectLst/>
                <a:latin typeface="+mn-lt"/>
                <a:ea typeface="+mn-ea"/>
                <a:cs typeface="+mn-cs"/>
                <a:hlinkClick r:id="rId18"/>
              </a:rPr>
              <a:t>., </a:t>
            </a:r>
            <a:r>
              <a:rPr lang="en-US" sz="1200" u="none" strike="noStrike" kern="1200" dirty="0" err="1">
                <a:solidFill>
                  <a:schemeClr val="tx1"/>
                </a:solidFill>
                <a:effectLst/>
                <a:latin typeface="+mn-lt"/>
                <a:ea typeface="+mn-ea"/>
                <a:cs typeface="+mn-cs"/>
                <a:hlinkClick r:id="rId18"/>
              </a:rPr>
              <a:t>Sanchez,C</a:t>
            </a:r>
            <a:r>
              <a:rPr lang="en-US" sz="1200" u="none" strike="noStrike" kern="1200" dirty="0">
                <a:solidFill>
                  <a:schemeClr val="tx1"/>
                </a:solidFill>
                <a:effectLst/>
                <a:latin typeface="+mn-lt"/>
                <a:ea typeface="+mn-ea"/>
                <a:cs typeface="+mn-cs"/>
                <a:hlinkClick r:id="rId18"/>
              </a:rPr>
              <a:t>., </a:t>
            </a:r>
            <a:r>
              <a:rPr lang="en-US" sz="1200" u="none" strike="noStrike" kern="1200" dirty="0" err="1">
                <a:solidFill>
                  <a:schemeClr val="tx1"/>
                </a:solidFill>
                <a:effectLst/>
                <a:latin typeface="+mn-lt"/>
                <a:ea typeface="+mn-ea"/>
                <a:cs typeface="+mn-cs"/>
                <a:hlinkClick r:id="rId18"/>
              </a:rPr>
              <a:t>Matamala,A</a:t>
            </a:r>
            <a:r>
              <a:rPr lang="en-US" sz="1200" u="none" strike="noStrike" kern="1200" dirty="0">
                <a:solidFill>
                  <a:schemeClr val="tx1"/>
                </a:solidFill>
                <a:effectLst/>
                <a:latin typeface="+mn-lt"/>
                <a:ea typeface="+mn-ea"/>
                <a:cs typeface="+mn-cs"/>
                <a:hlinkClick r:id="rId18"/>
              </a:rPr>
              <a:t>., </a:t>
            </a:r>
            <a:r>
              <a:rPr lang="en-US" sz="1200" u="none" strike="noStrike" kern="1200" dirty="0" err="1">
                <a:solidFill>
                  <a:schemeClr val="tx1"/>
                </a:solidFill>
                <a:effectLst/>
                <a:latin typeface="+mn-lt"/>
                <a:ea typeface="+mn-ea"/>
                <a:cs typeface="+mn-cs"/>
                <a:hlinkClick r:id="rId18"/>
              </a:rPr>
              <a:t>Cuchi,E</a:t>
            </a:r>
            <a:r>
              <a:rPr lang="en-US" sz="1200" u="none" strike="noStrike" kern="1200" dirty="0">
                <a:solidFill>
                  <a:schemeClr val="tx1"/>
                </a:solidFill>
                <a:effectLst/>
                <a:latin typeface="+mn-lt"/>
                <a:ea typeface="+mn-ea"/>
                <a:cs typeface="+mn-cs"/>
                <a:hlinkClick r:id="rId18"/>
              </a:rPr>
              <a:t>., </a:t>
            </a:r>
            <a:r>
              <a:rPr lang="en-US" sz="1200" u="none" strike="noStrike" kern="1200" dirty="0" err="1">
                <a:solidFill>
                  <a:schemeClr val="tx1"/>
                </a:solidFill>
                <a:effectLst/>
                <a:latin typeface="+mn-lt"/>
                <a:ea typeface="+mn-ea"/>
                <a:cs typeface="+mn-cs"/>
                <a:hlinkClick r:id="rId18"/>
              </a:rPr>
              <a:t>Salavert,M</a:t>
            </a:r>
            <a:r>
              <a:rPr lang="en-US" sz="1200" u="none" strike="noStrike" kern="1200" dirty="0">
                <a:solidFill>
                  <a:schemeClr val="tx1"/>
                </a:solidFill>
                <a:effectLst/>
                <a:latin typeface="+mn-lt"/>
                <a:ea typeface="+mn-ea"/>
                <a:cs typeface="+mn-cs"/>
                <a:hlinkClick r:id="rId18"/>
              </a:rPr>
              <a:t>., </a:t>
            </a:r>
            <a:r>
              <a:rPr lang="en-US" sz="1200" u="none" strike="noStrike" kern="1200" dirty="0" err="1">
                <a:solidFill>
                  <a:schemeClr val="tx1"/>
                </a:solidFill>
                <a:effectLst/>
                <a:latin typeface="+mn-lt"/>
                <a:ea typeface="+mn-ea"/>
                <a:cs typeface="+mn-cs"/>
                <a:hlinkClick r:id="rId18"/>
              </a:rPr>
              <a:t>Forcada,P</a:t>
            </a:r>
            <a:r>
              <a:rPr lang="en-US" sz="1200" u="none" strike="noStrike" kern="1200" dirty="0">
                <a:solidFill>
                  <a:schemeClr val="tx1"/>
                </a:solidFill>
                <a:effectLst/>
                <a:latin typeface="+mn-lt"/>
                <a:ea typeface="+mn-ea"/>
                <a:cs typeface="+mn-cs"/>
                <a:hlinkClick r:id="rId18"/>
              </a:rPr>
              <a:t>., </a:t>
            </a:r>
            <a:r>
              <a:rPr lang="en-US" sz="1200" u="none" strike="noStrike" kern="1200" dirty="0" err="1">
                <a:solidFill>
                  <a:schemeClr val="tx1"/>
                </a:solidFill>
                <a:effectLst/>
                <a:latin typeface="+mn-lt"/>
                <a:ea typeface="+mn-ea"/>
                <a:cs typeface="+mn-cs"/>
                <a:hlinkClick r:id="rId18"/>
              </a:rPr>
              <a:t>Ferrer,H</a:t>
            </a:r>
            <a:r>
              <a:rPr lang="en-US" sz="1200" u="none" strike="noStrike" kern="1200" dirty="0">
                <a:solidFill>
                  <a:schemeClr val="tx1"/>
                </a:solidFill>
                <a:effectLst/>
                <a:latin typeface="+mn-lt"/>
                <a:ea typeface="+mn-ea"/>
                <a:cs typeface="+mn-cs"/>
                <a:hlinkClick r:id="rId18"/>
              </a:rPr>
              <a:t>. Infected total hip arthroplasty--the value of intraoperative histology. Int </a:t>
            </a:r>
            <a:r>
              <a:rPr lang="en-US" sz="1200" u="none" strike="noStrike" kern="1200" dirty="0" err="1">
                <a:solidFill>
                  <a:schemeClr val="tx1"/>
                </a:solidFill>
                <a:effectLst/>
                <a:latin typeface="+mn-lt"/>
                <a:ea typeface="+mn-ea"/>
                <a:cs typeface="+mn-cs"/>
                <a:hlinkClick r:id="rId18"/>
              </a:rPr>
              <a:t>Orthop</a:t>
            </a:r>
            <a:r>
              <a:rPr lang="en-US" sz="1200" u="none" strike="noStrike" kern="1200" dirty="0">
                <a:solidFill>
                  <a:schemeClr val="tx1"/>
                </a:solidFill>
                <a:effectLst/>
                <a:latin typeface="+mn-lt"/>
                <a:ea typeface="+mn-ea"/>
                <a:cs typeface="+mn-cs"/>
                <a:hlinkClick r:id="rId18"/>
              </a:rPr>
              <a:t> 1999; 1: 34-36</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19"/>
              </a:rPr>
              <a:t>Aksoy,S.Y</a:t>
            </a:r>
            <a:r>
              <a:rPr lang="en-US" sz="1200" u="none" strike="noStrike" kern="1200" dirty="0">
                <a:solidFill>
                  <a:schemeClr val="tx1"/>
                </a:solidFill>
                <a:effectLst/>
                <a:latin typeface="+mn-lt"/>
                <a:ea typeface="+mn-ea"/>
                <a:cs typeface="+mn-cs"/>
                <a:hlinkClick r:id="rId19"/>
              </a:rPr>
              <a:t>., </a:t>
            </a:r>
            <a:r>
              <a:rPr lang="en-US" sz="1200" u="none" strike="noStrike" kern="1200" dirty="0" err="1">
                <a:solidFill>
                  <a:schemeClr val="tx1"/>
                </a:solidFill>
                <a:effectLst/>
                <a:latin typeface="+mn-lt"/>
                <a:ea typeface="+mn-ea"/>
                <a:cs typeface="+mn-cs"/>
                <a:hlinkClick r:id="rId19"/>
              </a:rPr>
              <a:t>Asa,S</a:t>
            </a:r>
            <a:r>
              <a:rPr lang="en-US" sz="1200" u="none" strike="noStrike" kern="1200" dirty="0">
                <a:solidFill>
                  <a:schemeClr val="tx1"/>
                </a:solidFill>
                <a:effectLst/>
                <a:latin typeface="+mn-lt"/>
                <a:ea typeface="+mn-ea"/>
                <a:cs typeface="+mn-cs"/>
                <a:hlinkClick r:id="rId19"/>
              </a:rPr>
              <a:t>., </a:t>
            </a:r>
            <a:r>
              <a:rPr lang="en-US" sz="1200" u="none" strike="noStrike" kern="1200" dirty="0" err="1">
                <a:solidFill>
                  <a:schemeClr val="tx1"/>
                </a:solidFill>
                <a:effectLst/>
                <a:latin typeface="+mn-lt"/>
                <a:ea typeface="+mn-ea"/>
                <a:cs typeface="+mn-cs"/>
                <a:hlinkClick r:id="rId19"/>
              </a:rPr>
              <a:t>Ozhan,M</a:t>
            </a:r>
            <a:r>
              <a:rPr lang="en-US" sz="1200" u="none" strike="noStrike" kern="1200" dirty="0">
                <a:solidFill>
                  <a:schemeClr val="tx1"/>
                </a:solidFill>
                <a:effectLst/>
                <a:latin typeface="+mn-lt"/>
                <a:ea typeface="+mn-ea"/>
                <a:cs typeface="+mn-cs"/>
                <a:hlinkClick r:id="rId19"/>
              </a:rPr>
              <a:t>., </a:t>
            </a:r>
            <a:r>
              <a:rPr lang="en-US" sz="1200" u="none" strike="noStrike" kern="1200" dirty="0" err="1">
                <a:solidFill>
                  <a:schemeClr val="tx1"/>
                </a:solidFill>
                <a:effectLst/>
                <a:latin typeface="+mn-lt"/>
                <a:ea typeface="+mn-ea"/>
                <a:cs typeface="+mn-cs"/>
                <a:hlinkClick r:id="rId19"/>
              </a:rPr>
              <a:t>Ocak,M</a:t>
            </a:r>
            <a:r>
              <a:rPr lang="en-US" sz="1200" u="none" strike="noStrike" kern="1200" dirty="0">
                <a:solidFill>
                  <a:schemeClr val="tx1"/>
                </a:solidFill>
                <a:effectLst/>
                <a:latin typeface="+mn-lt"/>
                <a:ea typeface="+mn-ea"/>
                <a:cs typeface="+mn-cs"/>
                <a:hlinkClick r:id="rId19"/>
              </a:rPr>
              <a:t>., </a:t>
            </a:r>
            <a:r>
              <a:rPr lang="en-US" sz="1200" u="none" strike="noStrike" kern="1200" dirty="0" err="1">
                <a:solidFill>
                  <a:schemeClr val="tx1"/>
                </a:solidFill>
                <a:effectLst/>
                <a:latin typeface="+mn-lt"/>
                <a:ea typeface="+mn-ea"/>
                <a:cs typeface="+mn-cs"/>
                <a:hlinkClick r:id="rId19"/>
              </a:rPr>
              <a:t>Sager,M.S</a:t>
            </a:r>
            <a:r>
              <a:rPr lang="en-US" sz="1200" u="none" strike="noStrike" kern="1200" dirty="0">
                <a:solidFill>
                  <a:schemeClr val="tx1"/>
                </a:solidFill>
                <a:effectLst/>
                <a:latin typeface="+mn-lt"/>
                <a:ea typeface="+mn-ea"/>
                <a:cs typeface="+mn-cs"/>
                <a:hlinkClick r:id="rId19"/>
              </a:rPr>
              <a:t>., </a:t>
            </a:r>
            <a:r>
              <a:rPr lang="en-US" sz="1200" u="none" strike="noStrike" kern="1200" dirty="0" err="1">
                <a:solidFill>
                  <a:schemeClr val="tx1"/>
                </a:solidFill>
                <a:effectLst/>
                <a:latin typeface="+mn-lt"/>
                <a:ea typeface="+mn-ea"/>
                <a:cs typeface="+mn-cs"/>
                <a:hlinkClick r:id="rId19"/>
              </a:rPr>
              <a:t>Erkan,M.E</a:t>
            </a:r>
            <a:r>
              <a:rPr lang="en-US" sz="1200" u="none" strike="noStrike" kern="1200" dirty="0">
                <a:solidFill>
                  <a:schemeClr val="tx1"/>
                </a:solidFill>
                <a:effectLst/>
                <a:latin typeface="+mn-lt"/>
                <a:ea typeface="+mn-ea"/>
                <a:cs typeface="+mn-cs"/>
                <a:hlinkClick r:id="rId19"/>
              </a:rPr>
              <a:t>., </a:t>
            </a:r>
            <a:r>
              <a:rPr lang="en-US" sz="1200" u="none" strike="noStrike" kern="1200" dirty="0" err="1">
                <a:solidFill>
                  <a:schemeClr val="tx1"/>
                </a:solidFill>
                <a:effectLst/>
                <a:latin typeface="+mn-lt"/>
                <a:ea typeface="+mn-ea"/>
                <a:cs typeface="+mn-cs"/>
                <a:hlinkClick r:id="rId19"/>
              </a:rPr>
              <a:t>Halac,M</a:t>
            </a:r>
            <a:r>
              <a:rPr lang="en-US" sz="1200" u="none" strike="noStrike" kern="1200" dirty="0">
                <a:solidFill>
                  <a:schemeClr val="tx1"/>
                </a:solidFill>
                <a:effectLst/>
                <a:latin typeface="+mn-lt"/>
                <a:ea typeface="+mn-ea"/>
                <a:cs typeface="+mn-cs"/>
                <a:hlinkClick r:id="rId19"/>
              </a:rPr>
              <a:t>., </a:t>
            </a:r>
            <a:r>
              <a:rPr lang="en-US" sz="1200" u="none" strike="noStrike" kern="1200" dirty="0" err="1">
                <a:solidFill>
                  <a:schemeClr val="tx1"/>
                </a:solidFill>
                <a:effectLst/>
                <a:latin typeface="+mn-lt"/>
                <a:ea typeface="+mn-ea"/>
                <a:cs typeface="+mn-cs"/>
                <a:hlinkClick r:id="rId19"/>
              </a:rPr>
              <a:t>Kabasakal,L</a:t>
            </a:r>
            <a:r>
              <a:rPr lang="en-US" sz="1200" u="none" strike="noStrike" kern="1200" dirty="0">
                <a:solidFill>
                  <a:schemeClr val="tx1"/>
                </a:solidFill>
                <a:effectLst/>
                <a:latin typeface="+mn-lt"/>
                <a:ea typeface="+mn-ea"/>
                <a:cs typeface="+mn-cs"/>
                <a:hlinkClick r:id="rId19"/>
              </a:rPr>
              <a:t>., </a:t>
            </a:r>
            <a:r>
              <a:rPr lang="en-US" sz="1200" u="none" strike="noStrike" kern="1200" dirty="0" err="1">
                <a:solidFill>
                  <a:schemeClr val="tx1"/>
                </a:solidFill>
                <a:effectLst/>
                <a:latin typeface="+mn-lt"/>
                <a:ea typeface="+mn-ea"/>
                <a:cs typeface="+mn-cs"/>
                <a:hlinkClick r:id="rId19"/>
              </a:rPr>
              <a:t>Sonmezoglu,K</a:t>
            </a:r>
            <a:r>
              <a:rPr lang="en-US" sz="1200" u="none" strike="noStrike" kern="1200" dirty="0">
                <a:solidFill>
                  <a:schemeClr val="tx1"/>
                </a:solidFill>
                <a:effectLst/>
                <a:latin typeface="+mn-lt"/>
                <a:ea typeface="+mn-ea"/>
                <a:cs typeface="+mn-cs"/>
                <a:hlinkClick r:id="rId19"/>
              </a:rPr>
              <a:t>., </a:t>
            </a:r>
            <a:r>
              <a:rPr lang="en-US" sz="1200" u="none" strike="noStrike" kern="1200" dirty="0" err="1">
                <a:solidFill>
                  <a:schemeClr val="tx1"/>
                </a:solidFill>
                <a:effectLst/>
                <a:latin typeface="+mn-lt"/>
                <a:ea typeface="+mn-ea"/>
                <a:cs typeface="+mn-cs"/>
                <a:hlinkClick r:id="rId19"/>
              </a:rPr>
              <a:t>Kanmaz,B</a:t>
            </a:r>
            <a:r>
              <a:rPr lang="en-US" sz="1200" u="none" strike="noStrike" kern="1200" dirty="0">
                <a:solidFill>
                  <a:schemeClr val="tx1"/>
                </a:solidFill>
                <a:effectLst/>
                <a:latin typeface="+mn-lt"/>
                <a:ea typeface="+mn-ea"/>
                <a:cs typeface="+mn-cs"/>
                <a:hlinkClick r:id="rId19"/>
              </a:rPr>
              <a:t>. FDG and FDG-labelled leucocyte PET/CT in the imaging of prosthetic joint infection. Eur J </a:t>
            </a:r>
            <a:r>
              <a:rPr lang="en-US" sz="1200" u="none" strike="noStrike" kern="1200" dirty="0" err="1">
                <a:solidFill>
                  <a:schemeClr val="tx1"/>
                </a:solidFill>
                <a:effectLst/>
                <a:latin typeface="+mn-lt"/>
                <a:ea typeface="+mn-ea"/>
                <a:cs typeface="+mn-cs"/>
                <a:hlinkClick r:id="rId19"/>
              </a:rPr>
              <a:t>Nucl.Med</a:t>
            </a:r>
            <a:r>
              <a:rPr lang="en-US" sz="1200" u="none" strike="noStrike" kern="1200" dirty="0">
                <a:solidFill>
                  <a:schemeClr val="tx1"/>
                </a:solidFill>
                <a:effectLst/>
                <a:latin typeface="+mn-lt"/>
                <a:ea typeface="+mn-ea"/>
                <a:cs typeface="+mn-cs"/>
                <a:hlinkClick r:id="rId19"/>
              </a:rPr>
              <a:t> Mol Imaging 2014/3; 3: 556-564</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20"/>
              </a:rPr>
              <a:t>Battaglia,M</a:t>
            </a:r>
            <a:r>
              <a:rPr lang="en-US" sz="1200" u="none" strike="noStrike" kern="1200" dirty="0">
                <a:solidFill>
                  <a:schemeClr val="tx1"/>
                </a:solidFill>
                <a:effectLst/>
                <a:latin typeface="+mn-lt"/>
                <a:ea typeface="+mn-ea"/>
                <a:cs typeface="+mn-cs"/>
                <a:hlinkClick r:id="rId20"/>
              </a:rPr>
              <a:t>., </a:t>
            </a:r>
            <a:r>
              <a:rPr lang="en-US" sz="1200" u="none" strike="noStrike" kern="1200" dirty="0" err="1">
                <a:solidFill>
                  <a:schemeClr val="tx1"/>
                </a:solidFill>
                <a:effectLst/>
                <a:latin typeface="+mn-lt"/>
                <a:ea typeface="+mn-ea"/>
                <a:cs typeface="+mn-cs"/>
                <a:hlinkClick r:id="rId20"/>
              </a:rPr>
              <a:t>Vannini,F</a:t>
            </a:r>
            <a:r>
              <a:rPr lang="en-US" sz="1200" u="none" strike="noStrike" kern="1200" dirty="0">
                <a:solidFill>
                  <a:schemeClr val="tx1"/>
                </a:solidFill>
                <a:effectLst/>
                <a:latin typeface="+mn-lt"/>
                <a:ea typeface="+mn-ea"/>
                <a:cs typeface="+mn-cs"/>
                <a:hlinkClick r:id="rId20"/>
              </a:rPr>
              <a:t>., </a:t>
            </a:r>
            <a:r>
              <a:rPr lang="en-US" sz="1200" u="none" strike="noStrike" kern="1200" dirty="0" err="1">
                <a:solidFill>
                  <a:schemeClr val="tx1"/>
                </a:solidFill>
                <a:effectLst/>
                <a:latin typeface="+mn-lt"/>
                <a:ea typeface="+mn-ea"/>
                <a:cs typeface="+mn-cs"/>
                <a:hlinkClick r:id="rId20"/>
              </a:rPr>
              <a:t>Guaraldi,F</a:t>
            </a:r>
            <a:r>
              <a:rPr lang="en-US" sz="1200" u="none" strike="noStrike" kern="1200" dirty="0">
                <a:solidFill>
                  <a:schemeClr val="tx1"/>
                </a:solidFill>
                <a:effectLst/>
                <a:latin typeface="+mn-lt"/>
                <a:ea typeface="+mn-ea"/>
                <a:cs typeface="+mn-cs"/>
                <a:hlinkClick r:id="rId20"/>
              </a:rPr>
              <a:t>., </a:t>
            </a:r>
            <a:r>
              <a:rPr lang="en-US" sz="1200" u="none" strike="noStrike" kern="1200" dirty="0" err="1">
                <a:solidFill>
                  <a:schemeClr val="tx1"/>
                </a:solidFill>
                <a:effectLst/>
                <a:latin typeface="+mn-lt"/>
                <a:ea typeface="+mn-ea"/>
                <a:cs typeface="+mn-cs"/>
                <a:hlinkClick r:id="rId20"/>
              </a:rPr>
              <a:t>Rossi,G</a:t>
            </a:r>
            <a:r>
              <a:rPr lang="en-US" sz="1200" u="none" strike="noStrike" kern="1200" dirty="0">
                <a:solidFill>
                  <a:schemeClr val="tx1"/>
                </a:solidFill>
                <a:effectLst/>
                <a:latin typeface="+mn-lt"/>
                <a:ea typeface="+mn-ea"/>
                <a:cs typeface="+mn-cs"/>
                <a:hlinkClick r:id="rId20"/>
              </a:rPr>
              <a:t>., </a:t>
            </a:r>
            <a:r>
              <a:rPr lang="en-US" sz="1200" u="none" strike="noStrike" kern="1200" dirty="0" err="1">
                <a:solidFill>
                  <a:schemeClr val="tx1"/>
                </a:solidFill>
                <a:effectLst/>
                <a:latin typeface="+mn-lt"/>
                <a:ea typeface="+mn-ea"/>
                <a:cs typeface="+mn-cs"/>
                <a:hlinkClick r:id="rId20"/>
              </a:rPr>
              <a:t>Biondi,F</a:t>
            </a:r>
            <a:r>
              <a:rPr lang="en-US" sz="1200" u="none" strike="noStrike" kern="1200" dirty="0">
                <a:solidFill>
                  <a:schemeClr val="tx1"/>
                </a:solidFill>
                <a:effectLst/>
                <a:latin typeface="+mn-lt"/>
                <a:ea typeface="+mn-ea"/>
                <a:cs typeface="+mn-cs"/>
                <a:hlinkClick r:id="rId20"/>
              </a:rPr>
              <a:t>., </a:t>
            </a:r>
            <a:r>
              <a:rPr lang="en-US" sz="1200" u="none" strike="noStrike" kern="1200" dirty="0" err="1">
                <a:solidFill>
                  <a:schemeClr val="tx1"/>
                </a:solidFill>
                <a:effectLst/>
                <a:latin typeface="+mn-lt"/>
                <a:ea typeface="+mn-ea"/>
                <a:cs typeface="+mn-cs"/>
                <a:hlinkClick r:id="rId20"/>
              </a:rPr>
              <a:t>Sudanese,A</a:t>
            </a:r>
            <a:r>
              <a:rPr lang="en-US" sz="1200" u="none" strike="noStrike" kern="1200" dirty="0">
                <a:solidFill>
                  <a:schemeClr val="tx1"/>
                </a:solidFill>
                <a:effectLst/>
                <a:latin typeface="+mn-lt"/>
                <a:ea typeface="+mn-ea"/>
                <a:cs typeface="+mn-cs"/>
                <a:hlinkClick r:id="rId20"/>
              </a:rPr>
              <a:t>. Validity of preoperative ultrasound-guided aspiration in the revision of hip prosthesis. Ultrasound Med Biol 2011/12; 12: 1977-1983</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21"/>
              </a:rPr>
              <a:t>Bernard,L</a:t>
            </a:r>
            <a:r>
              <a:rPr lang="en-US" sz="1200" u="none" strike="noStrike" kern="1200" dirty="0">
                <a:solidFill>
                  <a:schemeClr val="tx1"/>
                </a:solidFill>
                <a:effectLst/>
                <a:latin typeface="+mn-lt"/>
                <a:ea typeface="+mn-ea"/>
                <a:cs typeface="+mn-cs"/>
                <a:hlinkClick r:id="rId21"/>
              </a:rPr>
              <a:t>., </a:t>
            </a:r>
            <a:r>
              <a:rPr lang="en-US" sz="1200" u="none" strike="noStrike" kern="1200" dirty="0" err="1">
                <a:solidFill>
                  <a:schemeClr val="tx1"/>
                </a:solidFill>
                <a:effectLst/>
                <a:latin typeface="+mn-lt"/>
                <a:ea typeface="+mn-ea"/>
                <a:cs typeface="+mn-cs"/>
                <a:hlinkClick r:id="rId21"/>
              </a:rPr>
              <a:t>Lubbeke,A</a:t>
            </a:r>
            <a:r>
              <a:rPr lang="en-US" sz="1200" u="none" strike="noStrike" kern="1200" dirty="0">
                <a:solidFill>
                  <a:schemeClr val="tx1"/>
                </a:solidFill>
                <a:effectLst/>
                <a:latin typeface="+mn-lt"/>
                <a:ea typeface="+mn-ea"/>
                <a:cs typeface="+mn-cs"/>
                <a:hlinkClick r:id="rId21"/>
              </a:rPr>
              <a:t>., </a:t>
            </a:r>
            <a:r>
              <a:rPr lang="en-US" sz="1200" u="none" strike="noStrike" kern="1200" dirty="0" err="1">
                <a:solidFill>
                  <a:schemeClr val="tx1"/>
                </a:solidFill>
                <a:effectLst/>
                <a:latin typeface="+mn-lt"/>
                <a:ea typeface="+mn-ea"/>
                <a:cs typeface="+mn-cs"/>
                <a:hlinkClick r:id="rId21"/>
              </a:rPr>
              <a:t>Stern,R</a:t>
            </a:r>
            <a:r>
              <a:rPr lang="en-US" sz="1200" u="none" strike="noStrike" kern="1200" dirty="0">
                <a:solidFill>
                  <a:schemeClr val="tx1"/>
                </a:solidFill>
                <a:effectLst/>
                <a:latin typeface="+mn-lt"/>
                <a:ea typeface="+mn-ea"/>
                <a:cs typeface="+mn-cs"/>
                <a:hlinkClick r:id="rId21"/>
              </a:rPr>
              <a:t>., </a:t>
            </a:r>
            <a:r>
              <a:rPr lang="en-US" sz="1200" u="none" strike="noStrike" kern="1200" dirty="0" err="1">
                <a:solidFill>
                  <a:schemeClr val="tx1"/>
                </a:solidFill>
                <a:effectLst/>
                <a:latin typeface="+mn-lt"/>
                <a:ea typeface="+mn-ea"/>
                <a:cs typeface="+mn-cs"/>
                <a:hlinkClick r:id="rId21"/>
              </a:rPr>
              <a:t>Bru,J.P</a:t>
            </a:r>
            <a:r>
              <a:rPr lang="en-US" sz="1200" u="none" strike="noStrike" kern="1200" dirty="0">
                <a:solidFill>
                  <a:schemeClr val="tx1"/>
                </a:solidFill>
                <a:effectLst/>
                <a:latin typeface="+mn-lt"/>
                <a:ea typeface="+mn-ea"/>
                <a:cs typeface="+mn-cs"/>
                <a:hlinkClick r:id="rId21"/>
              </a:rPr>
              <a:t>., </a:t>
            </a:r>
            <a:r>
              <a:rPr lang="en-US" sz="1200" u="none" strike="noStrike" kern="1200" dirty="0" err="1">
                <a:solidFill>
                  <a:schemeClr val="tx1"/>
                </a:solidFill>
                <a:effectLst/>
                <a:latin typeface="+mn-lt"/>
                <a:ea typeface="+mn-ea"/>
                <a:cs typeface="+mn-cs"/>
                <a:hlinkClick r:id="rId21"/>
              </a:rPr>
              <a:t>Feron,J.M</a:t>
            </a:r>
            <a:r>
              <a:rPr lang="en-US" sz="1200" u="none" strike="noStrike" kern="1200" dirty="0">
                <a:solidFill>
                  <a:schemeClr val="tx1"/>
                </a:solidFill>
                <a:effectLst/>
                <a:latin typeface="+mn-lt"/>
                <a:ea typeface="+mn-ea"/>
                <a:cs typeface="+mn-cs"/>
                <a:hlinkClick r:id="rId21"/>
              </a:rPr>
              <a:t>., </a:t>
            </a:r>
            <a:r>
              <a:rPr lang="en-US" sz="1200" u="none" strike="noStrike" kern="1200" dirty="0" err="1">
                <a:solidFill>
                  <a:schemeClr val="tx1"/>
                </a:solidFill>
                <a:effectLst/>
                <a:latin typeface="+mn-lt"/>
                <a:ea typeface="+mn-ea"/>
                <a:cs typeface="+mn-cs"/>
                <a:hlinkClick r:id="rId21"/>
              </a:rPr>
              <a:t>Peyramond,D</a:t>
            </a:r>
            <a:r>
              <a:rPr lang="en-US" sz="1200" u="none" strike="noStrike" kern="1200" dirty="0">
                <a:solidFill>
                  <a:schemeClr val="tx1"/>
                </a:solidFill>
                <a:effectLst/>
                <a:latin typeface="+mn-lt"/>
                <a:ea typeface="+mn-ea"/>
                <a:cs typeface="+mn-cs"/>
                <a:hlinkClick r:id="rId21"/>
              </a:rPr>
              <a:t>., </a:t>
            </a:r>
            <a:r>
              <a:rPr lang="en-US" sz="1200" u="none" strike="noStrike" kern="1200" dirty="0" err="1">
                <a:solidFill>
                  <a:schemeClr val="tx1"/>
                </a:solidFill>
                <a:effectLst/>
                <a:latin typeface="+mn-lt"/>
                <a:ea typeface="+mn-ea"/>
                <a:cs typeface="+mn-cs"/>
                <a:hlinkClick r:id="rId21"/>
              </a:rPr>
              <a:t>Denormandie,P</a:t>
            </a:r>
            <a:r>
              <a:rPr lang="en-US" sz="1200" u="none" strike="noStrike" kern="1200" dirty="0">
                <a:solidFill>
                  <a:schemeClr val="tx1"/>
                </a:solidFill>
                <a:effectLst/>
                <a:latin typeface="+mn-lt"/>
                <a:ea typeface="+mn-ea"/>
                <a:cs typeface="+mn-cs"/>
                <a:hlinkClick r:id="rId21"/>
              </a:rPr>
              <a:t>., </a:t>
            </a:r>
            <a:r>
              <a:rPr lang="en-US" sz="1200" u="none" strike="noStrike" kern="1200" dirty="0" err="1">
                <a:solidFill>
                  <a:schemeClr val="tx1"/>
                </a:solidFill>
                <a:effectLst/>
                <a:latin typeface="+mn-lt"/>
                <a:ea typeface="+mn-ea"/>
                <a:cs typeface="+mn-cs"/>
                <a:hlinkClick r:id="rId21"/>
              </a:rPr>
              <a:t>Arvieux,C</a:t>
            </a:r>
            <a:r>
              <a:rPr lang="en-US" sz="1200" u="none" strike="noStrike" kern="1200" dirty="0">
                <a:solidFill>
                  <a:schemeClr val="tx1"/>
                </a:solidFill>
                <a:effectLst/>
                <a:latin typeface="+mn-lt"/>
                <a:ea typeface="+mn-ea"/>
                <a:cs typeface="+mn-cs"/>
                <a:hlinkClick r:id="rId21"/>
              </a:rPr>
              <a:t>., </a:t>
            </a:r>
            <a:r>
              <a:rPr lang="en-US" sz="1200" u="none" strike="noStrike" kern="1200" dirty="0" err="1">
                <a:solidFill>
                  <a:schemeClr val="tx1"/>
                </a:solidFill>
                <a:effectLst/>
                <a:latin typeface="+mn-lt"/>
                <a:ea typeface="+mn-ea"/>
                <a:cs typeface="+mn-cs"/>
                <a:hlinkClick r:id="rId21"/>
              </a:rPr>
              <a:t>Chirouze,C</a:t>
            </a:r>
            <a:r>
              <a:rPr lang="en-US" sz="1200" u="none" strike="noStrike" kern="1200" dirty="0">
                <a:solidFill>
                  <a:schemeClr val="tx1"/>
                </a:solidFill>
                <a:effectLst/>
                <a:latin typeface="+mn-lt"/>
                <a:ea typeface="+mn-ea"/>
                <a:cs typeface="+mn-cs"/>
                <a:hlinkClick r:id="rId21"/>
              </a:rPr>
              <a:t>., </a:t>
            </a:r>
            <a:r>
              <a:rPr lang="en-US" sz="1200" u="none" strike="noStrike" kern="1200" dirty="0" err="1">
                <a:solidFill>
                  <a:schemeClr val="tx1"/>
                </a:solidFill>
                <a:effectLst/>
                <a:latin typeface="+mn-lt"/>
                <a:ea typeface="+mn-ea"/>
                <a:cs typeface="+mn-cs"/>
                <a:hlinkClick r:id="rId21"/>
              </a:rPr>
              <a:t>Perronne,C</a:t>
            </a:r>
            <a:r>
              <a:rPr lang="en-US" sz="1200" u="none" strike="noStrike" kern="1200" dirty="0">
                <a:solidFill>
                  <a:schemeClr val="tx1"/>
                </a:solidFill>
                <a:effectLst/>
                <a:latin typeface="+mn-lt"/>
                <a:ea typeface="+mn-ea"/>
                <a:cs typeface="+mn-cs"/>
                <a:hlinkClick r:id="rId21"/>
              </a:rPr>
              <a:t>., </a:t>
            </a:r>
            <a:r>
              <a:rPr lang="en-US" sz="1200" u="none" strike="noStrike" kern="1200" dirty="0" err="1">
                <a:solidFill>
                  <a:schemeClr val="tx1"/>
                </a:solidFill>
                <a:effectLst/>
                <a:latin typeface="+mn-lt"/>
                <a:ea typeface="+mn-ea"/>
                <a:cs typeface="+mn-cs"/>
                <a:hlinkClick r:id="rId21"/>
              </a:rPr>
              <a:t>Hoffmeyer,P</a:t>
            </a:r>
            <a:r>
              <a:rPr lang="en-US" sz="1200" u="none" strike="noStrike" kern="1200" dirty="0">
                <a:solidFill>
                  <a:schemeClr val="tx1"/>
                </a:solidFill>
                <a:effectLst/>
                <a:latin typeface="+mn-lt"/>
                <a:ea typeface="+mn-ea"/>
                <a:cs typeface="+mn-cs"/>
                <a:hlinkClick r:id="rId21"/>
              </a:rPr>
              <a:t>. Value of preoperative investigations in diagnosing prosthetic joint infection: retrospective cohort study and literature review. </a:t>
            </a:r>
            <a:r>
              <a:rPr lang="en-US" sz="1200" u="none" strike="noStrike" kern="1200" dirty="0" err="1">
                <a:solidFill>
                  <a:schemeClr val="tx1"/>
                </a:solidFill>
                <a:effectLst/>
                <a:latin typeface="+mn-lt"/>
                <a:ea typeface="+mn-ea"/>
                <a:cs typeface="+mn-cs"/>
                <a:hlinkClick r:id="rId21"/>
              </a:rPr>
              <a:t>Scand.J</a:t>
            </a:r>
            <a:r>
              <a:rPr lang="en-US" sz="1200" u="none" strike="noStrike" kern="1200" dirty="0">
                <a:solidFill>
                  <a:schemeClr val="tx1"/>
                </a:solidFill>
                <a:effectLst/>
                <a:latin typeface="+mn-lt"/>
                <a:ea typeface="+mn-ea"/>
                <a:cs typeface="+mn-cs"/>
                <a:hlinkClick r:id="rId21"/>
              </a:rPr>
              <a:t> </a:t>
            </a:r>
            <a:r>
              <a:rPr lang="en-US" sz="1200" u="none" strike="noStrike" kern="1200" dirty="0" err="1">
                <a:solidFill>
                  <a:schemeClr val="tx1"/>
                </a:solidFill>
                <a:effectLst/>
                <a:latin typeface="+mn-lt"/>
                <a:ea typeface="+mn-ea"/>
                <a:cs typeface="+mn-cs"/>
                <a:hlinkClick r:id="rId21"/>
              </a:rPr>
              <a:t>Infect.Dis</a:t>
            </a:r>
            <a:r>
              <a:rPr lang="en-US" sz="1200" u="none" strike="noStrike" kern="1200" dirty="0">
                <a:solidFill>
                  <a:schemeClr val="tx1"/>
                </a:solidFill>
                <a:effectLst/>
                <a:latin typeface="+mn-lt"/>
                <a:ea typeface="+mn-ea"/>
                <a:cs typeface="+mn-cs"/>
                <a:hlinkClick r:id="rId21"/>
              </a:rPr>
              <a:t> 2004; 6: 410-416</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22"/>
              </a:rPr>
              <a:t>Rand,J.A</a:t>
            </a:r>
            <a:r>
              <a:rPr lang="en-US" sz="1200" u="none" strike="noStrike" kern="1200" dirty="0">
                <a:solidFill>
                  <a:schemeClr val="tx1"/>
                </a:solidFill>
                <a:effectLst/>
                <a:latin typeface="+mn-lt"/>
                <a:ea typeface="+mn-ea"/>
                <a:cs typeface="+mn-cs"/>
                <a:hlinkClick r:id="rId22"/>
              </a:rPr>
              <a:t>., </a:t>
            </a:r>
            <a:r>
              <a:rPr lang="en-US" sz="1200" u="none" strike="noStrike" kern="1200" dirty="0" err="1">
                <a:solidFill>
                  <a:schemeClr val="tx1"/>
                </a:solidFill>
                <a:effectLst/>
                <a:latin typeface="+mn-lt"/>
                <a:ea typeface="+mn-ea"/>
                <a:cs typeface="+mn-cs"/>
                <a:hlinkClick r:id="rId22"/>
              </a:rPr>
              <a:t>Brown,M.L</a:t>
            </a:r>
            <a:r>
              <a:rPr lang="en-US" sz="1200" u="none" strike="noStrike" kern="1200" dirty="0">
                <a:solidFill>
                  <a:schemeClr val="tx1"/>
                </a:solidFill>
                <a:effectLst/>
                <a:latin typeface="+mn-lt"/>
                <a:ea typeface="+mn-ea"/>
                <a:cs typeface="+mn-cs"/>
                <a:hlinkClick r:id="rId22"/>
              </a:rPr>
              <a:t>. The value of indium 111 leukocyte scanning in the evaluation of painful or infected total knee arthroplasties. Clin </a:t>
            </a:r>
            <a:r>
              <a:rPr lang="en-US" sz="1200" u="none" strike="noStrike" kern="1200" dirty="0" err="1">
                <a:solidFill>
                  <a:schemeClr val="tx1"/>
                </a:solidFill>
                <a:effectLst/>
                <a:latin typeface="+mn-lt"/>
                <a:ea typeface="+mn-ea"/>
                <a:cs typeface="+mn-cs"/>
                <a:hlinkClick r:id="rId22"/>
              </a:rPr>
              <a:t>Orthop</a:t>
            </a:r>
            <a:r>
              <a:rPr lang="en-US" sz="1200" u="none" strike="noStrike" kern="1200" dirty="0">
                <a:solidFill>
                  <a:schemeClr val="tx1"/>
                </a:solidFill>
                <a:effectLst/>
                <a:latin typeface="+mn-lt"/>
                <a:ea typeface="+mn-ea"/>
                <a:cs typeface="+mn-cs"/>
                <a:hlinkClick r:id="rId22"/>
              </a:rPr>
              <a:t> </a:t>
            </a:r>
            <a:r>
              <a:rPr lang="en-US" sz="1200" u="none" strike="noStrike" kern="1200" dirty="0" err="1">
                <a:solidFill>
                  <a:schemeClr val="tx1"/>
                </a:solidFill>
                <a:effectLst/>
                <a:latin typeface="+mn-lt"/>
                <a:ea typeface="+mn-ea"/>
                <a:cs typeface="+mn-cs"/>
                <a:hlinkClick r:id="rId22"/>
              </a:rPr>
              <a:t>Relat</a:t>
            </a:r>
            <a:r>
              <a:rPr lang="en-US" sz="1200" u="none" strike="noStrike" kern="1200" dirty="0">
                <a:solidFill>
                  <a:schemeClr val="tx1"/>
                </a:solidFill>
                <a:effectLst/>
                <a:latin typeface="+mn-lt"/>
                <a:ea typeface="+mn-ea"/>
                <a:cs typeface="+mn-cs"/>
                <a:hlinkClick r:id="rId22"/>
              </a:rPr>
              <a:t> Res 1990/10; 259: 179-182</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23"/>
              </a:rPr>
              <a:t>Scher,D.M</a:t>
            </a:r>
            <a:r>
              <a:rPr lang="en-US" sz="1200" u="none" strike="noStrike" kern="1200" dirty="0">
                <a:solidFill>
                  <a:schemeClr val="tx1"/>
                </a:solidFill>
                <a:effectLst/>
                <a:latin typeface="+mn-lt"/>
                <a:ea typeface="+mn-ea"/>
                <a:cs typeface="+mn-cs"/>
                <a:hlinkClick r:id="rId23"/>
              </a:rPr>
              <a:t>., </a:t>
            </a:r>
            <a:r>
              <a:rPr lang="en-US" sz="1200" u="none" strike="noStrike" kern="1200" dirty="0" err="1">
                <a:solidFill>
                  <a:schemeClr val="tx1"/>
                </a:solidFill>
                <a:effectLst/>
                <a:latin typeface="+mn-lt"/>
                <a:ea typeface="+mn-ea"/>
                <a:cs typeface="+mn-cs"/>
                <a:hlinkClick r:id="rId23"/>
              </a:rPr>
              <a:t>Pak,K</a:t>
            </a:r>
            <a:r>
              <a:rPr lang="en-US" sz="1200" u="none" strike="noStrike" kern="1200" dirty="0">
                <a:solidFill>
                  <a:schemeClr val="tx1"/>
                </a:solidFill>
                <a:effectLst/>
                <a:latin typeface="+mn-lt"/>
                <a:ea typeface="+mn-ea"/>
                <a:cs typeface="+mn-cs"/>
                <a:hlinkClick r:id="rId23"/>
              </a:rPr>
              <a:t>., </a:t>
            </a:r>
            <a:r>
              <a:rPr lang="en-US" sz="1200" u="none" strike="noStrike" kern="1200" dirty="0" err="1">
                <a:solidFill>
                  <a:schemeClr val="tx1"/>
                </a:solidFill>
                <a:effectLst/>
                <a:latin typeface="+mn-lt"/>
                <a:ea typeface="+mn-ea"/>
                <a:cs typeface="+mn-cs"/>
                <a:hlinkClick r:id="rId23"/>
              </a:rPr>
              <a:t>Lonner,J.H</a:t>
            </a:r>
            <a:r>
              <a:rPr lang="en-US" sz="1200" u="none" strike="noStrike" kern="1200" dirty="0">
                <a:solidFill>
                  <a:schemeClr val="tx1"/>
                </a:solidFill>
                <a:effectLst/>
                <a:latin typeface="+mn-lt"/>
                <a:ea typeface="+mn-ea"/>
                <a:cs typeface="+mn-cs"/>
                <a:hlinkClick r:id="rId23"/>
              </a:rPr>
              <a:t>., </a:t>
            </a:r>
            <a:r>
              <a:rPr lang="en-US" sz="1200" u="none" strike="noStrike" kern="1200" dirty="0" err="1">
                <a:solidFill>
                  <a:schemeClr val="tx1"/>
                </a:solidFill>
                <a:effectLst/>
                <a:latin typeface="+mn-lt"/>
                <a:ea typeface="+mn-ea"/>
                <a:cs typeface="+mn-cs"/>
                <a:hlinkClick r:id="rId23"/>
              </a:rPr>
              <a:t>Finkel,J.E</a:t>
            </a:r>
            <a:r>
              <a:rPr lang="en-US" sz="1200" u="none" strike="noStrike" kern="1200" dirty="0">
                <a:solidFill>
                  <a:schemeClr val="tx1"/>
                </a:solidFill>
                <a:effectLst/>
                <a:latin typeface="+mn-lt"/>
                <a:ea typeface="+mn-ea"/>
                <a:cs typeface="+mn-cs"/>
                <a:hlinkClick r:id="rId23"/>
              </a:rPr>
              <a:t>., </a:t>
            </a:r>
            <a:r>
              <a:rPr lang="en-US" sz="1200" u="none" strike="noStrike" kern="1200" dirty="0" err="1">
                <a:solidFill>
                  <a:schemeClr val="tx1"/>
                </a:solidFill>
                <a:effectLst/>
                <a:latin typeface="+mn-lt"/>
                <a:ea typeface="+mn-ea"/>
                <a:cs typeface="+mn-cs"/>
                <a:hlinkClick r:id="rId23"/>
              </a:rPr>
              <a:t>Zuckerman,J.D</a:t>
            </a:r>
            <a:r>
              <a:rPr lang="en-US" sz="1200" u="none" strike="noStrike" kern="1200" dirty="0">
                <a:solidFill>
                  <a:schemeClr val="tx1"/>
                </a:solidFill>
                <a:effectLst/>
                <a:latin typeface="+mn-lt"/>
                <a:ea typeface="+mn-ea"/>
                <a:cs typeface="+mn-cs"/>
                <a:hlinkClick r:id="rId23"/>
              </a:rPr>
              <a:t>., Di </a:t>
            </a:r>
            <a:r>
              <a:rPr lang="en-US" sz="1200" u="none" strike="noStrike" kern="1200" dirty="0" err="1">
                <a:solidFill>
                  <a:schemeClr val="tx1"/>
                </a:solidFill>
                <a:effectLst/>
                <a:latin typeface="+mn-lt"/>
                <a:ea typeface="+mn-ea"/>
                <a:cs typeface="+mn-cs"/>
                <a:hlinkClick r:id="rId23"/>
              </a:rPr>
              <a:t>Cesare,P.E</a:t>
            </a:r>
            <a:r>
              <a:rPr lang="en-US" sz="1200" u="none" strike="noStrike" kern="1200" dirty="0">
                <a:solidFill>
                  <a:schemeClr val="tx1"/>
                </a:solidFill>
                <a:effectLst/>
                <a:latin typeface="+mn-lt"/>
                <a:ea typeface="+mn-ea"/>
                <a:cs typeface="+mn-cs"/>
                <a:hlinkClick r:id="rId23"/>
              </a:rPr>
              <a:t>. The predictive value of indium-111 leukocyte scans in the diagnosis of infected total hip, knee, or resection arthroplasties. J Arthroplasty 2000/4; 3: 295-300</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24"/>
              </a:rPr>
              <a:t>Segura,A.B</a:t>
            </a:r>
            <a:r>
              <a:rPr lang="en-US" sz="1200" u="none" strike="noStrike" kern="1200" dirty="0">
                <a:solidFill>
                  <a:schemeClr val="tx1"/>
                </a:solidFill>
                <a:effectLst/>
                <a:latin typeface="+mn-lt"/>
                <a:ea typeface="+mn-ea"/>
                <a:cs typeface="+mn-cs"/>
                <a:hlinkClick r:id="rId24"/>
              </a:rPr>
              <a:t>., </a:t>
            </a:r>
            <a:r>
              <a:rPr lang="en-US" sz="1200" u="none" strike="noStrike" kern="1200" dirty="0" err="1">
                <a:solidFill>
                  <a:schemeClr val="tx1"/>
                </a:solidFill>
                <a:effectLst/>
                <a:latin typeface="+mn-lt"/>
                <a:ea typeface="+mn-ea"/>
                <a:cs typeface="+mn-cs"/>
                <a:hlinkClick r:id="rId24"/>
              </a:rPr>
              <a:t>Munoz,A</a:t>
            </a:r>
            <a:r>
              <a:rPr lang="en-US" sz="1200" u="none" strike="noStrike" kern="1200" dirty="0">
                <a:solidFill>
                  <a:schemeClr val="tx1"/>
                </a:solidFill>
                <a:effectLst/>
                <a:latin typeface="+mn-lt"/>
                <a:ea typeface="+mn-ea"/>
                <a:cs typeface="+mn-cs"/>
                <a:hlinkClick r:id="rId24"/>
              </a:rPr>
              <a:t>., </a:t>
            </a:r>
            <a:r>
              <a:rPr lang="en-US" sz="1200" u="none" strike="noStrike" kern="1200" dirty="0" err="1">
                <a:solidFill>
                  <a:schemeClr val="tx1"/>
                </a:solidFill>
                <a:effectLst/>
                <a:latin typeface="+mn-lt"/>
                <a:ea typeface="+mn-ea"/>
                <a:cs typeface="+mn-cs"/>
                <a:hlinkClick r:id="rId24"/>
              </a:rPr>
              <a:t>Brulles,Y.R</a:t>
            </a:r>
            <a:r>
              <a:rPr lang="en-US" sz="1200" u="none" strike="noStrike" kern="1200" dirty="0">
                <a:solidFill>
                  <a:schemeClr val="tx1"/>
                </a:solidFill>
                <a:effectLst/>
                <a:latin typeface="+mn-lt"/>
                <a:ea typeface="+mn-ea"/>
                <a:cs typeface="+mn-cs"/>
                <a:hlinkClick r:id="rId24"/>
              </a:rPr>
              <a:t>., Hernandez </a:t>
            </a:r>
            <a:r>
              <a:rPr lang="en-US" sz="1200" u="none" strike="noStrike" kern="1200" dirty="0" err="1">
                <a:solidFill>
                  <a:schemeClr val="tx1"/>
                </a:solidFill>
                <a:effectLst/>
                <a:latin typeface="+mn-lt"/>
                <a:ea typeface="+mn-ea"/>
                <a:cs typeface="+mn-cs"/>
                <a:hlinkClick r:id="rId24"/>
              </a:rPr>
              <a:t>Hermoso,J.A</a:t>
            </a:r>
            <a:r>
              <a:rPr lang="en-US" sz="1200" u="none" strike="noStrike" kern="1200" dirty="0">
                <a:solidFill>
                  <a:schemeClr val="tx1"/>
                </a:solidFill>
                <a:effectLst/>
                <a:latin typeface="+mn-lt"/>
                <a:ea typeface="+mn-ea"/>
                <a:cs typeface="+mn-cs"/>
                <a:hlinkClick r:id="rId24"/>
              </a:rPr>
              <a:t>., </a:t>
            </a:r>
            <a:r>
              <a:rPr lang="en-US" sz="1200" u="none" strike="noStrike" kern="1200" dirty="0" err="1">
                <a:solidFill>
                  <a:schemeClr val="tx1"/>
                </a:solidFill>
                <a:effectLst/>
                <a:latin typeface="+mn-lt"/>
                <a:ea typeface="+mn-ea"/>
                <a:cs typeface="+mn-cs"/>
                <a:hlinkClick r:id="rId24"/>
              </a:rPr>
              <a:t>Diaz,M.C</a:t>
            </a:r>
            <a:r>
              <a:rPr lang="en-US" sz="1200" u="none" strike="noStrike" kern="1200" dirty="0">
                <a:solidFill>
                  <a:schemeClr val="tx1"/>
                </a:solidFill>
                <a:effectLst/>
                <a:latin typeface="+mn-lt"/>
                <a:ea typeface="+mn-ea"/>
                <a:cs typeface="+mn-cs"/>
                <a:hlinkClick r:id="rId24"/>
              </a:rPr>
              <a:t>., </a:t>
            </a:r>
            <a:r>
              <a:rPr lang="en-US" sz="1200" u="none" strike="noStrike" kern="1200" dirty="0" err="1">
                <a:solidFill>
                  <a:schemeClr val="tx1"/>
                </a:solidFill>
                <a:effectLst/>
                <a:latin typeface="+mn-lt"/>
                <a:ea typeface="+mn-ea"/>
                <a:cs typeface="+mn-cs"/>
                <a:hlinkClick r:id="rId24"/>
              </a:rPr>
              <a:t>Bajen</a:t>
            </a:r>
            <a:r>
              <a:rPr lang="en-US" sz="1200" u="none" strike="noStrike" kern="1200" dirty="0">
                <a:solidFill>
                  <a:schemeClr val="tx1"/>
                </a:solidFill>
                <a:effectLst/>
                <a:latin typeface="+mn-lt"/>
                <a:ea typeface="+mn-ea"/>
                <a:cs typeface="+mn-cs"/>
                <a:hlinkClick r:id="rId24"/>
              </a:rPr>
              <a:t> </a:t>
            </a:r>
            <a:r>
              <a:rPr lang="en-US" sz="1200" u="none" strike="noStrike" kern="1200" dirty="0" err="1">
                <a:solidFill>
                  <a:schemeClr val="tx1"/>
                </a:solidFill>
                <a:effectLst/>
                <a:latin typeface="+mn-lt"/>
                <a:ea typeface="+mn-ea"/>
                <a:cs typeface="+mn-cs"/>
                <a:hlinkClick r:id="rId24"/>
              </a:rPr>
              <a:t>Lazaro,M.T</a:t>
            </a:r>
            <a:r>
              <a:rPr lang="en-US" sz="1200" u="none" strike="noStrike" kern="1200" dirty="0">
                <a:solidFill>
                  <a:schemeClr val="tx1"/>
                </a:solidFill>
                <a:effectLst/>
                <a:latin typeface="+mn-lt"/>
                <a:ea typeface="+mn-ea"/>
                <a:cs typeface="+mn-cs"/>
                <a:hlinkClick r:id="rId24"/>
              </a:rPr>
              <a:t>., Martin-</a:t>
            </a:r>
            <a:r>
              <a:rPr lang="en-US" sz="1200" u="none" strike="noStrike" kern="1200" dirty="0" err="1">
                <a:solidFill>
                  <a:schemeClr val="tx1"/>
                </a:solidFill>
                <a:effectLst/>
                <a:latin typeface="+mn-lt"/>
                <a:ea typeface="+mn-ea"/>
                <a:cs typeface="+mn-cs"/>
                <a:hlinkClick r:id="rId24"/>
              </a:rPr>
              <a:t>Comin,J</a:t>
            </a:r>
            <a:r>
              <a:rPr lang="en-US" sz="1200" u="none" strike="noStrike" kern="1200" dirty="0">
                <a:solidFill>
                  <a:schemeClr val="tx1"/>
                </a:solidFill>
                <a:effectLst/>
                <a:latin typeface="+mn-lt"/>
                <a:ea typeface="+mn-ea"/>
                <a:cs typeface="+mn-cs"/>
                <a:hlinkClick r:id="rId24"/>
              </a:rPr>
              <a:t>. What is the role of bone scintigraphy in the diagnosis of infected joint prostheses?. </a:t>
            </a:r>
            <a:r>
              <a:rPr lang="en-US" sz="1200" u="none" strike="noStrike" kern="1200" dirty="0" err="1">
                <a:solidFill>
                  <a:schemeClr val="tx1"/>
                </a:solidFill>
                <a:effectLst/>
                <a:latin typeface="+mn-lt"/>
                <a:ea typeface="+mn-ea"/>
                <a:cs typeface="+mn-cs"/>
                <a:hlinkClick r:id="rId24"/>
              </a:rPr>
              <a:t>Nucl.Med</a:t>
            </a:r>
            <a:r>
              <a:rPr lang="en-US" sz="1200" u="none" strike="noStrike" kern="1200" dirty="0">
                <a:solidFill>
                  <a:schemeClr val="tx1"/>
                </a:solidFill>
                <a:effectLst/>
                <a:latin typeface="+mn-lt"/>
                <a:ea typeface="+mn-ea"/>
                <a:cs typeface="+mn-cs"/>
                <a:hlinkClick r:id="rId24"/>
              </a:rPr>
              <a:t> </a:t>
            </a:r>
            <a:r>
              <a:rPr lang="en-US" sz="1200" u="none" strike="noStrike" kern="1200" dirty="0" err="1">
                <a:solidFill>
                  <a:schemeClr val="tx1"/>
                </a:solidFill>
                <a:effectLst/>
                <a:latin typeface="+mn-lt"/>
                <a:ea typeface="+mn-ea"/>
                <a:cs typeface="+mn-cs"/>
                <a:hlinkClick r:id="rId24"/>
              </a:rPr>
              <a:t>Commun</a:t>
            </a:r>
            <a:r>
              <a:rPr lang="en-US" sz="1200" u="none" strike="noStrike" kern="1200" dirty="0">
                <a:solidFill>
                  <a:schemeClr val="tx1"/>
                </a:solidFill>
                <a:effectLst/>
                <a:latin typeface="+mn-lt"/>
                <a:ea typeface="+mn-ea"/>
                <a:cs typeface="+mn-cs"/>
                <a:hlinkClick r:id="rId24"/>
              </a:rPr>
              <a:t>. 2004/5; 5: 527-532</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25"/>
              </a:rPr>
              <a:t>Simonsen,L</a:t>
            </a:r>
            <a:r>
              <a:rPr lang="en-US" sz="1200" u="none" strike="noStrike" kern="1200" dirty="0">
                <a:solidFill>
                  <a:schemeClr val="tx1"/>
                </a:solidFill>
                <a:effectLst/>
                <a:latin typeface="+mn-lt"/>
                <a:ea typeface="+mn-ea"/>
                <a:cs typeface="+mn-cs"/>
                <a:hlinkClick r:id="rId25"/>
              </a:rPr>
              <a:t>., </a:t>
            </a:r>
            <a:r>
              <a:rPr lang="en-US" sz="1200" u="none" strike="noStrike" kern="1200" dirty="0" err="1">
                <a:solidFill>
                  <a:schemeClr val="tx1"/>
                </a:solidFill>
                <a:effectLst/>
                <a:latin typeface="+mn-lt"/>
                <a:ea typeface="+mn-ea"/>
                <a:cs typeface="+mn-cs"/>
                <a:hlinkClick r:id="rId25"/>
              </a:rPr>
              <a:t>Buhl,A</a:t>
            </a:r>
            <a:r>
              <a:rPr lang="en-US" sz="1200" u="none" strike="noStrike" kern="1200" dirty="0">
                <a:solidFill>
                  <a:schemeClr val="tx1"/>
                </a:solidFill>
                <a:effectLst/>
                <a:latin typeface="+mn-lt"/>
                <a:ea typeface="+mn-ea"/>
                <a:cs typeface="+mn-cs"/>
                <a:hlinkClick r:id="rId25"/>
              </a:rPr>
              <a:t>., </a:t>
            </a:r>
            <a:r>
              <a:rPr lang="en-US" sz="1200" u="none" strike="noStrike" kern="1200" dirty="0" err="1">
                <a:solidFill>
                  <a:schemeClr val="tx1"/>
                </a:solidFill>
                <a:effectLst/>
                <a:latin typeface="+mn-lt"/>
                <a:ea typeface="+mn-ea"/>
                <a:cs typeface="+mn-cs"/>
                <a:hlinkClick r:id="rId25"/>
              </a:rPr>
              <a:t>Oersnes,T</a:t>
            </a:r>
            <a:r>
              <a:rPr lang="en-US" sz="1200" u="none" strike="noStrike" kern="1200" dirty="0">
                <a:solidFill>
                  <a:schemeClr val="tx1"/>
                </a:solidFill>
                <a:effectLst/>
                <a:latin typeface="+mn-lt"/>
                <a:ea typeface="+mn-ea"/>
                <a:cs typeface="+mn-cs"/>
                <a:hlinkClick r:id="rId25"/>
              </a:rPr>
              <a:t>., </a:t>
            </a:r>
            <a:r>
              <a:rPr lang="en-US" sz="1200" u="none" strike="noStrike" kern="1200" dirty="0" err="1">
                <a:solidFill>
                  <a:schemeClr val="tx1"/>
                </a:solidFill>
                <a:effectLst/>
                <a:latin typeface="+mn-lt"/>
                <a:ea typeface="+mn-ea"/>
                <a:cs typeface="+mn-cs"/>
                <a:hlinkClick r:id="rId25"/>
              </a:rPr>
              <a:t>Duus,B</a:t>
            </a:r>
            <a:r>
              <a:rPr lang="en-US" sz="1200" u="none" strike="noStrike" kern="1200" dirty="0">
                <a:solidFill>
                  <a:schemeClr val="tx1"/>
                </a:solidFill>
                <a:effectLst/>
                <a:latin typeface="+mn-lt"/>
                <a:ea typeface="+mn-ea"/>
                <a:cs typeface="+mn-cs"/>
                <a:hlinkClick r:id="rId25"/>
              </a:rPr>
              <a:t>. White blood cell scintigraphy for differentiation of infection and aseptic loosening: a retrospective study of 76 painful hip prostheses. Acta </a:t>
            </a:r>
            <a:r>
              <a:rPr lang="en-US" sz="1200" u="none" strike="noStrike" kern="1200" dirty="0" err="1">
                <a:solidFill>
                  <a:schemeClr val="tx1"/>
                </a:solidFill>
                <a:effectLst/>
                <a:latin typeface="+mn-lt"/>
                <a:ea typeface="+mn-ea"/>
                <a:cs typeface="+mn-cs"/>
                <a:hlinkClick r:id="rId25"/>
              </a:rPr>
              <a:t>Orthop</a:t>
            </a:r>
            <a:r>
              <a:rPr lang="en-US" sz="1200" u="none" strike="noStrike" kern="1200" dirty="0">
                <a:solidFill>
                  <a:schemeClr val="tx1"/>
                </a:solidFill>
                <a:effectLst/>
                <a:latin typeface="+mn-lt"/>
                <a:ea typeface="+mn-ea"/>
                <a:cs typeface="+mn-cs"/>
                <a:hlinkClick r:id="rId25"/>
              </a:rPr>
              <a:t> 2007/10; 5: 640-647</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26"/>
              </a:rPr>
              <a:t>Wenter,V</a:t>
            </a:r>
            <a:r>
              <a:rPr lang="en-US" sz="1200" u="none" strike="noStrike" kern="1200" dirty="0">
                <a:solidFill>
                  <a:schemeClr val="tx1"/>
                </a:solidFill>
                <a:effectLst/>
                <a:latin typeface="+mn-lt"/>
                <a:ea typeface="+mn-ea"/>
                <a:cs typeface="+mn-cs"/>
                <a:hlinkClick r:id="rId26"/>
              </a:rPr>
              <a:t>., </a:t>
            </a:r>
            <a:r>
              <a:rPr lang="en-US" sz="1200" u="none" strike="noStrike" kern="1200" dirty="0" err="1">
                <a:solidFill>
                  <a:schemeClr val="tx1"/>
                </a:solidFill>
                <a:effectLst/>
                <a:latin typeface="+mn-lt"/>
                <a:ea typeface="+mn-ea"/>
                <a:cs typeface="+mn-cs"/>
                <a:hlinkClick r:id="rId26"/>
              </a:rPr>
              <a:t>Albert,N.L</a:t>
            </a:r>
            <a:r>
              <a:rPr lang="en-US" sz="1200" u="none" strike="noStrike" kern="1200" dirty="0">
                <a:solidFill>
                  <a:schemeClr val="tx1"/>
                </a:solidFill>
                <a:effectLst/>
                <a:latin typeface="+mn-lt"/>
                <a:ea typeface="+mn-ea"/>
                <a:cs typeface="+mn-cs"/>
                <a:hlinkClick r:id="rId26"/>
              </a:rPr>
              <a:t>., </a:t>
            </a:r>
            <a:r>
              <a:rPr lang="en-US" sz="1200" u="none" strike="noStrike" kern="1200" dirty="0" err="1">
                <a:solidFill>
                  <a:schemeClr val="tx1"/>
                </a:solidFill>
                <a:effectLst/>
                <a:latin typeface="+mn-lt"/>
                <a:ea typeface="+mn-ea"/>
                <a:cs typeface="+mn-cs"/>
                <a:hlinkClick r:id="rId26"/>
              </a:rPr>
              <a:t>Brendel,M</a:t>
            </a:r>
            <a:r>
              <a:rPr lang="en-US" sz="1200" u="none" strike="noStrike" kern="1200" dirty="0">
                <a:solidFill>
                  <a:schemeClr val="tx1"/>
                </a:solidFill>
                <a:effectLst/>
                <a:latin typeface="+mn-lt"/>
                <a:ea typeface="+mn-ea"/>
                <a:cs typeface="+mn-cs"/>
                <a:hlinkClick r:id="rId26"/>
              </a:rPr>
              <a:t>., </a:t>
            </a:r>
            <a:r>
              <a:rPr lang="en-US" sz="1200" u="none" strike="noStrike" kern="1200" dirty="0" err="1">
                <a:solidFill>
                  <a:schemeClr val="tx1"/>
                </a:solidFill>
                <a:effectLst/>
                <a:latin typeface="+mn-lt"/>
                <a:ea typeface="+mn-ea"/>
                <a:cs typeface="+mn-cs"/>
                <a:hlinkClick r:id="rId26"/>
              </a:rPr>
              <a:t>Fendler,W.P</a:t>
            </a:r>
            <a:r>
              <a:rPr lang="en-US" sz="1200" u="none" strike="noStrike" kern="1200" dirty="0">
                <a:solidFill>
                  <a:schemeClr val="tx1"/>
                </a:solidFill>
                <a:effectLst/>
                <a:latin typeface="+mn-lt"/>
                <a:ea typeface="+mn-ea"/>
                <a:cs typeface="+mn-cs"/>
                <a:hlinkClick r:id="rId26"/>
              </a:rPr>
              <a:t>., </a:t>
            </a:r>
            <a:r>
              <a:rPr lang="en-US" sz="1200" u="none" strike="noStrike" kern="1200" dirty="0" err="1">
                <a:solidFill>
                  <a:schemeClr val="tx1"/>
                </a:solidFill>
                <a:effectLst/>
                <a:latin typeface="+mn-lt"/>
                <a:ea typeface="+mn-ea"/>
                <a:cs typeface="+mn-cs"/>
                <a:hlinkClick r:id="rId26"/>
              </a:rPr>
              <a:t>Cyran,C.C</a:t>
            </a:r>
            <a:r>
              <a:rPr lang="en-US" sz="1200" u="none" strike="noStrike" kern="1200" dirty="0">
                <a:solidFill>
                  <a:schemeClr val="tx1"/>
                </a:solidFill>
                <a:effectLst/>
                <a:latin typeface="+mn-lt"/>
                <a:ea typeface="+mn-ea"/>
                <a:cs typeface="+mn-cs"/>
                <a:hlinkClick r:id="rId26"/>
              </a:rPr>
              <a:t>., </a:t>
            </a:r>
            <a:r>
              <a:rPr lang="en-US" sz="1200" u="none" strike="noStrike" kern="1200" dirty="0" err="1">
                <a:solidFill>
                  <a:schemeClr val="tx1"/>
                </a:solidFill>
                <a:effectLst/>
                <a:latin typeface="+mn-lt"/>
                <a:ea typeface="+mn-ea"/>
                <a:cs typeface="+mn-cs"/>
                <a:hlinkClick r:id="rId26"/>
              </a:rPr>
              <a:t>Bartenstein,P</a:t>
            </a:r>
            <a:r>
              <a:rPr lang="en-US" sz="1200" u="none" strike="noStrike" kern="1200" dirty="0">
                <a:solidFill>
                  <a:schemeClr val="tx1"/>
                </a:solidFill>
                <a:effectLst/>
                <a:latin typeface="+mn-lt"/>
                <a:ea typeface="+mn-ea"/>
                <a:cs typeface="+mn-cs"/>
                <a:hlinkClick r:id="rId26"/>
              </a:rPr>
              <a:t>., </a:t>
            </a:r>
            <a:r>
              <a:rPr lang="en-US" sz="1200" u="none" strike="noStrike" kern="1200" dirty="0" err="1">
                <a:solidFill>
                  <a:schemeClr val="tx1"/>
                </a:solidFill>
                <a:effectLst/>
                <a:latin typeface="+mn-lt"/>
                <a:ea typeface="+mn-ea"/>
                <a:cs typeface="+mn-cs"/>
                <a:hlinkClick r:id="rId26"/>
              </a:rPr>
              <a:t>Friederichs,J</a:t>
            </a:r>
            <a:r>
              <a:rPr lang="en-US" sz="1200" u="none" strike="noStrike" kern="1200" dirty="0">
                <a:solidFill>
                  <a:schemeClr val="tx1"/>
                </a:solidFill>
                <a:effectLst/>
                <a:latin typeface="+mn-lt"/>
                <a:ea typeface="+mn-ea"/>
                <a:cs typeface="+mn-cs"/>
                <a:hlinkClick r:id="rId26"/>
              </a:rPr>
              <a:t>., </a:t>
            </a:r>
            <a:r>
              <a:rPr lang="en-US" sz="1200" u="none" strike="noStrike" kern="1200" dirty="0" err="1">
                <a:solidFill>
                  <a:schemeClr val="tx1"/>
                </a:solidFill>
                <a:effectLst/>
                <a:latin typeface="+mn-lt"/>
                <a:ea typeface="+mn-ea"/>
                <a:cs typeface="+mn-cs"/>
                <a:hlinkClick r:id="rId26"/>
              </a:rPr>
              <a:t>Muller,J.P</a:t>
            </a:r>
            <a:r>
              <a:rPr lang="en-US" sz="1200" u="none" strike="noStrike" kern="1200" dirty="0">
                <a:solidFill>
                  <a:schemeClr val="tx1"/>
                </a:solidFill>
                <a:effectLst/>
                <a:latin typeface="+mn-lt"/>
                <a:ea typeface="+mn-ea"/>
                <a:cs typeface="+mn-cs"/>
                <a:hlinkClick r:id="rId26"/>
              </a:rPr>
              <a:t>., </a:t>
            </a:r>
            <a:r>
              <a:rPr lang="en-US" sz="1200" u="none" strike="noStrike" kern="1200" dirty="0" err="1">
                <a:solidFill>
                  <a:schemeClr val="tx1"/>
                </a:solidFill>
                <a:effectLst/>
                <a:latin typeface="+mn-lt"/>
                <a:ea typeface="+mn-ea"/>
                <a:cs typeface="+mn-cs"/>
                <a:hlinkClick r:id="rId26"/>
              </a:rPr>
              <a:t>Militz,M</a:t>
            </a:r>
            <a:r>
              <a:rPr lang="en-US" sz="1200" u="none" strike="noStrike" kern="1200" dirty="0">
                <a:solidFill>
                  <a:schemeClr val="tx1"/>
                </a:solidFill>
                <a:effectLst/>
                <a:latin typeface="+mn-lt"/>
                <a:ea typeface="+mn-ea"/>
                <a:cs typeface="+mn-cs"/>
                <a:hlinkClick r:id="rId26"/>
              </a:rPr>
              <a:t>., </a:t>
            </a:r>
            <a:r>
              <a:rPr lang="en-US" sz="1200" u="none" strike="noStrike" kern="1200" dirty="0" err="1">
                <a:solidFill>
                  <a:schemeClr val="tx1"/>
                </a:solidFill>
                <a:effectLst/>
                <a:latin typeface="+mn-lt"/>
                <a:ea typeface="+mn-ea"/>
                <a:cs typeface="+mn-cs"/>
                <a:hlinkClick r:id="rId26"/>
              </a:rPr>
              <a:t>Hacker,M</a:t>
            </a:r>
            <a:r>
              <a:rPr lang="en-US" sz="1200" u="none" strike="noStrike" kern="1200" dirty="0">
                <a:solidFill>
                  <a:schemeClr val="tx1"/>
                </a:solidFill>
                <a:effectLst/>
                <a:latin typeface="+mn-lt"/>
                <a:ea typeface="+mn-ea"/>
                <a:cs typeface="+mn-cs"/>
                <a:hlinkClick r:id="rId26"/>
              </a:rPr>
              <a:t>., </a:t>
            </a:r>
            <a:r>
              <a:rPr lang="en-US" sz="1200" u="none" strike="noStrike" kern="1200" dirty="0" err="1">
                <a:solidFill>
                  <a:schemeClr val="tx1"/>
                </a:solidFill>
                <a:effectLst/>
                <a:latin typeface="+mn-lt"/>
                <a:ea typeface="+mn-ea"/>
                <a:cs typeface="+mn-cs"/>
                <a:hlinkClick r:id="rId26"/>
              </a:rPr>
              <a:t>Hungerer,S</a:t>
            </a:r>
            <a:r>
              <a:rPr lang="en-US" sz="1200" u="none" strike="noStrike" kern="1200" dirty="0">
                <a:solidFill>
                  <a:schemeClr val="tx1"/>
                </a:solidFill>
                <a:effectLst/>
                <a:latin typeface="+mn-lt"/>
                <a:ea typeface="+mn-ea"/>
                <a:cs typeface="+mn-cs"/>
                <a:hlinkClick r:id="rId26"/>
              </a:rPr>
              <a:t>. [18F]FDG PET accurately differentiates infected and non-infected non-unions after fracture fixation. </a:t>
            </a:r>
            <a:r>
              <a:rPr lang="en-US" sz="1200" u="none" strike="noStrike" kern="1200" dirty="0" err="1">
                <a:solidFill>
                  <a:schemeClr val="tx1"/>
                </a:solidFill>
                <a:effectLst/>
                <a:latin typeface="+mn-lt"/>
                <a:ea typeface="+mn-ea"/>
                <a:cs typeface="+mn-cs"/>
                <a:hlinkClick r:id="rId26"/>
              </a:rPr>
              <a:t>Eur.J.Nucl.Med.Mol.Imaging</a:t>
            </a:r>
            <a:r>
              <a:rPr lang="en-US" sz="1200" u="none" strike="noStrike" kern="1200" dirty="0">
                <a:solidFill>
                  <a:schemeClr val="tx1"/>
                </a:solidFill>
                <a:effectLst/>
                <a:latin typeface="+mn-lt"/>
                <a:ea typeface="+mn-ea"/>
                <a:cs typeface="+mn-cs"/>
                <a:hlinkClick r:id="rId26"/>
              </a:rPr>
              <a:t> 2017/3; 3: 432-440</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27"/>
              </a:rPr>
              <a:t>Wenter,V</a:t>
            </a:r>
            <a:r>
              <a:rPr lang="en-US" sz="1200" u="none" strike="noStrike" kern="1200" dirty="0">
                <a:solidFill>
                  <a:schemeClr val="tx1"/>
                </a:solidFill>
                <a:effectLst/>
                <a:latin typeface="+mn-lt"/>
                <a:ea typeface="+mn-ea"/>
                <a:cs typeface="+mn-cs"/>
                <a:hlinkClick r:id="rId27"/>
              </a:rPr>
              <a:t>., </a:t>
            </a:r>
            <a:r>
              <a:rPr lang="en-US" sz="1200" u="none" strike="noStrike" kern="1200" dirty="0" err="1">
                <a:solidFill>
                  <a:schemeClr val="tx1"/>
                </a:solidFill>
                <a:effectLst/>
                <a:latin typeface="+mn-lt"/>
                <a:ea typeface="+mn-ea"/>
                <a:cs typeface="+mn-cs"/>
                <a:hlinkClick r:id="rId27"/>
              </a:rPr>
              <a:t>Muller,J.P</a:t>
            </a:r>
            <a:r>
              <a:rPr lang="en-US" sz="1200" u="none" strike="noStrike" kern="1200" dirty="0">
                <a:solidFill>
                  <a:schemeClr val="tx1"/>
                </a:solidFill>
                <a:effectLst/>
                <a:latin typeface="+mn-lt"/>
                <a:ea typeface="+mn-ea"/>
                <a:cs typeface="+mn-cs"/>
                <a:hlinkClick r:id="rId27"/>
              </a:rPr>
              <a:t>., </a:t>
            </a:r>
            <a:r>
              <a:rPr lang="en-US" sz="1200" u="none" strike="noStrike" kern="1200" dirty="0" err="1">
                <a:solidFill>
                  <a:schemeClr val="tx1"/>
                </a:solidFill>
                <a:effectLst/>
                <a:latin typeface="+mn-lt"/>
                <a:ea typeface="+mn-ea"/>
                <a:cs typeface="+mn-cs"/>
                <a:hlinkClick r:id="rId27"/>
              </a:rPr>
              <a:t>Albert,N.L</a:t>
            </a:r>
            <a:r>
              <a:rPr lang="en-US" sz="1200" u="none" strike="noStrike" kern="1200" dirty="0">
                <a:solidFill>
                  <a:schemeClr val="tx1"/>
                </a:solidFill>
                <a:effectLst/>
                <a:latin typeface="+mn-lt"/>
                <a:ea typeface="+mn-ea"/>
                <a:cs typeface="+mn-cs"/>
                <a:hlinkClick r:id="rId27"/>
              </a:rPr>
              <a:t>., </a:t>
            </a:r>
            <a:r>
              <a:rPr lang="en-US" sz="1200" u="none" strike="noStrike" kern="1200" dirty="0" err="1">
                <a:solidFill>
                  <a:schemeClr val="tx1"/>
                </a:solidFill>
                <a:effectLst/>
                <a:latin typeface="+mn-lt"/>
                <a:ea typeface="+mn-ea"/>
                <a:cs typeface="+mn-cs"/>
                <a:hlinkClick r:id="rId27"/>
              </a:rPr>
              <a:t>Lehner,S</a:t>
            </a:r>
            <a:r>
              <a:rPr lang="en-US" sz="1200" u="none" strike="noStrike" kern="1200" dirty="0">
                <a:solidFill>
                  <a:schemeClr val="tx1"/>
                </a:solidFill>
                <a:effectLst/>
                <a:latin typeface="+mn-lt"/>
                <a:ea typeface="+mn-ea"/>
                <a:cs typeface="+mn-cs"/>
                <a:hlinkClick r:id="rId27"/>
              </a:rPr>
              <a:t>., </a:t>
            </a:r>
            <a:r>
              <a:rPr lang="en-US" sz="1200" u="none" strike="noStrike" kern="1200" dirty="0" err="1">
                <a:solidFill>
                  <a:schemeClr val="tx1"/>
                </a:solidFill>
                <a:effectLst/>
                <a:latin typeface="+mn-lt"/>
                <a:ea typeface="+mn-ea"/>
                <a:cs typeface="+mn-cs"/>
                <a:hlinkClick r:id="rId27"/>
              </a:rPr>
              <a:t>Fendler,W.P</a:t>
            </a:r>
            <a:r>
              <a:rPr lang="en-US" sz="1200" u="none" strike="noStrike" kern="1200" dirty="0">
                <a:solidFill>
                  <a:schemeClr val="tx1"/>
                </a:solidFill>
                <a:effectLst/>
                <a:latin typeface="+mn-lt"/>
                <a:ea typeface="+mn-ea"/>
                <a:cs typeface="+mn-cs"/>
                <a:hlinkClick r:id="rId27"/>
              </a:rPr>
              <a:t>., </a:t>
            </a:r>
            <a:r>
              <a:rPr lang="en-US" sz="1200" u="none" strike="noStrike" kern="1200" dirty="0" err="1">
                <a:solidFill>
                  <a:schemeClr val="tx1"/>
                </a:solidFill>
                <a:effectLst/>
                <a:latin typeface="+mn-lt"/>
                <a:ea typeface="+mn-ea"/>
                <a:cs typeface="+mn-cs"/>
                <a:hlinkClick r:id="rId27"/>
              </a:rPr>
              <a:t>Bartenstein,P</a:t>
            </a:r>
            <a:r>
              <a:rPr lang="en-US" sz="1200" u="none" strike="noStrike" kern="1200" dirty="0">
                <a:solidFill>
                  <a:schemeClr val="tx1"/>
                </a:solidFill>
                <a:effectLst/>
                <a:latin typeface="+mn-lt"/>
                <a:ea typeface="+mn-ea"/>
                <a:cs typeface="+mn-cs"/>
                <a:hlinkClick r:id="rId27"/>
              </a:rPr>
              <a:t>., </a:t>
            </a:r>
            <a:r>
              <a:rPr lang="en-US" sz="1200" u="none" strike="noStrike" kern="1200" dirty="0" err="1">
                <a:solidFill>
                  <a:schemeClr val="tx1"/>
                </a:solidFill>
                <a:effectLst/>
                <a:latin typeface="+mn-lt"/>
                <a:ea typeface="+mn-ea"/>
                <a:cs typeface="+mn-cs"/>
                <a:hlinkClick r:id="rId27"/>
              </a:rPr>
              <a:t>Cyran,C.C</a:t>
            </a:r>
            <a:r>
              <a:rPr lang="en-US" sz="1200" u="none" strike="noStrike" kern="1200" dirty="0">
                <a:solidFill>
                  <a:schemeClr val="tx1"/>
                </a:solidFill>
                <a:effectLst/>
                <a:latin typeface="+mn-lt"/>
                <a:ea typeface="+mn-ea"/>
                <a:cs typeface="+mn-cs"/>
                <a:hlinkClick r:id="rId27"/>
              </a:rPr>
              <a:t>., </a:t>
            </a:r>
            <a:r>
              <a:rPr lang="en-US" sz="1200" u="none" strike="noStrike" kern="1200" dirty="0" err="1">
                <a:solidFill>
                  <a:schemeClr val="tx1"/>
                </a:solidFill>
                <a:effectLst/>
                <a:latin typeface="+mn-lt"/>
                <a:ea typeface="+mn-ea"/>
                <a:cs typeface="+mn-cs"/>
                <a:hlinkClick r:id="rId27"/>
              </a:rPr>
              <a:t>Friederichs,J</a:t>
            </a:r>
            <a:r>
              <a:rPr lang="en-US" sz="1200" u="none" strike="noStrike" kern="1200" dirty="0">
                <a:solidFill>
                  <a:schemeClr val="tx1"/>
                </a:solidFill>
                <a:effectLst/>
                <a:latin typeface="+mn-lt"/>
                <a:ea typeface="+mn-ea"/>
                <a:cs typeface="+mn-cs"/>
                <a:hlinkClick r:id="rId27"/>
              </a:rPr>
              <a:t>., </a:t>
            </a:r>
            <a:r>
              <a:rPr lang="en-US" sz="1200" u="none" strike="noStrike" kern="1200" dirty="0" err="1">
                <a:solidFill>
                  <a:schemeClr val="tx1"/>
                </a:solidFill>
                <a:effectLst/>
                <a:latin typeface="+mn-lt"/>
                <a:ea typeface="+mn-ea"/>
                <a:cs typeface="+mn-cs"/>
                <a:hlinkClick r:id="rId27"/>
              </a:rPr>
              <a:t>Militz,M</a:t>
            </a:r>
            <a:r>
              <a:rPr lang="en-US" sz="1200" u="none" strike="noStrike" kern="1200" dirty="0">
                <a:solidFill>
                  <a:schemeClr val="tx1"/>
                </a:solidFill>
                <a:effectLst/>
                <a:latin typeface="+mn-lt"/>
                <a:ea typeface="+mn-ea"/>
                <a:cs typeface="+mn-cs"/>
                <a:hlinkClick r:id="rId27"/>
              </a:rPr>
              <a:t>., </a:t>
            </a:r>
            <a:r>
              <a:rPr lang="en-US" sz="1200" u="none" strike="noStrike" kern="1200" dirty="0" err="1">
                <a:solidFill>
                  <a:schemeClr val="tx1"/>
                </a:solidFill>
                <a:effectLst/>
                <a:latin typeface="+mn-lt"/>
                <a:ea typeface="+mn-ea"/>
                <a:cs typeface="+mn-cs"/>
                <a:hlinkClick r:id="rId27"/>
              </a:rPr>
              <a:t>Hacker,M</a:t>
            </a:r>
            <a:r>
              <a:rPr lang="en-US" sz="1200" u="none" strike="noStrike" kern="1200" dirty="0">
                <a:solidFill>
                  <a:schemeClr val="tx1"/>
                </a:solidFill>
                <a:effectLst/>
                <a:latin typeface="+mn-lt"/>
                <a:ea typeface="+mn-ea"/>
                <a:cs typeface="+mn-cs"/>
                <a:hlinkClick r:id="rId27"/>
              </a:rPr>
              <a:t>., </a:t>
            </a:r>
            <a:r>
              <a:rPr lang="en-US" sz="1200" u="none" strike="noStrike" kern="1200" dirty="0" err="1">
                <a:solidFill>
                  <a:schemeClr val="tx1"/>
                </a:solidFill>
                <a:effectLst/>
                <a:latin typeface="+mn-lt"/>
                <a:ea typeface="+mn-ea"/>
                <a:cs typeface="+mn-cs"/>
                <a:hlinkClick r:id="rId27"/>
              </a:rPr>
              <a:t>Hungerer,S</a:t>
            </a:r>
            <a:r>
              <a:rPr lang="en-US" sz="1200" u="none" strike="noStrike" kern="1200" dirty="0">
                <a:solidFill>
                  <a:schemeClr val="tx1"/>
                </a:solidFill>
                <a:effectLst/>
                <a:latin typeface="+mn-lt"/>
                <a:ea typeface="+mn-ea"/>
                <a:cs typeface="+mn-cs"/>
                <a:hlinkClick r:id="rId27"/>
              </a:rPr>
              <a:t>. The diagnostic value of [F]FDG PET for the detection of chronic osteomyelitis and implant-associated infection. Eur J </a:t>
            </a:r>
            <a:r>
              <a:rPr lang="en-US" sz="1200" u="none" strike="noStrike" kern="1200" dirty="0" err="1">
                <a:solidFill>
                  <a:schemeClr val="tx1"/>
                </a:solidFill>
                <a:effectLst/>
                <a:latin typeface="+mn-lt"/>
                <a:ea typeface="+mn-ea"/>
                <a:cs typeface="+mn-cs"/>
                <a:hlinkClick r:id="rId27"/>
              </a:rPr>
              <a:t>Nucl.Med</a:t>
            </a:r>
            <a:r>
              <a:rPr lang="en-US" sz="1200" u="none" strike="noStrike" kern="1200" dirty="0">
                <a:solidFill>
                  <a:schemeClr val="tx1"/>
                </a:solidFill>
                <a:effectLst/>
                <a:latin typeface="+mn-lt"/>
                <a:ea typeface="+mn-ea"/>
                <a:cs typeface="+mn-cs"/>
                <a:hlinkClick r:id="rId27"/>
              </a:rPr>
              <a:t> Mol Imaging 2015/11/7; 0: -</a:t>
            </a:r>
            <a:endParaRPr lang="en-US" sz="1200" u="none" strike="noStrike"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Aft>
                <a:spcPts val="1200"/>
              </a:spcAft>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28"/>
              </a:rPr>
              <a:t>Wolf,G</a:t>
            </a:r>
            <a:r>
              <a:rPr lang="en-US" sz="1200" u="none" strike="noStrike" kern="1200" dirty="0">
                <a:solidFill>
                  <a:schemeClr val="tx1"/>
                </a:solidFill>
                <a:effectLst/>
                <a:latin typeface="+mn-lt"/>
                <a:ea typeface="+mn-ea"/>
                <a:cs typeface="+mn-cs"/>
                <a:hlinkClick r:id="rId28"/>
              </a:rPr>
              <a:t>., </a:t>
            </a:r>
            <a:r>
              <a:rPr lang="en-US" sz="1200" u="none" strike="noStrike" kern="1200" dirty="0" err="1">
                <a:solidFill>
                  <a:schemeClr val="tx1"/>
                </a:solidFill>
                <a:effectLst/>
                <a:latin typeface="+mn-lt"/>
                <a:ea typeface="+mn-ea"/>
                <a:cs typeface="+mn-cs"/>
                <a:hlinkClick r:id="rId28"/>
              </a:rPr>
              <a:t>Aigner,R.M</a:t>
            </a:r>
            <a:r>
              <a:rPr lang="en-US" sz="1200" u="none" strike="noStrike" kern="1200" dirty="0">
                <a:solidFill>
                  <a:schemeClr val="tx1"/>
                </a:solidFill>
                <a:effectLst/>
                <a:latin typeface="+mn-lt"/>
                <a:ea typeface="+mn-ea"/>
                <a:cs typeface="+mn-cs"/>
                <a:hlinkClick r:id="rId28"/>
              </a:rPr>
              <a:t>., </a:t>
            </a:r>
            <a:r>
              <a:rPr lang="en-US" sz="1200" u="none" strike="noStrike" kern="1200" dirty="0" err="1">
                <a:solidFill>
                  <a:schemeClr val="tx1"/>
                </a:solidFill>
                <a:effectLst/>
                <a:latin typeface="+mn-lt"/>
                <a:ea typeface="+mn-ea"/>
                <a:cs typeface="+mn-cs"/>
                <a:hlinkClick r:id="rId28"/>
              </a:rPr>
              <a:t>Schwarz,T</a:t>
            </a:r>
            <a:r>
              <a:rPr lang="en-US" sz="1200" u="none" strike="noStrike" kern="1200" dirty="0">
                <a:solidFill>
                  <a:schemeClr val="tx1"/>
                </a:solidFill>
                <a:effectLst/>
                <a:latin typeface="+mn-lt"/>
                <a:ea typeface="+mn-ea"/>
                <a:cs typeface="+mn-cs"/>
                <a:hlinkClick r:id="rId28"/>
              </a:rPr>
              <a:t>., </a:t>
            </a:r>
            <a:r>
              <a:rPr lang="en-US" sz="1200" u="none" strike="noStrike" kern="1200" dirty="0" err="1">
                <a:solidFill>
                  <a:schemeClr val="tx1"/>
                </a:solidFill>
                <a:effectLst/>
                <a:latin typeface="+mn-lt"/>
                <a:ea typeface="+mn-ea"/>
                <a:cs typeface="+mn-cs"/>
                <a:hlinkClick r:id="rId28"/>
              </a:rPr>
              <a:t>Lorbach,M.P</a:t>
            </a:r>
            <a:r>
              <a:rPr lang="en-US" sz="1200" u="none" strike="noStrike" kern="1200" dirty="0">
                <a:solidFill>
                  <a:schemeClr val="tx1"/>
                </a:solidFill>
                <a:effectLst/>
                <a:latin typeface="+mn-lt"/>
                <a:ea typeface="+mn-ea"/>
                <a:cs typeface="+mn-cs"/>
                <a:hlinkClick r:id="rId28"/>
              </a:rPr>
              <a:t>. Localization and diagnosis of septic </a:t>
            </a:r>
            <a:r>
              <a:rPr lang="en-US" sz="1200" u="none" strike="noStrike" kern="1200" dirty="0" err="1">
                <a:solidFill>
                  <a:schemeClr val="tx1"/>
                </a:solidFill>
                <a:effectLst/>
                <a:latin typeface="+mn-lt"/>
                <a:ea typeface="+mn-ea"/>
                <a:cs typeface="+mn-cs"/>
                <a:hlinkClick r:id="rId28"/>
              </a:rPr>
              <a:t>endoprosthesis</a:t>
            </a:r>
            <a:r>
              <a:rPr lang="en-US" sz="1200" u="none" strike="noStrike" kern="1200" dirty="0">
                <a:solidFill>
                  <a:schemeClr val="tx1"/>
                </a:solidFill>
                <a:effectLst/>
                <a:latin typeface="+mn-lt"/>
                <a:ea typeface="+mn-ea"/>
                <a:cs typeface="+mn-cs"/>
                <a:hlinkClick r:id="rId28"/>
              </a:rPr>
              <a:t> infection by using 99mTc-HMPAO labelled leucocytes. </a:t>
            </a:r>
            <a:r>
              <a:rPr lang="en-US" sz="1200" u="none" strike="noStrike" kern="1200" dirty="0" err="1">
                <a:solidFill>
                  <a:schemeClr val="tx1"/>
                </a:solidFill>
                <a:effectLst/>
                <a:latin typeface="+mn-lt"/>
                <a:ea typeface="+mn-ea"/>
                <a:cs typeface="+mn-cs"/>
                <a:hlinkClick r:id="rId28"/>
              </a:rPr>
              <a:t>Nucl.Med</a:t>
            </a:r>
            <a:r>
              <a:rPr lang="en-US" sz="1200" u="none" strike="noStrike" kern="1200" dirty="0">
                <a:solidFill>
                  <a:schemeClr val="tx1"/>
                </a:solidFill>
                <a:effectLst/>
                <a:latin typeface="+mn-lt"/>
                <a:ea typeface="+mn-ea"/>
                <a:cs typeface="+mn-cs"/>
                <a:hlinkClick r:id="rId28"/>
              </a:rPr>
              <a:t> </a:t>
            </a:r>
            <a:r>
              <a:rPr lang="en-US" sz="1200" u="none" strike="noStrike" kern="1200" dirty="0" err="1">
                <a:solidFill>
                  <a:schemeClr val="tx1"/>
                </a:solidFill>
                <a:effectLst/>
                <a:latin typeface="+mn-lt"/>
                <a:ea typeface="+mn-ea"/>
                <a:cs typeface="+mn-cs"/>
                <a:hlinkClick r:id="rId28"/>
              </a:rPr>
              <a:t>Commun</a:t>
            </a:r>
            <a:r>
              <a:rPr lang="en-US" sz="1200" u="none" strike="noStrike" kern="1200" dirty="0">
                <a:solidFill>
                  <a:schemeClr val="tx1"/>
                </a:solidFill>
                <a:effectLst/>
                <a:latin typeface="+mn-lt"/>
                <a:ea typeface="+mn-ea"/>
                <a:cs typeface="+mn-cs"/>
                <a:hlinkClick r:id="rId28"/>
              </a:rPr>
              <a:t>. 2003/1; 1: 23-28</a:t>
            </a:r>
            <a:endParaRPr lang="en-US" sz="1200" kern="1200" dirty="0">
              <a:solidFill>
                <a:schemeClr val="tx1"/>
              </a:solidFill>
              <a:effectLst/>
              <a:latin typeface="+mn-lt"/>
              <a:ea typeface="+mn-ea"/>
              <a:cs typeface="+mn-cs"/>
            </a:endParaRPr>
          </a:p>
          <a:p>
            <a:r>
              <a:rPr lang="en-US" dirty="0"/>
              <a:t> </a:t>
            </a:r>
          </a:p>
          <a:p>
            <a:r>
              <a:rPr lang="en-US" dirty="0"/>
              <a:t> </a:t>
            </a:r>
          </a:p>
          <a:p>
            <a:r>
              <a:rPr lang="en-US" dirty="0"/>
              <a:t> </a:t>
            </a: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23</a:t>
            </a:fld>
            <a:endParaRPr lang="en-US"/>
          </a:p>
        </p:txBody>
      </p:sp>
    </p:spTree>
    <p:extLst>
      <p:ext uri="{BB962C8B-B14F-4D97-AF65-F5344CB8AC3E}">
        <p14:creationId xmlns:p14="http://schemas.microsoft.com/office/powerpoint/2010/main" val="2351673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Rationale</a:t>
            </a:r>
          </a:p>
          <a:p>
            <a:endParaRPr lang="en-US" sz="1200" b="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RATIONALE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Ten high quality studies were identified that addressed the role of culture in the diagnosis of surgical site infection; notably only two of the studies (</a:t>
            </a:r>
            <a:r>
              <a:rPr lang="en-US" sz="1200" b="0" i="0" kern="1200" dirty="0" err="1">
                <a:solidFill>
                  <a:schemeClr val="tx1"/>
                </a:solidFill>
                <a:effectLst/>
                <a:latin typeface="+mn-lt"/>
                <a:ea typeface="+mn-ea"/>
                <a:cs typeface="+mn-cs"/>
              </a:rPr>
              <a:t>Holinka</a:t>
            </a:r>
            <a:r>
              <a:rPr lang="en-US" sz="1200" b="0" i="0" kern="1200" dirty="0">
                <a:solidFill>
                  <a:schemeClr val="tx1"/>
                </a:solidFill>
                <a:effectLst/>
                <a:latin typeface="+mn-lt"/>
                <a:ea typeface="+mn-ea"/>
                <a:cs typeface="+mn-cs"/>
              </a:rPr>
              <a:t>, Puig-Verdie) included patients with infections involving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sites other than hip or knee arthroplasties.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SYNOVIAL FLUID CULTURES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Three high quality studies (Gallo, Tomas, </a:t>
            </a:r>
            <a:r>
              <a:rPr lang="en-US" sz="1200" b="0" i="0" kern="1200" dirty="0" err="1">
                <a:solidFill>
                  <a:schemeClr val="tx1"/>
                </a:solidFill>
                <a:effectLst/>
                <a:latin typeface="+mn-lt"/>
                <a:ea typeface="+mn-ea"/>
                <a:cs typeface="+mn-cs"/>
              </a:rPr>
              <a:t>Spangehl</a:t>
            </a:r>
            <a:r>
              <a:rPr lang="en-US" sz="1200" b="0" i="0" kern="1200" dirty="0">
                <a:solidFill>
                  <a:schemeClr val="tx1"/>
                </a:solidFill>
                <a:effectLst/>
                <a:latin typeface="+mn-lt"/>
                <a:ea typeface="+mn-ea"/>
                <a:cs typeface="+mn-cs"/>
              </a:rPr>
              <a:t>) evaluated the yield of synovial fluid cultures in the diagnosis of prosthetic joint infection. Two of the studies found strong evidence to support fluid culture in the diagnosis of PJI (Tomas, </a:t>
            </a:r>
            <a:r>
              <a:rPr lang="en-US" sz="1200" b="0" i="0" kern="1200" dirty="0" err="1">
                <a:solidFill>
                  <a:schemeClr val="tx1"/>
                </a:solidFill>
                <a:effectLst/>
                <a:latin typeface="+mn-lt"/>
                <a:ea typeface="+mn-ea"/>
                <a:cs typeface="+mn-cs"/>
              </a:rPr>
              <a:t>Spangehl</a:t>
            </a:r>
            <a:r>
              <a:rPr lang="en-US" sz="1200" b="0" i="0" kern="1200" dirty="0">
                <a:solidFill>
                  <a:schemeClr val="tx1"/>
                </a:solidFill>
                <a:effectLst/>
                <a:latin typeface="+mn-lt"/>
                <a:ea typeface="+mn-ea"/>
                <a:cs typeface="+mn-cs"/>
              </a:rPr>
              <a:t>) while one found moderate evidence in support (Gallo).</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INTRAOPERATIVE TISSUE CULTURES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Seven high quality studies evaluated the yield of intra-operative tissue cultures in the diagnosis of surgical site infection (Aggarwal, </a:t>
            </a:r>
            <a:r>
              <a:rPr lang="en-US" sz="1200" b="0" i="0" kern="1200" dirty="0" err="1">
                <a:solidFill>
                  <a:schemeClr val="tx1"/>
                </a:solidFill>
                <a:effectLst/>
                <a:latin typeface="+mn-lt"/>
                <a:ea typeface="+mn-ea"/>
                <a:cs typeface="+mn-cs"/>
              </a:rPr>
              <a:t>Holinka</a:t>
            </a:r>
            <a:r>
              <a:rPr lang="en-US" sz="1200" b="0" i="0" kern="1200" dirty="0">
                <a:solidFill>
                  <a:schemeClr val="tx1"/>
                </a:solidFill>
                <a:effectLst/>
                <a:latin typeface="+mn-lt"/>
                <a:ea typeface="+mn-ea"/>
                <a:cs typeface="+mn-cs"/>
              </a:rPr>
              <a:t>, Hughes, </a:t>
            </a:r>
            <a:r>
              <a:rPr lang="en-US" sz="1200" b="0" i="0" kern="1200" dirty="0" err="1">
                <a:solidFill>
                  <a:schemeClr val="tx1"/>
                </a:solidFill>
                <a:effectLst/>
                <a:latin typeface="+mn-lt"/>
                <a:ea typeface="+mn-ea"/>
                <a:cs typeface="+mn-cs"/>
              </a:rPr>
              <a:t>Panousis</a:t>
            </a:r>
            <a:r>
              <a:rPr lang="en-US" sz="1200" b="0" i="0" kern="1200" dirty="0">
                <a:solidFill>
                  <a:schemeClr val="tx1"/>
                </a:solidFill>
                <a:effectLst/>
                <a:latin typeface="+mn-lt"/>
                <a:ea typeface="+mn-ea"/>
                <a:cs typeface="+mn-cs"/>
              </a:rPr>
              <a:t>, Puig-Verdie, </a:t>
            </a:r>
            <a:r>
              <a:rPr lang="en-US" sz="1200" b="0" i="0" kern="1200" dirty="0" err="1">
                <a:solidFill>
                  <a:schemeClr val="tx1"/>
                </a:solidFill>
                <a:effectLst/>
                <a:latin typeface="+mn-lt"/>
                <a:ea typeface="+mn-ea"/>
                <a:cs typeface="+mn-cs"/>
              </a:rPr>
              <a:t>Spangehl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Trampuz</a:t>
            </a:r>
            <a:r>
              <a:rPr lang="en-US" sz="1200" b="0" i="0" kern="1200" dirty="0">
                <a:solidFill>
                  <a:schemeClr val="tx1"/>
                </a:solidFill>
                <a:effectLst/>
                <a:latin typeface="+mn-lt"/>
                <a:ea typeface="+mn-ea"/>
                <a:cs typeface="+mn-cs"/>
              </a:rPr>
              <a:t>). Of these, six of the seven studies revealed strong evidence in support of tissue culture to rule in the diagnosis of infection; one found the evidence to be moderate (</a:t>
            </a:r>
            <a:r>
              <a:rPr lang="en-US" sz="1200" b="0" i="0" kern="1200" dirty="0" err="1">
                <a:solidFill>
                  <a:schemeClr val="tx1"/>
                </a:solidFill>
                <a:effectLst/>
                <a:latin typeface="+mn-lt"/>
                <a:ea typeface="+mn-ea"/>
                <a:cs typeface="+mn-cs"/>
              </a:rPr>
              <a:t>Holinka</a:t>
            </a:r>
            <a:r>
              <a:rPr lang="en-US" sz="1200" b="0" i="0" kern="1200" dirty="0">
                <a:solidFill>
                  <a:schemeClr val="tx1"/>
                </a:solidFill>
                <a:effectLst/>
                <a:latin typeface="+mn-lt"/>
                <a:ea typeface="+mn-ea"/>
                <a:cs typeface="+mn-cs"/>
              </a:rPr>
              <a:t>). Additionally, the method by which the organism was grown was relevant. In these seven studies, there was variability in the performance of tissue culture in excluding infection. One high quality study evaluated the value of positive culture only from enrichment broth (Smith). Broth-only positive cultures showed poor correlation as a rule-in or rule-out test for infection. Two high-quality studies evaluated the performance of tissue cultures compared with swab cultures (Aggarwal, </a:t>
            </a:r>
            <a:r>
              <a:rPr lang="en-US" sz="1200" b="0" i="0" kern="1200" dirty="0" err="1">
                <a:solidFill>
                  <a:schemeClr val="tx1"/>
                </a:solidFill>
                <a:effectLst/>
                <a:latin typeface="+mn-lt"/>
                <a:ea typeface="+mn-ea"/>
                <a:cs typeface="+mn-cs"/>
              </a:rPr>
              <a:t>Spangehl</a:t>
            </a:r>
            <a:r>
              <a:rPr lang="en-US" sz="1200" b="0" i="0" kern="1200" dirty="0">
                <a:solidFill>
                  <a:schemeClr val="tx1"/>
                </a:solidFill>
                <a:effectLst/>
                <a:latin typeface="+mn-lt"/>
                <a:ea typeface="+mn-ea"/>
                <a:cs typeface="+mn-cs"/>
              </a:rPr>
              <a:t>). Both demonstrated better accuracy of tissue cultures over swab cultures.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NUMBER OF INTRAOPERATIVE CULTURES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Multiple tissue cultures should be collected to improve the accuracy of infection diagnosis. One moderate quality study (Atkins) quantified the number of samples needed to confirm the diagnosis of infection. A single positive culture for an organism of limited virulence was shown to have poor predictive value as a rule-in test. Two distinct positive cultures for the same organism provided strong evidence of periprosthetic infection.</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DURATION OF CULTURE INCUBATION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One high quality (Schafer) and one moderate quality (Butler-Wu) study reviewed the duration of culture incubation for chronic periprosthetic infection. Both studies demonstrated improved yield when both aerobic and anaerobic cultures were incubated for 14 days.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PRIOR ANTIBIOTIC EXPOSURE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One high quality study evaluated the effect of prior antibiotic therapy on the yield of sonicate and tissue culture. The yield of culture was reduced when antibiotic therapy was administered within 14 days of culture collection.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3"/>
              </a:rPr>
              <a:t>Aggarwal,V.K</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Higuera,C</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Deirmengian,G</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Parvizi,J</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Austin,M.S</a:t>
            </a:r>
            <a:r>
              <a:rPr lang="en-US" sz="1200" b="0" i="0" u="none" strike="noStrike" kern="1200" dirty="0">
                <a:solidFill>
                  <a:schemeClr val="tx1"/>
                </a:solidFill>
                <a:effectLst/>
                <a:latin typeface="+mn-lt"/>
                <a:ea typeface="+mn-ea"/>
                <a:cs typeface="+mn-cs"/>
                <a:hlinkClick r:id="rId3"/>
              </a:rPr>
              <a:t>. Swab cultures are not as effective as tissue cultures for diagnosis of periprosthetic joint infection. Clin </a:t>
            </a:r>
            <a:r>
              <a:rPr lang="en-US" sz="1200" b="0" i="0" u="none" strike="noStrike" kern="1200" dirty="0" err="1">
                <a:solidFill>
                  <a:schemeClr val="tx1"/>
                </a:solidFill>
                <a:effectLst/>
                <a:latin typeface="+mn-lt"/>
                <a:ea typeface="+mn-ea"/>
                <a:cs typeface="+mn-cs"/>
                <a:hlinkClick r:id="rId3"/>
              </a:rPr>
              <a:t>Orthop</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Relat</a:t>
            </a:r>
            <a:r>
              <a:rPr lang="en-US" sz="1200" b="0" i="0" u="none" strike="noStrike" kern="1200" dirty="0">
                <a:solidFill>
                  <a:schemeClr val="tx1"/>
                </a:solidFill>
                <a:effectLst/>
                <a:latin typeface="+mn-lt"/>
                <a:ea typeface="+mn-ea"/>
                <a:cs typeface="+mn-cs"/>
                <a:hlinkClick r:id="rId3"/>
              </a:rPr>
              <a:t> Res 2013/10; 10: 3196-3203</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4"/>
              </a:rPr>
              <a:t>Atkins,B.L</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Athanasou,N</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Deeks,J.J</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Crook,D.W</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Simpson,H</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Peto,T.E</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McLardy-Smith,P</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Berendt,A.R</a:t>
            </a:r>
            <a:r>
              <a:rPr lang="en-US" sz="1200" b="0" i="0" u="none" strike="noStrike" kern="1200" dirty="0">
                <a:solidFill>
                  <a:schemeClr val="tx1"/>
                </a:solidFill>
                <a:effectLst/>
                <a:latin typeface="+mn-lt"/>
                <a:ea typeface="+mn-ea"/>
                <a:cs typeface="+mn-cs"/>
                <a:hlinkClick r:id="rId4"/>
              </a:rPr>
              <a:t>. Prospective evaluation of criteria for microbiological diagnosis of prosthetic-joint infection at revision arthroplasty. The OSIRIS Collaborative Study Group. J Clin Microbiol. 1998/10; 10: 2932-2939</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5"/>
              </a:rPr>
              <a:t>Butler-</a:t>
            </a:r>
            <a:r>
              <a:rPr lang="en-US" sz="1200" b="0" i="0" u="none" strike="noStrike" kern="1200" dirty="0" err="1">
                <a:solidFill>
                  <a:schemeClr val="tx1"/>
                </a:solidFill>
                <a:effectLst/>
                <a:latin typeface="+mn-lt"/>
                <a:ea typeface="+mn-ea"/>
                <a:cs typeface="+mn-cs"/>
                <a:hlinkClick r:id="rId5"/>
              </a:rPr>
              <a:t>Wu,S.M</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Burns,E.M</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Pottinger,P.S</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Magaret,A.S</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Rakeman,J.L</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Matsen,F.A.,III</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Cookson,B.T</a:t>
            </a:r>
            <a:r>
              <a:rPr lang="en-US" sz="1200" b="0" i="0" u="none" strike="noStrike" kern="1200" dirty="0">
                <a:solidFill>
                  <a:schemeClr val="tx1"/>
                </a:solidFill>
                <a:effectLst/>
                <a:latin typeface="+mn-lt"/>
                <a:ea typeface="+mn-ea"/>
                <a:cs typeface="+mn-cs"/>
                <a:hlinkClick r:id="rId5"/>
              </a:rPr>
              <a:t>. Optimization of periprosthetic culture for diagnosis of Propionibacterium acnes prosthetic joint infection. J Clin Microbiol. 2011/7; 7: 2490-2495</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6"/>
              </a:rPr>
              <a:t>Gallo,J</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Kolar,M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Dendis,M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Loveckova,Y</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Sauer,P</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Zapletalova,J</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Koukalova,D</a:t>
            </a:r>
            <a:r>
              <a:rPr lang="en-US" sz="1200" b="0" i="0" u="none" strike="noStrike" kern="1200" dirty="0">
                <a:solidFill>
                  <a:schemeClr val="tx1"/>
                </a:solidFill>
                <a:effectLst/>
                <a:latin typeface="+mn-lt"/>
                <a:ea typeface="+mn-ea"/>
                <a:cs typeface="+mn-cs"/>
                <a:hlinkClick r:id="rId6"/>
              </a:rPr>
              <a:t>. Culture and PCR analysis of joint fluid in the diagnosis of prosthetic joint infection. New Microbiol. 2008/1; 1: 97-104</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7"/>
              </a:rPr>
              <a:t>Holinka,J</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Bauer,L</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Hirschl,A.M</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Graninger,W</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Windhager,R</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Presterl,E</a:t>
            </a:r>
            <a:r>
              <a:rPr lang="en-US" sz="1200" b="0" i="0" u="none" strike="noStrike" kern="1200" dirty="0">
                <a:solidFill>
                  <a:schemeClr val="tx1"/>
                </a:solidFill>
                <a:effectLst/>
                <a:latin typeface="+mn-lt"/>
                <a:ea typeface="+mn-ea"/>
                <a:cs typeface="+mn-cs"/>
                <a:hlinkClick r:id="rId7"/>
              </a:rPr>
              <a:t>. Sonication cultures of explanted components as an add-on test to routinely conducted microbiological diagnostics improve pathogen detection. J </a:t>
            </a:r>
            <a:r>
              <a:rPr lang="en-US" sz="1200" b="0" i="0" u="none" strike="noStrike" kern="1200" dirty="0" err="1">
                <a:solidFill>
                  <a:schemeClr val="tx1"/>
                </a:solidFill>
                <a:effectLst/>
                <a:latin typeface="+mn-lt"/>
                <a:ea typeface="+mn-ea"/>
                <a:cs typeface="+mn-cs"/>
                <a:hlinkClick r:id="rId7"/>
              </a:rPr>
              <a:t>Orthop</a:t>
            </a:r>
            <a:r>
              <a:rPr lang="en-US" sz="1200" b="0" i="0" u="none" strike="noStrike" kern="1200" dirty="0">
                <a:solidFill>
                  <a:schemeClr val="tx1"/>
                </a:solidFill>
                <a:effectLst/>
                <a:latin typeface="+mn-lt"/>
                <a:ea typeface="+mn-ea"/>
                <a:cs typeface="+mn-cs"/>
                <a:hlinkClick r:id="rId7"/>
              </a:rPr>
              <a:t> Res 2011/4; 4: 617-622</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8"/>
              </a:rPr>
              <a:t>Hughes,H.C</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Newnham,R</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Athanasou,N</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Atkins,B.L</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Bejon,P</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Bowler,I.C</a:t>
            </a:r>
            <a:r>
              <a:rPr lang="en-US" sz="1200" b="0" i="0" u="none" strike="noStrike" kern="1200" dirty="0">
                <a:solidFill>
                  <a:schemeClr val="tx1"/>
                </a:solidFill>
                <a:effectLst/>
                <a:latin typeface="+mn-lt"/>
                <a:ea typeface="+mn-ea"/>
                <a:cs typeface="+mn-cs"/>
                <a:hlinkClick r:id="rId8"/>
              </a:rPr>
              <a:t>. Microbiological diagnosis of prosthetic joint infections: a prospective evaluation of four bacterial culture media in the routine laboratory. Clin </a:t>
            </a:r>
            <a:r>
              <a:rPr lang="en-US" sz="1200" b="0" i="0" u="none" strike="noStrike" kern="1200" dirty="0" err="1">
                <a:solidFill>
                  <a:schemeClr val="tx1"/>
                </a:solidFill>
                <a:effectLst/>
                <a:latin typeface="+mn-lt"/>
                <a:ea typeface="+mn-ea"/>
                <a:cs typeface="+mn-cs"/>
                <a:hlinkClick r:id="rId8"/>
              </a:rPr>
              <a:t>Microbiol.Infect</a:t>
            </a:r>
            <a:r>
              <a:rPr lang="en-US" sz="1200" b="0" i="0" u="none" strike="noStrike" kern="1200" dirty="0">
                <a:solidFill>
                  <a:schemeClr val="tx1"/>
                </a:solidFill>
                <a:effectLst/>
                <a:latin typeface="+mn-lt"/>
                <a:ea typeface="+mn-ea"/>
                <a:cs typeface="+mn-cs"/>
                <a:hlinkClick r:id="rId8"/>
              </a:rPr>
              <a:t>. 2011/10; 10: 1528-1530</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9"/>
              </a:rPr>
              <a:t>Puig-</a:t>
            </a:r>
            <a:r>
              <a:rPr lang="en-US" sz="1200" b="0" i="0" u="none" strike="noStrike" kern="1200" dirty="0" err="1">
                <a:solidFill>
                  <a:schemeClr val="tx1"/>
                </a:solidFill>
                <a:effectLst/>
                <a:latin typeface="+mn-lt"/>
                <a:ea typeface="+mn-ea"/>
                <a:cs typeface="+mn-cs"/>
                <a:hlinkClick r:id="rId9"/>
              </a:rPr>
              <a:t>Verdie,L</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Alentorn-Geli,E</a:t>
            </a:r>
            <a:r>
              <a:rPr lang="en-US" sz="1200" b="0" i="0" u="none" strike="noStrike" kern="1200" dirty="0">
                <a:solidFill>
                  <a:schemeClr val="tx1"/>
                </a:solidFill>
                <a:effectLst/>
                <a:latin typeface="+mn-lt"/>
                <a:ea typeface="+mn-ea"/>
                <a:cs typeface="+mn-cs"/>
                <a:hlinkClick r:id="rId9"/>
              </a:rPr>
              <a:t>., Gonzalez-</a:t>
            </a:r>
            <a:r>
              <a:rPr lang="en-US" sz="1200" b="0" i="0" u="none" strike="noStrike" kern="1200" dirty="0" err="1">
                <a:solidFill>
                  <a:schemeClr val="tx1"/>
                </a:solidFill>
                <a:effectLst/>
                <a:latin typeface="+mn-lt"/>
                <a:ea typeface="+mn-ea"/>
                <a:cs typeface="+mn-cs"/>
                <a:hlinkClick r:id="rId9"/>
              </a:rPr>
              <a:t>Cuevas,A</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Sorli,L</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Salvado,M</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Alier,A</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Pelfort,X</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Portillo,M.E</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Horcajada,J.P</a:t>
            </a:r>
            <a:r>
              <a:rPr lang="en-US" sz="1200" b="0" i="0" u="none" strike="noStrike" kern="1200" dirty="0">
                <a:solidFill>
                  <a:schemeClr val="tx1"/>
                </a:solidFill>
                <a:effectLst/>
                <a:latin typeface="+mn-lt"/>
                <a:ea typeface="+mn-ea"/>
                <a:cs typeface="+mn-cs"/>
                <a:hlinkClick r:id="rId9"/>
              </a:rPr>
              <a:t>. Implant sonication increases the diagnostic accuracy of infection in patients with delayed, but not early, </a:t>
            </a:r>
            <a:r>
              <a:rPr lang="en-US" sz="1200" b="0" i="0" u="none" strike="noStrike" kern="1200" dirty="0" err="1">
                <a:solidFill>
                  <a:schemeClr val="tx1"/>
                </a:solidFill>
                <a:effectLst/>
                <a:latin typeface="+mn-lt"/>
                <a:ea typeface="+mn-ea"/>
                <a:cs typeface="+mn-cs"/>
                <a:hlinkClick r:id="rId9"/>
              </a:rPr>
              <a:t>orthopaedic</a:t>
            </a:r>
            <a:r>
              <a:rPr lang="en-US" sz="1200" b="0" i="0" u="none" strike="noStrike" kern="1200" dirty="0">
                <a:solidFill>
                  <a:schemeClr val="tx1"/>
                </a:solidFill>
                <a:effectLst/>
                <a:latin typeface="+mn-lt"/>
                <a:ea typeface="+mn-ea"/>
                <a:cs typeface="+mn-cs"/>
                <a:hlinkClick r:id="rId9"/>
              </a:rPr>
              <a:t> implant failure. Bone Joint J 2013/2; 2: 244-249</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10"/>
              </a:rPr>
              <a:t>Schafer,P</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Fink,B</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Sandow,D</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Margull,A</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Berger,I</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Frommelt,L</a:t>
            </a:r>
            <a:r>
              <a:rPr lang="en-US" sz="1200" b="0" i="0" u="none" strike="noStrike" kern="1200" dirty="0">
                <a:solidFill>
                  <a:schemeClr val="tx1"/>
                </a:solidFill>
                <a:effectLst/>
                <a:latin typeface="+mn-lt"/>
                <a:ea typeface="+mn-ea"/>
                <a:cs typeface="+mn-cs"/>
                <a:hlinkClick r:id="rId10"/>
              </a:rPr>
              <a:t>. Prolonged bacterial culture to identify late periprosthetic joint infection: a promising strategy. Clin </a:t>
            </a:r>
            <a:r>
              <a:rPr lang="en-US" sz="1200" b="0" i="0" u="none" strike="noStrike" kern="1200" dirty="0" err="1">
                <a:solidFill>
                  <a:schemeClr val="tx1"/>
                </a:solidFill>
                <a:effectLst/>
                <a:latin typeface="+mn-lt"/>
                <a:ea typeface="+mn-ea"/>
                <a:cs typeface="+mn-cs"/>
                <a:hlinkClick r:id="rId10"/>
              </a:rPr>
              <a:t>Infect.Dis</a:t>
            </a:r>
            <a:r>
              <a:rPr lang="en-US" sz="1200" b="0" i="0" u="none" strike="noStrike" kern="1200" dirty="0">
                <a:solidFill>
                  <a:schemeClr val="tx1"/>
                </a:solidFill>
                <a:effectLst/>
                <a:latin typeface="+mn-lt"/>
                <a:ea typeface="+mn-ea"/>
                <a:cs typeface="+mn-cs"/>
                <a:hlinkClick r:id="rId10"/>
              </a:rPr>
              <a:t> 2008/12/1; 11: 1403-1409</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11"/>
              </a:rPr>
              <a:t>Spangehl,M.J</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Masri,B.A</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O'Connell,J.X</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Duncan,C.P</a:t>
            </a:r>
            <a:r>
              <a:rPr lang="en-US" sz="1200" b="0" i="0" u="none" strike="noStrike" kern="1200" dirty="0">
                <a:solidFill>
                  <a:schemeClr val="tx1"/>
                </a:solidFill>
                <a:effectLst/>
                <a:latin typeface="+mn-lt"/>
                <a:ea typeface="+mn-ea"/>
                <a:cs typeface="+mn-cs"/>
                <a:hlinkClick r:id="rId11"/>
              </a:rPr>
              <a:t>. Prospective analysis of preoperative and intraoperative investigations for the diagnosis of infection at the sites of two hundred and two revision total hip arthroplasties. J Bone Joint Surg Am 1999/5; 5: 672-683</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12"/>
              </a:rPr>
              <a:t>Tomas,X</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Bori,G</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Garcia,S</a:t>
            </a:r>
            <a:r>
              <a:rPr lang="en-US" sz="1200" b="0" i="0" u="none" strike="noStrike" kern="1200" dirty="0">
                <a:solidFill>
                  <a:schemeClr val="tx1"/>
                </a:solidFill>
                <a:effectLst/>
                <a:latin typeface="+mn-lt"/>
                <a:ea typeface="+mn-ea"/>
                <a:cs typeface="+mn-cs"/>
                <a:hlinkClick r:id="rId12"/>
              </a:rPr>
              <a:t>., Garcia-</a:t>
            </a:r>
            <a:r>
              <a:rPr lang="en-US" sz="1200" b="0" i="0" u="none" strike="noStrike" kern="1200" dirty="0" err="1">
                <a:solidFill>
                  <a:schemeClr val="tx1"/>
                </a:solidFill>
                <a:effectLst/>
                <a:latin typeface="+mn-lt"/>
                <a:ea typeface="+mn-ea"/>
                <a:cs typeface="+mn-cs"/>
                <a:hlinkClick r:id="rId12"/>
              </a:rPr>
              <a:t>Diez,A.I</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Pomes,J</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Soriano,A</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Rios,J</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Almela,M</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Mensa,J</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Gallart,X</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Martinez,J.C</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Riba,J</a:t>
            </a:r>
            <a:r>
              <a:rPr lang="en-US" sz="1200" b="0" i="0" u="none" strike="noStrike" kern="1200" dirty="0">
                <a:solidFill>
                  <a:schemeClr val="tx1"/>
                </a:solidFill>
                <a:effectLst/>
                <a:latin typeface="+mn-lt"/>
                <a:ea typeface="+mn-ea"/>
                <a:cs typeface="+mn-cs"/>
                <a:hlinkClick r:id="rId12"/>
              </a:rPr>
              <a:t>. Accuracy of CT-guided joint aspiration in patients with suspected infection status post-total hip arthroplasty. Skeletal </a:t>
            </a:r>
            <a:r>
              <a:rPr lang="en-US" sz="1200" b="0" i="0" u="none" strike="noStrike" kern="1200" dirty="0" err="1">
                <a:solidFill>
                  <a:schemeClr val="tx1"/>
                </a:solidFill>
                <a:effectLst/>
                <a:latin typeface="+mn-lt"/>
                <a:ea typeface="+mn-ea"/>
                <a:cs typeface="+mn-cs"/>
                <a:hlinkClick r:id="rId12"/>
              </a:rPr>
              <a:t>Radiol</a:t>
            </a:r>
            <a:r>
              <a:rPr lang="en-US" sz="1200" b="0" i="0" u="none" strike="noStrike" kern="1200" dirty="0">
                <a:solidFill>
                  <a:schemeClr val="tx1"/>
                </a:solidFill>
                <a:effectLst/>
                <a:latin typeface="+mn-lt"/>
                <a:ea typeface="+mn-ea"/>
                <a:cs typeface="+mn-cs"/>
                <a:hlinkClick r:id="rId12"/>
              </a:rPr>
              <a:t> 2011/1; 1: 57-64</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13"/>
              </a:rPr>
              <a:t>Trampuz,A</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Piper,K.E</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Hanssen,A.D</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Osmon,D.R</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Cockerill,F.R</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Steckelberg,J.M</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Patel,R</a:t>
            </a:r>
            <a:r>
              <a:rPr lang="en-US" sz="1200" b="0" i="0" u="none" strike="noStrike" kern="1200" dirty="0">
                <a:solidFill>
                  <a:schemeClr val="tx1"/>
                </a:solidFill>
                <a:effectLst/>
                <a:latin typeface="+mn-lt"/>
                <a:ea typeface="+mn-ea"/>
                <a:cs typeface="+mn-cs"/>
                <a:hlinkClick r:id="rId13"/>
              </a:rPr>
              <a:t>. Sonication of explanted prosthetic components in bags for diagnosis of prosthetic joint infection is associated with risk of contamination. J Clin Microbiol. 2006/2; 2: 628-631</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14"/>
              </a:rPr>
              <a:t>Smith,E.B</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Cai,J</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Wynne,R</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Maltenfort,M</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Good,R.P</a:t>
            </a:r>
            <a:r>
              <a:rPr lang="en-US" sz="1200" b="0" i="0" u="none" strike="noStrike" kern="1200" dirty="0">
                <a:solidFill>
                  <a:schemeClr val="tx1"/>
                </a:solidFill>
                <a:effectLst/>
                <a:latin typeface="+mn-lt"/>
                <a:ea typeface="+mn-ea"/>
                <a:cs typeface="+mn-cs"/>
                <a:hlinkClick r:id="rId14"/>
              </a:rPr>
              <a:t>. Performance characteristics of broth-only cultures after revision total joint arthroplasty. Clin </a:t>
            </a:r>
            <a:r>
              <a:rPr lang="en-US" sz="1200" b="0" i="0" u="none" strike="noStrike" kern="1200" dirty="0" err="1">
                <a:solidFill>
                  <a:schemeClr val="tx1"/>
                </a:solidFill>
                <a:effectLst/>
                <a:latin typeface="+mn-lt"/>
                <a:ea typeface="+mn-ea"/>
                <a:cs typeface="+mn-cs"/>
                <a:hlinkClick r:id="rId14"/>
              </a:rPr>
              <a:t>Orthop</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Relat</a:t>
            </a:r>
            <a:r>
              <a:rPr lang="en-US" sz="1200" b="0" i="0" u="none" strike="noStrike" kern="1200" dirty="0">
                <a:solidFill>
                  <a:schemeClr val="tx1"/>
                </a:solidFill>
                <a:effectLst/>
                <a:latin typeface="+mn-lt"/>
                <a:ea typeface="+mn-ea"/>
                <a:cs typeface="+mn-cs"/>
                <a:hlinkClick r:id="rId14"/>
              </a:rPr>
              <a:t> Res 2014/11; 11: 3285-3290</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15"/>
              </a:rPr>
              <a:t>Panousis,K</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Grigoris,P</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Butcher,I</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Rana,B</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Reilly,J.H</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Hamblen,D.L</a:t>
            </a:r>
            <a:r>
              <a:rPr lang="en-US" sz="1200" b="0" i="0" u="none" strike="noStrike" kern="1200" dirty="0">
                <a:solidFill>
                  <a:schemeClr val="tx1"/>
                </a:solidFill>
                <a:effectLst/>
                <a:latin typeface="+mn-lt"/>
                <a:ea typeface="+mn-ea"/>
                <a:cs typeface="+mn-cs"/>
                <a:hlinkClick r:id="rId15"/>
              </a:rPr>
              <a:t>. Poor predictive value of broad-range PCR for the detection of arthroplasty infection in 92 cases. Acta </a:t>
            </a:r>
            <a:r>
              <a:rPr lang="en-US" sz="1200" b="0" i="0" u="none" strike="noStrike" kern="1200" dirty="0" err="1">
                <a:solidFill>
                  <a:schemeClr val="tx1"/>
                </a:solidFill>
                <a:effectLst/>
                <a:latin typeface="+mn-lt"/>
                <a:ea typeface="+mn-ea"/>
                <a:cs typeface="+mn-cs"/>
                <a:hlinkClick r:id="rId15"/>
              </a:rPr>
              <a:t>Orthop</a:t>
            </a:r>
            <a:r>
              <a:rPr lang="en-US" sz="1200" b="0" i="0" u="none" strike="noStrike" kern="1200" dirty="0">
                <a:solidFill>
                  <a:schemeClr val="tx1"/>
                </a:solidFill>
                <a:effectLst/>
                <a:latin typeface="+mn-lt"/>
                <a:ea typeface="+mn-ea"/>
                <a:cs typeface="+mn-cs"/>
                <a:hlinkClick r:id="rId15"/>
              </a:rPr>
              <a:t> 2005/6; 3: 341-346</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24</a:t>
            </a:fld>
            <a:endParaRPr lang="en-US"/>
          </a:p>
        </p:txBody>
      </p:sp>
    </p:spTree>
    <p:extLst>
      <p:ext uri="{BB962C8B-B14F-4D97-AF65-F5344CB8AC3E}">
        <p14:creationId xmlns:p14="http://schemas.microsoft.com/office/powerpoint/2010/main" val="3818559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Rationale</a:t>
            </a:r>
          </a:p>
          <a:p>
            <a:endParaRPr lang="en-US" sz="1200" b="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Multiple high-quality studies and meta-analysis of the study data support the use of C-reactive protein in the diagnosis of surgical site infection (</a:t>
            </a:r>
            <a:r>
              <a:rPr lang="en-US" sz="1200" b="0" i="0" kern="1200" dirty="0" err="1">
                <a:solidFill>
                  <a:schemeClr val="tx1"/>
                </a:solidFill>
                <a:effectLst/>
                <a:latin typeface="+mn-lt"/>
                <a:ea typeface="+mn-ea"/>
                <a:cs typeface="+mn-cs"/>
              </a:rPr>
              <a:t>Bottner</a:t>
            </a:r>
            <a:r>
              <a:rPr lang="en-US" sz="1200" b="0" i="0" kern="1200" dirty="0">
                <a:solidFill>
                  <a:schemeClr val="tx1"/>
                </a:solidFill>
                <a:effectLst/>
                <a:latin typeface="+mn-lt"/>
                <a:ea typeface="+mn-ea"/>
                <a:cs typeface="+mn-cs"/>
              </a:rPr>
              <a:t> et al 2007, </a:t>
            </a:r>
            <a:r>
              <a:rPr lang="en-US" sz="1200" b="0" i="0" kern="1200" dirty="0" err="1">
                <a:solidFill>
                  <a:schemeClr val="tx1"/>
                </a:solidFill>
                <a:effectLst/>
                <a:latin typeface="+mn-lt"/>
                <a:ea typeface="+mn-ea"/>
                <a:cs typeface="+mn-cs"/>
              </a:rPr>
              <a:t>Glehr</a:t>
            </a:r>
            <a:r>
              <a:rPr lang="en-US" sz="1200" b="0" i="0" kern="1200" dirty="0">
                <a:solidFill>
                  <a:schemeClr val="tx1"/>
                </a:solidFill>
                <a:effectLst/>
                <a:latin typeface="+mn-lt"/>
                <a:ea typeface="+mn-ea"/>
                <a:cs typeface="+mn-cs"/>
              </a:rPr>
              <a:t> et al 2013, Cipriano et al 2012, </a:t>
            </a:r>
            <a:r>
              <a:rPr lang="en-US" sz="1200" b="0" i="0" kern="1200" dirty="0" err="1">
                <a:solidFill>
                  <a:schemeClr val="tx1"/>
                </a:solidFill>
                <a:effectLst/>
                <a:latin typeface="+mn-lt"/>
                <a:ea typeface="+mn-ea"/>
                <a:cs typeface="+mn-cs"/>
              </a:rPr>
              <a:t>Jacovides</a:t>
            </a:r>
            <a:r>
              <a:rPr lang="en-US" sz="1200" b="0" i="0" kern="1200" dirty="0">
                <a:solidFill>
                  <a:schemeClr val="tx1"/>
                </a:solidFill>
                <a:effectLst/>
                <a:latin typeface="+mn-lt"/>
                <a:ea typeface="+mn-ea"/>
                <a:cs typeface="+mn-cs"/>
              </a:rPr>
              <a:t> et al 2011). Several moderate quality studies (Yi et al 2015, Piper et al 2009, 2010, </a:t>
            </a:r>
            <a:r>
              <a:rPr lang="en-US" sz="1200" b="0" i="0" kern="1200" dirty="0" err="1">
                <a:solidFill>
                  <a:schemeClr val="tx1"/>
                </a:solidFill>
                <a:effectLst/>
                <a:latin typeface="+mn-lt"/>
                <a:ea typeface="+mn-ea"/>
                <a:cs typeface="+mn-cs"/>
              </a:rPr>
              <a:t>Bedair</a:t>
            </a:r>
            <a:r>
              <a:rPr lang="en-US" sz="1200" b="0" i="0" kern="1200" dirty="0">
                <a:solidFill>
                  <a:schemeClr val="tx1"/>
                </a:solidFill>
                <a:effectLst/>
                <a:latin typeface="+mn-lt"/>
                <a:ea typeface="+mn-ea"/>
                <a:cs typeface="+mn-cs"/>
              </a:rPr>
              <a:t> et al 2011) also support its use. It was found to be both sensitive and specific in detecting periprosthetic infection and served as an accurate screening tool, with a positive or negative value demonstrating the likelihood of the presence or absence of infection. Studies vary with respect to the timing and thresholds used to diagnose infection. Both Yi et al 2015 and </a:t>
            </a:r>
            <a:r>
              <a:rPr lang="en-US" sz="1200" b="0" i="0" kern="1200" dirty="0" err="1">
                <a:solidFill>
                  <a:schemeClr val="tx1"/>
                </a:solidFill>
                <a:effectLst/>
                <a:latin typeface="+mn-lt"/>
                <a:ea typeface="+mn-ea"/>
                <a:cs typeface="+mn-cs"/>
              </a:rPr>
              <a:t>Bedair</a:t>
            </a:r>
            <a:r>
              <a:rPr lang="en-US" sz="1200" b="0" i="0" kern="1200" dirty="0">
                <a:solidFill>
                  <a:schemeClr val="tx1"/>
                </a:solidFill>
                <a:effectLst/>
                <a:latin typeface="+mn-lt"/>
                <a:ea typeface="+mn-ea"/>
                <a:cs typeface="+mn-cs"/>
              </a:rPr>
              <a:t> et al 2011 confirmed its utility during the early postoperative period. Despite this variation, it has proven its accuracy across investigations. While cutoff values at which an infection is diagnosed vary between studies, and based on time postoperatively it has been shown to be a superior screening test relative to other serological studies.</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3"/>
              </a:rPr>
              <a:t>Bedair,H</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Ting,N</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Jacovides,C</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Saxena,A</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Moric,M</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Parvizi,J</a:t>
            </a:r>
            <a:r>
              <a:rPr lang="en-US" sz="1200" b="0" i="0" u="none" strike="noStrike" kern="1200" dirty="0">
                <a:solidFill>
                  <a:schemeClr val="tx1"/>
                </a:solidFill>
                <a:effectLst/>
                <a:latin typeface="+mn-lt"/>
                <a:ea typeface="+mn-ea"/>
                <a:cs typeface="+mn-cs"/>
                <a:hlinkClick r:id="rId3"/>
              </a:rPr>
              <a:t>., Della </a:t>
            </a:r>
            <a:r>
              <a:rPr lang="en-US" sz="1200" b="0" i="0" u="none" strike="noStrike" kern="1200" dirty="0" err="1">
                <a:solidFill>
                  <a:schemeClr val="tx1"/>
                </a:solidFill>
                <a:effectLst/>
                <a:latin typeface="+mn-lt"/>
                <a:ea typeface="+mn-ea"/>
                <a:cs typeface="+mn-cs"/>
                <a:hlinkClick r:id="rId3"/>
              </a:rPr>
              <a:t>Valle,C.J</a:t>
            </a:r>
            <a:r>
              <a:rPr lang="en-US" sz="1200" b="0" i="0" u="none" strike="noStrike" kern="1200" dirty="0">
                <a:solidFill>
                  <a:schemeClr val="tx1"/>
                </a:solidFill>
                <a:effectLst/>
                <a:latin typeface="+mn-lt"/>
                <a:ea typeface="+mn-ea"/>
                <a:cs typeface="+mn-cs"/>
                <a:hlinkClick r:id="rId3"/>
              </a:rPr>
              <a:t>. The Mark Coventry Award: diagnosis of early postoperative TKA infection using synovial fluid analysis. Clin </a:t>
            </a:r>
            <a:r>
              <a:rPr lang="en-US" sz="1200" b="0" i="0" u="none" strike="noStrike" kern="1200" dirty="0" err="1">
                <a:solidFill>
                  <a:schemeClr val="tx1"/>
                </a:solidFill>
                <a:effectLst/>
                <a:latin typeface="+mn-lt"/>
                <a:ea typeface="+mn-ea"/>
                <a:cs typeface="+mn-cs"/>
                <a:hlinkClick r:id="rId3"/>
              </a:rPr>
              <a:t>Orthop</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Relat</a:t>
            </a:r>
            <a:r>
              <a:rPr lang="en-US" sz="1200" b="0" i="0" u="none" strike="noStrike" kern="1200" dirty="0">
                <a:solidFill>
                  <a:schemeClr val="tx1"/>
                </a:solidFill>
                <a:effectLst/>
                <a:latin typeface="+mn-lt"/>
                <a:ea typeface="+mn-ea"/>
                <a:cs typeface="+mn-cs"/>
                <a:hlinkClick r:id="rId3"/>
              </a:rPr>
              <a:t> Res 2011/1; 1: 34-40</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4"/>
              </a:rPr>
              <a:t>Bottner,F</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Wegner,A</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Winkelmann,W</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Becker,K</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Erren,M</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Gotze,C</a:t>
            </a:r>
            <a:r>
              <a:rPr lang="en-US" sz="1200" b="0" i="0" u="none" strike="noStrike" kern="1200" dirty="0">
                <a:solidFill>
                  <a:schemeClr val="tx1"/>
                </a:solidFill>
                <a:effectLst/>
                <a:latin typeface="+mn-lt"/>
                <a:ea typeface="+mn-ea"/>
                <a:cs typeface="+mn-cs"/>
                <a:hlinkClick r:id="rId4"/>
              </a:rPr>
              <a:t>. Interleukin-6, procalcitonin and TNF-alpha: markers of peri-prosthetic infection following total joint replacement. J Bone Joint Surg Br 2007/1; 1: 94-99</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5"/>
              </a:rPr>
              <a:t>Cipriano,C.A</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Brown,N.M</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Michael,A.M</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Moric,M</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Sporer,S.M</a:t>
            </a:r>
            <a:r>
              <a:rPr lang="en-US" sz="1200" b="0" i="0" u="none" strike="noStrike" kern="1200" dirty="0">
                <a:solidFill>
                  <a:schemeClr val="tx1"/>
                </a:solidFill>
                <a:effectLst/>
                <a:latin typeface="+mn-lt"/>
                <a:ea typeface="+mn-ea"/>
                <a:cs typeface="+mn-cs"/>
                <a:hlinkClick r:id="rId5"/>
              </a:rPr>
              <a:t>., Della </a:t>
            </a:r>
            <a:r>
              <a:rPr lang="en-US" sz="1200" b="0" i="0" u="none" strike="noStrike" kern="1200" dirty="0" err="1">
                <a:solidFill>
                  <a:schemeClr val="tx1"/>
                </a:solidFill>
                <a:effectLst/>
                <a:latin typeface="+mn-lt"/>
                <a:ea typeface="+mn-ea"/>
                <a:cs typeface="+mn-cs"/>
                <a:hlinkClick r:id="rId5"/>
              </a:rPr>
              <a:t>Valle,C.J</a:t>
            </a:r>
            <a:r>
              <a:rPr lang="en-US" sz="1200" b="0" i="0" u="none" strike="noStrike" kern="1200" dirty="0">
                <a:solidFill>
                  <a:schemeClr val="tx1"/>
                </a:solidFill>
                <a:effectLst/>
                <a:latin typeface="+mn-lt"/>
                <a:ea typeface="+mn-ea"/>
                <a:cs typeface="+mn-cs"/>
                <a:hlinkClick r:id="rId5"/>
              </a:rPr>
              <a:t>. Serum and synovial fluid analysis for diagnosing chronic periprosthetic infection in patients with inflammatory arthritis. J Bone Joint Surg Am 2012/4/4; 7: 594-600</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6"/>
              </a:rPr>
              <a:t>Glehr,M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Friesenbichler,J</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Hofmann,G</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Bernhardt,G.A</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Zacherl,M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Avian,A</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Windhager,R</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Leithner,A</a:t>
            </a:r>
            <a:r>
              <a:rPr lang="en-US" sz="1200" b="0" i="0" u="none" strike="noStrike" kern="1200" dirty="0">
                <a:solidFill>
                  <a:schemeClr val="tx1"/>
                </a:solidFill>
                <a:effectLst/>
                <a:latin typeface="+mn-lt"/>
                <a:ea typeface="+mn-ea"/>
                <a:cs typeface="+mn-cs"/>
                <a:hlinkClick r:id="rId6"/>
              </a:rPr>
              <a:t>. Novel biomarkers to detect infection in revision hip and knee arthroplasties. Clin </a:t>
            </a:r>
            <a:r>
              <a:rPr lang="en-US" sz="1200" b="0" i="0" u="none" strike="noStrike" kern="1200" dirty="0" err="1">
                <a:solidFill>
                  <a:schemeClr val="tx1"/>
                </a:solidFill>
                <a:effectLst/>
                <a:latin typeface="+mn-lt"/>
                <a:ea typeface="+mn-ea"/>
                <a:cs typeface="+mn-cs"/>
                <a:hlinkClick r:id="rId6"/>
              </a:rPr>
              <a:t>Orthop</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Relat</a:t>
            </a:r>
            <a:r>
              <a:rPr lang="en-US" sz="1200" b="0" i="0" u="none" strike="noStrike" kern="1200" dirty="0">
                <a:solidFill>
                  <a:schemeClr val="tx1"/>
                </a:solidFill>
                <a:effectLst/>
                <a:latin typeface="+mn-lt"/>
                <a:ea typeface="+mn-ea"/>
                <a:cs typeface="+mn-cs"/>
                <a:hlinkClick r:id="rId6"/>
              </a:rPr>
              <a:t> Res 2013/8; 8: 2621-2628</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7"/>
              </a:rPr>
              <a:t>Jacovides,C.L</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Parvizi,J</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Adeli,B</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Jung,K.A</a:t>
            </a:r>
            <a:r>
              <a:rPr lang="en-US" sz="1200" b="0" i="0" u="none" strike="noStrike" kern="1200" dirty="0">
                <a:solidFill>
                  <a:schemeClr val="tx1"/>
                </a:solidFill>
                <a:effectLst/>
                <a:latin typeface="+mn-lt"/>
                <a:ea typeface="+mn-ea"/>
                <a:cs typeface="+mn-cs"/>
                <a:hlinkClick r:id="rId7"/>
              </a:rPr>
              <a:t>. Molecular markers for diagnosis of periprosthetic joint infection. J Arthroplasty 2011/9; 6: 99-103</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8"/>
              </a:rPr>
              <a:t>Piper,K.E</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Jacobson,M.J</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Cofield,R.H</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Sperling,J.W</a:t>
            </a:r>
            <a:r>
              <a:rPr lang="en-US" sz="1200" b="0" i="0" u="none" strike="noStrike" kern="1200" dirty="0">
                <a:solidFill>
                  <a:schemeClr val="tx1"/>
                </a:solidFill>
                <a:effectLst/>
                <a:latin typeface="+mn-lt"/>
                <a:ea typeface="+mn-ea"/>
                <a:cs typeface="+mn-cs"/>
                <a:hlinkClick r:id="rId8"/>
              </a:rPr>
              <a:t>., Sanchez-</a:t>
            </a:r>
            <a:r>
              <a:rPr lang="en-US" sz="1200" b="0" i="0" u="none" strike="noStrike" kern="1200" dirty="0" err="1">
                <a:solidFill>
                  <a:schemeClr val="tx1"/>
                </a:solidFill>
                <a:effectLst/>
                <a:latin typeface="+mn-lt"/>
                <a:ea typeface="+mn-ea"/>
                <a:cs typeface="+mn-cs"/>
                <a:hlinkClick r:id="rId8"/>
              </a:rPr>
              <a:t>Sotelo,J</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Osmon,D.R</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McDowell,A</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Patrick,S</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Steckelberg,J.M</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Mandrekar,J.N</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Fernandez,Sampedro</a:t>
            </a:r>
            <a:r>
              <a:rPr lang="en-US" sz="1200" b="0" i="0" u="none" strike="noStrike" kern="1200" dirty="0">
                <a:solidFill>
                  <a:schemeClr val="tx1"/>
                </a:solidFill>
                <a:effectLst/>
                <a:latin typeface="+mn-lt"/>
                <a:ea typeface="+mn-ea"/>
                <a:cs typeface="+mn-cs"/>
                <a:hlinkClick r:id="rId8"/>
              </a:rPr>
              <a:t> M., </a:t>
            </a:r>
            <a:r>
              <a:rPr lang="en-US" sz="1200" b="0" i="0" u="none" strike="noStrike" kern="1200" dirty="0" err="1">
                <a:solidFill>
                  <a:schemeClr val="tx1"/>
                </a:solidFill>
                <a:effectLst/>
                <a:latin typeface="+mn-lt"/>
                <a:ea typeface="+mn-ea"/>
                <a:cs typeface="+mn-cs"/>
                <a:hlinkClick r:id="rId8"/>
              </a:rPr>
              <a:t>Patel,R</a:t>
            </a:r>
            <a:r>
              <a:rPr lang="en-US" sz="1200" b="0" i="0" u="none" strike="noStrike" kern="1200" dirty="0">
                <a:solidFill>
                  <a:schemeClr val="tx1"/>
                </a:solidFill>
                <a:effectLst/>
                <a:latin typeface="+mn-lt"/>
                <a:ea typeface="+mn-ea"/>
                <a:cs typeface="+mn-cs"/>
                <a:hlinkClick r:id="rId8"/>
              </a:rPr>
              <a:t>. Microbiologic diagnosis of prosthetic shoulder infection by use of implant sonication. J Clin Microbiol. 2009/6; 6: 1878-1884</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9"/>
              </a:rPr>
              <a:t>Yi,P.H</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Cross,M.B</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Moric,M</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Levine,B.R</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Sporer,S.M</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Paprosky,W.G</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Jacobs,J.J</a:t>
            </a:r>
            <a:r>
              <a:rPr lang="en-US" sz="1200" b="0" i="0" u="none" strike="noStrike" kern="1200" dirty="0">
                <a:solidFill>
                  <a:schemeClr val="tx1"/>
                </a:solidFill>
                <a:effectLst/>
                <a:latin typeface="+mn-lt"/>
                <a:ea typeface="+mn-ea"/>
                <a:cs typeface="+mn-cs"/>
                <a:hlinkClick r:id="rId9"/>
              </a:rPr>
              <a:t>., Della </a:t>
            </a:r>
            <a:r>
              <a:rPr lang="en-US" sz="1200" b="0" i="0" u="none" strike="noStrike" kern="1200" dirty="0" err="1">
                <a:solidFill>
                  <a:schemeClr val="tx1"/>
                </a:solidFill>
                <a:effectLst/>
                <a:latin typeface="+mn-lt"/>
                <a:ea typeface="+mn-ea"/>
                <a:cs typeface="+mn-cs"/>
                <a:hlinkClick r:id="rId9"/>
              </a:rPr>
              <a:t>Valle,C.J</a:t>
            </a:r>
            <a:r>
              <a:rPr lang="en-US" sz="1200" b="0" i="0" u="none" strike="noStrike" kern="1200" dirty="0">
                <a:solidFill>
                  <a:schemeClr val="tx1"/>
                </a:solidFill>
                <a:effectLst/>
                <a:latin typeface="+mn-lt"/>
                <a:ea typeface="+mn-ea"/>
                <a:cs typeface="+mn-cs"/>
                <a:hlinkClick r:id="rId9"/>
              </a:rPr>
              <a:t>. Do serologic and synovial tests help diagnose infection in revision hip arthroplasty with metal-on-metal bearings or corrosion?. Clin </a:t>
            </a:r>
            <a:r>
              <a:rPr lang="en-US" sz="1200" b="0" i="0" u="none" strike="noStrike" kern="1200" dirty="0" err="1">
                <a:solidFill>
                  <a:schemeClr val="tx1"/>
                </a:solidFill>
                <a:effectLst/>
                <a:latin typeface="+mn-lt"/>
                <a:ea typeface="+mn-ea"/>
                <a:cs typeface="+mn-cs"/>
                <a:hlinkClick r:id="rId9"/>
              </a:rPr>
              <a:t>Orthop</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Relat</a:t>
            </a:r>
            <a:r>
              <a:rPr lang="en-US" sz="1200" b="0" i="0" u="none" strike="noStrike" kern="1200" dirty="0">
                <a:solidFill>
                  <a:schemeClr val="tx1"/>
                </a:solidFill>
                <a:effectLst/>
                <a:latin typeface="+mn-lt"/>
                <a:ea typeface="+mn-ea"/>
                <a:cs typeface="+mn-cs"/>
                <a:hlinkClick r:id="rId9"/>
              </a:rPr>
              <a:t> Res 2015/2; 2: 498-505</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25</a:t>
            </a:fld>
            <a:endParaRPr lang="en-US"/>
          </a:p>
        </p:txBody>
      </p:sp>
    </p:spTree>
    <p:extLst>
      <p:ext uri="{BB962C8B-B14F-4D97-AF65-F5344CB8AC3E}">
        <p14:creationId xmlns:p14="http://schemas.microsoft.com/office/powerpoint/2010/main" val="3928393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Rationale</a:t>
            </a:r>
          </a:p>
          <a:p>
            <a:endParaRPr lang="en-US" sz="1200" b="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Multiple high-quality studies (</a:t>
            </a:r>
            <a:r>
              <a:rPr lang="en-US" sz="1200" b="0" i="0" kern="1200" dirty="0" err="1">
                <a:solidFill>
                  <a:schemeClr val="tx1"/>
                </a:solidFill>
                <a:effectLst/>
                <a:latin typeface="+mn-lt"/>
                <a:ea typeface="+mn-ea"/>
                <a:cs typeface="+mn-cs"/>
              </a:rPr>
              <a:t>Bottner</a:t>
            </a:r>
            <a:r>
              <a:rPr lang="en-US" sz="1200" b="0" i="0" kern="1200" dirty="0">
                <a:solidFill>
                  <a:schemeClr val="tx1"/>
                </a:solidFill>
                <a:effectLst/>
                <a:latin typeface="+mn-lt"/>
                <a:ea typeface="+mn-ea"/>
                <a:cs typeface="+mn-cs"/>
              </a:rPr>
              <a:t> et al 2007, Cipriano et al 2012, </a:t>
            </a:r>
            <a:r>
              <a:rPr lang="en-US" sz="1200" b="0" i="0" kern="1200" dirty="0" err="1">
                <a:solidFill>
                  <a:schemeClr val="tx1"/>
                </a:solidFill>
                <a:effectLst/>
                <a:latin typeface="+mn-lt"/>
                <a:ea typeface="+mn-ea"/>
                <a:cs typeface="+mn-cs"/>
              </a:rPr>
              <a:t>Panousis</a:t>
            </a:r>
            <a:r>
              <a:rPr lang="en-US" sz="1200" b="0" i="0" kern="1200" dirty="0">
                <a:solidFill>
                  <a:schemeClr val="tx1"/>
                </a:solidFill>
                <a:effectLst/>
                <a:latin typeface="+mn-lt"/>
                <a:ea typeface="+mn-ea"/>
                <a:cs typeface="+mn-cs"/>
              </a:rPr>
              <a:t> et al 2005) have demonstrated moderate to weak ability of ESR as a solitary test to diagnose or exclude surgical site infection. It is felt to be too variable with respect to time from surgery and in the presence of other confounding factors (such as inflammatory arthropathy) to be considered an accurate tool in diagnosis alone but may be considered as a tool to be used in conjunction with other tests.</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3"/>
              </a:rPr>
              <a:t>Bottner,F</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Wegner,A</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Winkelmann,W</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Becker,K</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Erren,M</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Gotze,C</a:t>
            </a:r>
            <a:r>
              <a:rPr lang="en-US" sz="1200" b="0" i="0" u="none" strike="noStrike" kern="1200" dirty="0">
                <a:solidFill>
                  <a:schemeClr val="tx1"/>
                </a:solidFill>
                <a:effectLst/>
                <a:latin typeface="+mn-lt"/>
                <a:ea typeface="+mn-ea"/>
                <a:cs typeface="+mn-cs"/>
                <a:hlinkClick r:id="rId3"/>
              </a:rPr>
              <a:t>. Interleukin-6, procalcitonin and TNF-alpha: markers of peri-prosthetic infection following total joint replacement. J Bone Joint Surg Br 2007/1; 1: 94-99</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4"/>
              </a:rPr>
              <a:t>Cipriano,C.A</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Brown,N.M</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Michael,A.M</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Moric,M</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Sporer,S.M</a:t>
            </a:r>
            <a:r>
              <a:rPr lang="en-US" sz="1200" b="0" i="0" u="none" strike="noStrike" kern="1200" dirty="0">
                <a:solidFill>
                  <a:schemeClr val="tx1"/>
                </a:solidFill>
                <a:effectLst/>
                <a:latin typeface="+mn-lt"/>
                <a:ea typeface="+mn-ea"/>
                <a:cs typeface="+mn-cs"/>
                <a:hlinkClick r:id="rId4"/>
              </a:rPr>
              <a:t>., Della </a:t>
            </a:r>
            <a:r>
              <a:rPr lang="en-US" sz="1200" b="0" i="0" u="none" strike="noStrike" kern="1200" dirty="0" err="1">
                <a:solidFill>
                  <a:schemeClr val="tx1"/>
                </a:solidFill>
                <a:effectLst/>
                <a:latin typeface="+mn-lt"/>
                <a:ea typeface="+mn-ea"/>
                <a:cs typeface="+mn-cs"/>
                <a:hlinkClick r:id="rId4"/>
              </a:rPr>
              <a:t>Valle,C.J</a:t>
            </a:r>
            <a:r>
              <a:rPr lang="en-US" sz="1200" b="0" i="0" u="none" strike="noStrike" kern="1200" dirty="0">
                <a:solidFill>
                  <a:schemeClr val="tx1"/>
                </a:solidFill>
                <a:effectLst/>
                <a:latin typeface="+mn-lt"/>
                <a:ea typeface="+mn-ea"/>
                <a:cs typeface="+mn-cs"/>
                <a:hlinkClick r:id="rId4"/>
              </a:rPr>
              <a:t>. Serum and synovial fluid analysis for diagnosing chronic periprosthetic infection in patients with inflammatory arthritis. J Bone Joint Surg Am 2012/4/4; 7: 594-600</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5"/>
              </a:rPr>
              <a:t>Panousis,K</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Grigoris,P</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Butcher,I</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Rana,B</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Reilly,J.H</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Hamblen,D.L</a:t>
            </a:r>
            <a:r>
              <a:rPr lang="en-US" sz="1200" b="0" i="0" u="none" strike="noStrike" kern="1200" dirty="0">
                <a:solidFill>
                  <a:schemeClr val="tx1"/>
                </a:solidFill>
                <a:effectLst/>
                <a:latin typeface="+mn-lt"/>
                <a:ea typeface="+mn-ea"/>
                <a:cs typeface="+mn-cs"/>
                <a:hlinkClick r:id="rId5"/>
              </a:rPr>
              <a:t>. Poor predictive value of broad-range PCR for the detection of arthroplasty infection in 92 cases. Acta </a:t>
            </a:r>
            <a:r>
              <a:rPr lang="en-US" sz="1200" b="0" i="0" u="none" strike="noStrike" kern="1200" dirty="0" err="1">
                <a:solidFill>
                  <a:schemeClr val="tx1"/>
                </a:solidFill>
                <a:effectLst/>
                <a:latin typeface="+mn-lt"/>
                <a:ea typeface="+mn-ea"/>
                <a:cs typeface="+mn-cs"/>
                <a:hlinkClick r:id="rId5"/>
              </a:rPr>
              <a:t>Orthop</a:t>
            </a:r>
            <a:r>
              <a:rPr lang="en-US" sz="1200" b="0" i="0" u="none" strike="noStrike" kern="1200" dirty="0">
                <a:solidFill>
                  <a:schemeClr val="tx1"/>
                </a:solidFill>
                <a:effectLst/>
                <a:latin typeface="+mn-lt"/>
                <a:ea typeface="+mn-ea"/>
                <a:cs typeface="+mn-cs"/>
                <a:hlinkClick r:id="rId5"/>
              </a:rPr>
              <a:t> 2005/6; 3: 341-346</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26</a:t>
            </a:fld>
            <a:endParaRPr lang="en-US"/>
          </a:p>
        </p:txBody>
      </p:sp>
    </p:spTree>
    <p:extLst>
      <p:ext uri="{BB962C8B-B14F-4D97-AF65-F5344CB8AC3E}">
        <p14:creationId xmlns:p14="http://schemas.microsoft.com/office/powerpoint/2010/main" val="3881685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Rationale</a:t>
            </a:r>
          </a:p>
          <a:p>
            <a:endParaRPr lang="en-US" sz="1200" b="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Patients with suspected surgical site infections should be assessed by a history and physical examination. Specific data were available for a structured history, presence of fever, and persistent wound drainage. One study of moderate evidence by Pons 1999 used a structured interview to evaluate 80 patients undergoing revision total hip arthroplasty of whom 16 patients had proven infection by histology and microbiology culture. A positive clinical examination was the presence of one of the following: current painful joint, history of chronic joint pain; or a history of wound drainage or fever lasting greater than 48 hours in the first month after primary surgery. A positive history had a sensitivity of 0.625 and specificity of 0.98.</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One moderate strength study by Bernard 2004 evaluated the presence of fever and persistent drainage against the confirmed infections of positive culture in 230 patients undergoing revision joint surgery. Fever had a sensitivity of 0.53 and specificity of 0.90, and persistent drainage had a sensitivity of 0.53 and specificity of 0.90.</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3"/>
              </a:rPr>
              <a:t>Bernard,L</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Lubbeke,A</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Stern,R</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Bru,J.P</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Feron,J.M</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Peyramond,D</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Denormandie,P</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Arvieux,C</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Chirouze,C</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Perronne,C</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Hoffmeyer,P</a:t>
            </a:r>
            <a:r>
              <a:rPr lang="en-US" sz="1200" b="0" i="0" u="none" strike="noStrike" kern="1200" dirty="0">
                <a:solidFill>
                  <a:schemeClr val="tx1"/>
                </a:solidFill>
                <a:effectLst/>
                <a:latin typeface="+mn-lt"/>
                <a:ea typeface="+mn-ea"/>
                <a:cs typeface="+mn-cs"/>
                <a:hlinkClick r:id="rId3"/>
              </a:rPr>
              <a:t>. Value of preoperative investigations in diagnosing prosthetic joint infection: retrospective cohort study and literature review. </a:t>
            </a:r>
            <a:r>
              <a:rPr lang="en-US" sz="1200" b="0" i="0" u="none" strike="noStrike" kern="1200" dirty="0" err="1">
                <a:solidFill>
                  <a:schemeClr val="tx1"/>
                </a:solidFill>
                <a:effectLst/>
                <a:latin typeface="+mn-lt"/>
                <a:ea typeface="+mn-ea"/>
                <a:cs typeface="+mn-cs"/>
                <a:hlinkClick r:id="rId3"/>
              </a:rPr>
              <a:t>Scand.J</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Infect.Dis</a:t>
            </a:r>
            <a:r>
              <a:rPr lang="en-US" sz="1200" b="0" i="0" u="none" strike="noStrike" kern="1200" dirty="0">
                <a:solidFill>
                  <a:schemeClr val="tx1"/>
                </a:solidFill>
                <a:effectLst/>
                <a:latin typeface="+mn-lt"/>
                <a:ea typeface="+mn-ea"/>
                <a:cs typeface="+mn-cs"/>
                <a:hlinkClick r:id="rId3"/>
              </a:rPr>
              <a:t> 2004; 6: 410-416</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4"/>
              </a:rPr>
              <a:t>Pons,M</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Angles,F</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Sanchez,C</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Matamala,A</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Cuchi,E</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Salavert,M</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Forcada,P</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Ferrer,H</a:t>
            </a:r>
            <a:r>
              <a:rPr lang="en-US" sz="1200" b="0" i="0" u="none" strike="noStrike" kern="1200" dirty="0">
                <a:solidFill>
                  <a:schemeClr val="tx1"/>
                </a:solidFill>
                <a:effectLst/>
                <a:latin typeface="+mn-lt"/>
                <a:ea typeface="+mn-ea"/>
                <a:cs typeface="+mn-cs"/>
                <a:hlinkClick r:id="rId4"/>
              </a:rPr>
              <a:t>. Infected total hip arthroplasty--the value of intraoperative histology. Int </a:t>
            </a:r>
            <a:r>
              <a:rPr lang="en-US" sz="1200" b="0" i="0" u="none" strike="noStrike" kern="1200" dirty="0" err="1">
                <a:solidFill>
                  <a:schemeClr val="tx1"/>
                </a:solidFill>
                <a:effectLst/>
                <a:latin typeface="+mn-lt"/>
                <a:ea typeface="+mn-ea"/>
                <a:cs typeface="+mn-cs"/>
                <a:hlinkClick r:id="rId4"/>
              </a:rPr>
              <a:t>Orthop</a:t>
            </a:r>
            <a:r>
              <a:rPr lang="en-US" sz="1200" b="0" i="0" u="none" strike="noStrike" kern="1200" dirty="0">
                <a:solidFill>
                  <a:schemeClr val="tx1"/>
                </a:solidFill>
                <a:effectLst/>
                <a:latin typeface="+mn-lt"/>
                <a:ea typeface="+mn-ea"/>
                <a:cs typeface="+mn-cs"/>
                <a:hlinkClick r:id="rId4"/>
              </a:rPr>
              <a:t> 1999; 1: 34-36</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27</a:t>
            </a:fld>
            <a:endParaRPr lang="en-US"/>
          </a:p>
        </p:txBody>
      </p:sp>
    </p:spTree>
    <p:extLst>
      <p:ext uri="{BB962C8B-B14F-4D97-AF65-F5344CB8AC3E}">
        <p14:creationId xmlns:p14="http://schemas.microsoft.com/office/powerpoint/2010/main" val="3287304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Rationale</a:t>
            </a:r>
          </a:p>
          <a:p>
            <a:endParaRPr lang="en-US" sz="1200" b="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Anemia</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There were eight high quality studies on the association of Anemia with the risk of SSI. Of these, five revealed an association between anemia and SSI. Four studies reviewed the risk of PJI and the 5th study reviewed the risk of infection and cervical spine fusion. Determinations were based on regression analyses of large data bases. </a:t>
            </a:r>
            <a:r>
              <a:rPr lang="en-US" sz="1200" b="0" i="0" kern="1200" dirty="0" err="1">
                <a:solidFill>
                  <a:schemeClr val="tx1"/>
                </a:solidFill>
                <a:effectLst/>
                <a:latin typeface="+mn-lt"/>
                <a:ea typeface="+mn-ea"/>
                <a:cs typeface="+mn-cs"/>
              </a:rPr>
              <a:t>Greenky</a:t>
            </a:r>
            <a:r>
              <a:rPr lang="en-US" sz="1200" b="0" i="0" kern="1200" dirty="0">
                <a:solidFill>
                  <a:schemeClr val="tx1"/>
                </a:solidFill>
                <a:effectLst/>
                <a:latin typeface="+mn-lt"/>
                <a:ea typeface="+mn-ea"/>
                <a:cs typeface="+mn-cs"/>
              </a:rPr>
              <a:t> et al 2012 identified the significant risk of anemia in PJI of development of SSI.</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Duration of Hospital Stay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There were 11 high quality studies that examined the association between the length of hospital stay and the risk of SSI. Of these, seven revealed an association between increased length of stay and the risk of SSI. The studies were a range of multi-variant analysis and regression analysis. Three studies revealed that prolonged preoperative inpatient stays were related to increased risk of infection. Four studies revealed that prolonged post op hospitalization correlated with an increased risk of SSI. Longer hospital stays, including both pre-op and post-op stays correlated with increasing risk of SSI development.</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Immunosuppressive Medication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Ten high quality studies were reviewed that looked at the effects of immunosuppressive agents. Of these, seven revealed a strong correlation between the use of immunosuppressive medications and an increased risk of SSI. These studies reviewed the effects of these medications on the risk of SSI associated with total joint replacement, spine surgery and ACL reconstruction. </a:t>
            </a:r>
            <a:r>
              <a:rPr lang="en-US" sz="1200" b="0" i="0" kern="1200" dirty="0" err="1">
                <a:solidFill>
                  <a:schemeClr val="tx1"/>
                </a:solidFill>
                <a:effectLst/>
                <a:latin typeface="+mn-lt"/>
                <a:ea typeface="+mn-ea"/>
                <a:cs typeface="+mn-cs"/>
              </a:rPr>
              <a:t>Momohara</a:t>
            </a:r>
            <a:r>
              <a:rPr lang="en-US" sz="1200" b="0" i="0" kern="1200" dirty="0">
                <a:solidFill>
                  <a:schemeClr val="tx1"/>
                </a:solidFill>
                <a:effectLst/>
                <a:latin typeface="+mn-lt"/>
                <a:ea typeface="+mn-ea"/>
                <a:cs typeface="+mn-cs"/>
              </a:rPr>
              <a:t> 2011 identified specifically that infliximab and etanercept combined with prolonged disease duration were associated with increased SSI risk. Giles 2006 identified increased risks of SSI associated with taking Tumor Necrosis Factor medications.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Alcohol abuse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Five high quality articles were reviewed. Three revealed a strong correlation between alcohol abuse and the risk of SSI. The articles used multi-variant analysis and looked a range of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procedures and the effect of alcohol abuse on the risk of SSI on these procedures. Large multivariate studies from Cavanaugh 2015, </a:t>
            </a:r>
            <a:r>
              <a:rPr lang="en-US" sz="1200" b="0" i="0" kern="1200" dirty="0" err="1">
                <a:solidFill>
                  <a:schemeClr val="tx1"/>
                </a:solidFill>
                <a:effectLst/>
                <a:latin typeface="+mn-lt"/>
                <a:ea typeface="+mn-ea"/>
                <a:cs typeface="+mn-cs"/>
              </a:rPr>
              <a:t>Grammatico</a:t>
            </a:r>
            <a:r>
              <a:rPr lang="en-US" sz="1200" b="0" i="0" kern="1200" dirty="0">
                <a:solidFill>
                  <a:schemeClr val="tx1"/>
                </a:solidFill>
                <a:effectLst/>
                <a:latin typeface="+mn-lt"/>
                <a:ea typeface="+mn-ea"/>
                <a:cs typeface="+mn-cs"/>
              </a:rPr>
              <a:t> 2015 and Jain 2015, surveying thousands of patients, consistently show increased risks associated with increased alcohol consumption.</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Obesity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Fourteen high quality studies showed a correlation between obesity and the risk of SSI. These studies used multivariant analysis showing that increasing BMI correlated strongly with the risk of post op infection. All of the studies showed significantly increased risk of SSI that correlate well with increased BMI. Several studies identified additional risks associated with increased BMI over 40. These risks include cardiac, pulmonary and systemic complications in additional to the increased SSI risks.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Depression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Four high quality studies confirmed a correlation between depression and the risk of SSI. All four studies used regression analysis. In each of the multivariate studies a correlation between clinically detected depression and increased risks of surgical site infection was identified.</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Congestive Heart Failure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Two high quality studies revealed a strong correlation between the risk of CHF and SSI. These studies were all multi-variant regression analysis studies. Patients with CHF also have a higher risk of other vascular problems.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Dementia</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Two large high quality studies using regression analysis revealed a strong correlation between Dementia and the risk of SSI in geriatric fractures patients. Dementia is an independent risk factor for occurrence of a surgical site infection</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HIV/AIDS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Four high quality studies revealed a high correlation between the diagnosis of HIV/AIDs and the risks of SSI. There was a strong correlation between the diagnosis of HIV/AIDs and the risk of infection. Boylan revealed an increased risk of SSI of 17%.</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3"/>
              </a:rPr>
              <a:t>Cavanaugh,P.K</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Chen,A.F</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Rasouli,M.R</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Post,Z.D</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Orozco,F.R</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Ong,A.C</a:t>
            </a:r>
            <a:r>
              <a:rPr lang="en-US" sz="1200" b="0" i="0" u="none" strike="noStrike" kern="1200" dirty="0">
                <a:solidFill>
                  <a:schemeClr val="tx1"/>
                </a:solidFill>
                <a:effectLst/>
                <a:latin typeface="+mn-lt"/>
                <a:ea typeface="+mn-ea"/>
                <a:cs typeface="+mn-cs"/>
                <a:hlinkClick r:id="rId3"/>
              </a:rPr>
              <a:t>. Complications and Mortality in Chronic Renal Failure Patients Undergoing Total Joint Arthroplasty: A Comparison Between Dialysis and Renal Transplant Patients. J Arthroplasty 2015/9/9; 0: -</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4"/>
              </a:rPr>
              <a:t>Giles,J.T</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Bartlett,S.J</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Gelber,A.C</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Nanda,S</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Fontaine,K</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Ruffing,V</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Bathon,J.M</a:t>
            </a:r>
            <a:r>
              <a:rPr lang="en-US" sz="1200" b="0" i="0" u="none" strike="noStrike" kern="1200" dirty="0">
                <a:solidFill>
                  <a:schemeClr val="tx1"/>
                </a:solidFill>
                <a:effectLst/>
                <a:latin typeface="+mn-lt"/>
                <a:ea typeface="+mn-ea"/>
                <a:cs typeface="+mn-cs"/>
                <a:hlinkClick r:id="rId4"/>
              </a:rPr>
              <a:t>. Tumor necrosis factor inhibitor therapy and risk of serious postoperative orthopedic infection in rheumatoid arthritis. Arthritis Rheum. 2006/4/15; 2: 333-337</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5"/>
              </a:rPr>
              <a:t>Grammatico-Guillon,L</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Baron,S</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Rosset,P</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Gaborit,C</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Bernard,L</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Rusch,E</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Astagneau,P</a:t>
            </a:r>
            <a:r>
              <a:rPr lang="en-US" sz="1200" b="0" i="0" u="none" strike="noStrike" kern="1200" dirty="0">
                <a:solidFill>
                  <a:schemeClr val="tx1"/>
                </a:solidFill>
                <a:effectLst/>
                <a:latin typeface="+mn-lt"/>
                <a:ea typeface="+mn-ea"/>
                <a:cs typeface="+mn-cs"/>
                <a:hlinkClick r:id="rId5"/>
              </a:rPr>
              <a:t>. Surgical Site Infection After Primary Hip and Knee Arthroplasty: A Cohort Study Using a Hospital Database. </a:t>
            </a:r>
            <a:r>
              <a:rPr lang="en-US" sz="1200" b="0" i="0" u="none" strike="noStrike" kern="1200" dirty="0" err="1">
                <a:solidFill>
                  <a:schemeClr val="tx1"/>
                </a:solidFill>
                <a:effectLst/>
                <a:latin typeface="+mn-lt"/>
                <a:ea typeface="+mn-ea"/>
                <a:cs typeface="+mn-cs"/>
                <a:hlinkClick r:id="rId5"/>
              </a:rPr>
              <a:t>Infect.Control</a:t>
            </a:r>
            <a:r>
              <a:rPr lang="en-US" sz="1200" b="0" i="0" u="none" strike="noStrike" kern="1200" dirty="0">
                <a:solidFill>
                  <a:schemeClr val="tx1"/>
                </a:solidFill>
                <a:effectLst/>
                <a:latin typeface="+mn-lt"/>
                <a:ea typeface="+mn-ea"/>
                <a:cs typeface="+mn-cs"/>
                <a:hlinkClick r:id="rId5"/>
              </a:rPr>
              <a:t> Hosp Epidemiol. 2015/10; 10: 1198-1207</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6"/>
              </a:rPr>
              <a:t>Greenky,M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Gandhi,K</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Pulido,L</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Restrepo,C</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Parvizi,J</a:t>
            </a:r>
            <a:r>
              <a:rPr lang="en-US" sz="1200" b="0" i="0" u="none" strike="noStrike" kern="1200" dirty="0">
                <a:solidFill>
                  <a:schemeClr val="tx1"/>
                </a:solidFill>
                <a:effectLst/>
                <a:latin typeface="+mn-lt"/>
                <a:ea typeface="+mn-ea"/>
                <a:cs typeface="+mn-cs"/>
                <a:hlinkClick r:id="rId6"/>
              </a:rPr>
              <a:t>. Preoperative anemia in total joint arthroplasty: is it associated with periprosthetic joint infection?. Clin </a:t>
            </a:r>
            <a:r>
              <a:rPr lang="en-US" sz="1200" b="0" i="0" u="none" strike="noStrike" kern="1200" dirty="0" err="1">
                <a:solidFill>
                  <a:schemeClr val="tx1"/>
                </a:solidFill>
                <a:effectLst/>
                <a:latin typeface="+mn-lt"/>
                <a:ea typeface="+mn-ea"/>
                <a:cs typeface="+mn-cs"/>
                <a:hlinkClick r:id="rId6"/>
              </a:rPr>
              <a:t>Orthop</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Relat</a:t>
            </a:r>
            <a:r>
              <a:rPr lang="en-US" sz="1200" b="0" i="0" u="none" strike="noStrike" kern="1200" dirty="0">
                <a:solidFill>
                  <a:schemeClr val="tx1"/>
                </a:solidFill>
                <a:effectLst/>
                <a:latin typeface="+mn-lt"/>
                <a:ea typeface="+mn-ea"/>
                <a:cs typeface="+mn-cs"/>
                <a:hlinkClick r:id="rId6"/>
              </a:rPr>
              <a:t> Res 2012/10; 10: 2695-2701</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7"/>
              </a:rPr>
              <a:t>Jain,R.K</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Shukla,R</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Singh,P</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Kumar,R</a:t>
            </a:r>
            <a:r>
              <a:rPr lang="en-US" sz="1200" b="0" i="0" u="none" strike="noStrike" kern="1200" dirty="0">
                <a:solidFill>
                  <a:schemeClr val="tx1"/>
                </a:solidFill>
                <a:effectLst/>
                <a:latin typeface="+mn-lt"/>
                <a:ea typeface="+mn-ea"/>
                <a:cs typeface="+mn-cs"/>
                <a:hlinkClick r:id="rId7"/>
              </a:rPr>
              <a:t>. Epidemiology and risk factors for surgical site infections in patients requiring orthopedic surgery. Eur J </a:t>
            </a:r>
            <a:r>
              <a:rPr lang="en-US" sz="1200" b="0" i="0" u="none" strike="noStrike" kern="1200" dirty="0" err="1">
                <a:solidFill>
                  <a:schemeClr val="tx1"/>
                </a:solidFill>
                <a:effectLst/>
                <a:latin typeface="+mn-lt"/>
                <a:ea typeface="+mn-ea"/>
                <a:cs typeface="+mn-cs"/>
                <a:hlinkClick r:id="rId7"/>
              </a:rPr>
              <a:t>Orthop</a:t>
            </a:r>
            <a:r>
              <a:rPr lang="en-US" sz="1200" b="0" i="0" u="none" strike="noStrike" kern="1200" dirty="0">
                <a:solidFill>
                  <a:schemeClr val="tx1"/>
                </a:solidFill>
                <a:effectLst/>
                <a:latin typeface="+mn-lt"/>
                <a:ea typeface="+mn-ea"/>
                <a:cs typeface="+mn-cs"/>
                <a:hlinkClick r:id="rId7"/>
              </a:rPr>
              <a:t> Surg </a:t>
            </a:r>
            <a:r>
              <a:rPr lang="en-US" sz="1200" b="0" i="0" u="none" strike="noStrike" kern="1200" dirty="0" err="1">
                <a:solidFill>
                  <a:schemeClr val="tx1"/>
                </a:solidFill>
                <a:effectLst/>
                <a:latin typeface="+mn-lt"/>
                <a:ea typeface="+mn-ea"/>
                <a:cs typeface="+mn-cs"/>
                <a:hlinkClick r:id="rId7"/>
              </a:rPr>
              <a:t>Traumatol</a:t>
            </a:r>
            <a:r>
              <a:rPr lang="en-US" sz="1200" b="0" i="0" u="none" strike="noStrike" kern="1200" dirty="0">
                <a:solidFill>
                  <a:schemeClr val="tx1"/>
                </a:solidFill>
                <a:effectLst/>
                <a:latin typeface="+mn-lt"/>
                <a:ea typeface="+mn-ea"/>
                <a:cs typeface="+mn-cs"/>
                <a:hlinkClick r:id="rId7"/>
              </a:rPr>
              <a:t>. 2015/2; 2: 251-254</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8"/>
              </a:rPr>
              <a:t>Momohara,S</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Kawakami,K</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Iwamoto,T</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Yano,K</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Sakuma,Y</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Hiroshima,R</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Imamura,H</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Masuda,I</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Tokita,A</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Ikari,K</a:t>
            </a:r>
            <a:r>
              <a:rPr lang="en-US" sz="1200" b="0" i="0" u="none" strike="noStrike" kern="1200" dirty="0">
                <a:solidFill>
                  <a:schemeClr val="tx1"/>
                </a:solidFill>
                <a:effectLst/>
                <a:latin typeface="+mn-lt"/>
                <a:ea typeface="+mn-ea"/>
                <a:cs typeface="+mn-cs"/>
                <a:hlinkClick r:id="rId8"/>
              </a:rPr>
              <a:t>. Prosthetic joint infection after total hip or knee arthroplasty in rheumatoid arthritis patients treated with nonbiologic and biologic disease-modifying antirheumatic drugs. </a:t>
            </a:r>
            <a:r>
              <a:rPr lang="en-US" sz="1200" b="0" i="0" u="none" strike="noStrike" kern="1200" dirty="0" err="1">
                <a:solidFill>
                  <a:schemeClr val="tx1"/>
                </a:solidFill>
                <a:effectLst/>
                <a:latin typeface="+mn-lt"/>
                <a:ea typeface="+mn-ea"/>
                <a:cs typeface="+mn-cs"/>
                <a:hlinkClick r:id="rId8"/>
              </a:rPr>
              <a:t>Mod.Rheumatol</a:t>
            </a:r>
            <a:r>
              <a:rPr lang="en-US" sz="1200" b="0" i="0" u="none" strike="noStrike" kern="1200" dirty="0">
                <a:solidFill>
                  <a:schemeClr val="tx1"/>
                </a:solidFill>
                <a:effectLst/>
                <a:latin typeface="+mn-lt"/>
                <a:ea typeface="+mn-ea"/>
                <a:cs typeface="+mn-cs"/>
                <a:hlinkClick r:id="rId8"/>
              </a:rPr>
              <a:t>. 2011/10; 5: 469-475</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28</a:t>
            </a:fld>
            <a:endParaRPr lang="en-US"/>
          </a:p>
        </p:txBody>
      </p:sp>
    </p:spTree>
    <p:extLst>
      <p:ext uri="{BB962C8B-B14F-4D97-AF65-F5344CB8AC3E}">
        <p14:creationId xmlns:p14="http://schemas.microsoft.com/office/powerpoint/2010/main" val="723783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Rationale</a:t>
            </a:r>
          </a:p>
          <a:p>
            <a:endParaRPr lang="en-US" sz="1200" b="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Chronic Kidney Disease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risk of SSI in patients with chronic kidney disease (CKD) correlates positively with the severity of renal disease. Five high quality studies revealed using multivariate analysis and to identify the increased risk of SSI in patients with CKD. The severity of CKD and the description of dialysis and transplant patients were not identifiable within the studies.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Diabetes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26 high quality studies were reviewed. 13 of the studies showed a correlation between diabetes and the risk of SSI. 13 studies showed no correlation between diabetes and the risk of SSI. The strength of the recommendation was classified as “moderate” due to the divergence between the study findings. The impact of quality diabetic control could not be determined on the outcomes of the studies.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Tobacco Use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22 high quality studies were reviewed. 9 studies showed an association between tobacco use and increased risk of SSI. 12 studies showed no statistically significant differences between smokers and nonsmokers regarding associated risk of SSI. Many of the studies do not define the amount of tobacco used, description of current versus former smokers, or the length of time for use of tobacco. While tobacco use is widely accepted as a risk factor for increasing the risk of SSI, of 22 HQ studies, 9 confirmed the correlation and 12 failed to confirm the correlation, and one showed a negative association with smoking and risk of SSI. This may be due to the definition of magnitude, effect size, heterogeneity of populations between studies.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Malnutrition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Malnutrition is a known risk factor for patients undergoing surgical procedures. Patients with malnutrition can suffer from a range of poor outcomes including increased risk of death, sepsis and poor wound healing. Six high quality articles were reviewed. Of these, three articles identified a correlation with increased risk of SSI. </a:t>
            </a:r>
            <a:r>
              <a:rPr lang="en-US" sz="1200" b="0" i="0" kern="1200" dirty="0" err="1">
                <a:solidFill>
                  <a:schemeClr val="tx1"/>
                </a:solidFill>
                <a:effectLst/>
                <a:latin typeface="+mn-lt"/>
                <a:ea typeface="+mn-ea"/>
                <a:cs typeface="+mn-cs"/>
              </a:rPr>
              <a:t>Bohl</a:t>
            </a:r>
            <a:r>
              <a:rPr lang="en-US" sz="1200" b="0" i="0" kern="1200" dirty="0">
                <a:solidFill>
                  <a:schemeClr val="tx1"/>
                </a:solidFill>
                <a:effectLst/>
                <a:latin typeface="+mn-lt"/>
                <a:ea typeface="+mn-ea"/>
                <a:cs typeface="+mn-cs"/>
              </a:rPr>
              <a:t> et al 2016 identified significantly increased risks of SSI associated with hypoalbuminemia. </a:t>
            </a:r>
            <a:r>
              <a:rPr lang="en-US" sz="1200" b="0" i="0" kern="1200" dirty="0" err="1">
                <a:solidFill>
                  <a:schemeClr val="tx1"/>
                </a:solidFill>
                <a:effectLst/>
                <a:latin typeface="+mn-lt"/>
                <a:ea typeface="+mn-ea"/>
                <a:cs typeface="+mn-cs"/>
              </a:rPr>
              <a:t>Grammatico</a:t>
            </a:r>
            <a:r>
              <a:rPr lang="en-US" sz="1200" b="0" i="0" kern="1200" dirty="0">
                <a:solidFill>
                  <a:schemeClr val="tx1"/>
                </a:solidFill>
                <a:effectLst/>
                <a:latin typeface="+mn-lt"/>
                <a:ea typeface="+mn-ea"/>
                <a:cs typeface="+mn-cs"/>
              </a:rPr>
              <a:t> et al 2015 also showed higher risks of SSI due to malnutrition.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3"/>
              </a:rPr>
              <a:t>Bohl,D.D</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Shen,M.R</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Mayo,B.C</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Massel,D.H</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Long,W.W</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Modi,K.D</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Basques,B.A</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Singh,K</a:t>
            </a:r>
            <a:r>
              <a:rPr lang="en-US" sz="1200" b="0" i="0" u="none" strike="noStrike" kern="1200" dirty="0">
                <a:solidFill>
                  <a:schemeClr val="tx1"/>
                </a:solidFill>
                <a:effectLst/>
                <a:latin typeface="+mn-lt"/>
                <a:ea typeface="+mn-ea"/>
                <a:cs typeface="+mn-cs"/>
                <a:hlinkClick r:id="rId3"/>
              </a:rPr>
              <a:t>. Malnutrition Predicts Infectious and Wound Complications Following Posterior Lumbar Spinal Fusion. Spine (Phila.Pa.1976.) 2016/11/1; 21: 1693-1699</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4"/>
              </a:rPr>
              <a:t>Grammatico-Guillon,L</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Baron,S</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Rosset,P</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Gaborit,C</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Bernard,L</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Rusch,E</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Astagneau,P</a:t>
            </a:r>
            <a:r>
              <a:rPr lang="en-US" sz="1200" b="0" i="0" u="none" strike="noStrike" kern="1200" dirty="0">
                <a:solidFill>
                  <a:schemeClr val="tx1"/>
                </a:solidFill>
                <a:effectLst/>
                <a:latin typeface="+mn-lt"/>
                <a:ea typeface="+mn-ea"/>
                <a:cs typeface="+mn-cs"/>
                <a:hlinkClick r:id="rId4"/>
              </a:rPr>
              <a:t>. Surgical Site Infection After Primary Hip and Knee Arthroplasty: A Cohort Study Using a Hospital Database. </a:t>
            </a:r>
            <a:r>
              <a:rPr lang="en-US" sz="1200" b="0" i="0" u="none" strike="noStrike" kern="1200" dirty="0" err="1">
                <a:solidFill>
                  <a:schemeClr val="tx1"/>
                </a:solidFill>
                <a:effectLst/>
                <a:latin typeface="+mn-lt"/>
                <a:ea typeface="+mn-ea"/>
                <a:cs typeface="+mn-cs"/>
                <a:hlinkClick r:id="rId4"/>
              </a:rPr>
              <a:t>Infect.Control</a:t>
            </a:r>
            <a:r>
              <a:rPr lang="en-US" sz="1200" b="0" i="0" u="none" strike="noStrike" kern="1200" dirty="0">
                <a:solidFill>
                  <a:schemeClr val="tx1"/>
                </a:solidFill>
                <a:effectLst/>
                <a:latin typeface="+mn-lt"/>
                <a:ea typeface="+mn-ea"/>
                <a:cs typeface="+mn-cs"/>
                <a:hlinkClick r:id="rId4"/>
              </a:rPr>
              <a:t> Hosp Epidemiol. 2015/10; 10: 1198-1207</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29</a:t>
            </a:fld>
            <a:endParaRPr lang="en-US"/>
          </a:p>
        </p:txBody>
      </p:sp>
    </p:spTree>
    <p:extLst>
      <p:ext uri="{BB962C8B-B14F-4D97-AF65-F5344CB8AC3E}">
        <p14:creationId xmlns:p14="http://schemas.microsoft.com/office/powerpoint/2010/main" val="165973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The definition of a clinical practice guideline is a series of recommendations created to inform clinicians of best practices, based on best available evidence.  The next few slides will take you through the AAOS Clinical Practice Guideline development process.</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a:t>
            </a:fld>
            <a:endParaRPr lang="en-US"/>
          </a:p>
        </p:txBody>
      </p:sp>
    </p:spTree>
    <p:extLst>
      <p:ext uri="{BB962C8B-B14F-4D97-AF65-F5344CB8AC3E}">
        <p14:creationId xmlns:p14="http://schemas.microsoft.com/office/powerpoint/2010/main" val="3461250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Rationale</a:t>
            </a:r>
          </a:p>
          <a:p>
            <a:endParaRPr lang="en-US" sz="1200" b="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Cancer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Two high quality studies showed a correlation between cancer and the risk of SSI. Many of the studies did not specify the type of cancer or the staging of the cancer, which is why this recommendation was downgraded to “limited”. Cancer encompasses a wide variety of disorders, tissues and severity.</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Hypertension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Seven high quality studies were reviewed. Four of the studies showed no correlation between hypertension and risk of surgical site infection. The magnitude of the effect of hypertension on the risk of SSI could not be determined from the included studies.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Liver Disease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Five studies reviewed the correlation between unspecified liver disease, cirrhosis and SSI. Three of the studies showed a correlation between liver disease and SSI in larger multivariant studies.</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30</a:t>
            </a:fld>
            <a:endParaRPr lang="en-US"/>
          </a:p>
        </p:txBody>
      </p:sp>
    </p:spTree>
    <p:extLst>
      <p:ext uri="{BB962C8B-B14F-4D97-AF65-F5344CB8AC3E}">
        <p14:creationId xmlns:p14="http://schemas.microsoft.com/office/powerpoint/2010/main" val="1242741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Rationale</a:t>
            </a:r>
          </a:p>
          <a:p>
            <a:endParaRPr lang="en-US" sz="1200" b="1" kern="1200" dirty="0">
              <a:solidFill>
                <a:schemeClr val="tx1"/>
              </a:solidFill>
              <a:effectLst/>
              <a:latin typeface="+mn-lt"/>
              <a:ea typeface="+mn-ea"/>
              <a:cs typeface="+mn-cs"/>
            </a:endParaRPr>
          </a:p>
          <a:p>
            <a:r>
              <a:rPr lang="en-US" dirty="0">
                <a:effectLst/>
              </a:rPr>
              <a:t>The optimal duration of antibiotic therapy is not known. There was one high quality study (Lora-Tamayo 2016) and two low quality (</a:t>
            </a:r>
            <a:r>
              <a:rPr lang="en-US" dirty="0" err="1">
                <a:effectLst/>
              </a:rPr>
              <a:t>Puhto</a:t>
            </a:r>
            <a:r>
              <a:rPr lang="en-US" dirty="0">
                <a:effectLst/>
              </a:rPr>
              <a:t> 2012, Siqueira 2015) studies that evaluated short term antibiotics vs long term antibiotics in the setting of infected total joint arthroplasties. Both studies showed no significant difference in resolution of infection according to treatment duration.</a:t>
            </a:r>
            <a:br>
              <a:rPr lang="en-US" dirty="0">
                <a:effectLst/>
              </a:rPr>
            </a:br>
            <a:br>
              <a:rPr lang="en-US" dirty="0">
                <a:effectLst/>
              </a:rPr>
            </a:br>
            <a:r>
              <a:rPr lang="en-US" dirty="0">
                <a:effectLst/>
              </a:rPr>
              <a:t>In the study by Lora-Tamayo 2016, patients with staphylococcal infection were treated with debridement and implant retention and then randomized to either eight weeks or three (hips) or six (knees) months of antibiotic therapy. Resolution of infection was similar in both groups.</a:t>
            </a:r>
            <a:br>
              <a:rPr lang="en-US" dirty="0">
                <a:effectLst/>
              </a:rPr>
            </a:br>
            <a:br>
              <a:rPr lang="en-US" dirty="0">
                <a:effectLst/>
              </a:rPr>
            </a:br>
            <a:r>
              <a:rPr lang="en-US" dirty="0">
                <a:effectLst/>
              </a:rPr>
              <a:t>In the </a:t>
            </a:r>
            <a:r>
              <a:rPr lang="en-US" dirty="0" err="1">
                <a:effectLst/>
              </a:rPr>
              <a:t>Puhto</a:t>
            </a:r>
            <a:r>
              <a:rPr lang="en-US" dirty="0">
                <a:effectLst/>
              </a:rPr>
              <a:t> 2012 study, which included patients with a variety of microbes, they compared short term (two months total for hips and three months for knees) to their previously used long term (three months for hips and six months for knees). Again, they found no difference in success.</a:t>
            </a:r>
            <a:br>
              <a:rPr lang="en-US" dirty="0">
                <a:effectLst/>
              </a:rPr>
            </a:br>
            <a:br>
              <a:rPr lang="en-US" dirty="0">
                <a:effectLst/>
              </a:rPr>
            </a:br>
            <a:r>
              <a:rPr lang="en-US" dirty="0">
                <a:effectLst/>
              </a:rPr>
              <a:t>While antibiotic duration may not impact likelihood of cure, long term suppression may reduce the risk of relapse for patients who are not cured (Siqueira 2015). The benefit of chronic antibiotic suppression in this low-quality study was only seen for patients with Staphylococcus aureus infection managed with implant retention.</a:t>
            </a:r>
          </a:p>
          <a:p>
            <a:endParaRPr lang="en-US" dirty="0">
              <a:effectLst/>
            </a:endParaRPr>
          </a:p>
          <a:p>
            <a:pPr marL="171450" indent="-171450">
              <a:buFont typeface="Arial" panose="020B0604020202020204" pitchFamily="34" charset="0"/>
              <a:buChar char="•"/>
            </a:pPr>
            <a:r>
              <a:rPr lang="en-US" sz="1200" u="none" strike="noStrike" kern="1200" dirty="0">
                <a:solidFill>
                  <a:schemeClr val="tx1"/>
                </a:solidFill>
                <a:effectLst/>
                <a:latin typeface="+mn-lt"/>
                <a:ea typeface="+mn-ea"/>
                <a:cs typeface="+mn-cs"/>
                <a:hlinkClick r:id="rId3"/>
              </a:rPr>
              <a:t>Lora-</a:t>
            </a:r>
            <a:r>
              <a:rPr lang="en-US" sz="1200" u="none" strike="noStrike" kern="1200" dirty="0" err="1">
                <a:solidFill>
                  <a:schemeClr val="tx1"/>
                </a:solidFill>
                <a:effectLst/>
                <a:latin typeface="+mn-lt"/>
                <a:ea typeface="+mn-ea"/>
                <a:cs typeface="+mn-cs"/>
                <a:hlinkClick r:id="rId3"/>
              </a:rPr>
              <a:t>Tamayo,J</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Euba,G</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Cobo,J</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Horcajada,J.P</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Soriano,A</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Sandoval,E</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Pigrau,C</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Benito,N</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Falgueras,L</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Palomino,J</a:t>
            </a:r>
            <a:r>
              <a:rPr lang="en-US" sz="1200" u="none" strike="noStrike" kern="1200" dirty="0">
                <a:solidFill>
                  <a:schemeClr val="tx1"/>
                </a:solidFill>
                <a:effectLst/>
                <a:latin typeface="+mn-lt"/>
                <a:ea typeface="+mn-ea"/>
                <a:cs typeface="+mn-cs"/>
                <a:hlinkClick r:id="rId3"/>
              </a:rPr>
              <a:t>., del </a:t>
            </a:r>
            <a:r>
              <a:rPr lang="en-US" sz="1200" u="none" strike="noStrike" kern="1200" dirty="0" err="1">
                <a:solidFill>
                  <a:schemeClr val="tx1"/>
                </a:solidFill>
                <a:effectLst/>
                <a:latin typeface="+mn-lt"/>
                <a:ea typeface="+mn-ea"/>
                <a:cs typeface="+mn-cs"/>
                <a:hlinkClick r:id="rId3"/>
              </a:rPr>
              <a:t>Toro,M.D</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Jover-Saenz,A</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Iribarren,J.A</a:t>
            </a:r>
            <a:r>
              <a:rPr lang="en-US" sz="1200" u="none" strike="noStrike" kern="1200" dirty="0">
                <a:solidFill>
                  <a:schemeClr val="tx1"/>
                </a:solidFill>
                <a:effectLst/>
                <a:latin typeface="+mn-lt"/>
                <a:ea typeface="+mn-ea"/>
                <a:cs typeface="+mn-cs"/>
                <a:hlinkClick r:id="rId3"/>
              </a:rPr>
              <a:t>., Sanchez-</a:t>
            </a:r>
            <a:r>
              <a:rPr lang="en-US" sz="1200" u="none" strike="noStrike" kern="1200" dirty="0" err="1">
                <a:solidFill>
                  <a:schemeClr val="tx1"/>
                </a:solidFill>
                <a:effectLst/>
                <a:latin typeface="+mn-lt"/>
                <a:ea typeface="+mn-ea"/>
                <a:cs typeface="+mn-cs"/>
                <a:hlinkClick r:id="rId3"/>
              </a:rPr>
              <a:t>Somolinos,M</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Ramos,A</a:t>
            </a:r>
            <a:r>
              <a:rPr lang="en-US" sz="1200" u="none" strike="noStrike" kern="1200" dirty="0">
                <a:solidFill>
                  <a:schemeClr val="tx1"/>
                </a:solidFill>
                <a:effectLst/>
                <a:latin typeface="+mn-lt"/>
                <a:ea typeface="+mn-ea"/>
                <a:cs typeface="+mn-cs"/>
                <a:hlinkClick r:id="rId3"/>
              </a:rPr>
              <a:t>., Fernandez-</a:t>
            </a:r>
            <a:r>
              <a:rPr lang="en-US" sz="1200" u="none" strike="noStrike" kern="1200" dirty="0" err="1">
                <a:solidFill>
                  <a:schemeClr val="tx1"/>
                </a:solidFill>
                <a:effectLst/>
                <a:latin typeface="+mn-lt"/>
                <a:ea typeface="+mn-ea"/>
                <a:cs typeface="+mn-cs"/>
                <a:hlinkClick r:id="rId3"/>
              </a:rPr>
              <a:t>Sampedro,M</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Riera,M</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Baraia-Etxaburu,J.M</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Ariza,J</a:t>
            </a:r>
            <a:r>
              <a:rPr lang="en-US" sz="1200" u="none" strike="noStrike" kern="1200" dirty="0">
                <a:solidFill>
                  <a:schemeClr val="tx1"/>
                </a:solidFill>
                <a:effectLst/>
                <a:latin typeface="+mn-lt"/>
                <a:ea typeface="+mn-ea"/>
                <a:cs typeface="+mn-cs"/>
                <a:hlinkClick r:id="rId3"/>
              </a:rPr>
              <a:t>. Short- versus long-duration levofloxacin plus rifampicin for acute staphylococcal prosthetic joint infection managed with implant retention: a </a:t>
            </a:r>
            <a:r>
              <a:rPr lang="en-US" sz="1200" u="none" strike="noStrike" kern="1200" dirty="0" err="1">
                <a:solidFill>
                  <a:schemeClr val="tx1"/>
                </a:solidFill>
                <a:effectLst/>
                <a:latin typeface="+mn-lt"/>
                <a:ea typeface="+mn-ea"/>
                <a:cs typeface="+mn-cs"/>
                <a:hlinkClick r:id="rId3"/>
              </a:rPr>
              <a:t>randomised</a:t>
            </a:r>
            <a:r>
              <a:rPr lang="en-US" sz="1200" u="none" strike="noStrike" kern="1200" dirty="0">
                <a:solidFill>
                  <a:schemeClr val="tx1"/>
                </a:solidFill>
                <a:effectLst/>
                <a:latin typeface="+mn-lt"/>
                <a:ea typeface="+mn-ea"/>
                <a:cs typeface="+mn-cs"/>
                <a:hlinkClick r:id="rId3"/>
              </a:rPr>
              <a:t> clinical trial. </a:t>
            </a:r>
            <a:r>
              <a:rPr lang="en-US" sz="1200" u="none" strike="noStrike" kern="1200" dirty="0" err="1">
                <a:solidFill>
                  <a:schemeClr val="tx1"/>
                </a:solidFill>
                <a:effectLst/>
                <a:latin typeface="+mn-lt"/>
                <a:ea typeface="+mn-ea"/>
                <a:cs typeface="+mn-cs"/>
                <a:hlinkClick r:id="rId3"/>
              </a:rPr>
              <a:t>Int.J.Antimicrob.Agents</a:t>
            </a:r>
            <a:r>
              <a:rPr lang="en-US" sz="1200" u="none" strike="noStrike" kern="1200" dirty="0">
                <a:solidFill>
                  <a:schemeClr val="tx1"/>
                </a:solidFill>
                <a:effectLst/>
                <a:latin typeface="+mn-lt"/>
                <a:ea typeface="+mn-ea"/>
                <a:cs typeface="+mn-cs"/>
                <a:hlinkClick r:id="rId3"/>
              </a:rPr>
              <a:t> 2016/9; 3: 310-316</a:t>
            </a:r>
            <a:endParaRPr lang="en-US" sz="120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4"/>
              </a:rPr>
              <a:t>Puhto,A.P</a:t>
            </a:r>
            <a:r>
              <a:rPr lang="en-US" sz="1200" u="none" strike="noStrike" kern="1200" dirty="0">
                <a:solidFill>
                  <a:schemeClr val="tx1"/>
                </a:solidFill>
                <a:effectLst/>
                <a:latin typeface="+mn-lt"/>
                <a:ea typeface="+mn-ea"/>
                <a:cs typeface="+mn-cs"/>
                <a:hlinkClick r:id="rId4"/>
              </a:rPr>
              <a:t>., </a:t>
            </a:r>
            <a:r>
              <a:rPr lang="en-US" sz="1200" u="none" strike="noStrike" kern="1200" dirty="0" err="1">
                <a:solidFill>
                  <a:schemeClr val="tx1"/>
                </a:solidFill>
                <a:effectLst/>
                <a:latin typeface="+mn-lt"/>
                <a:ea typeface="+mn-ea"/>
                <a:cs typeface="+mn-cs"/>
                <a:hlinkClick r:id="rId4"/>
              </a:rPr>
              <a:t>Puhto,T</a:t>
            </a:r>
            <a:r>
              <a:rPr lang="en-US" sz="1200" u="none" strike="noStrike" kern="1200" dirty="0">
                <a:solidFill>
                  <a:schemeClr val="tx1"/>
                </a:solidFill>
                <a:effectLst/>
                <a:latin typeface="+mn-lt"/>
                <a:ea typeface="+mn-ea"/>
                <a:cs typeface="+mn-cs"/>
                <a:hlinkClick r:id="rId4"/>
              </a:rPr>
              <a:t>., </a:t>
            </a:r>
            <a:r>
              <a:rPr lang="en-US" sz="1200" u="none" strike="noStrike" kern="1200" dirty="0" err="1">
                <a:solidFill>
                  <a:schemeClr val="tx1"/>
                </a:solidFill>
                <a:effectLst/>
                <a:latin typeface="+mn-lt"/>
                <a:ea typeface="+mn-ea"/>
                <a:cs typeface="+mn-cs"/>
                <a:hlinkClick r:id="rId4"/>
              </a:rPr>
              <a:t>Syrjala,H</a:t>
            </a:r>
            <a:r>
              <a:rPr lang="en-US" sz="1200" u="none" strike="noStrike" kern="1200" dirty="0">
                <a:solidFill>
                  <a:schemeClr val="tx1"/>
                </a:solidFill>
                <a:effectLst/>
                <a:latin typeface="+mn-lt"/>
                <a:ea typeface="+mn-ea"/>
                <a:cs typeface="+mn-cs"/>
                <a:hlinkClick r:id="rId4"/>
              </a:rPr>
              <a:t>. Short-course antibiotics for prosthetic joint infections treated with prosthesis retention. Clin </a:t>
            </a:r>
            <a:r>
              <a:rPr lang="en-US" sz="1200" u="none" strike="noStrike" kern="1200" dirty="0" err="1">
                <a:solidFill>
                  <a:schemeClr val="tx1"/>
                </a:solidFill>
                <a:effectLst/>
                <a:latin typeface="+mn-lt"/>
                <a:ea typeface="+mn-ea"/>
                <a:cs typeface="+mn-cs"/>
                <a:hlinkClick r:id="rId4"/>
              </a:rPr>
              <a:t>Microbiol.Infect</a:t>
            </a:r>
            <a:r>
              <a:rPr lang="en-US" sz="1200" u="none" strike="noStrike" kern="1200" dirty="0">
                <a:solidFill>
                  <a:schemeClr val="tx1"/>
                </a:solidFill>
                <a:effectLst/>
                <a:latin typeface="+mn-lt"/>
                <a:ea typeface="+mn-ea"/>
                <a:cs typeface="+mn-cs"/>
                <a:hlinkClick r:id="rId4"/>
              </a:rPr>
              <a:t>. 2012/11; 11: 1143-1148</a:t>
            </a:r>
            <a:endParaRPr lang="en-US" sz="120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u="none" strike="noStrike" kern="1200" dirty="0" err="1">
                <a:solidFill>
                  <a:schemeClr val="tx1"/>
                </a:solidFill>
                <a:effectLst/>
                <a:latin typeface="+mn-lt"/>
                <a:ea typeface="+mn-ea"/>
                <a:cs typeface="+mn-cs"/>
                <a:hlinkClick r:id="rId5"/>
              </a:rPr>
              <a:t>Siqueira,M.B</a:t>
            </a:r>
            <a:r>
              <a:rPr lang="en-US" sz="1200" u="none" strike="noStrike" kern="1200" dirty="0">
                <a:solidFill>
                  <a:schemeClr val="tx1"/>
                </a:solidFill>
                <a:effectLst/>
                <a:latin typeface="+mn-lt"/>
                <a:ea typeface="+mn-ea"/>
                <a:cs typeface="+mn-cs"/>
                <a:hlinkClick r:id="rId5"/>
              </a:rPr>
              <a:t>., </a:t>
            </a:r>
            <a:r>
              <a:rPr lang="en-US" sz="1200" u="none" strike="noStrike" kern="1200" dirty="0" err="1">
                <a:solidFill>
                  <a:schemeClr val="tx1"/>
                </a:solidFill>
                <a:effectLst/>
                <a:latin typeface="+mn-lt"/>
                <a:ea typeface="+mn-ea"/>
                <a:cs typeface="+mn-cs"/>
                <a:hlinkClick r:id="rId5"/>
              </a:rPr>
              <a:t>Saleh,A</a:t>
            </a:r>
            <a:r>
              <a:rPr lang="en-US" sz="1200" u="none" strike="noStrike" kern="1200" dirty="0">
                <a:solidFill>
                  <a:schemeClr val="tx1"/>
                </a:solidFill>
                <a:effectLst/>
                <a:latin typeface="+mn-lt"/>
                <a:ea typeface="+mn-ea"/>
                <a:cs typeface="+mn-cs"/>
                <a:hlinkClick r:id="rId5"/>
              </a:rPr>
              <a:t>., </a:t>
            </a:r>
            <a:r>
              <a:rPr lang="en-US" sz="1200" u="none" strike="noStrike" kern="1200" dirty="0" err="1">
                <a:solidFill>
                  <a:schemeClr val="tx1"/>
                </a:solidFill>
                <a:effectLst/>
                <a:latin typeface="+mn-lt"/>
                <a:ea typeface="+mn-ea"/>
                <a:cs typeface="+mn-cs"/>
                <a:hlinkClick r:id="rId5"/>
              </a:rPr>
              <a:t>Klika,A.K</a:t>
            </a:r>
            <a:r>
              <a:rPr lang="en-US" sz="1200" u="none" strike="noStrike" kern="1200" dirty="0">
                <a:solidFill>
                  <a:schemeClr val="tx1"/>
                </a:solidFill>
                <a:effectLst/>
                <a:latin typeface="+mn-lt"/>
                <a:ea typeface="+mn-ea"/>
                <a:cs typeface="+mn-cs"/>
                <a:hlinkClick r:id="rId5"/>
              </a:rPr>
              <a:t>., </a:t>
            </a:r>
            <a:r>
              <a:rPr lang="en-US" sz="1200" u="none" strike="noStrike" kern="1200" dirty="0" err="1">
                <a:solidFill>
                  <a:schemeClr val="tx1"/>
                </a:solidFill>
                <a:effectLst/>
                <a:latin typeface="+mn-lt"/>
                <a:ea typeface="+mn-ea"/>
                <a:cs typeface="+mn-cs"/>
                <a:hlinkClick r:id="rId5"/>
              </a:rPr>
              <a:t>O'Rourke,C</a:t>
            </a:r>
            <a:r>
              <a:rPr lang="en-US" sz="1200" u="none" strike="noStrike" kern="1200" dirty="0">
                <a:solidFill>
                  <a:schemeClr val="tx1"/>
                </a:solidFill>
                <a:effectLst/>
                <a:latin typeface="+mn-lt"/>
                <a:ea typeface="+mn-ea"/>
                <a:cs typeface="+mn-cs"/>
                <a:hlinkClick r:id="rId5"/>
              </a:rPr>
              <a:t>., </a:t>
            </a:r>
            <a:r>
              <a:rPr lang="en-US" sz="1200" u="none" strike="noStrike" kern="1200" dirty="0" err="1">
                <a:solidFill>
                  <a:schemeClr val="tx1"/>
                </a:solidFill>
                <a:effectLst/>
                <a:latin typeface="+mn-lt"/>
                <a:ea typeface="+mn-ea"/>
                <a:cs typeface="+mn-cs"/>
                <a:hlinkClick r:id="rId5"/>
              </a:rPr>
              <a:t>Schmitt,S</a:t>
            </a:r>
            <a:r>
              <a:rPr lang="en-US" sz="1200" u="none" strike="noStrike" kern="1200" dirty="0">
                <a:solidFill>
                  <a:schemeClr val="tx1"/>
                </a:solidFill>
                <a:effectLst/>
                <a:latin typeface="+mn-lt"/>
                <a:ea typeface="+mn-ea"/>
                <a:cs typeface="+mn-cs"/>
                <a:hlinkClick r:id="rId5"/>
              </a:rPr>
              <a:t>., </a:t>
            </a:r>
            <a:r>
              <a:rPr lang="en-US" sz="1200" u="none" strike="noStrike" kern="1200" dirty="0" err="1">
                <a:solidFill>
                  <a:schemeClr val="tx1"/>
                </a:solidFill>
                <a:effectLst/>
                <a:latin typeface="+mn-lt"/>
                <a:ea typeface="+mn-ea"/>
                <a:cs typeface="+mn-cs"/>
                <a:hlinkClick r:id="rId5"/>
              </a:rPr>
              <a:t>Higuera,C.A</a:t>
            </a:r>
            <a:r>
              <a:rPr lang="en-US" sz="1200" u="none" strike="noStrike" kern="1200" dirty="0">
                <a:solidFill>
                  <a:schemeClr val="tx1"/>
                </a:solidFill>
                <a:effectLst/>
                <a:latin typeface="+mn-lt"/>
                <a:ea typeface="+mn-ea"/>
                <a:cs typeface="+mn-cs"/>
                <a:hlinkClick r:id="rId5"/>
              </a:rPr>
              <a:t>., </a:t>
            </a:r>
            <a:r>
              <a:rPr lang="en-US" sz="1200" u="none" strike="noStrike" kern="1200" dirty="0" err="1">
                <a:solidFill>
                  <a:schemeClr val="tx1"/>
                </a:solidFill>
                <a:effectLst/>
                <a:latin typeface="+mn-lt"/>
                <a:ea typeface="+mn-ea"/>
                <a:cs typeface="+mn-cs"/>
                <a:hlinkClick r:id="rId5"/>
              </a:rPr>
              <a:t>Barsoum,W.K</a:t>
            </a:r>
            <a:r>
              <a:rPr lang="en-US" sz="1200" u="none" strike="noStrike" kern="1200" dirty="0">
                <a:solidFill>
                  <a:schemeClr val="tx1"/>
                </a:solidFill>
                <a:effectLst/>
                <a:latin typeface="+mn-lt"/>
                <a:ea typeface="+mn-ea"/>
                <a:cs typeface="+mn-cs"/>
                <a:hlinkClick r:id="rId5"/>
              </a:rPr>
              <a:t>. Chronic Suppression of Periprosthetic Joint Infections with Oral Antibiotics Increases Infection-Free Survivorship. J Bone Joint Surg Am 2015/8/5; 15: 1220-1232</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31</a:t>
            </a:fld>
            <a:endParaRPr lang="en-US"/>
          </a:p>
        </p:txBody>
      </p:sp>
    </p:spTree>
    <p:extLst>
      <p:ext uri="{BB962C8B-B14F-4D97-AF65-F5344CB8AC3E}">
        <p14:creationId xmlns:p14="http://schemas.microsoft.com/office/powerpoint/2010/main" val="3121172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Rationale</a:t>
            </a:r>
          </a:p>
          <a:p>
            <a:endParaRPr lang="en-US" sz="1200" b="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Very few high quality studies were identified regarding the optimal antibiotic treatment regarding specific microbes. One high quality study (</a:t>
            </a:r>
            <a:r>
              <a:rPr lang="en-US" sz="1200" b="0" i="0" kern="1200" dirty="0" err="1">
                <a:solidFill>
                  <a:schemeClr val="tx1"/>
                </a:solidFill>
                <a:effectLst/>
                <a:latin typeface="+mn-lt"/>
                <a:ea typeface="+mn-ea"/>
                <a:cs typeface="+mn-cs"/>
              </a:rPr>
              <a:t>Zimmerli</a:t>
            </a:r>
            <a:r>
              <a:rPr lang="en-US" sz="1200" b="0" i="0" kern="1200" dirty="0">
                <a:solidFill>
                  <a:schemeClr val="tx1"/>
                </a:solidFill>
                <a:effectLst/>
                <a:latin typeface="+mn-lt"/>
                <a:ea typeface="+mn-ea"/>
                <a:cs typeface="+mn-cs"/>
              </a:rPr>
              <a:t> 1998) and one low-quality studies (El </a:t>
            </a:r>
            <a:r>
              <a:rPr lang="en-US" sz="1200" b="0" i="0" kern="1200" dirty="0" err="1">
                <a:solidFill>
                  <a:schemeClr val="tx1"/>
                </a:solidFill>
                <a:effectLst/>
                <a:latin typeface="+mn-lt"/>
                <a:ea typeface="+mn-ea"/>
                <a:cs typeface="+mn-cs"/>
              </a:rPr>
              <a:t>Helou</a:t>
            </a:r>
            <a:r>
              <a:rPr lang="en-US" sz="1200" b="0" i="0" kern="1200" dirty="0">
                <a:solidFill>
                  <a:schemeClr val="tx1"/>
                </a:solidFill>
                <a:effectLst/>
                <a:latin typeface="+mn-lt"/>
                <a:ea typeface="+mn-ea"/>
                <a:cs typeface="+mn-cs"/>
              </a:rPr>
              <a:t> 2010) addressed the addition of Rifampin and its effect on infection resolution in the setting of debridement and implant retention.</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In the high quality study </a:t>
            </a:r>
            <a:r>
              <a:rPr lang="en-US" sz="1200" b="0" i="0" kern="1200" dirty="0" err="1">
                <a:solidFill>
                  <a:schemeClr val="tx1"/>
                </a:solidFill>
                <a:effectLst/>
                <a:latin typeface="+mn-lt"/>
                <a:ea typeface="+mn-ea"/>
                <a:cs typeface="+mn-cs"/>
              </a:rPr>
              <a:t>Zimmerli</a:t>
            </a:r>
            <a:r>
              <a:rPr lang="en-US" sz="1200" b="0" i="0" kern="1200" dirty="0">
                <a:solidFill>
                  <a:schemeClr val="tx1"/>
                </a:solidFill>
                <a:effectLst/>
                <a:latin typeface="+mn-lt"/>
                <a:ea typeface="+mn-ea"/>
                <a:cs typeface="+mn-cs"/>
              </a:rPr>
              <a:t> 1998 examined the role of rifampin in the setting of a retained fracture fixation implants and total joint prostheses with Staphylococcal infections. Patients who were randomized to receive rifampin as part of their treatment regimen had a lower risk of treatment failure.</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3"/>
              </a:rPr>
              <a:t>El </a:t>
            </a:r>
            <a:r>
              <a:rPr lang="en-US" sz="1200" b="0" i="0" u="none" strike="noStrike" kern="1200" dirty="0" err="1">
                <a:solidFill>
                  <a:schemeClr val="tx1"/>
                </a:solidFill>
                <a:effectLst/>
                <a:latin typeface="+mn-lt"/>
                <a:ea typeface="+mn-ea"/>
                <a:cs typeface="+mn-cs"/>
                <a:hlinkClick r:id="rId3"/>
              </a:rPr>
              <a:t>Helou,O.C</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Berbari,E.F</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Lahr,B.D</a:t>
            </a:r>
            <a:r>
              <a:rPr lang="en-US" sz="1200" b="0" i="0" u="none" strike="noStrike" kern="1200" dirty="0">
                <a:solidFill>
                  <a:schemeClr val="tx1"/>
                </a:solidFill>
                <a:effectLst/>
                <a:latin typeface="+mn-lt"/>
                <a:ea typeface="+mn-ea"/>
                <a:cs typeface="+mn-cs"/>
                <a:hlinkClick r:id="rId3"/>
              </a:rPr>
              <a:t>., Eckel-</a:t>
            </a:r>
            <a:r>
              <a:rPr lang="en-US" sz="1200" b="0" i="0" u="none" strike="noStrike" kern="1200" dirty="0" err="1">
                <a:solidFill>
                  <a:schemeClr val="tx1"/>
                </a:solidFill>
                <a:effectLst/>
                <a:latin typeface="+mn-lt"/>
                <a:ea typeface="+mn-ea"/>
                <a:cs typeface="+mn-cs"/>
                <a:hlinkClick r:id="rId3"/>
              </a:rPr>
              <a:t>Passow,J.E</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Razonable,R.R</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Sia,I.G</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Virk,A</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Walker,R.C</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Steckelberg,J.M</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Wilson,W.R</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Hanssen,A.D</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Osmon,D.R</a:t>
            </a:r>
            <a:r>
              <a:rPr lang="en-US" sz="1200" b="0" i="0" u="none" strike="noStrike" kern="1200" dirty="0">
                <a:solidFill>
                  <a:schemeClr val="tx1"/>
                </a:solidFill>
                <a:effectLst/>
                <a:latin typeface="+mn-lt"/>
                <a:ea typeface="+mn-ea"/>
                <a:cs typeface="+mn-cs"/>
                <a:hlinkClick r:id="rId3"/>
              </a:rPr>
              <a:t>. Efficacy and safety of rifampin containing regimen for staphylococcal prosthetic joint infections treated with debridement and retention. Eur J Clin </a:t>
            </a:r>
            <a:r>
              <a:rPr lang="en-US" sz="1200" b="0" i="0" u="none" strike="noStrike" kern="1200" dirty="0" err="1">
                <a:solidFill>
                  <a:schemeClr val="tx1"/>
                </a:solidFill>
                <a:effectLst/>
                <a:latin typeface="+mn-lt"/>
                <a:ea typeface="+mn-ea"/>
                <a:cs typeface="+mn-cs"/>
                <a:hlinkClick r:id="rId3"/>
              </a:rPr>
              <a:t>Microbiol.Infect.Dis</a:t>
            </a:r>
            <a:r>
              <a:rPr lang="en-US" sz="1200" b="0" i="0" u="none" strike="noStrike" kern="1200" dirty="0">
                <a:solidFill>
                  <a:schemeClr val="tx1"/>
                </a:solidFill>
                <a:effectLst/>
                <a:latin typeface="+mn-lt"/>
                <a:ea typeface="+mn-ea"/>
                <a:cs typeface="+mn-cs"/>
                <a:hlinkClick r:id="rId3"/>
              </a:rPr>
              <a:t> 2010/8; 8: 961-967</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hlinkClick r:id="rId4"/>
              </a:rPr>
              <a:t>Zimmerli,W</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Widmer,A.F</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Blatter,M</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Frei,R</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Ochsner,P.E</a:t>
            </a:r>
            <a:r>
              <a:rPr lang="en-US" sz="1200" b="0" i="0" u="none" strike="noStrike" kern="1200" dirty="0">
                <a:solidFill>
                  <a:schemeClr val="tx1"/>
                </a:solidFill>
                <a:effectLst/>
                <a:latin typeface="+mn-lt"/>
                <a:ea typeface="+mn-ea"/>
                <a:cs typeface="+mn-cs"/>
                <a:hlinkClick r:id="rId4"/>
              </a:rPr>
              <a:t>. Role of rifampin for treatment of orthopedic implant-related staphylococcal infections: a randomized controlled trial. Foreign-Body Infection (FBI) Study Group. 1998/5/20; 19: 1537-1541</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32</a:t>
            </a:fld>
            <a:endParaRPr lang="en-US"/>
          </a:p>
        </p:txBody>
      </p:sp>
    </p:spTree>
    <p:extLst>
      <p:ext uri="{BB962C8B-B14F-4D97-AF65-F5344CB8AC3E}">
        <p14:creationId xmlns:p14="http://schemas.microsoft.com/office/powerpoint/2010/main" val="19724351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Rationale</a:t>
            </a:r>
          </a:p>
          <a:p>
            <a:pPr marL="365760" indent="0">
              <a:spcAft>
                <a:spcPts val="600"/>
              </a:spcAft>
              <a:buNone/>
            </a:pPr>
            <a:endParaRPr lang="en-US" sz="1200" b="1" i="0" kern="1200" dirty="0">
              <a:solidFill>
                <a:schemeClr val="tx1"/>
              </a:solidFill>
              <a:effectLst/>
              <a:latin typeface="+mn-lt"/>
              <a:ea typeface="+mn-ea"/>
              <a:cs typeface="+mn-cs"/>
            </a:endParaRPr>
          </a:p>
          <a:p>
            <a:pPr marL="594360" indent="-228600">
              <a:spcAft>
                <a:spcPts val="600"/>
              </a:spcAft>
              <a:buFont typeface="+mj-lt"/>
              <a:buAutoNum type="arabicPeriod"/>
            </a:pPr>
            <a:r>
              <a:rPr lang="en-US" sz="1200" b="0" i="0" kern="1200" dirty="0">
                <a:solidFill>
                  <a:schemeClr val="tx1"/>
                </a:solidFill>
                <a:effectLst/>
                <a:latin typeface="+mn-lt"/>
                <a:ea typeface="+mn-ea"/>
                <a:cs typeface="+mn-cs"/>
              </a:rPr>
              <a:t>There is consensus opinion that local delivery of antibiotics could be beneficial in the management of surgical site infections.</a:t>
            </a:r>
          </a:p>
          <a:p>
            <a:pPr marL="594360" indent="-228600">
              <a:spcAft>
                <a:spcPts val="600"/>
              </a:spcAft>
              <a:buFont typeface="+mj-lt"/>
              <a:buAutoNum type="arabicPeriod"/>
            </a:pPr>
            <a:endParaRPr lang="en-US" sz="1200" b="0" i="0" kern="1200" dirty="0">
              <a:solidFill>
                <a:schemeClr val="tx1"/>
              </a:solidFill>
              <a:effectLst/>
              <a:latin typeface="+mn-lt"/>
              <a:ea typeface="+mn-ea"/>
              <a:cs typeface="+mn-cs"/>
            </a:endParaRPr>
          </a:p>
          <a:p>
            <a:pPr marL="594360" indent="-228600">
              <a:spcAft>
                <a:spcPts val="600"/>
              </a:spcAft>
              <a:buFont typeface="+mj-lt"/>
              <a:buAutoNum type="arabicPeriod"/>
            </a:pPr>
            <a:r>
              <a:rPr lang="en-US" sz="1200" b="0" i="0" kern="1200" dirty="0">
                <a:solidFill>
                  <a:schemeClr val="tx1"/>
                </a:solidFill>
                <a:effectLst/>
                <a:latin typeface="+mn-lt"/>
                <a:ea typeface="+mn-ea"/>
                <a:cs typeface="+mn-cs"/>
              </a:rPr>
              <a:t>In the absence of available evidence, there is no benefit in the use of topically applied antibiotics.</a:t>
            </a:r>
          </a:p>
          <a:p>
            <a:pPr marL="594360" indent="-228600">
              <a:spcAft>
                <a:spcPts val="600"/>
              </a:spcAft>
              <a:buFont typeface="+mj-lt"/>
              <a:buAutoNum type="arabicPeriod"/>
            </a:pPr>
            <a:endParaRPr lang="en-US" sz="1200" b="0" i="0" kern="1200" dirty="0">
              <a:solidFill>
                <a:schemeClr val="tx1"/>
              </a:solidFill>
              <a:effectLst/>
              <a:latin typeface="+mn-lt"/>
              <a:ea typeface="+mn-ea"/>
              <a:cs typeface="+mn-cs"/>
            </a:endParaRPr>
          </a:p>
          <a:p>
            <a:pPr marL="594360" indent="-228600">
              <a:spcAft>
                <a:spcPts val="600"/>
              </a:spcAft>
              <a:buFont typeface="+mj-lt"/>
              <a:buAutoNum type="arabicPeriod"/>
            </a:pPr>
            <a:r>
              <a:rPr lang="en-US" sz="1200" b="0" i="0" kern="1200" dirty="0">
                <a:solidFill>
                  <a:schemeClr val="tx1"/>
                </a:solidFill>
                <a:effectLst/>
                <a:latin typeface="+mn-lt"/>
                <a:ea typeface="+mn-ea"/>
                <a:cs typeface="+mn-cs"/>
              </a:rPr>
              <a:t>The workgroup believes that there is lack of quality evidence for or against the use of negative pressure wound therapy in the treatment of surgical site infections.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594360" indent="-228600">
              <a:spcAft>
                <a:spcPts val="600"/>
              </a:spcAft>
              <a:buFont typeface="+mj-lt"/>
              <a:buAutoNum type="arabicPeriod"/>
            </a:pPr>
            <a:r>
              <a:rPr lang="en-US" sz="1200" b="0" i="0" kern="1200" dirty="0">
                <a:solidFill>
                  <a:schemeClr val="tx1"/>
                </a:solidFill>
                <a:effectLst/>
                <a:latin typeface="+mn-lt"/>
                <a:ea typeface="+mn-ea"/>
                <a:cs typeface="+mn-cs"/>
              </a:rPr>
              <a:t>The consensus of the workgroup is that there is no benefit in the use of antibiotics or antiseptics in irrigation solution in the management of these infections.</a:t>
            </a:r>
          </a:p>
          <a:p>
            <a:pPr marL="594360" indent="-228600">
              <a:spcAft>
                <a:spcPts val="600"/>
              </a:spcAft>
              <a:buFont typeface="+mj-lt"/>
              <a:buAutoNum type="arabicPeriod"/>
            </a:pPr>
            <a:endParaRPr lang="en-US" sz="1200" b="0" i="0" kern="1200" dirty="0">
              <a:solidFill>
                <a:schemeClr val="tx1"/>
              </a:solidFill>
              <a:effectLst/>
              <a:latin typeface="+mn-lt"/>
              <a:ea typeface="+mn-ea"/>
              <a:cs typeface="+mn-cs"/>
            </a:endParaRPr>
          </a:p>
          <a:p>
            <a:pPr marL="594360" indent="-228600">
              <a:spcAft>
                <a:spcPts val="600"/>
              </a:spcAft>
              <a:buFont typeface="+mj-lt"/>
              <a:buAutoNum type="arabicPeriod"/>
            </a:pPr>
            <a:r>
              <a:rPr lang="en-US" sz="1200" b="0" i="0" kern="1200" dirty="0">
                <a:solidFill>
                  <a:schemeClr val="tx1"/>
                </a:solidFill>
                <a:effectLst/>
                <a:latin typeface="+mn-lt"/>
                <a:ea typeface="+mn-ea"/>
                <a:cs typeface="+mn-cs"/>
              </a:rPr>
              <a:t>There is consensus that appropriate soft-tissue coverage of open wounds is advantageous in the treatment of surgical site infections.</a:t>
            </a:r>
          </a:p>
          <a:p>
            <a:pPr marL="594360" indent="-228600">
              <a:spcAft>
                <a:spcPts val="600"/>
              </a:spcAft>
              <a:buFont typeface="+mj-lt"/>
              <a:buAutoNum type="arabicPeriod"/>
            </a:pPr>
            <a:endParaRPr lang="en-US" sz="1200" b="0" i="0" kern="1200" dirty="0">
              <a:solidFill>
                <a:schemeClr val="tx1"/>
              </a:solidFill>
              <a:effectLst/>
              <a:latin typeface="+mn-lt"/>
              <a:ea typeface="+mn-ea"/>
              <a:cs typeface="+mn-cs"/>
            </a:endParaRPr>
          </a:p>
          <a:p>
            <a:pPr marL="594360" indent="-228600">
              <a:spcAft>
                <a:spcPts val="600"/>
              </a:spcAft>
              <a:buFont typeface="+mj-lt"/>
              <a:buAutoNum type="arabicPeriod"/>
            </a:pPr>
            <a:r>
              <a:rPr lang="en-US" sz="1200" b="0" i="0" kern="1200" dirty="0">
                <a:solidFill>
                  <a:schemeClr val="tx1"/>
                </a:solidFill>
                <a:effectLst/>
                <a:latin typeface="+mn-lt"/>
                <a:ea typeface="+mn-ea"/>
                <a:cs typeface="+mn-cs"/>
              </a:rPr>
              <a:t>The workgroup believes that there is no quality literature that supports the use of adjuvant hyperbaric oxygen therapy in the treatment of patients with surgical site infections.</a:t>
            </a:r>
          </a:p>
          <a:p>
            <a:pPr marL="594360" indent="-228600">
              <a:spcAft>
                <a:spcPts val="600"/>
              </a:spcAft>
              <a:buFont typeface="+mj-lt"/>
              <a:buAutoNum type="arabicPeriod"/>
            </a:pPr>
            <a:endParaRPr lang="en-US" sz="1200" b="0" i="0" kern="1200" dirty="0">
              <a:solidFill>
                <a:schemeClr val="tx1"/>
              </a:solidFill>
              <a:effectLst/>
              <a:latin typeface="+mn-lt"/>
              <a:ea typeface="+mn-ea"/>
              <a:cs typeface="+mn-cs"/>
            </a:endParaRPr>
          </a:p>
          <a:p>
            <a:pPr marL="594360" indent="-228600">
              <a:spcAft>
                <a:spcPts val="600"/>
              </a:spcAft>
              <a:buFont typeface="+mj-lt"/>
              <a:buAutoNum type="arabicPeriod"/>
            </a:pPr>
            <a:r>
              <a:rPr lang="en-US" sz="1200" b="0" i="0" kern="1200" dirty="0">
                <a:solidFill>
                  <a:schemeClr val="tx1"/>
                </a:solidFill>
                <a:effectLst/>
                <a:latin typeface="+mn-lt"/>
                <a:ea typeface="+mn-ea"/>
                <a:cs typeface="+mn-cs"/>
              </a:rPr>
              <a:t>Further research is required to develop high-quality evidence to support the use of these adjuvant treatments.</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33</a:t>
            </a:fld>
            <a:endParaRPr lang="en-US"/>
          </a:p>
        </p:txBody>
      </p:sp>
    </p:spTree>
    <p:extLst>
      <p:ext uri="{BB962C8B-B14F-4D97-AF65-F5344CB8AC3E}">
        <p14:creationId xmlns:p14="http://schemas.microsoft.com/office/powerpoint/2010/main" val="37413055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Rationale</a:t>
            </a:r>
          </a:p>
          <a:p>
            <a:endParaRPr lang="en-US" sz="1200" b="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Risks/Harms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Barring the inherent risks of any surgery, there are no known harms associated with implementation of this recommendation.</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Future Research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Although percutaneous drainage is an established first-line therapeutic consideration for a variety of infected fluid collections, there is a paucity of data supporting its use for fluid collections following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surgical procedures. Future research may explore the value of percutaneous drainage of infected fluid collections in the setting of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surgical site infection.</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34</a:t>
            </a:fld>
            <a:endParaRPr lang="en-US"/>
          </a:p>
        </p:txBody>
      </p:sp>
    </p:spTree>
    <p:extLst>
      <p:ext uri="{BB962C8B-B14F-4D97-AF65-F5344CB8AC3E}">
        <p14:creationId xmlns:p14="http://schemas.microsoft.com/office/powerpoint/2010/main" val="1563118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Rationale</a:t>
            </a:r>
          </a:p>
          <a:p>
            <a:endParaRPr lang="en-US" sz="1200" b="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Risks/Harms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work group acknowledges the inherent risks of any surgery.</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Future Research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Future higher quality research is necessary to explore the relationship between infection and surgical management especially regarding the optimal timing for successful outcome.</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35</a:t>
            </a:fld>
            <a:endParaRPr lang="en-US"/>
          </a:p>
        </p:txBody>
      </p:sp>
    </p:spTree>
    <p:extLst>
      <p:ext uri="{BB962C8B-B14F-4D97-AF65-F5344CB8AC3E}">
        <p14:creationId xmlns:p14="http://schemas.microsoft.com/office/powerpoint/2010/main" val="4073232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Rationale</a:t>
            </a:r>
          </a:p>
          <a:p>
            <a:endParaRPr lang="en-US" sz="1200" b="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Regarding the role of implant removal associated with SSI, there is a paucity of research and evidence regarding the optimal implant management. The decision to retain or remove implants based on the clinical situation balancing </a:t>
            </a:r>
            <a:r>
              <a:rPr lang="en-US" sz="1200" b="0" i="0" kern="1200" dirty="0" err="1">
                <a:solidFill>
                  <a:schemeClr val="tx1"/>
                </a:solidFill>
                <a:effectLst/>
                <a:latin typeface="+mn-lt"/>
                <a:ea typeface="+mn-ea"/>
                <a:cs typeface="+mn-cs"/>
              </a:rPr>
              <a:t>morbity</a:t>
            </a:r>
            <a:r>
              <a:rPr lang="en-US" sz="1200" b="0" i="0" kern="1200" dirty="0">
                <a:solidFill>
                  <a:schemeClr val="tx1"/>
                </a:solidFill>
                <a:effectLst/>
                <a:latin typeface="+mn-lt"/>
                <a:ea typeface="+mn-ea"/>
                <a:cs typeface="+mn-cs"/>
              </a:rPr>
              <a:t> of removal with clearance of infection. While implant retention may be necessary in many cases, it is the recommendation of this committee that implants should be removed if clinically appropriate and feasible due to the development of biofilm as a barrier to successful treatment.</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Risks/Harms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There are no know harms associated with implementation of this recommendation.</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Future Research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literature is lacking in quality evidence addressing the risks of retained implants. The total joint literature is attempting to address this question regarding prosthesis, but there remains a void in the research regarding other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implants. Future studies should address this knowledge gap and attempt to identify the optimal timing and method of implant hardware exchange.</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36</a:t>
            </a:fld>
            <a:endParaRPr lang="en-US"/>
          </a:p>
        </p:txBody>
      </p:sp>
    </p:spTree>
    <p:extLst>
      <p:ext uri="{BB962C8B-B14F-4D97-AF65-F5344CB8AC3E}">
        <p14:creationId xmlns:p14="http://schemas.microsoft.com/office/powerpoint/2010/main" val="25388581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Future research for Medical Imaging</a:t>
            </a:r>
          </a:p>
          <a:p>
            <a:endParaRPr lang="en-US" dirty="0"/>
          </a:p>
          <a:p>
            <a:pPr marL="457200" indent="-457200">
              <a:lnSpc>
                <a:spcPct val="100000"/>
              </a:lnSpc>
              <a:spcBef>
                <a:spcPts val="0"/>
              </a:spcBef>
              <a:spcAft>
                <a:spcPts val="600"/>
              </a:spcAft>
              <a:buFont typeface="Wingdings" panose="05000000000000000000" pitchFamily="2" charset="2"/>
              <a:buChar char="§"/>
            </a:pPr>
            <a:r>
              <a:rPr lang="en-US" sz="1200" dirty="0"/>
              <a:t>Most of the literature exploring the imaging of suspected postoperative infections pertains to patients with prosthetic joints, with cohorts of patients whose imaging examinations occurred months to years following surgery. Furthermore, there is a lack of data regarding the sensitivity and specificity of imaging tests for the diagnosis of infections during the first 90 days following surgery as well as surgical site infections not associated with implants. Future research exploring the diagnostic value of imaging for surgical site infections in patients with or without </a:t>
            </a:r>
            <a:r>
              <a:rPr lang="en-US" sz="1200" dirty="0" err="1"/>
              <a:t>orthopaedic</a:t>
            </a:r>
            <a:r>
              <a:rPr lang="en-US" sz="1200" dirty="0"/>
              <a:t> implants in the early (&lt;90 days) postoperative period is necessary. This could include comparative studies between various imaging modalities which may further clarify the utility of each modality for the diagnosis of suspected surgical site infection.</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37</a:t>
            </a:fld>
            <a:endParaRPr lang="en-US"/>
          </a:p>
        </p:txBody>
      </p:sp>
    </p:spTree>
    <p:extLst>
      <p:ext uri="{BB962C8B-B14F-4D97-AF65-F5344CB8AC3E}">
        <p14:creationId xmlns:p14="http://schemas.microsoft.com/office/powerpoint/2010/main" val="2134945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Font typeface="Wingdings" panose="05000000000000000000" pitchFamily="2" charset="2"/>
              <a:buNone/>
            </a:pPr>
            <a:r>
              <a:rPr lang="en-US" b="1" dirty="0"/>
              <a:t>Future Research – Cultures</a:t>
            </a:r>
          </a:p>
          <a:p>
            <a:pPr marL="0" indent="0">
              <a:lnSpc>
                <a:spcPct val="100000"/>
              </a:lnSpc>
              <a:spcBef>
                <a:spcPts val="0"/>
              </a:spcBef>
              <a:spcAft>
                <a:spcPts val="1200"/>
              </a:spcAft>
              <a:buFont typeface="Wingdings" panose="05000000000000000000" pitchFamily="2" charset="2"/>
              <a:buNone/>
            </a:pPr>
            <a:endParaRPr lang="en-US" dirty="0"/>
          </a:p>
          <a:p>
            <a:pPr marL="365760" indent="-365760">
              <a:lnSpc>
                <a:spcPct val="100000"/>
              </a:lnSpc>
              <a:spcBef>
                <a:spcPts val="0"/>
              </a:spcBef>
              <a:spcAft>
                <a:spcPts val="1200"/>
              </a:spcAft>
              <a:buFont typeface="Wingdings" panose="05000000000000000000" pitchFamily="2" charset="2"/>
              <a:buChar char="§"/>
            </a:pPr>
            <a:r>
              <a:rPr lang="en-US" dirty="0"/>
              <a:t>The majority of studies on the role of culture in the diagnosis of surgical site infection stemmed from studies in periprosthetic infection. Development of optimal culture protocols for surgical site infections other than periprosthetic joint infections are needed. Future research directions may also include advanced non-culture based diagnostic modalities including PCR and next generation sequencing. </a:t>
            </a:r>
          </a:p>
        </p:txBody>
      </p:sp>
      <p:sp>
        <p:nvSpPr>
          <p:cNvPr id="4" name="Slide Number Placeholder 3"/>
          <p:cNvSpPr>
            <a:spLocks noGrp="1"/>
          </p:cNvSpPr>
          <p:nvPr>
            <p:ph type="sldNum" sz="quarter" idx="10"/>
          </p:nvPr>
        </p:nvSpPr>
        <p:spPr/>
        <p:txBody>
          <a:bodyPr/>
          <a:lstStyle/>
          <a:p>
            <a:fld id="{773B0F6F-B83E-447F-A566-EAD229E72311}" type="slidenum">
              <a:rPr lang="en-US" smtClean="0"/>
              <a:t>38</a:t>
            </a:fld>
            <a:endParaRPr lang="en-US"/>
          </a:p>
        </p:txBody>
      </p:sp>
    </p:spTree>
    <p:extLst>
      <p:ext uri="{BB962C8B-B14F-4D97-AF65-F5344CB8AC3E}">
        <p14:creationId xmlns:p14="http://schemas.microsoft.com/office/powerpoint/2010/main" val="8387593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Font typeface="Wingdings" panose="05000000000000000000" pitchFamily="2" charset="2"/>
              <a:buNone/>
            </a:pPr>
            <a:r>
              <a:rPr lang="en-US" b="1" dirty="0"/>
              <a:t>Future Research – C-Reactive Protein</a:t>
            </a:r>
          </a:p>
          <a:p>
            <a:pPr marL="0" indent="0">
              <a:lnSpc>
                <a:spcPct val="100000"/>
              </a:lnSpc>
              <a:spcBef>
                <a:spcPts val="0"/>
              </a:spcBef>
              <a:spcAft>
                <a:spcPts val="1200"/>
              </a:spcAft>
              <a:buFont typeface="Wingdings" panose="05000000000000000000" pitchFamily="2" charset="2"/>
              <a:buNone/>
            </a:pPr>
            <a:endParaRPr lang="en-US" dirty="0"/>
          </a:p>
          <a:p>
            <a:pPr marL="0" indent="0">
              <a:lnSpc>
                <a:spcPct val="100000"/>
              </a:lnSpc>
              <a:spcBef>
                <a:spcPts val="0"/>
              </a:spcBef>
              <a:spcAft>
                <a:spcPts val="1200"/>
              </a:spcAft>
              <a:buFont typeface="Wingdings" panose="05000000000000000000" pitchFamily="2" charset="2"/>
              <a:buNone/>
            </a:pPr>
            <a:r>
              <a:rPr lang="en-US" dirty="0"/>
              <a:t>Much of the work on inflammatory markers has been focused upon total joint arthroplasty. Future research should focus on identifying more accurate inflammatory markers, and distinguishing a standardized set of criteria and thresholds to aid in the diagnosis of surgical site infection not only as it pertains to PJI but in other cases of SSI.</a:t>
            </a:r>
          </a:p>
        </p:txBody>
      </p:sp>
      <p:sp>
        <p:nvSpPr>
          <p:cNvPr id="4" name="Slide Number Placeholder 3"/>
          <p:cNvSpPr>
            <a:spLocks noGrp="1"/>
          </p:cNvSpPr>
          <p:nvPr>
            <p:ph type="sldNum" sz="quarter" idx="10"/>
          </p:nvPr>
        </p:nvSpPr>
        <p:spPr/>
        <p:txBody>
          <a:bodyPr/>
          <a:lstStyle/>
          <a:p>
            <a:fld id="{773B0F6F-B83E-447F-A566-EAD229E72311}" type="slidenum">
              <a:rPr lang="en-US" smtClean="0"/>
              <a:t>39</a:t>
            </a:fld>
            <a:endParaRPr lang="en-US"/>
          </a:p>
        </p:txBody>
      </p:sp>
    </p:spTree>
    <p:extLst>
      <p:ext uri="{BB962C8B-B14F-4D97-AF65-F5344CB8AC3E}">
        <p14:creationId xmlns:p14="http://schemas.microsoft.com/office/powerpoint/2010/main" val="2042450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Goals and Rationale </a:t>
            </a:r>
          </a:p>
          <a:p>
            <a:endParaRPr lang="en-US" b="1" dirty="0"/>
          </a:p>
          <a:p>
            <a:r>
              <a:rPr lang="en-US" dirty="0"/>
              <a:t>The purpose of a clinical practice guideline is to improve treatment based on current best evidence. A clinical practice guideline consists of a systematic review of all available literature on the topic, and demonstrates where there is good evidence, where evidence is lacking, and what topics require future research. AAOS staff and the physician work group systematically review available literature and subsequently write recommendations based on a rigorous, standardized process. </a:t>
            </a:r>
          </a:p>
          <a:p>
            <a:endParaRPr lang="en-US" dirty="0"/>
          </a:p>
          <a:p>
            <a:r>
              <a:rPr lang="en-US" dirty="0"/>
              <a:t>Musculoskeletal care is provided in many different settings by many different providers. A guideline was created</a:t>
            </a:r>
            <a:r>
              <a:rPr lang="en-US" baseline="0" dirty="0"/>
              <a:t> </a:t>
            </a:r>
            <a:r>
              <a:rPr lang="en-US" dirty="0"/>
              <a:t>as an educational tool to guide qualified physicians and orthopaedic surgeons through a series of treatment decisions in an effort to improve the quality and efficiency of care, and should not be construed as including all proper methods of care or excluding methods of care reasonably directed to obtaining the same results. The ultimate judgment regarding any specific procedure or treatment must be made in light of all circumstances presented by the patient and the needs and resources particular to the locality or institution.</a:t>
            </a:r>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4</a:t>
            </a:fld>
            <a:endParaRPr lang="en-US"/>
          </a:p>
        </p:txBody>
      </p:sp>
    </p:spTree>
    <p:extLst>
      <p:ext uri="{BB962C8B-B14F-4D97-AF65-F5344CB8AC3E}">
        <p14:creationId xmlns:p14="http://schemas.microsoft.com/office/powerpoint/2010/main" val="1314406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Font typeface="Wingdings" panose="05000000000000000000" pitchFamily="2" charset="2"/>
              <a:buNone/>
            </a:pPr>
            <a:r>
              <a:rPr lang="en-US" b="1" dirty="0"/>
              <a:t>Future Research – Erythrocyte Sedimentation Rate</a:t>
            </a:r>
          </a:p>
          <a:p>
            <a:pPr marL="0" indent="0">
              <a:lnSpc>
                <a:spcPct val="100000"/>
              </a:lnSpc>
              <a:spcBef>
                <a:spcPts val="0"/>
              </a:spcBef>
              <a:spcAft>
                <a:spcPts val="1200"/>
              </a:spcAft>
              <a:buFont typeface="Wingdings" panose="05000000000000000000" pitchFamily="2" charset="2"/>
              <a:buNone/>
            </a:pPr>
            <a:endParaRPr lang="en-US" dirty="0"/>
          </a:p>
          <a:p>
            <a:pPr marL="0" indent="0">
              <a:lnSpc>
                <a:spcPct val="100000"/>
              </a:lnSpc>
              <a:spcBef>
                <a:spcPts val="0"/>
              </a:spcBef>
              <a:spcAft>
                <a:spcPts val="1200"/>
              </a:spcAft>
              <a:buFont typeface="Wingdings" panose="05000000000000000000" pitchFamily="2" charset="2"/>
              <a:buNone/>
            </a:pPr>
            <a:r>
              <a:rPr lang="en-US" dirty="0"/>
              <a:t>ESR is of limited utility in the diagnosis of SSI as an isolated test. Future investigations will likely examine the use of ESR in combination with other diagnostic markers.</a:t>
            </a:r>
          </a:p>
        </p:txBody>
      </p:sp>
      <p:sp>
        <p:nvSpPr>
          <p:cNvPr id="4" name="Slide Number Placeholder 3"/>
          <p:cNvSpPr>
            <a:spLocks noGrp="1"/>
          </p:cNvSpPr>
          <p:nvPr>
            <p:ph type="sldNum" sz="quarter" idx="10"/>
          </p:nvPr>
        </p:nvSpPr>
        <p:spPr/>
        <p:txBody>
          <a:bodyPr/>
          <a:lstStyle/>
          <a:p>
            <a:fld id="{773B0F6F-B83E-447F-A566-EAD229E72311}" type="slidenum">
              <a:rPr lang="en-US" smtClean="0"/>
              <a:t>40</a:t>
            </a:fld>
            <a:endParaRPr lang="en-US"/>
          </a:p>
        </p:txBody>
      </p:sp>
    </p:spTree>
    <p:extLst>
      <p:ext uri="{BB962C8B-B14F-4D97-AF65-F5344CB8AC3E}">
        <p14:creationId xmlns:p14="http://schemas.microsoft.com/office/powerpoint/2010/main" val="21728243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Future Research – Clinical Exam for the Diagnosis of an SSI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Clinical factors that can be determined from history and physical exam that identify patients at risk for surgical site need further investigation. The possible linkage of persistent fevers and the wound drainage to surgical site infections are needed. Characterization and development of protocols to manage early poorly healing or inflamed wounds are needed.</a:t>
            </a:r>
            <a:endParaRPr lang="en-US" sz="1200" dirty="0"/>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41</a:t>
            </a:fld>
            <a:endParaRPr lang="en-US"/>
          </a:p>
        </p:txBody>
      </p:sp>
    </p:spTree>
    <p:extLst>
      <p:ext uri="{BB962C8B-B14F-4D97-AF65-F5344CB8AC3E}">
        <p14:creationId xmlns:p14="http://schemas.microsoft.com/office/powerpoint/2010/main" val="28907618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Font typeface="Wingdings" panose="05000000000000000000" pitchFamily="2" charset="2"/>
              <a:buNone/>
            </a:pPr>
            <a:r>
              <a:rPr lang="en-US" sz="1200" b="1" dirty="0"/>
              <a:t>Future Research for Factors Associated with an Increased Risk of Developing an Infection</a:t>
            </a:r>
          </a:p>
          <a:p>
            <a:pPr marL="365760" indent="-365760">
              <a:lnSpc>
                <a:spcPct val="100000"/>
              </a:lnSpc>
              <a:spcBef>
                <a:spcPts val="0"/>
              </a:spcBef>
              <a:spcAft>
                <a:spcPts val="1200"/>
              </a:spcAft>
              <a:buFont typeface="Wingdings" panose="05000000000000000000" pitchFamily="2" charset="2"/>
              <a:buChar char="§"/>
            </a:pPr>
            <a:endParaRPr lang="en-US" sz="1200" dirty="0"/>
          </a:p>
          <a:p>
            <a:pPr marL="365760" indent="-365760">
              <a:lnSpc>
                <a:spcPct val="100000"/>
              </a:lnSpc>
              <a:spcBef>
                <a:spcPts val="0"/>
              </a:spcBef>
              <a:spcAft>
                <a:spcPts val="1200"/>
              </a:spcAft>
              <a:buFont typeface="Wingdings" panose="05000000000000000000" pitchFamily="2" charset="2"/>
              <a:buChar char="§"/>
            </a:pPr>
            <a:r>
              <a:rPr lang="en-US" sz="1200" dirty="0"/>
              <a:t>Attempts at identifying the optimal length of stay should be continued. Identify optimal discharge pathways for each individual patient. The correlation with early discharge and rates of readmission needs to be assessed. Understand the relative contribution of comorbidity-severity related to the duration of hospital stay. </a:t>
            </a:r>
          </a:p>
          <a:p>
            <a:pPr marL="365760" indent="-365760">
              <a:lnSpc>
                <a:spcPct val="100000"/>
              </a:lnSpc>
              <a:spcBef>
                <a:spcPts val="0"/>
              </a:spcBef>
              <a:spcAft>
                <a:spcPts val="1200"/>
              </a:spcAft>
              <a:buFont typeface="Wingdings" panose="05000000000000000000" pitchFamily="2" charset="2"/>
              <a:buChar char="§"/>
            </a:pPr>
            <a:endParaRPr lang="en-US" sz="1200" dirty="0"/>
          </a:p>
          <a:p>
            <a:pPr marL="365760" indent="-365760">
              <a:lnSpc>
                <a:spcPct val="100000"/>
              </a:lnSpc>
              <a:spcBef>
                <a:spcPts val="0"/>
              </a:spcBef>
              <a:spcAft>
                <a:spcPts val="1200"/>
              </a:spcAft>
              <a:buFont typeface="Wingdings" panose="05000000000000000000" pitchFamily="2" charset="2"/>
              <a:buChar char="§"/>
            </a:pPr>
            <a:r>
              <a:rPr lang="en-US" sz="1200" dirty="0"/>
              <a:t>The list of immunosuppressive drugs is expanding rapidly and the research on the effects of these newer drugs is needed. Also, additional information about dosing, discontinuing medication before surgery and additional </a:t>
            </a:r>
            <a:r>
              <a:rPr lang="en-US" sz="1200" dirty="0" err="1"/>
              <a:t>orthopaedic</a:t>
            </a:r>
            <a:r>
              <a:rPr lang="en-US" sz="1200" dirty="0"/>
              <a:t> procedures that might be impacted are also needed. Future trials should examine optimal time for discontinuing immunosuppressive medications prior to surgery.</a:t>
            </a:r>
          </a:p>
        </p:txBody>
      </p:sp>
      <p:sp>
        <p:nvSpPr>
          <p:cNvPr id="4" name="Slide Number Placeholder 3"/>
          <p:cNvSpPr>
            <a:spLocks noGrp="1"/>
          </p:cNvSpPr>
          <p:nvPr>
            <p:ph type="sldNum" sz="quarter" idx="10"/>
          </p:nvPr>
        </p:nvSpPr>
        <p:spPr/>
        <p:txBody>
          <a:bodyPr/>
          <a:lstStyle/>
          <a:p>
            <a:fld id="{773B0F6F-B83E-447F-A566-EAD229E72311}" type="slidenum">
              <a:rPr lang="en-US" smtClean="0"/>
              <a:t>42</a:t>
            </a:fld>
            <a:endParaRPr lang="en-US"/>
          </a:p>
        </p:txBody>
      </p:sp>
    </p:spTree>
    <p:extLst>
      <p:ext uri="{BB962C8B-B14F-4D97-AF65-F5344CB8AC3E}">
        <p14:creationId xmlns:p14="http://schemas.microsoft.com/office/powerpoint/2010/main" val="33688936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en-US" sz="1200" b="1" dirty="0"/>
              <a:t>Future Research for Factors Associated with an Increased Risk of Developing an Infection</a:t>
            </a:r>
          </a:p>
          <a:p>
            <a:pPr marL="0" indent="0">
              <a:lnSpc>
                <a:spcPct val="100000"/>
              </a:lnSpc>
              <a:spcBef>
                <a:spcPts val="0"/>
              </a:spcBef>
              <a:spcAft>
                <a:spcPts val="1200"/>
              </a:spcAft>
              <a:buFont typeface="Wingdings" panose="05000000000000000000" pitchFamily="2" charset="2"/>
              <a:buNone/>
            </a:pPr>
            <a:endParaRPr lang="en-US" dirty="0"/>
          </a:p>
          <a:p>
            <a:pPr marL="365760" indent="-365760">
              <a:lnSpc>
                <a:spcPct val="100000"/>
              </a:lnSpc>
              <a:spcBef>
                <a:spcPts val="0"/>
              </a:spcBef>
              <a:spcAft>
                <a:spcPts val="1200"/>
              </a:spcAft>
              <a:buFont typeface="Wingdings" panose="05000000000000000000" pitchFamily="2" charset="2"/>
              <a:buChar char="§"/>
            </a:pPr>
            <a:endParaRPr lang="en-US" dirty="0"/>
          </a:p>
          <a:p>
            <a:pPr marL="365760" indent="-365760">
              <a:lnSpc>
                <a:spcPct val="100000"/>
              </a:lnSpc>
              <a:spcBef>
                <a:spcPts val="0"/>
              </a:spcBef>
              <a:spcAft>
                <a:spcPts val="1200"/>
              </a:spcAft>
              <a:buFont typeface="Wingdings" panose="05000000000000000000" pitchFamily="2" charset="2"/>
              <a:buChar char="§"/>
            </a:pPr>
            <a:r>
              <a:rPr lang="en-US" sz="1200" dirty="0"/>
              <a:t>Further research is needed on assessment tools to assess the relation of alcohol consumption and surgical risk.</a:t>
            </a:r>
          </a:p>
          <a:p>
            <a:pPr marL="365760" indent="-365760">
              <a:lnSpc>
                <a:spcPct val="100000"/>
              </a:lnSpc>
              <a:spcBef>
                <a:spcPts val="0"/>
              </a:spcBef>
              <a:spcAft>
                <a:spcPts val="1200"/>
              </a:spcAft>
              <a:buFont typeface="Wingdings" panose="05000000000000000000" pitchFamily="2" charset="2"/>
              <a:buChar char="§"/>
            </a:pPr>
            <a:endParaRPr lang="en-US" sz="1200" dirty="0"/>
          </a:p>
          <a:p>
            <a:pPr marL="365760" indent="-365760">
              <a:lnSpc>
                <a:spcPct val="100000"/>
              </a:lnSpc>
              <a:spcBef>
                <a:spcPts val="0"/>
              </a:spcBef>
              <a:spcAft>
                <a:spcPts val="1200"/>
              </a:spcAft>
              <a:buFont typeface="Wingdings" panose="05000000000000000000" pitchFamily="2" charset="2"/>
              <a:buChar char="§"/>
            </a:pPr>
            <a:r>
              <a:rPr lang="en-US" sz="1200" dirty="0"/>
              <a:t>Future research is needed to assess the role of nutrition in the modification of obesity and the effects of high BMI and BMI-associated comorbidities on the risk surgical site infections.</a:t>
            </a:r>
          </a:p>
          <a:p>
            <a:pPr marL="365760" indent="-365760">
              <a:lnSpc>
                <a:spcPct val="100000"/>
              </a:lnSpc>
              <a:spcBef>
                <a:spcPts val="0"/>
              </a:spcBef>
              <a:spcAft>
                <a:spcPts val="1200"/>
              </a:spcAft>
              <a:buFont typeface="Wingdings" panose="05000000000000000000" pitchFamily="2" charset="2"/>
              <a:buChar char="§"/>
            </a:pPr>
            <a:endParaRPr lang="en-US" sz="1200" dirty="0"/>
          </a:p>
          <a:p>
            <a:pPr marL="365760" indent="-365760">
              <a:lnSpc>
                <a:spcPct val="100000"/>
              </a:lnSpc>
              <a:spcBef>
                <a:spcPts val="0"/>
              </a:spcBef>
              <a:spcAft>
                <a:spcPts val="1200"/>
              </a:spcAft>
              <a:buFont typeface="Wingdings" panose="05000000000000000000" pitchFamily="2" charset="2"/>
              <a:buChar char="§"/>
            </a:pPr>
            <a:r>
              <a:rPr lang="en-US" sz="1200" dirty="0"/>
              <a:t>Needed to see if treatment of depression alters the association between severity of depression and the risk of wound infections. The precise pathophysiology of this correlation is unknown</a:t>
            </a:r>
          </a:p>
          <a:p>
            <a:pPr marL="365760" indent="-365760">
              <a:lnSpc>
                <a:spcPct val="100000"/>
              </a:lnSpc>
              <a:spcBef>
                <a:spcPts val="0"/>
              </a:spcBef>
              <a:spcAft>
                <a:spcPts val="1200"/>
              </a:spcAft>
              <a:buFont typeface="Wingdings" panose="05000000000000000000" pitchFamily="2" charset="2"/>
              <a:buChar char="§"/>
            </a:pPr>
            <a:endParaRPr lang="en-US" sz="1200" dirty="0"/>
          </a:p>
          <a:p>
            <a:pPr marL="365760" indent="-365760">
              <a:lnSpc>
                <a:spcPct val="100000"/>
              </a:lnSpc>
              <a:spcBef>
                <a:spcPts val="0"/>
              </a:spcBef>
              <a:spcAft>
                <a:spcPts val="1200"/>
              </a:spcAft>
              <a:buFont typeface="Wingdings" panose="05000000000000000000" pitchFamily="2" charset="2"/>
              <a:buChar char="§"/>
            </a:pPr>
            <a:r>
              <a:rPr lang="en-US" sz="1200" dirty="0"/>
              <a:t>The correlation between adequate control of CHF and the severity of CHF, and the risk of SSI need to be further investigated.</a:t>
            </a:r>
          </a:p>
          <a:p>
            <a:pPr marL="365760" indent="-365760">
              <a:lnSpc>
                <a:spcPct val="100000"/>
              </a:lnSpc>
              <a:spcBef>
                <a:spcPts val="0"/>
              </a:spcBef>
              <a:spcAft>
                <a:spcPts val="1200"/>
              </a:spcAft>
              <a:buFont typeface="Wingdings" panose="05000000000000000000" pitchFamily="2" charset="2"/>
              <a:buChar char="§"/>
            </a:pPr>
            <a:endParaRPr lang="en-US" sz="1200" dirty="0"/>
          </a:p>
          <a:p>
            <a:pPr marL="365760" indent="-365760">
              <a:lnSpc>
                <a:spcPct val="100000"/>
              </a:lnSpc>
              <a:spcBef>
                <a:spcPts val="0"/>
              </a:spcBef>
              <a:spcAft>
                <a:spcPts val="1200"/>
              </a:spcAft>
              <a:buFont typeface="Wingdings" panose="05000000000000000000" pitchFamily="2" charset="2"/>
              <a:buChar char="§"/>
            </a:pPr>
            <a:r>
              <a:rPr lang="en-US" dirty="0"/>
              <a:t>Future research should focus on preoperative assessment of patients with dementia. </a:t>
            </a:r>
          </a:p>
          <a:p>
            <a:pPr marL="365760" indent="-365760">
              <a:lnSpc>
                <a:spcPct val="100000"/>
              </a:lnSpc>
              <a:spcBef>
                <a:spcPts val="0"/>
              </a:spcBef>
              <a:spcAft>
                <a:spcPts val="1200"/>
              </a:spcAft>
              <a:buFont typeface="Wingdings" panose="05000000000000000000" pitchFamily="2" charset="2"/>
              <a:buChar char="§"/>
            </a:pPr>
            <a:endParaRPr lang="en-US" sz="1200" dirty="0"/>
          </a:p>
          <a:p>
            <a:pPr marL="365760" indent="-365760">
              <a:lnSpc>
                <a:spcPct val="100000"/>
              </a:lnSpc>
              <a:spcBef>
                <a:spcPts val="0"/>
              </a:spcBef>
              <a:spcAft>
                <a:spcPts val="1200"/>
              </a:spcAft>
              <a:buFont typeface="Wingdings" panose="05000000000000000000" pitchFamily="2" charset="2"/>
              <a:buChar char="§"/>
            </a:pPr>
            <a:r>
              <a:rPr lang="en-US"/>
              <a:t>Ongoing research in HIV/AIDS infection is needed to optimize surgical care of this patient population. </a:t>
            </a:r>
            <a:endParaRPr lang="en-US" sz="1200" dirty="0"/>
          </a:p>
        </p:txBody>
      </p:sp>
      <p:sp>
        <p:nvSpPr>
          <p:cNvPr id="4" name="Slide Number Placeholder 3"/>
          <p:cNvSpPr>
            <a:spLocks noGrp="1"/>
          </p:cNvSpPr>
          <p:nvPr>
            <p:ph type="sldNum" sz="quarter" idx="10"/>
          </p:nvPr>
        </p:nvSpPr>
        <p:spPr/>
        <p:txBody>
          <a:bodyPr/>
          <a:lstStyle/>
          <a:p>
            <a:fld id="{773B0F6F-B83E-447F-A566-EAD229E72311}" type="slidenum">
              <a:rPr lang="en-US" smtClean="0"/>
              <a:t>43</a:t>
            </a:fld>
            <a:endParaRPr lang="en-US"/>
          </a:p>
        </p:txBody>
      </p:sp>
    </p:spTree>
    <p:extLst>
      <p:ext uri="{BB962C8B-B14F-4D97-AF65-F5344CB8AC3E}">
        <p14:creationId xmlns:p14="http://schemas.microsoft.com/office/powerpoint/2010/main" val="23242819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en-US" sz="1200" b="1" dirty="0"/>
              <a:t>Future Research for Factors Associated with an Increased Risk of Developing an Infection</a:t>
            </a:r>
          </a:p>
          <a:p>
            <a:pPr marL="0" indent="0">
              <a:lnSpc>
                <a:spcPct val="100000"/>
              </a:lnSpc>
              <a:spcBef>
                <a:spcPts val="0"/>
              </a:spcBef>
              <a:spcAft>
                <a:spcPts val="1200"/>
              </a:spcAft>
              <a:buFont typeface="Wingdings" panose="05000000000000000000" pitchFamily="2" charset="2"/>
              <a:buNone/>
            </a:pPr>
            <a:endParaRPr lang="en-US" dirty="0"/>
          </a:p>
          <a:p>
            <a:pPr marL="365760" indent="-365760">
              <a:lnSpc>
                <a:spcPct val="100000"/>
              </a:lnSpc>
              <a:spcBef>
                <a:spcPts val="0"/>
              </a:spcBef>
              <a:spcAft>
                <a:spcPts val="1200"/>
              </a:spcAft>
              <a:buFont typeface="Wingdings" panose="05000000000000000000" pitchFamily="2" charset="2"/>
              <a:buChar char="§"/>
            </a:pPr>
            <a:endParaRPr lang="en-US" dirty="0"/>
          </a:p>
          <a:p>
            <a:pPr marL="365760" indent="-365760">
              <a:lnSpc>
                <a:spcPct val="100000"/>
              </a:lnSpc>
              <a:spcBef>
                <a:spcPts val="0"/>
              </a:spcBef>
              <a:spcAft>
                <a:spcPts val="1200"/>
              </a:spcAft>
              <a:buFont typeface="Wingdings" panose="05000000000000000000" pitchFamily="2" charset="2"/>
              <a:buChar char="§"/>
            </a:pPr>
            <a:r>
              <a:rPr lang="en-US" sz="1200" dirty="0"/>
              <a:t>Future research should evaluate and correlate the severity of renal disease with precise risk of SSI. Additionally, it should use common terminology for renal disease and stratify by dialysis, transplant, and severity of disease. </a:t>
            </a:r>
          </a:p>
          <a:p>
            <a:pPr marL="365760" indent="-365760">
              <a:lnSpc>
                <a:spcPct val="100000"/>
              </a:lnSpc>
              <a:spcBef>
                <a:spcPts val="0"/>
              </a:spcBef>
              <a:spcAft>
                <a:spcPts val="1200"/>
              </a:spcAft>
              <a:buFont typeface="Wingdings" panose="05000000000000000000" pitchFamily="2" charset="2"/>
              <a:buChar char="§"/>
            </a:pPr>
            <a:endParaRPr lang="en-US" sz="1200" dirty="0"/>
          </a:p>
          <a:p>
            <a:pPr marL="365760" indent="-365760">
              <a:lnSpc>
                <a:spcPct val="100000"/>
              </a:lnSpc>
              <a:spcBef>
                <a:spcPts val="0"/>
              </a:spcBef>
              <a:spcAft>
                <a:spcPts val="1200"/>
              </a:spcAft>
              <a:buFont typeface="Wingdings" panose="05000000000000000000" pitchFamily="2" charset="2"/>
              <a:buChar char="§"/>
            </a:pPr>
            <a:r>
              <a:rPr lang="en-US" sz="1200" dirty="0"/>
              <a:t>Further studies are needed to identify the relationship between the control of diabetes, Hgb A1C, and the risk of post-operative infection.</a:t>
            </a:r>
          </a:p>
          <a:p>
            <a:pPr marL="365760" indent="-365760">
              <a:lnSpc>
                <a:spcPct val="100000"/>
              </a:lnSpc>
              <a:spcBef>
                <a:spcPts val="0"/>
              </a:spcBef>
              <a:spcAft>
                <a:spcPts val="1200"/>
              </a:spcAft>
              <a:buFont typeface="Wingdings" panose="05000000000000000000" pitchFamily="2" charset="2"/>
              <a:buChar char="§"/>
            </a:pPr>
            <a:endParaRPr lang="en-US" sz="1200" dirty="0"/>
          </a:p>
          <a:p>
            <a:pPr marL="365760" indent="-365760">
              <a:lnSpc>
                <a:spcPct val="100000"/>
              </a:lnSpc>
              <a:spcBef>
                <a:spcPts val="0"/>
              </a:spcBef>
              <a:spcAft>
                <a:spcPts val="1200"/>
              </a:spcAft>
              <a:buFont typeface="Wingdings" panose="05000000000000000000" pitchFamily="2" charset="2"/>
              <a:buChar char="§"/>
            </a:pPr>
            <a:r>
              <a:rPr lang="en-US" sz="1200" dirty="0"/>
              <a:t>Research is needed to define the exact correlation between the extent and length of time of tobacco use and the risk of SSI. Determine role of smoking cessation and reducing the risk of SSI. Further study is needed to delineate the duration of smoking cessation and its impact on the occurrence of SSI. </a:t>
            </a:r>
          </a:p>
          <a:p>
            <a:pPr marL="365760" indent="-365760">
              <a:lnSpc>
                <a:spcPct val="100000"/>
              </a:lnSpc>
              <a:spcBef>
                <a:spcPts val="0"/>
              </a:spcBef>
              <a:spcAft>
                <a:spcPts val="1200"/>
              </a:spcAft>
              <a:buFont typeface="Wingdings" panose="05000000000000000000" pitchFamily="2" charset="2"/>
              <a:buChar char="§"/>
            </a:pPr>
            <a:endParaRPr lang="en-US" sz="1200" dirty="0"/>
          </a:p>
          <a:p>
            <a:pPr marL="365760" indent="-365760">
              <a:lnSpc>
                <a:spcPct val="100000"/>
              </a:lnSpc>
              <a:spcBef>
                <a:spcPts val="0"/>
              </a:spcBef>
              <a:spcAft>
                <a:spcPts val="1200"/>
              </a:spcAft>
              <a:buFont typeface="Wingdings" panose="05000000000000000000" pitchFamily="2" charset="2"/>
              <a:buChar char="§"/>
            </a:pPr>
            <a:r>
              <a:rPr lang="en-US" sz="1200" dirty="0"/>
              <a:t>Further research is needed to correlate the severity of malnutrition with the concomitant risk of SSI. Also, research into correcting malnutrition and how long after correction will the risk of SSI be reduced. Better definitions of malnutrition should be established via future research. </a:t>
            </a:r>
          </a:p>
        </p:txBody>
      </p:sp>
      <p:sp>
        <p:nvSpPr>
          <p:cNvPr id="4" name="Slide Number Placeholder 3"/>
          <p:cNvSpPr>
            <a:spLocks noGrp="1"/>
          </p:cNvSpPr>
          <p:nvPr>
            <p:ph type="sldNum" sz="quarter" idx="10"/>
          </p:nvPr>
        </p:nvSpPr>
        <p:spPr/>
        <p:txBody>
          <a:bodyPr/>
          <a:lstStyle/>
          <a:p>
            <a:fld id="{773B0F6F-B83E-447F-A566-EAD229E72311}" type="slidenum">
              <a:rPr lang="en-US" smtClean="0"/>
              <a:t>44</a:t>
            </a:fld>
            <a:endParaRPr lang="en-US"/>
          </a:p>
        </p:txBody>
      </p:sp>
    </p:spTree>
    <p:extLst>
      <p:ext uri="{BB962C8B-B14F-4D97-AF65-F5344CB8AC3E}">
        <p14:creationId xmlns:p14="http://schemas.microsoft.com/office/powerpoint/2010/main" val="37010142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en-US" sz="1200" b="1" dirty="0"/>
              <a:t>Future Research for Factors Associated with an Increased Risk of Developing an Infection</a:t>
            </a:r>
          </a:p>
          <a:p>
            <a:pPr marL="0" indent="0">
              <a:lnSpc>
                <a:spcPct val="100000"/>
              </a:lnSpc>
              <a:spcBef>
                <a:spcPts val="0"/>
              </a:spcBef>
              <a:spcAft>
                <a:spcPts val="1200"/>
              </a:spcAft>
              <a:buFont typeface="Wingdings" panose="05000000000000000000" pitchFamily="2" charset="2"/>
              <a:buNone/>
            </a:pPr>
            <a:endParaRPr lang="en-US" dirty="0"/>
          </a:p>
          <a:p>
            <a:pPr marL="365760" indent="-365760">
              <a:lnSpc>
                <a:spcPct val="100000"/>
              </a:lnSpc>
              <a:spcBef>
                <a:spcPts val="0"/>
              </a:spcBef>
              <a:spcAft>
                <a:spcPts val="1200"/>
              </a:spcAft>
              <a:buFont typeface="Wingdings" panose="05000000000000000000" pitchFamily="2" charset="2"/>
              <a:buChar char="§"/>
            </a:pPr>
            <a:r>
              <a:rPr lang="en-US" sz="1200" dirty="0"/>
              <a:t>Specific analysis between the types, severity and metastasis of cancer needs to be performed to identify the exact correlation between the type of cancer and risk of post op infection.</a:t>
            </a:r>
          </a:p>
          <a:p>
            <a:pPr marL="0" indent="0">
              <a:lnSpc>
                <a:spcPct val="100000"/>
              </a:lnSpc>
              <a:spcBef>
                <a:spcPts val="0"/>
              </a:spcBef>
              <a:spcAft>
                <a:spcPts val="1200"/>
              </a:spcAft>
              <a:buFont typeface="Wingdings" panose="05000000000000000000" pitchFamily="2" charset="2"/>
              <a:buNone/>
            </a:pPr>
            <a:r>
              <a:rPr lang="en-US" sz="1200" dirty="0"/>
              <a:t> </a:t>
            </a:r>
          </a:p>
          <a:p>
            <a:pPr marL="365760" indent="-365760">
              <a:lnSpc>
                <a:spcPct val="100000"/>
              </a:lnSpc>
              <a:spcBef>
                <a:spcPts val="0"/>
              </a:spcBef>
              <a:spcAft>
                <a:spcPts val="1200"/>
              </a:spcAft>
              <a:buFont typeface="Wingdings" panose="05000000000000000000" pitchFamily="2" charset="2"/>
              <a:buChar char="§"/>
            </a:pPr>
            <a:r>
              <a:rPr lang="en-US" sz="1200" dirty="0"/>
              <a:t>Further research is needed to further delineate the correlation between SSI and hypertension and the preoperative optimization of hypertension and its effect on SSI need to be established.</a:t>
            </a:r>
          </a:p>
          <a:p>
            <a:pPr marL="365760" indent="-365760">
              <a:lnSpc>
                <a:spcPct val="100000"/>
              </a:lnSpc>
              <a:spcBef>
                <a:spcPts val="0"/>
              </a:spcBef>
              <a:spcAft>
                <a:spcPts val="1200"/>
              </a:spcAft>
              <a:buFont typeface="Wingdings" panose="05000000000000000000" pitchFamily="2" charset="2"/>
              <a:buChar char="§"/>
            </a:pPr>
            <a:endParaRPr lang="en-US" sz="1200" dirty="0"/>
          </a:p>
          <a:p>
            <a:pPr marL="365760" indent="-365760">
              <a:lnSpc>
                <a:spcPct val="100000"/>
              </a:lnSpc>
              <a:spcBef>
                <a:spcPts val="0"/>
              </a:spcBef>
              <a:spcAft>
                <a:spcPts val="1200"/>
              </a:spcAft>
              <a:buFont typeface="Wingdings" panose="05000000000000000000" pitchFamily="2" charset="2"/>
              <a:buChar char="§"/>
            </a:pPr>
            <a:r>
              <a:rPr lang="en-US" sz="1200" dirty="0"/>
              <a:t>Further research is needed to further delineate the correlation between SSI and liver disease and cirrhosis. </a:t>
            </a:r>
          </a:p>
        </p:txBody>
      </p:sp>
      <p:sp>
        <p:nvSpPr>
          <p:cNvPr id="4" name="Slide Number Placeholder 3"/>
          <p:cNvSpPr>
            <a:spLocks noGrp="1"/>
          </p:cNvSpPr>
          <p:nvPr>
            <p:ph type="sldNum" sz="quarter" idx="10"/>
          </p:nvPr>
        </p:nvSpPr>
        <p:spPr/>
        <p:txBody>
          <a:bodyPr/>
          <a:lstStyle/>
          <a:p>
            <a:fld id="{773B0F6F-B83E-447F-A566-EAD229E72311}" type="slidenum">
              <a:rPr lang="en-US" smtClean="0"/>
              <a:t>45</a:t>
            </a:fld>
            <a:endParaRPr lang="en-US"/>
          </a:p>
        </p:txBody>
      </p:sp>
    </p:spTree>
    <p:extLst>
      <p:ext uri="{BB962C8B-B14F-4D97-AF65-F5344CB8AC3E}">
        <p14:creationId xmlns:p14="http://schemas.microsoft.com/office/powerpoint/2010/main" val="1650724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Font typeface="Wingdings" panose="05000000000000000000" pitchFamily="2" charset="2"/>
              <a:buNone/>
            </a:pPr>
            <a:r>
              <a:rPr lang="en-US" sz="1200" b="1" dirty="0"/>
              <a:t>Future Research – Antibiotic Duration</a:t>
            </a:r>
          </a:p>
          <a:p>
            <a:pPr marL="0" indent="0">
              <a:lnSpc>
                <a:spcPct val="100000"/>
              </a:lnSpc>
              <a:spcBef>
                <a:spcPts val="0"/>
              </a:spcBef>
              <a:spcAft>
                <a:spcPts val="1200"/>
              </a:spcAft>
              <a:buFont typeface="Wingdings" panose="05000000000000000000" pitchFamily="2" charset="2"/>
              <a:buNone/>
            </a:pPr>
            <a:endParaRPr lang="en-US" sz="1200" dirty="0"/>
          </a:p>
          <a:p>
            <a:pPr marL="457200" indent="-457200">
              <a:lnSpc>
                <a:spcPct val="100000"/>
              </a:lnSpc>
              <a:spcBef>
                <a:spcPts val="0"/>
              </a:spcBef>
              <a:spcAft>
                <a:spcPts val="1200"/>
              </a:spcAft>
              <a:buFont typeface="Wingdings" panose="05000000000000000000" pitchFamily="2" charset="2"/>
              <a:buChar char="§"/>
            </a:pPr>
            <a:r>
              <a:rPr lang="en-US" sz="1200" dirty="0"/>
              <a:t>As the vast majority of research on antibiotic duration currently centers on the topic of periprosthetic joint infections, future research is needed focusing on other </a:t>
            </a:r>
            <a:r>
              <a:rPr lang="en-US" sz="1200" dirty="0" err="1"/>
              <a:t>orthopaedic</a:t>
            </a:r>
            <a:r>
              <a:rPr lang="en-US" sz="1200" dirty="0"/>
              <a:t> settings, like trauma, pediatrics, and spine. Comparative high-quality studies are needed in order to better delineate the term of antibiotics necessary with implant retention. Also needed are further studies comparing term of antibiotics vs chronic suppression. In addition, future research is needed on antibiotic treatment and duration as related to implant removal. Furthermore, not much data exists on microbes other than Staphylococcus aureus.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46</a:t>
            </a:fld>
            <a:endParaRPr lang="en-US"/>
          </a:p>
        </p:txBody>
      </p:sp>
    </p:spTree>
    <p:extLst>
      <p:ext uri="{BB962C8B-B14F-4D97-AF65-F5344CB8AC3E}">
        <p14:creationId xmlns:p14="http://schemas.microsoft.com/office/powerpoint/2010/main" val="25998121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Future Research – Rifampin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Future research is needed to define optimal </a:t>
            </a:r>
            <a:r>
              <a:rPr lang="en-US" dirty="0" err="1"/>
              <a:t>abx</a:t>
            </a:r>
            <a:r>
              <a:rPr lang="en-US" dirty="0"/>
              <a:t> protocols in areas other than joint replacement and organisms other than staph. Very little data exists on the optimal antibiotic regimen in relation to </a:t>
            </a:r>
            <a:r>
              <a:rPr lang="en-US" dirty="0" err="1"/>
              <a:t>orthopaedic</a:t>
            </a:r>
            <a:r>
              <a:rPr lang="en-US" dirty="0"/>
              <a:t> surgical site infection, especially when considering implants outside of joint replacement; in addition, when considering microbes other than Staphylococcus. </a:t>
            </a:r>
          </a:p>
        </p:txBody>
      </p:sp>
      <p:sp>
        <p:nvSpPr>
          <p:cNvPr id="4" name="Slide Number Placeholder 3"/>
          <p:cNvSpPr>
            <a:spLocks noGrp="1"/>
          </p:cNvSpPr>
          <p:nvPr>
            <p:ph type="sldNum" sz="quarter" idx="10"/>
          </p:nvPr>
        </p:nvSpPr>
        <p:spPr/>
        <p:txBody>
          <a:bodyPr/>
          <a:lstStyle/>
          <a:p>
            <a:fld id="{773B0F6F-B83E-447F-A566-EAD229E72311}" type="slidenum">
              <a:rPr lang="en-US" smtClean="0"/>
              <a:t>47</a:t>
            </a:fld>
            <a:endParaRPr lang="en-US"/>
          </a:p>
        </p:txBody>
      </p:sp>
    </p:spTree>
    <p:extLst>
      <p:ext uri="{BB962C8B-B14F-4D97-AF65-F5344CB8AC3E}">
        <p14:creationId xmlns:p14="http://schemas.microsoft.com/office/powerpoint/2010/main" val="11108386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Guideline has been endorsed by:</a:t>
            </a:r>
          </a:p>
          <a:p>
            <a:endParaRPr lang="en-US" dirty="0"/>
          </a:p>
          <a:p>
            <a:pPr marL="171450" indent="-171450">
              <a:buFont typeface="Arial" panose="020B0604020202020204" pitchFamily="34" charset="0"/>
              <a:buChar char="•"/>
            </a:pPr>
            <a:r>
              <a:rPr lang="en-US" dirty="0"/>
              <a:t>The Arthroscopy Association of North America</a:t>
            </a:r>
          </a:p>
          <a:p>
            <a:pPr marL="171450" indent="-171450">
              <a:buFont typeface="Arial" panose="020B0604020202020204" pitchFamily="34" charset="0"/>
              <a:buChar char="•"/>
            </a:pPr>
            <a:r>
              <a:rPr lang="en-US" dirty="0" err="1"/>
              <a:t>Orthopaedic</a:t>
            </a:r>
            <a:r>
              <a:rPr lang="en-US" dirty="0"/>
              <a:t> Trauma Association</a:t>
            </a:r>
          </a:p>
          <a:p>
            <a:pPr marL="171450" indent="-171450">
              <a:buFont typeface="Arial" panose="020B0604020202020204" pitchFamily="34" charset="0"/>
              <a:buChar char="•"/>
            </a:pPr>
            <a:r>
              <a:rPr lang="en-US" dirty="0"/>
              <a:t>American Physical Therapy Association</a:t>
            </a:r>
          </a:p>
          <a:p>
            <a:pPr marL="171450" indent="-171450">
              <a:buFont typeface="Arial" panose="020B0604020202020204" pitchFamily="34" charset="0"/>
              <a:buChar char="•"/>
            </a:pPr>
            <a:r>
              <a:rPr lang="en-US" dirty="0"/>
              <a:t>The Musculoskeletal Infection Society, and </a:t>
            </a:r>
          </a:p>
          <a:p>
            <a:pPr marL="171450" indent="-171450">
              <a:buFont typeface="Arial" panose="020B0604020202020204" pitchFamily="34" charset="0"/>
              <a:buChar char="•"/>
            </a:pPr>
            <a:r>
              <a:rPr lang="en-US" dirty="0"/>
              <a:t>The </a:t>
            </a:r>
            <a:r>
              <a:rPr lang="en-US" dirty="0" err="1"/>
              <a:t>Pedatric</a:t>
            </a:r>
            <a:r>
              <a:rPr lang="en-US" dirty="0"/>
              <a:t> </a:t>
            </a:r>
            <a:r>
              <a:rPr lang="en-US" dirty="0" err="1"/>
              <a:t>Orthopaedic</a:t>
            </a:r>
            <a:r>
              <a:rPr lang="en-US" dirty="0"/>
              <a:t> Society of North America</a:t>
            </a:r>
          </a:p>
        </p:txBody>
      </p:sp>
      <p:sp>
        <p:nvSpPr>
          <p:cNvPr id="4" name="Slide Number Placeholder 3"/>
          <p:cNvSpPr>
            <a:spLocks noGrp="1"/>
          </p:cNvSpPr>
          <p:nvPr>
            <p:ph type="sldNum" sz="quarter" idx="10"/>
          </p:nvPr>
        </p:nvSpPr>
        <p:spPr/>
        <p:txBody>
          <a:bodyPr/>
          <a:lstStyle/>
          <a:p>
            <a:fld id="{773B0F6F-B83E-447F-A566-EAD229E72311}" type="slidenum">
              <a:rPr lang="en-US" smtClean="0"/>
              <a:t>48</a:t>
            </a:fld>
            <a:endParaRPr lang="en-US"/>
          </a:p>
        </p:txBody>
      </p:sp>
    </p:spTree>
    <p:extLst>
      <p:ext uri="{BB962C8B-B14F-4D97-AF65-F5344CB8AC3E}">
        <p14:creationId xmlns:p14="http://schemas.microsoft.com/office/powerpoint/2010/main" val="23881712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49</a:t>
            </a:fld>
            <a:endParaRPr lang="en-US"/>
          </a:p>
        </p:txBody>
      </p:sp>
    </p:spTree>
    <p:extLst>
      <p:ext uri="{BB962C8B-B14F-4D97-AF65-F5344CB8AC3E}">
        <p14:creationId xmlns:p14="http://schemas.microsoft.com/office/powerpoint/2010/main" val="2806161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What is Evidence-Based Medicine</a:t>
            </a:r>
          </a:p>
          <a:p>
            <a:r>
              <a:rPr lang="en-US" altLang="en-US" dirty="0"/>
              <a:t>What is evidence-based medicine?  Clinical practice was historically viewed as the “art of medicine.” The use of the scientific method, as used in bench research, statistical analysis, and epidemiology, was rare in the world of medicine. </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cs typeface="Arial" pitchFamily="34" charset="0"/>
              </a:rPr>
              <a:t>Expert opinion, experience, and authoritarian judgment were the foundation for decision making.</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cs typeface="Arial" pitchFamily="34" charset="0"/>
              </a:rPr>
              <a:t>Habits, protocols, and traditions directed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itchFamily="34" charset="0"/>
              <a:ea typeface="ＭＳ Ｐゴシック" pitchFamily="34" charset="-128"/>
              <a:cs typeface="Arial" pitchFamily="34" charset="0"/>
            </a:endParaRPr>
          </a:p>
          <a:p>
            <a:r>
              <a:rPr lang="en-US" altLang="en-US" dirty="0">
                <a:latin typeface="Arial" pitchFamily="34" charset="0"/>
                <a:ea typeface="ＭＳ Ｐゴシック" pitchFamily="34" charset="-128"/>
                <a:cs typeface="Arial" pitchFamily="34" charset="0"/>
              </a:rPr>
              <a:t>However,  Clinical decisions should be based on the best patient and population-based evidence.</a:t>
            </a:r>
          </a:p>
          <a:p>
            <a:endParaRPr lang="en-US" altLang="en-US" dirty="0">
              <a:latin typeface="Arial" pitchFamily="34" charset="0"/>
              <a:ea typeface="ＭＳ Ｐゴシック" pitchFamily="34" charset="-128"/>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Evidence based medicine applies the scientific method into healthcare decision-making. It is an approach to medical practice intended to optimize decision-making by emphasizing the use of evidence </a:t>
            </a:r>
            <a:r>
              <a:rPr lang="en-US" b="1" dirty="0"/>
              <a:t>from well designed and conducted research</a:t>
            </a:r>
          </a:p>
          <a:p>
            <a:endParaRPr lang="en-US" altLang="en-US" dirty="0"/>
          </a:p>
          <a:p>
            <a:pPr>
              <a:defRPr/>
            </a:pPr>
            <a:r>
              <a:rPr lang="en-US" altLang="en-US" dirty="0"/>
              <a:t>It classifies evidence by</a:t>
            </a:r>
            <a:r>
              <a:rPr lang="en-US" altLang="en-US" baseline="0" dirty="0"/>
              <a:t> </a:t>
            </a:r>
            <a:r>
              <a:rPr lang="en-US" dirty="0"/>
              <a:t>its strength, with the strongest types yielding the strongest recommendations.</a:t>
            </a:r>
          </a:p>
          <a:p>
            <a:pPr>
              <a:defRPr/>
            </a:pPr>
            <a:endParaRPr lang="en-US" altLang="en-US" dirty="0">
              <a:latin typeface="Arial" pitchFamily="34" charset="0"/>
              <a:ea typeface="ＭＳ Ｐゴシック" pitchFamily="34" charset="-128"/>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5</a:t>
            </a:fld>
            <a:endParaRPr lang="en-US"/>
          </a:p>
        </p:txBody>
      </p:sp>
    </p:spTree>
    <p:extLst>
      <p:ext uri="{BB962C8B-B14F-4D97-AF65-F5344CB8AC3E}">
        <p14:creationId xmlns:p14="http://schemas.microsoft.com/office/powerpoint/2010/main" val="7946189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indent="0">
              <a:buNone/>
            </a:pPr>
            <a:r>
              <a:rPr lang="en-US" sz="1200" dirty="0"/>
              <a:t>American Academy of </a:t>
            </a:r>
            <a:r>
              <a:rPr lang="en-US" sz="1200" dirty="0" err="1"/>
              <a:t>Orthopaedic</a:t>
            </a:r>
            <a:r>
              <a:rPr lang="en-US" sz="1200" dirty="0"/>
              <a:t> Surgeons Evidence-Based Systematic Literature Review on the Management of Surgical Site Infections. http://www.orthoguidelines.org/topic?id=1022. Published June 9, 2018. </a:t>
            </a:r>
          </a:p>
          <a:p>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50</a:t>
            </a:fld>
            <a:endParaRPr lang="en-US"/>
          </a:p>
        </p:txBody>
      </p:sp>
    </p:spTree>
    <p:extLst>
      <p:ext uri="{BB962C8B-B14F-4D97-AF65-F5344CB8AC3E}">
        <p14:creationId xmlns:p14="http://schemas.microsoft.com/office/powerpoint/2010/main" val="26690932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Chen, Antonia F. MD, MBA; McLaren, Alex C. MD</a:t>
            </a:r>
          </a:p>
          <a:p>
            <a:r>
              <a:rPr lang="en-US" sz="1200" dirty="0"/>
              <a:t>JAAOS - Journal of the American Academy of </a:t>
            </a:r>
            <a:r>
              <a:rPr lang="en-US" sz="1200" dirty="0" err="1"/>
              <a:t>Orthopaedic</a:t>
            </a:r>
            <a:r>
              <a:rPr lang="en-US" sz="1200" dirty="0"/>
              <a:t> Surgeons: </a:t>
            </a:r>
            <a:r>
              <a:rPr lang="en-US" dirty="0">
                <a:hlinkClick r:id="rId3"/>
              </a:rPr>
              <a:t>August 15, 2019 - Volume 27 - Issue 16 - p e721–e724</a:t>
            </a:r>
            <a:endParaRPr lang="en-US" sz="1200" dirty="0"/>
          </a:p>
          <a:p>
            <a:r>
              <a:rPr lang="en-US" sz="1200" dirty="0" err="1"/>
              <a:t>doi</a:t>
            </a:r>
            <a:r>
              <a:rPr lang="en-US" sz="1200" dirty="0"/>
              <a:t>: 10.5435/JAAOS-D-18-00643</a:t>
            </a:r>
          </a:p>
          <a:p>
            <a:r>
              <a:rPr lang="en-US" sz="1200" dirty="0"/>
              <a:t>Case Studies</a:t>
            </a:r>
            <a:endParaRPr lang="en-US" sz="1200" dirty="0">
              <a:effectLst/>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51</a:t>
            </a:fld>
            <a:endParaRPr lang="en-US"/>
          </a:p>
        </p:txBody>
      </p:sp>
    </p:spTree>
    <p:extLst>
      <p:ext uri="{BB962C8B-B14F-4D97-AF65-F5344CB8AC3E}">
        <p14:creationId xmlns:p14="http://schemas.microsoft.com/office/powerpoint/2010/main" val="20046353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Font typeface="Wingdings" panose="05000000000000000000" pitchFamily="2" charset="2"/>
              <a:buNone/>
            </a:pPr>
            <a:r>
              <a:rPr lang="en-US" sz="1200" b="1" dirty="0"/>
              <a:t>CASE STUDY - HISTORY</a:t>
            </a:r>
          </a:p>
          <a:p>
            <a:pPr marL="0" indent="0">
              <a:lnSpc>
                <a:spcPct val="100000"/>
              </a:lnSpc>
              <a:spcBef>
                <a:spcPts val="0"/>
              </a:spcBef>
              <a:spcAft>
                <a:spcPts val="1200"/>
              </a:spcAft>
              <a:buFont typeface="Wingdings" panose="05000000000000000000" pitchFamily="2" charset="2"/>
              <a:buNone/>
            </a:pPr>
            <a:endParaRPr lang="en-US" sz="1200" dirty="0"/>
          </a:p>
          <a:p>
            <a:pPr marL="457200" indent="-457200">
              <a:lnSpc>
                <a:spcPct val="100000"/>
              </a:lnSpc>
              <a:spcBef>
                <a:spcPts val="0"/>
              </a:spcBef>
              <a:spcAft>
                <a:spcPts val="1200"/>
              </a:spcAft>
              <a:buFont typeface="Wingdings" panose="05000000000000000000" pitchFamily="2" charset="2"/>
              <a:buChar char="§"/>
            </a:pPr>
            <a:r>
              <a:rPr lang="en-US" sz="1200" b="0" i="0" kern="1200" dirty="0">
                <a:solidFill>
                  <a:schemeClr val="tx1"/>
                </a:solidFill>
                <a:effectLst/>
                <a:latin typeface="+mn-lt"/>
                <a:ea typeface="+mn-ea"/>
                <a:cs typeface="+mn-cs"/>
              </a:rPr>
              <a:t>A 56-year-old man presented to the emergency department with surgical wound dehiscence and purulence. Three weeks before presentation, he underwent exchange of the tibial polyethylene insert of his right posterior cruciate substituting total knee arthroplasty for mechanical failure of the polyethylene post. His index knee replacement was performed for osteoarthritis 3 years previously, at which time he reported delayed wound healing treated with local wound care. His medical history includes a bicuspid aortic valve, chronic hepatitis C, and abdominal aortic aneurysm treated with </a:t>
            </a:r>
            <a:r>
              <a:rPr lang="en-US" sz="1200" b="0" i="0" kern="1200" dirty="0" err="1">
                <a:solidFill>
                  <a:schemeClr val="tx1"/>
                </a:solidFill>
                <a:effectLst/>
                <a:latin typeface="+mn-lt"/>
                <a:ea typeface="+mn-ea"/>
                <a:cs typeface="+mn-cs"/>
              </a:rPr>
              <a:t>transvascular</a:t>
            </a:r>
            <a:r>
              <a:rPr lang="en-US" sz="1200" b="0" i="0" kern="1200" dirty="0">
                <a:solidFill>
                  <a:schemeClr val="tx1"/>
                </a:solidFill>
                <a:effectLst/>
                <a:latin typeface="+mn-lt"/>
                <a:ea typeface="+mn-ea"/>
                <a:cs typeface="+mn-cs"/>
              </a:rPr>
              <a:t> stent, alcohol abuse (30 oz/</a:t>
            </a:r>
            <a:r>
              <a:rPr lang="en-US" sz="1200" b="0" i="0" kern="1200" dirty="0" err="1">
                <a:solidFill>
                  <a:schemeClr val="tx1"/>
                </a:solidFill>
                <a:effectLst/>
                <a:latin typeface="+mn-lt"/>
                <a:ea typeface="+mn-ea"/>
                <a:cs typeface="+mn-cs"/>
              </a:rPr>
              <a:t>wk</a:t>
            </a:r>
            <a:r>
              <a:rPr lang="en-US" sz="1200" b="0" i="0" kern="1200" dirty="0">
                <a:solidFill>
                  <a:schemeClr val="tx1"/>
                </a:solidFill>
                <a:effectLst/>
                <a:latin typeface="+mn-lt"/>
                <a:ea typeface="+mn-ea"/>
                <a:cs typeface="+mn-cs"/>
              </a:rPr>
              <a:t>), and cigarette smoking (42 pk years) (recommendation 6 and 8). He is not currently on any prescription or over-the-counter medications, has no known allergies or adverse reactions to medications, and is actively working as a landscape surveyor.</a:t>
            </a:r>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52</a:t>
            </a:fld>
            <a:endParaRPr lang="en-US"/>
          </a:p>
        </p:txBody>
      </p:sp>
    </p:spTree>
    <p:extLst>
      <p:ext uri="{BB962C8B-B14F-4D97-AF65-F5344CB8AC3E}">
        <p14:creationId xmlns:p14="http://schemas.microsoft.com/office/powerpoint/2010/main" val="2691744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Font typeface="Wingdings" panose="05000000000000000000" pitchFamily="2" charset="2"/>
              <a:buNone/>
            </a:pPr>
            <a:r>
              <a:rPr lang="en-US" sz="1200" b="1" dirty="0"/>
              <a:t>CASE STUDY – PHYSICAL EXAMINATION</a:t>
            </a:r>
          </a:p>
          <a:p>
            <a:pPr marL="0" indent="0">
              <a:lnSpc>
                <a:spcPct val="100000"/>
              </a:lnSpc>
              <a:spcBef>
                <a:spcPts val="0"/>
              </a:spcBef>
              <a:spcAft>
                <a:spcPts val="1200"/>
              </a:spcAft>
              <a:buFont typeface="Wingdings" panose="05000000000000000000" pitchFamily="2" charset="2"/>
              <a:buNone/>
            </a:pPr>
            <a:endParaRPr lang="en-US" sz="1200" dirty="0"/>
          </a:p>
          <a:p>
            <a:r>
              <a:rPr lang="en-US" sz="1200" b="0" i="0" kern="1200" dirty="0">
                <a:solidFill>
                  <a:schemeClr val="tx1"/>
                </a:solidFill>
                <a:effectLst/>
                <a:latin typeface="+mn-lt"/>
                <a:ea typeface="+mn-ea"/>
                <a:cs typeface="+mn-cs"/>
              </a:rPr>
              <a:t>The patient's height is 5'8'' and weight is 165 pounds (body mass index 25.1 kg/m</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with a temperature of 99°F (recommendation 5), a heart rate of 89 beats per minute, a blood pressure of 131/68, a respiratory rate of 16 breaths per minute, and a blood oxygen saturation of 97% on </a:t>
            </a:r>
            <a:r>
              <a:rPr lang="en-US" sz="1200" b="0" i="0" kern="1200" dirty="0" err="1">
                <a:solidFill>
                  <a:schemeClr val="tx1"/>
                </a:solidFill>
                <a:effectLst/>
                <a:latin typeface="+mn-lt"/>
                <a:ea typeface="+mn-ea"/>
                <a:cs typeface="+mn-cs"/>
              </a:rPr>
              <a:t>pulseoximetry</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Findings in the right lower extremity include 2 × 12 cm dehiscence of the central portion of the surgical wound, surrounded by 2 to 6 cm of cutaneous edema, erythema, and desquamating keratin, with areas of purulence and necrosis in the base and along the margins and supra-lateral swelling (recommendation 5) (</a:t>
            </a:r>
            <a:r>
              <a:rPr lang="en-US" sz="1200" b="0" i="0" u="none" strike="noStrike" kern="1200" dirty="0">
                <a:solidFill>
                  <a:schemeClr val="tx1"/>
                </a:solidFill>
                <a:effectLst/>
                <a:latin typeface="+mn-lt"/>
                <a:ea typeface="+mn-ea"/>
                <a:cs typeface="+mn-cs"/>
              </a:rPr>
              <a:t>Figure 1</a:t>
            </a:r>
            <a:r>
              <a:rPr lang="en-US" sz="1200" b="0" i="0" kern="1200" dirty="0">
                <a:solidFill>
                  <a:schemeClr val="tx1"/>
                </a:solidFill>
                <a:effectLst/>
                <a:latin typeface="+mn-lt"/>
                <a:ea typeface="+mn-ea"/>
                <a:cs typeface="+mn-cs"/>
              </a:rPr>
              <a:t>). He had pain with active motion from 0</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to 60</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of the right knee (recommendation 5) and painless full range of motion of the hip and ankle. The extensor mechanism was intact, and no motor, sensory, perfusion, or pulse deficits were observed.</a:t>
            </a:r>
          </a:p>
        </p:txBody>
      </p:sp>
      <p:sp>
        <p:nvSpPr>
          <p:cNvPr id="4" name="Slide Number Placeholder 3"/>
          <p:cNvSpPr>
            <a:spLocks noGrp="1"/>
          </p:cNvSpPr>
          <p:nvPr>
            <p:ph type="sldNum" sz="quarter" idx="10"/>
          </p:nvPr>
        </p:nvSpPr>
        <p:spPr/>
        <p:txBody>
          <a:bodyPr/>
          <a:lstStyle/>
          <a:p>
            <a:fld id="{773B0F6F-B83E-447F-A566-EAD229E72311}" type="slidenum">
              <a:rPr lang="en-US" smtClean="0"/>
              <a:t>53</a:t>
            </a:fld>
            <a:endParaRPr lang="en-US"/>
          </a:p>
        </p:txBody>
      </p:sp>
    </p:spTree>
    <p:extLst>
      <p:ext uri="{BB962C8B-B14F-4D97-AF65-F5344CB8AC3E}">
        <p14:creationId xmlns:p14="http://schemas.microsoft.com/office/powerpoint/2010/main" val="26226604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Font typeface="Wingdings" panose="05000000000000000000" pitchFamily="2" charset="2"/>
              <a:buNone/>
            </a:pPr>
            <a:r>
              <a:rPr lang="en-US" sz="1200" b="1" dirty="0"/>
              <a:t>CASE STUDY – RADIOGRAPHY</a:t>
            </a:r>
          </a:p>
          <a:p>
            <a:pPr marL="0" indent="0">
              <a:lnSpc>
                <a:spcPct val="100000"/>
              </a:lnSpc>
              <a:spcBef>
                <a:spcPts val="0"/>
              </a:spcBef>
              <a:spcAft>
                <a:spcPts val="1200"/>
              </a:spcAft>
              <a:buFont typeface="Wingdings" panose="05000000000000000000" pitchFamily="2" charset="2"/>
              <a:buNone/>
            </a:pPr>
            <a:endParaRPr lang="en-US" sz="1200" dirty="0"/>
          </a:p>
          <a:p>
            <a:r>
              <a:rPr lang="en-US" sz="1200" b="0" i="0" kern="1200" dirty="0">
                <a:solidFill>
                  <a:schemeClr val="tx1"/>
                </a:solidFill>
                <a:effectLst/>
                <a:latin typeface="+mn-lt"/>
                <a:ea typeface="+mn-ea"/>
                <a:cs typeface="+mn-cs"/>
              </a:rPr>
              <a:t>Findings on radiographs of his right knee (recommendation 1) include joint effusion with no soft-tissue masses and a limited radiolucent zone under the posterior condyle of the femoral component only (</a:t>
            </a:r>
            <a:r>
              <a:rPr lang="en-US" sz="1200" b="0" i="0" u="none" strike="noStrike" kern="1200" dirty="0">
                <a:solidFill>
                  <a:schemeClr val="tx1"/>
                </a:solidFill>
                <a:effectLst/>
                <a:latin typeface="+mn-lt"/>
                <a:ea typeface="+mn-ea"/>
                <a:cs typeface="+mn-cs"/>
              </a:rPr>
              <a:t>Figure 2</a:t>
            </a:r>
            <a:r>
              <a:rPr lang="en-US" sz="1200" b="0" i="0" kern="1200" dirty="0">
                <a:solidFill>
                  <a:schemeClr val="tx1"/>
                </a:solidFill>
                <a:effectLst/>
                <a:latin typeface="+mn-lt"/>
                <a:ea typeface="+mn-ea"/>
                <a:cs typeface="+mn-cs"/>
              </a:rPr>
              <a:t>). No additional medical imaging was performed given the patient's presentation (recommendation 1)</a:t>
            </a:r>
          </a:p>
        </p:txBody>
      </p:sp>
      <p:sp>
        <p:nvSpPr>
          <p:cNvPr id="4" name="Slide Number Placeholder 3"/>
          <p:cNvSpPr>
            <a:spLocks noGrp="1"/>
          </p:cNvSpPr>
          <p:nvPr>
            <p:ph type="sldNum" sz="quarter" idx="10"/>
          </p:nvPr>
        </p:nvSpPr>
        <p:spPr/>
        <p:txBody>
          <a:bodyPr/>
          <a:lstStyle/>
          <a:p>
            <a:fld id="{773B0F6F-B83E-447F-A566-EAD229E72311}" type="slidenum">
              <a:rPr lang="en-US" smtClean="0"/>
              <a:t>55</a:t>
            </a:fld>
            <a:endParaRPr lang="en-US"/>
          </a:p>
        </p:txBody>
      </p:sp>
    </p:spTree>
    <p:extLst>
      <p:ext uri="{BB962C8B-B14F-4D97-AF65-F5344CB8AC3E}">
        <p14:creationId xmlns:p14="http://schemas.microsoft.com/office/powerpoint/2010/main" val="12592994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Font typeface="Wingdings" panose="05000000000000000000" pitchFamily="2" charset="2"/>
              <a:buNone/>
            </a:pPr>
            <a:r>
              <a:rPr lang="en-US" sz="1200" b="1" dirty="0"/>
              <a:t>CASE STUDY – DIAGNOSIS</a:t>
            </a:r>
          </a:p>
          <a:p>
            <a:pPr marL="0" indent="0">
              <a:lnSpc>
                <a:spcPct val="100000"/>
              </a:lnSpc>
              <a:spcBef>
                <a:spcPts val="0"/>
              </a:spcBef>
              <a:spcAft>
                <a:spcPts val="1200"/>
              </a:spcAft>
              <a:buFont typeface="Wingdings" panose="05000000000000000000" pitchFamily="2" charset="2"/>
              <a:buNone/>
            </a:pPr>
            <a:endParaRPr lang="en-US" sz="1200" dirty="0"/>
          </a:p>
          <a:p>
            <a:r>
              <a:rPr lang="en-US" sz="1200" b="0" i="0" kern="1200" dirty="0">
                <a:solidFill>
                  <a:schemeClr val="tx1"/>
                </a:solidFill>
                <a:effectLst/>
                <a:latin typeface="+mn-lt"/>
                <a:ea typeface="+mn-ea"/>
                <a:cs typeface="+mn-cs"/>
              </a:rPr>
              <a:t>Group on PJIs, this patient was infected based on four of five positive minor criteria: (1) elevated serum ESR and CRP, (2) elevated synovial fluid WBC, (3) elevated % synovial PMN, and (4) a single positive culture.</a:t>
            </a:r>
            <a:r>
              <a:rPr lang="en-US" sz="1200" b="0" i="0" u="none" strike="noStrike" kern="1200" baseline="30000" dirty="0">
                <a:solidFill>
                  <a:schemeClr val="tx1"/>
                </a:solidFill>
                <a:effectLst/>
                <a:latin typeface="+mn-lt"/>
                <a:ea typeface="+mn-ea"/>
                <a:cs typeface="+mn-cs"/>
                <a:hlinkClick r:id="rId3"/>
              </a:rPr>
              <a:t>2</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3B0F6F-B83E-447F-A566-EAD229E72311}" type="slidenum">
              <a:rPr lang="en-US" smtClean="0"/>
              <a:t>57</a:t>
            </a:fld>
            <a:endParaRPr lang="en-US"/>
          </a:p>
        </p:txBody>
      </p:sp>
    </p:spTree>
    <p:extLst>
      <p:ext uri="{BB962C8B-B14F-4D97-AF65-F5344CB8AC3E}">
        <p14:creationId xmlns:p14="http://schemas.microsoft.com/office/powerpoint/2010/main" val="7710551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Font typeface="Wingdings" panose="05000000000000000000" pitchFamily="2" charset="2"/>
              <a:buNone/>
            </a:pPr>
            <a:r>
              <a:rPr lang="en-US" sz="1200" b="1" dirty="0"/>
              <a:t>CASE STUDY – SURGICAL MANAGEMENT</a:t>
            </a:r>
          </a:p>
          <a:p>
            <a:pPr marL="0" indent="0">
              <a:lnSpc>
                <a:spcPct val="100000"/>
              </a:lnSpc>
              <a:spcBef>
                <a:spcPts val="0"/>
              </a:spcBef>
              <a:spcAft>
                <a:spcPts val="1200"/>
              </a:spcAft>
              <a:buFont typeface="Wingdings" panose="05000000000000000000" pitchFamily="2" charset="2"/>
              <a:buNone/>
            </a:pPr>
            <a:endParaRPr lang="en-US" sz="1200" dirty="0"/>
          </a:p>
          <a:p>
            <a:pPr>
              <a:lnSpc>
                <a:spcPct val="100000"/>
              </a:lnSpc>
              <a:spcBef>
                <a:spcPts val="0"/>
              </a:spcBef>
              <a:spcAft>
                <a:spcPts val="1200"/>
              </a:spcAft>
            </a:pPr>
            <a:r>
              <a:rPr lang="en-US" sz="1200" dirty="0"/>
              <a:t>Following informed discussion with the patient, total synovectomy, implant removal with </a:t>
            </a:r>
            <a:r>
              <a:rPr lang="en-US" sz="1200" dirty="0" err="1"/>
              <a:t>débridement</a:t>
            </a:r>
            <a:r>
              <a:rPr lang="en-US" sz="1200" dirty="0"/>
              <a:t> of the underlying bone and surrounding soft tissues, irrigation and placement of a static treatment-dose (tobramycin 3.6 g/vancomycin 2 g/batch) antimicrobial loaded bone cement spacer was performed (Figure 3). In addition to high-dose local antimicrobial delivery, the spacer filled dead space, provided structural stability preventing tissue sheer, achieved bone-spacer interface stability to prevent bone destruction, and maintained the working space/collateral length for the second stage reconstruction. </a:t>
            </a:r>
            <a:endParaRPr lang="en-US" sz="1200" dirty="0">
              <a:effectLst/>
            </a:endParaRPr>
          </a:p>
        </p:txBody>
      </p:sp>
      <p:sp>
        <p:nvSpPr>
          <p:cNvPr id="4" name="Slide Number Placeholder 3"/>
          <p:cNvSpPr>
            <a:spLocks noGrp="1"/>
          </p:cNvSpPr>
          <p:nvPr>
            <p:ph type="sldNum" sz="quarter" idx="10"/>
          </p:nvPr>
        </p:nvSpPr>
        <p:spPr/>
        <p:txBody>
          <a:bodyPr/>
          <a:lstStyle/>
          <a:p>
            <a:fld id="{773B0F6F-B83E-447F-A566-EAD229E72311}" type="slidenum">
              <a:rPr lang="en-US" smtClean="0"/>
              <a:t>58</a:t>
            </a:fld>
            <a:endParaRPr lang="en-US"/>
          </a:p>
        </p:txBody>
      </p:sp>
    </p:spTree>
    <p:extLst>
      <p:ext uri="{BB962C8B-B14F-4D97-AF65-F5344CB8AC3E}">
        <p14:creationId xmlns:p14="http://schemas.microsoft.com/office/powerpoint/2010/main" val="18102946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Font typeface="Wingdings" panose="05000000000000000000" pitchFamily="2" charset="2"/>
              <a:buNone/>
            </a:pPr>
            <a:r>
              <a:rPr lang="en-US" sz="1200" b="1" dirty="0"/>
              <a:t>CASE STUDY – SURGICAL MANAGEMENT</a:t>
            </a:r>
          </a:p>
          <a:p>
            <a:pPr marL="0" indent="0">
              <a:lnSpc>
                <a:spcPct val="100000"/>
              </a:lnSpc>
              <a:spcBef>
                <a:spcPts val="0"/>
              </a:spcBef>
              <a:spcAft>
                <a:spcPts val="1200"/>
              </a:spcAft>
              <a:buFont typeface="Wingdings" panose="05000000000000000000" pitchFamily="2" charset="2"/>
              <a:buNone/>
            </a:pPr>
            <a:endParaRPr lang="en-US" sz="1200" b="1" dirty="0"/>
          </a:p>
          <a:p>
            <a:pPr>
              <a:lnSpc>
                <a:spcPct val="100000"/>
              </a:lnSpc>
              <a:spcBef>
                <a:spcPts val="0"/>
              </a:spcBef>
              <a:spcAft>
                <a:spcPts val="1200"/>
              </a:spcAft>
            </a:pPr>
            <a:r>
              <a:rPr lang="en-US" sz="1200" dirty="0"/>
              <a:t>Intraoperatively, five tissue cultures were taken from the following anatomic sites: two synovium, one posterior capsule, one femoral intramedullary canal, and one tibial canal. No culture swabs were used (recommendation 2). Purulence in the femoral canal was noted. The cultures were incubated aerobically and anaerobically for 14 days (recommendation 2). Because of the risk for atypical/unusual microorganisms, acid-fast bacilli and fungal cultures were performed on select specimens. Acid -fast bacilli and fungal cultures were negative. All cultures were positive for methicillin-sensitive S. aureus and </a:t>
            </a:r>
            <a:r>
              <a:rPr lang="en-US" sz="1200" dirty="0" err="1"/>
              <a:t>Peptostreptococcus</a:t>
            </a:r>
            <a:r>
              <a:rPr lang="en-US" sz="1200" dirty="0"/>
              <a:t> magnus. Medial gastrocnemius flap was performed to cover the 8 × 16 cm anterior soft-tissue defect on POD 3.</a:t>
            </a:r>
            <a:endParaRPr lang="en-US" sz="1200" dirty="0">
              <a:effectLst/>
            </a:endParaRPr>
          </a:p>
        </p:txBody>
      </p:sp>
      <p:sp>
        <p:nvSpPr>
          <p:cNvPr id="4" name="Slide Number Placeholder 3"/>
          <p:cNvSpPr>
            <a:spLocks noGrp="1"/>
          </p:cNvSpPr>
          <p:nvPr>
            <p:ph type="sldNum" sz="quarter" idx="10"/>
          </p:nvPr>
        </p:nvSpPr>
        <p:spPr/>
        <p:txBody>
          <a:bodyPr/>
          <a:lstStyle/>
          <a:p>
            <a:fld id="{773B0F6F-B83E-447F-A566-EAD229E72311}" type="slidenum">
              <a:rPr lang="en-US" smtClean="0"/>
              <a:t>59</a:t>
            </a:fld>
            <a:endParaRPr lang="en-US"/>
          </a:p>
        </p:txBody>
      </p:sp>
    </p:spTree>
    <p:extLst>
      <p:ext uri="{BB962C8B-B14F-4D97-AF65-F5344CB8AC3E}">
        <p14:creationId xmlns:p14="http://schemas.microsoft.com/office/powerpoint/2010/main" val="30662918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Font typeface="Wingdings" panose="05000000000000000000" pitchFamily="2" charset="2"/>
              <a:buNone/>
            </a:pPr>
            <a:r>
              <a:rPr lang="en-US" sz="1200" b="1" dirty="0"/>
              <a:t>CASE STUDY – POST-DEBRIDEMENT MANAGEMENT</a:t>
            </a:r>
          </a:p>
          <a:p>
            <a:pPr marL="0" indent="0">
              <a:lnSpc>
                <a:spcPct val="100000"/>
              </a:lnSpc>
              <a:spcBef>
                <a:spcPts val="0"/>
              </a:spcBef>
              <a:spcAft>
                <a:spcPts val="1200"/>
              </a:spcAft>
              <a:buFont typeface="Wingdings" panose="05000000000000000000" pitchFamily="2" charset="2"/>
              <a:buNone/>
            </a:pPr>
            <a:endParaRPr lang="en-US" sz="1200" b="1" dirty="0"/>
          </a:p>
          <a:p>
            <a:pPr>
              <a:lnSpc>
                <a:spcPct val="100000"/>
              </a:lnSpc>
              <a:spcBef>
                <a:spcPts val="0"/>
              </a:spcBef>
              <a:spcAft>
                <a:spcPts val="1200"/>
              </a:spcAft>
            </a:pPr>
            <a:r>
              <a:rPr lang="en-US" sz="1200" b="0" i="0" kern="1200" dirty="0">
                <a:solidFill>
                  <a:schemeClr val="tx1"/>
                </a:solidFill>
                <a:effectLst/>
                <a:latin typeface="+mn-lt"/>
                <a:ea typeface="+mn-ea"/>
                <a:cs typeface="+mn-cs"/>
              </a:rPr>
              <a:t>Postoperatively, the patient was placed in a knee immobilizer and administered cefazolin 2 g IV every 8 hours for 6 weeks. The gastrocnemius flap healed, and serial serum ESR and CRP levels decreased to 11 mm/</a:t>
            </a:r>
            <a:r>
              <a:rPr lang="en-US" sz="1200" b="0" i="0" kern="1200" dirty="0" err="1">
                <a:solidFill>
                  <a:schemeClr val="tx1"/>
                </a:solidFill>
                <a:effectLst/>
                <a:latin typeface="+mn-lt"/>
                <a:ea typeface="+mn-ea"/>
                <a:cs typeface="+mn-cs"/>
              </a:rPr>
              <a:t>hr</a:t>
            </a:r>
            <a:r>
              <a:rPr lang="en-US" sz="1200" b="0" i="0" kern="1200" dirty="0">
                <a:solidFill>
                  <a:schemeClr val="tx1"/>
                </a:solidFill>
                <a:effectLst/>
                <a:latin typeface="+mn-lt"/>
                <a:ea typeface="+mn-ea"/>
                <a:cs typeface="+mn-cs"/>
              </a:rPr>
              <a:t> and 4.4 mg/L, respectively, at 6 weeks post-</a:t>
            </a:r>
            <a:r>
              <a:rPr lang="en-US" sz="1200" b="0" i="0" kern="1200" dirty="0" err="1">
                <a:solidFill>
                  <a:schemeClr val="tx1"/>
                </a:solidFill>
                <a:effectLst/>
                <a:latin typeface="+mn-lt"/>
                <a:ea typeface="+mn-ea"/>
                <a:cs typeface="+mn-cs"/>
              </a:rPr>
              <a:t>débridement</a:t>
            </a:r>
            <a:r>
              <a:rPr lang="en-US" sz="1200" b="0" i="0" kern="1200" dirty="0">
                <a:solidFill>
                  <a:schemeClr val="tx1"/>
                </a:solidFill>
                <a:effectLst/>
                <a:latin typeface="+mn-lt"/>
                <a:ea typeface="+mn-ea"/>
                <a:cs typeface="+mn-cs"/>
              </a:rPr>
              <a:t> (recommendation 3 and 4). The patient then underwent a 2-week antibiotic holiday followed by aspiration of the right knee. The posttreatment synovial fluid WBC was 211/mL with 61% neutrophils, and the culture was negative after incubation for 14 days (recommendation 2). The patient underwent reimplantation of his right knee replacement at 10 weeks post-</a:t>
            </a:r>
            <a:r>
              <a:rPr lang="en-US" sz="1200" b="0" i="0" kern="1200" dirty="0" err="1">
                <a:solidFill>
                  <a:schemeClr val="tx1"/>
                </a:solidFill>
                <a:effectLst/>
                <a:latin typeface="+mn-lt"/>
                <a:ea typeface="+mn-ea"/>
                <a:cs typeface="+mn-cs"/>
              </a:rPr>
              <a:t>débridement</a:t>
            </a:r>
            <a:r>
              <a:rPr lang="en-US" sz="1200" b="0" i="0" kern="1200" dirty="0">
                <a:solidFill>
                  <a:schemeClr val="tx1"/>
                </a:solidFill>
                <a:effectLst/>
                <a:latin typeface="+mn-lt"/>
                <a:ea typeface="+mn-ea"/>
                <a:cs typeface="+mn-cs"/>
              </a:rPr>
              <a:t> using revision components (</a:t>
            </a:r>
            <a:r>
              <a:rPr lang="en-US" sz="1200" b="0" i="0" u="none" strike="noStrike" kern="1200" dirty="0">
                <a:solidFill>
                  <a:schemeClr val="tx1"/>
                </a:solidFill>
                <a:effectLst/>
                <a:latin typeface="+mn-lt"/>
                <a:ea typeface="+mn-ea"/>
                <a:cs typeface="+mn-cs"/>
              </a:rPr>
              <a:t>Figure 4</a:t>
            </a:r>
            <a:r>
              <a:rPr lang="en-US" sz="1200" b="0" i="0" kern="1200" dirty="0">
                <a:solidFill>
                  <a:schemeClr val="tx1"/>
                </a:solidFill>
                <a:effectLst/>
                <a:latin typeface="+mn-lt"/>
                <a:ea typeface="+mn-ea"/>
                <a:cs typeface="+mn-cs"/>
              </a:rPr>
              <a:t>). Three cultures were taken of soft tissues and the bone adjacent to the spacer during the second stage reimplantation procedure; all were negative at 14 days.</a:t>
            </a:r>
            <a:endParaRPr lang="en-US" sz="1200" dirty="0">
              <a:effectLst/>
            </a:endParaRPr>
          </a:p>
        </p:txBody>
      </p:sp>
      <p:sp>
        <p:nvSpPr>
          <p:cNvPr id="4" name="Slide Number Placeholder 3"/>
          <p:cNvSpPr>
            <a:spLocks noGrp="1"/>
          </p:cNvSpPr>
          <p:nvPr>
            <p:ph type="sldNum" sz="quarter" idx="10"/>
          </p:nvPr>
        </p:nvSpPr>
        <p:spPr/>
        <p:txBody>
          <a:bodyPr/>
          <a:lstStyle/>
          <a:p>
            <a:fld id="{773B0F6F-B83E-447F-A566-EAD229E72311}" type="slidenum">
              <a:rPr lang="en-US" smtClean="0"/>
              <a:t>61</a:t>
            </a:fld>
            <a:endParaRPr lang="en-US"/>
          </a:p>
        </p:txBody>
      </p:sp>
    </p:spTree>
    <p:extLst>
      <p:ext uri="{BB962C8B-B14F-4D97-AF65-F5344CB8AC3E}">
        <p14:creationId xmlns:p14="http://schemas.microsoft.com/office/powerpoint/2010/main" val="4191675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Font typeface="Wingdings" panose="05000000000000000000" pitchFamily="2" charset="2"/>
              <a:buNone/>
            </a:pPr>
            <a:r>
              <a:rPr lang="en-US" sz="1200" b="1" dirty="0"/>
              <a:t>CASE STUDY – POST-DEBRIDEMENT MANAGEMENT</a:t>
            </a:r>
          </a:p>
          <a:p>
            <a:pPr marL="0" indent="0">
              <a:lnSpc>
                <a:spcPct val="100000"/>
              </a:lnSpc>
              <a:spcBef>
                <a:spcPts val="0"/>
              </a:spcBef>
              <a:spcAft>
                <a:spcPts val="1200"/>
              </a:spcAft>
              <a:buFont typeface="Wingdings" panose="05000000000000000000" pitchFamily="2" charset="2"/>
              <a:buNone/>
            </a:pPr>
            <a:endParaRPr lang="en-US" sz="1200" b="1" dirty="0"/>
          </a:p>
          <a:p>
            <a:pPr>
              <a:lnSpc>
                <a:spcPct val="100000"/>
              </a:lnSpc>
              <a:spcBef>
                <a:spcPts val="0"/>
              </a:spcBef>
              <a:spcAft>
                <a:spcPts val="1200"/>
              </a:spcAft>
            </a:pPr>
            <a:r>
              <a:rPr lang="en-US" sz="1200" b="0" i="0" kern="1200" dirty="0">
                <a:solidFill>
                  <a:schemeClr val="tx1"/>
                </a:solidFill>
                <a:effectLst/>
                <a:latin typeface="+mn-lt"/>
                <a:ea typeface="+mn-ea"/>
                <a:cs typeface="+mn-cs"/>
              </a:rPr>
              <a:t>After reimplantation, the patient received 14 days of intravenous cefazolin until the intraoperative cultures were reported sterile and was then transitioned to 3 months of oral antimicrobial therapy (not recommendation 9) on the following regimen: (1) oral rifampin 600 milligrams daily for Staphylococcus infection (not Recommendation 10) and (2) trimethoprim/</a:t>
            </a:r>
            <a:r>
              <a:rPr lang="en-US" sz="1200" b="0" i="0" kern="1200" dirty="0" err="1">
                <a:solidFill>
                  <a:schemeClr val="tx1"/>
                </a:solidFill>
                <a:effectLst/>
                <a:latin typeface="+mn-lt"/>
                <a:ea typeface="+mn-ea"/>
                <a:cs typeface="+mn-cs"/>
              </a:rPr>
              <a:t>sulfamethoxazol</a:t>
            </a:r>
            <a:r>
              <a:rPr lang="en-US" sz="1200" b="0" i="0" kern="1200" dirty="0">
                <a:solidFill>
                  <a:schemeClr val="tx1"/>
                </a:solidFill>
                <a:effectLst/>
                <a:latin typeface="+mn-lt"/>
                <a:ea typeface="+mn-ea"/>
                <a:cs typeface="+mn-cs"/>
              </a:rPr>
              <a:t> single strength tablets twice a day. He is now off antimicrobials, 1 year after reimplantation, with no signs of infection.</a:t>
            </a:r>
            <a:endParaRPr lang="en-US" sz="1200" dirty="0">
              <a:effectLst/>
            </a:endParaRPr>
          </a:p>
        </p:txBody>
      </p:sp>
      <p:sp>
        <p:nvSpPr>
          <p:cNvPr id="4" name="Slide Number Placeholder 3"/>
          <p:cNvSpPr>
            <a:spLocks noGrp="1"/>
          </p:cNvSpPr>
          <p:nvPr>
            <p:ph type="sldNum" sz="quarter" idx="10"/>
          </p:nvPr>
        </p:nvSpPr>
        <p:spPr/>
        <p:txBody>
          <a:bodyPr/>
          <a:lstStyle/>
          <a:p>
            <a:fld id="{773B0F6F-B83E-447F-A566-EAD229E72311}" type="slidenum">
              <a:rPr lang="en-US" smtClean="0"/>
              <a:t>63</a:t>
            </a:fld>
            <a:endParaRPr lang="en-US"/>
          </a:p>
        </p:txBody>
      </p:sp>
    </p:spTree>
    <p:extLst>
      <p:ext uri="{BB962C8B-B14F-4D97-AF65-F5344CB8AC3E}">
        <p14:creationId xmlns:p14="http://schemas.microsoft.com/office/powerpoint/2010/main" val="1174205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ea typeface="ＭＳ Ｐゴシック" pitchFamily="34" charset="-128"/>
                <a:cs typeface="Arial" pitchFamily="34" charset="0"/>
              </a:rPr>
              <a:t>What is Evidence-based Medicine: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ea typeface="ＭＳ Ｐゴシック" pitchFamily="34"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ea typeface="ＭＳ Ｐゴシック" pitchFamily="34" charset="-128"/>
                <a:cs typeface="Arial" pitchFamily="34" charset="0"/>
              </a:rPr>
              <a:t>The definition</a:t>
            </a:r>
            <a:r>
              <a:rPr lang="en-US" altLang="en-US" sz="1200" baseline="0" dirty="0">
                <a:ea typeface="ＭＳ Ｐゴシック" pitchFamily="34" charset="-128"/>
                <a:cs typeface="Arial" pitchFamily="34" charset="0"/>
              </a:rPr>
              <a:t> of e</a:t>
            </a:r>
            <a:r>
              <a:rPr lang="en-US" altLang="en-US" sz="1200" dirty="0">
                <a:ea typeface="ＭＳ Ｐゴシック" pitchFamily="34" charset="-128"/>
                <a:cs typeface="Arial" pitchFamily="34" charset="0"/>
              </a:rPr>
              <a:t>vidence-based medicine is the conscientious, explicit, and judicious use of current best evidence from clinical care research in the management of individual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ＭＳ Ｐゴシック" pitchFamily="34"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Evidence-Based Medicine combines:</a:t>
            </a:r>
          </a:p>
          <a:p>
            <a:pPr marL="800100" indent="-457200">
              <a:spcAft>
                <a:spcPts val="1800"/>
              </a:spcAft>
              <a:buFont typeface="Arial" panose="020B0604020202020204" pitchFamily="34" charset="0"/>
              <a:buChar char="•"/>
            </a:pPr>
            <a:r>
              <a:rPr lang="en-US" sz="1200" dirty="0"/>
              <a:t>Individual Clinical Experience</a:t>
            </a:r>
          </a:p>
          <a:p>
            <a:pPr marL="800100" indent="-457200">
              <a:spcAft>
                <a:spcPts val="1800"/>
              </a:spcAft>
              <a:buFont typeface="Arial" panose="020B0604020202020204" pitchFamily="34" charset="0"/>
              <a:buChar char="•"/>
            </a:pPr>
            <a:r>
              <a:rPr lang="en-US" sz="1200" dirty="0"/>
              <a:t>Best External Evidence, and</a:t>
            </a:r>
          </a:p>
          <a:p>
            <a:pPr marL="800100" indent="-457200">
              <a:spcAft>
                <a:spcPts val="1800"/>
              </a:spcAft>
              <a:buFont typeface="Arial" panose="020B0604020202020204" pitchFamily="34" charset="0"/>
              <a:buChar char="•"/>
            </a:pPr>
            <a:r>
              <a:rPr lang="en-US" sz="1200" dirty="0"/>
              <a:t>Patient Values and Expectations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ea typeface="ＭＳ Ｐゴシック" pitchFamily="34" charset="-128"/>
              <a:cs typeface="Arial" pitchFamily="34" charset="0"/>
            </a:endParaRPr>
          </a:p>
          <a:p>
            <a:r>
              <a:rPr lang="en-US" sz="1200" b="0" i="0" kern="1200" dirty="0">
                <a:solidFill>
                  <a:schemeClr val="tx1"/>
                </a:solidFill>
                <a:effectLst/>
                <a:latin typeface="+mn-lt"/>
                <a:ea typeface="+mn-ea"/>
                <a:cs typeface="+mn-cs"/>
              </a:rPr>
              <a:t>All AAOS Clinical practice guidelines (CPG) provide evidence-based recommendations for current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diagnostic, treatment, and postoperative procedures. Multidisciplinary clinician work groups and AAOS staff work together to synthesize published research with the aim of providing a transparent and robust summary of the research findings for a particular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disease topic. </a:t>
            </a:r>
            <a:endParaRPr lang="en-US" altLang="en-US" dirty="0"/>
          </a:p>
          <a:p>
            <a:endParaRPr lang="en-US" altLang="en-US" dirty="0">
              <a:latin typeface="Arial" pitchFamily="34" charset="0"/>
              <a:ea typeface="ＭＳ Ｐゴシック" pitchFamily="34" charset="-128"/>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6</a:t>
            </a:fld>
            <a:endParaRPr lang="en-US"/>
          </a:p>
        </p:txBody>
      </p:sp>
    </p:spTree>
    <p:extLst>
      <p:ext uri="{BB962C8B-B14F-4D97-AF65-F5344CB8AC3E}">
        <p14:creationId xmlns:p14="http://schemas.microsoft.com/office/powerpoint/2010/main" val="29654389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Font typeface="Wingdings" panose="05000000000000000000" pitchFamily="2" charset="2"/>
              <a:buNone/>
            </a:pPr>
            <a:r>
              <a:rPr lang="en-US" sz="1200" b="1" dirty="0"/>
              <a:t>CASE STUDY – POST-DEBRIDEMENT MANAGEMENT</a:t>
            </a:r>
          </a:p>
          <a:p>
            <a:pPr marL="0" indent="0">
              <a:lnSpc>
                <a:spcPct val="100000"/>
              </a:lnSpc>
              <a:spcBef>
                <a:spcPts val="0"/>
              </a:spcBef>
              <a:spcAft>
                <a:spcPts val="1200"/>
              </a:spcAft>
              <a:buFont typeface="Wingdings" panose="05000000000000000000" pitchFamily="2" charset="2"/>
              <a:buNone/>
            </a:pPr>
            <a:endParaRPr lang="en-US" sz="1200" b="1" dirty="0"/>
          </a:p>
          <a:p>
            <a:pPr>
              <a:lnSpc>
                <a:spcPct val="100000"/>
              </a:lnSpc>
              <a:spcBef>
                <a:spcPts val="0"/>
              </a:spcBef>
              <a:spcAft>
                <a:spcPts val="1200"/>
              </a:spcAft>
            </a:pPr>
            <a:r>
              <a:rPr lang="en-US" sz="1200" b="0" i="0" kern="1200" dirty="0">
                <a:solidFill>
                  <a:schemeClr val="tx1"/>
                </a:solidFill>
                <a:effectLst/>
                <a:latin typeface="+mn-lt"/>
                <a:ea typeface="+mn-ea"/>
                <a:cs typeface="+mn-cs"/>
              </a:rPr>
              <a:t>This case highlights several recommendations from the CPG that followed from the Systematic Literature Review on the Management of SSIs. The patient had several independent factors that increased his risk for SSI: alcohol abuse (recommendation 6), cigarette smoking (recommendation 8), and liver disease (hepatitis C) (recommendation 8). Diagnostically, the physical findings were consistent with infection (recommendation 5): pain, soft-tissue appearance. CRP and ESR were both elevated. Recommendation 3 specifically identifies CRP as an independent indicator, whereas ESR needs to be taken in combination with other findings (recommendation 4). During the surgical procedure, tissue biopsies were obtained for culture (recommendation 2) and not swabs, and these cultures were held for a minimum of 14 days (recommendation 2) because of the prolonged incubation times needed to propagate bacteria that have been shed from biofilms.</a:t>
            </a:r>
            <a:endParaRPr lang="en-US" sz="1200" dirty="0">
              <a:effectLst/>
            </a:endParaRPr>
          </a:p>
        </p:txBody>
      </p:sp>
      <p:sp>
        <p:nvSpPr>
          <p:cNvPr id="4" name="Slide Number Placeholder 3"/>
          <p:cNvSpPr>
            <a:spLocks noGrp="1"/>
          </p:cNvSpPr>
          <p:nvPr>
            <p:ph type="sldNum" sz="quarter" idx="10"/>
          </p:nvPr>
        </p:nvSpPr>
        <p:spPr/>
        <p:txBody>
          <a:bodyPr/>
          <a:lstStyle/>
          <a:p>
            <a:fld id="{773B0F6F-B83E-447F-A566-EAD229E72311}" type="slidenum">
              <a:rPr lang="en-US" smtClean="0"/>
              <a:t>64</a:t>
            </a:fld>
            <a:endParaRPr lang="en-US"/>
          </a:p>
        </p:txBody>
      </p:sp>
    </p:spTree>
    <p:extLst>
      <p:ext uri="{BB962C8B-B14F-4D97-AF65-F5344CB8AC3E}">
        <p14:creationId xmlns:p14="http://schemas.microsoft.com/office/powerpoint/2010/main" val="8450206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Font typeface="Wingdings" panose="05000000000000000000" pitchFamily="2" charset="2"/>
              <a:buNone/>
            </a:pPr>
            <a:r>
              <a:rPr lang="en-US" sz="1200" b="1" dirty="0"/>
              <a:t>CASE STUDY – POST-DEBRIDEMENT MANAGEMENT</a:t>
            </a:r>
          </a:p>
          <a:p>
            <a:pPr marL="0" indent="0">
              <a:lnSpc>
                <a:spcPct val="100000"/>
              </a:lnSpc>
              <a:spcBef>
                <a:spcPts val="0"/>
              </a:spcBef>
              <a:spcAft>
                <a:spcPts val="1200"/>
              </a:spcAft>
              <a:buFont typeface="Wingdings" panose="05000000000000000000" pitchFamily="2" charset="2"/>
              <a:buNone/>
            </a:pPr>
            <a:endParaRPr lang="en-US" sz="1200" b="1" dirty="0"/>
          </a:p>
          <a:p>
            <a:pPr>
              <a:lnSpc>
                <a:spcPct val="100000"/>
              </a:lnSpc>
              <a:spcBef>
                <a:spcPts val="0"/>
              </a:spcBef>
              <a:spcAft>
                <a:spcPts val="1200"/>
              </a:spcAft>
            </a:pPr>
            <a:r>
              <a:rPr lang="en-US" sz="1200" b="0" i="0" kern="1200" dirty="0">
                <a:solidFill>
                  <a:schemeClr val="tx1"/>
                </a:solidFill>
                <a:effectLst/>
                <a:latin typeface="+mn-lt"/>
                <a:ea typeface="+mn-ea"/>
                <a:cs typeface="+mn-cs"/>
              </a:rPr>
              <a:t>Post-</a:t>
            </a:r>
            <a:r>
              <a:rPr lang="en-US" sz="1200" b="0" i="0" kern="1200" dirty="0" err="1">
                <a:solidFill>
                  <a:schemeClr val="tx1"/>
                </a:solidFill>
                <a:effectLst/>
                <a:latin typeface="+mn-lt"/>
                <a:ea typeface="+mn-ea"/>
                <a:cs typeface="+mn-cs"/>
              </a:rPr>
              <a:t>débridement</a:t>
            </a:r>
            <a:r>
              <a:rPr lang="en-US" sz="1200" b="0" i="0" kern="1200" dirty="0">
                <a:solidFill>
                  <a:schemeClr val="tx1"/>
                </a:solidFill>
                <a:effectLst/>
                <a:latin typeface="+mn-lt"/>
                <a:ea typeface="+mn-ea"/>
                <a:cs typeface="+mn-cs"/>
              </a:rPr>
              <a:t>, the patient received a full 6-week course of parenteral pathogen-specific antimicrobials and the </a:t>
            </a:r>
            <a:r>
              <a:rPr lang="en-US" sz="1200" b="0" i="0" kern="1200" dirty="0" err="1">
                <a:solidFill>
                  <a:schemeClr val="tx1"/>
                </a:solidFill>
                <a:effectLst/>
                <a:latin typeface="+mn-lt"/>
                <a:ea typeface="+mn-ea"/>
                <a:cs typeface="+mn-cs"/>
              </a:rPr>
              <a:t>prereconstruction</a:t>
            </a:r>
            <a:r>
              <a:rPr lang="en-US" sz="1200" b="0" i="0" kern="1200" dirty="0">
                <a:solidFill>
                  <a:schemeClr val="tx1"/>
                </a:solidFill>
                <a:effectLst/>
                <a:latin typeface="+mn-lt"/>
                <a:ea typeface="+mn-ea"/>
                <a:cs typeface="+mn-cs"/>
              </a:rPr>
              <a:t> aspiration for culture was delayed for 14 days after the antimicrobials were stopped to maximize the culture yield (recommendation 2). Serum CRP (recommendation 3) and ESR (recommendation 4) were monitored to document a decrease from the pre-</a:t>
            </a:r>
            <a:r>
              <a:rPr lang="en-US" sz="1200" b="0" i="0" kern="1200" dirty="0" err="1">
                <a:solidFill>
                  <a:schemeClr val="tx1"/>
                </a:solidFill>
                <a:effectLst/>
                <a:latin typeface="+mn-lt"/>
                <a:ea typeface="+mn-ea"/>
                <a:cs typeface="+mn-cs"/>
              </a:rPr>
              <a:t>débridement</a:t>
            </a:r>
            <a:r>
              <a:rPr lang="en-US" sz="1200" b="0" i="0" kern="1200" dirty="0">
                <a:solidFill>
                  <a:schemeClr val="tx1"/>
                </a:solidFill>
                <a:effectLst/>
                <a:latin typeface="+mn-lt"/>
                <a:ea typeface="+mn-ea"/>
                <a:cs typeface="+mn-cs"/>
              </a:rPr>
              <a:t> levels, before reimplantation. The patient was treated with an extended period of oral antimicrobials (14 weeks) after the second stage reimplantation. This regimen duration is not addressed in recommendation 8, which applies only to patients that have retained implants.</a:t>
            </a:r>
            <a:endParaRPr lang="en-US" sz="1200" dirty="0">
              <a:effectLst/>
            </a:endParaRPr>
          </a:p>
        </p:txBody>
      </p:sp>
      <p:sp>
        <p:nvSpPr>
          <p:cNvPr id="4" name="Slide Number Placeholder 3"/>
          <p:cNvSpPr>
            <a:spLocks noGrp="1"/>
          </p:cNvSpPr>
          <p:nvPr>
            <p:ph type="sldNum" sz="quarter" idx="10"/>
          </p:nvPr>
        </p:nvSpPr>
        <p:spPr/>
        <p:txBody>
          <a:bodyPr/>
          <a:lstStyle/>
          <a:p>
            <a:fld id="{773B0F6F-B83E-447F-A566-EAD229E72311}" type="slidenum">
              <a:rPr lang="en-US" smtClean="0"/>
              <a:t>65</a:t>
            </a:fld>
            <a:endParaRPr lang="en-US"/>
          </a:p>
        </p:txBody>
      </p:sp>
    </p:spTree>
    <p:extLst>
      <p:ext uri="{BB962C8B-B14F-4D97-AF65-F5344CB8AC3E}">
        <p14:creationId xmlns:p14="http://schemas.microsoft.com/office/powerpoint/2010/main" val="884707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Font typeface="Wingdings" panose="05000000000000000000" pitchFamily="2" charset="2"/>
              <a:buNone/>
            </a:pPr>
            <a:r>
              <a:rPr lang="en-US" sz="1200" b="1" dirty="0"/>
              <a:t>CASE STUDY – REFERENCES</a:t>
            </a:r>
          </a:p>
          <a:p>
            <a:pPr marL="0" indent="0">
              <a:lnSpc>
                <a:spcPct val="100000"/>
              </a:lnSpc>
              <a:spcBef>
                <a:spcPts val="0"/>
              </a:spcBef>
              <a:spcAft>
                <a:spcPts val="1200"/>
              </a:spcAft>
              <a:buFont typeface="Wingdings" panose="05000000000000000000" pitchFamily="2" charset="2"/>
              <a:buNone/>
            </a:pPr>
            <a:endParaRPr lang="en-US" sz="1200" b="1" dirty="0"/>
          </a:p>
          <a:p>
            <a:pPr marL="228600" indent="-228600">
              <a:lnSpc>
                <a:spcPct val="100000"/>
              </a:lnSpc>
              <a:spcBef>
                <a:spcPts val="0"/>
              </a:spcBef>
              <a:spcAft>
                <a:spcPts val="1200"/>
              </a:spcAft>
              <a:buAutoNum type="arabicPeriod"/>
            </a:pPr>
            <a:r>
              <a:rPr lang="en-US" sz="1200" dirty="0"/>
              <a:t>American Academy of </a:t>
            </a:r>
            <a:r>
              <a:rPr lang="en-US" sz="1200" dirty="0" err="1"/>
              <a:t>Orthopaedic</a:t>
            </a:r>
            <a:r>
              <a:rPr lang="en-US" sz="1200" dirty="0"/>
              <a:t> Surgeons: Systematic literature review on the management of surgical site infections. 2018. https://www.aaos.org/</a:t>
            </a:r>
            <a:r>
              <a:rPr lang="en-US" sz="1200"/>
              <a:t>ssi.</a:t>
            </a:r>
          </a:p>
          <a:p>
            <a:pPr marL="228600" indent="-228600">
              <a:lnSpc>
                <a:spcPct val="100000"/>
              </a:lnSpc>
              <a:spcBef>
                <a:spcPts val="0"/>
              </a:spcBef>
              <a:spcAft>
                <a:spcPts val="1200"/>
              </a:spcAft>
              <a:buAutoNum type="arabicPeriod"/>
            </a:pPr>
            <a:endParaRPr lang="en-US" sz="1200" dirty="0"/>
          </a:p>
          <a:p>
            <a:pPr>
              <a:lnSpc>
                <a:spcPct val="100000"/>
              </a:lnSpc>
              <a:spcBef>
                <a:spcPts val="0"/>
              </a:spcBef>
              <a:spcAft>
                <a:spcPts val="1200"/>
              </a:spcAft>
            </a:pPr>
            <a:r>
              <a:rPr lang="en-US" sz="1200" dirty="0"/>
              <a:t>2. </a:t>
            </a:r>
            <a:r>
              <a:rPr lang="en-US" sz="1200" dirty="0" err="1"/>
              <a:t>Parvizi</a:t>
            </a:r>
            <a:r>
              <a:rPr lang="en-US" sz="1200" dirty="0"/>
              <a:t> J, </a:t>
            </a:r>
            <a:r>
              <a:rPr lang="en-US" sz="1200" dirty="0" err="1"/>
              <a:t>Gehrke</a:t>
            </a:r>
            <a:r>
              <a:rPr lang="en-US" sz="1200" dirty="0"/>
              <a:t> T: International Consensus Group on Periprosthetic Joint Infection. Definition of periprosthetic joint infection. J Arthroplasty 2014;29:1331.</a:t>
            </a:r>
          </a:p>
        </p:txBody>
      </p:sp>
      <p:sp>
        <p:nvSpPr>
          <p:cNvPr id="4" name="Slide Number Placeholder 3"/>
          <p:cNvSpPr>
            <a:spLocks noGrp="1"/>
          </p:cNvSpPr>
          <p:nvPr>
            <p:ph type="sldNum" sz="quarter" idx="10"/>
          </p:nvPr>
        </p:nvSpPr>
        <p:spPr/>
        <p:txBody>
          <a:bodyPr/>
          <a:lstStyle/>
          <a:p>
            <a:fld id="{773B0F6F-B83E-447F-A566-EAD229E72311}" type="slidenum">
              <a:rPr lang="en-US" smtClean="0"/>
              <a:t>66</a:t>
            </a:fld>
            <a:endParaRPr lang="en-US"/>
          </a:p>
        </p:txBody>
      </p:sp>
    </p:spTree>
    <p:extLst>
      <p:ext uri="{BB962C8B-B14F-4D97-AF65-F5344CB8AC3E}">
        <p14:creationId xmlns:p14="http://schemas.microsoft.com/office/powerpoint/2010/main" val="21493944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AAOS </a:t>
            </a:r>
            <a:r>
              <a:rPr lang="en-US" dirty="0" err="1"/>
              <a:t>OrthoGuidelines</a:t>
            </a:r>
            <a:r>
              <a:rPr lang="en-US" dirty="0"/>
              <a:t> app is an easy way to access Clinical Practice Guidelines right from your smartphone.  Free for both Android and iOS users, this app not only contains all AAOS CPG’s, but also contains Appropriate Use Criteria, guideline case studies, full text pdfs, clinician checklists, impactful statements, along with other useful tools. </a:t>
            </a:r>
          </a:p>
        </p:txBody>
      </p:sp>
      <p:sp>
        <p:nvSpPr>
          <p:cNvPr id="4" name="Slide Number Placeholder 3"/>
          <p:cNvSpPr>
            <a:spLocks noGrp="1"/>
          </p:cNvSpPr>
          <p:nvPr>
            <p:ph type="sldNum" sz="quarter" idx="10"/>
          </p:nvPr>
        </p:nvSpPr>
        <p:spPr/>
        <p:txBody>
          <a:bodyPr/>
          <a:lstStyle/>
          <a:p>
            <a:fld id="{773B0F6F-B83E-447F-A566-EAD229E72311}" type="slidenum">
              <a:rPr lang="en-US" smtClean="0"/>
              <a:t>67</a:t>
            </a:fld>
            <a:endParaRPr lang="en-US"/>
          </a:p>
        </p:txBody>
      </p:sp>
    </p:spTree>
    <p:extLst>
      <p:ext uri="{BB962C8B-B14F-4D97-AF65-F5344CB8AC3E}">
        <p14:creationId xmlns:p14="http://schemas.microsoft.com/office/powerpoint/2010/main" val="14698255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OrthoGuidelines</a:t>
            </a:r>
            <a:r>
              <a:rPr lang="en-US" b="1" dirty="0"/>
              <a:t> </a:t>
            </a:r>
          </a:p>
          <a:p>
            <a:endParaRPr lang="en-US" b="1" dirty="0"/>
          </a:p>
          <a:p>
            <a:r>
              <a:rPr lang="en-US" b="0" dirty="0" err="1"/>
              <a:t>OrthoGuidelines</a:t>
            </a:r>
            <a:r>
              <a:rPr lang="en-US" b="0" dirty="0"/>
              <a:t> furnishes the user with easy access to all AAOS guidelines. Guidelines can be sorted either alphabetically, by strength of recommendation, or stage of care.  All CPG’s are able to be located via a single keyword search.  </a:t>
            </a:r>
            <a:r>
              <a:rPr lang="en-US" b="0" dirty="0" err="1"/>
              <a:t>OrthoGuidelines</a:t>
            </a:r>
            <a:r>
              <a:rPr lang="en-US" b="0" dirty="0"/>
              <a:t> additionally enables the user to view recommendations via abbreviated titles, and enables access to full recommendations and rationale.  The user may likewise interface with PubMed references.</a:t>
            </a:r>
          </a:p>
          <a:p>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68</a:t>
            </a:fld>
            <a:endParaRPr lang="en-US"/>
          </a:p>
        </p:txBody>
      </p:sp>
    </p:spTree>
    <p:extLst>
      <p:ext uri="{BB962C8B-B14F-4D97-AF65-F5344CB8AC3E}">
        <p14:creationId xmlns:p14="http://schemas.microsoft.com/office/powerpoint/2010/main" val="22145969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OrthoGuidelines</a:t>
            </a:r>
            <a:r>
              <a:rPr lang="en-US" dirty="0"/>
              <a:t> allows the user to search across </a:t>
            </a:r>
            <a:r>
              <a:rPr lang="en-US" b="1" dirty="0"/>
              <a:t>ALL</a:t>
            </a:r>
            <a:r>
              <a:rPr lang="en-US" dirty="0"/>
              <a:t> Clinical Practice Guidelines and Appropriate Use Criteria via a single keyword search.</a:t>
            </a:r>
          </a:p>
        </p:txBody>
      </p:sp>
      <p:sp>
        <p:nvSpPr>
          <p:cNvPr id="4" name="Slide Number Placeholder 3"/>
          <p:cNvSpPr>
            <a:spLocks noGrp="1"/>
          </p:cNvSpPr>
          <p:nvPr>
            <p:ph type="sldNum" sz="quarter" idx="10"/>
          </p:nvPr>
        </p:nvSpPr>
        <p:spPr/>
        <p:txBody>
          <a:bodyPr/>
          <a:lstStyle/>
          <a:p>
            <a:fld id="{773B0F6F-B83E-447F-A566-EAD229E72311}" type="slidenum">
              <a:rPr lang="en-US" smtClean="0"/>
              <a:t>69</a:t>
            </a:fld>
            <a:endParaRPr lang="en-US"/>
          </a:p>
        </p:txBody>
      </p:sp>
    </p:spTree>
    <p:extLst>
      <p:ext uri="{BB962C8B-B14F-4D97-AF65-F5344CB8AC3E}">
        <p14:creationId xmlns:p14="http://schemas.microsoft.com/office/powerpoint/2010/main" val="626330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user is able to access all references for each recommendation via PubMed.</a:t>
            </a:r>
          </a:p>
        </p:txBody>
      </p:sp>
      <p:sp>
        <p:nvSpPr>
          <p:cNvPr id="4" name="Slide Number Placeholder 3"/>
          <p:cNvSpPr>
            <a:spLocks noGrp="1"/>
          </p:cNvSpPr>
          <p:nvPr>
            <p:ph type="sldNum" sz="quarter" idx="10"/>
          </p:nvPr>
        </p:nvSpPr>
        <p:spPr/>
        <p:txBody>
          <a:bodyPr/>
          <a:lstStyle/>
          <a:p>
            <a:fld id="{773B0F6F-B83E-447F-A566-EAD229E72311}" type="slidenum">
              <a:rPr lang="en-US" smtClean="0"/>
              <a:t>70</a:t>
            </a:fld>
            <a:endParaRPr lang="en-US"/>
          </a:p>
        </p:txBody>
      </p:sp>
    </p:spTree>
    <p:extLst>
      <p:ext uri="{BB962C8B-B14F-4D97-AF65-F5344CB8AC3E}">
        <p14:creationId xmlns:p14="http://schemas.microsoft.com/office/powerpoint/2010/main" val="3313852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American Academy of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Surgeons began developing Appropriate Use </a:t>
            </a:r>
            <a:r>
              <a:rPr lang="en-US" sz="1200" b="0" i="0" kern="1200" dirty="0" err="1">
                <a:solidFill>
                  <a:schemeClr val="tx1"/>
                </a:solidFill>
                <a:effectLst/>
                <a:latin typeface="+mn-lt"/>
                <a:ea typeface="+mn-ea"/>
                <a:cs typeface="+mn-cs"/>
              </a:rPr>
              <a:t>Criterias</a:t>
            </a:r>
            <a:r>
              <a:rPr lang="en-US" sz="1200" b="0" i="0" kern="1200" dirty="0">
                <a:solidFill>
                  <a:schemeClr val="tx1"/>
                </a:solidFill>
                <a:effectLst/>
                <a:latin typeface="+mn-lt"/>
                <a:ea typeface="+mn-ea"/>
                <a:cs typeface="+mn-cs"/>
              </a:rPr>
              <a:t> in 2011 as a tool to implement Evidence-based Clinical Practice Guidelines. Appropriate Use Criteria are created to inform clinicians for whom a procedure should be done. This involves using clinician expertise and experience, in conjunction with the relevant evidence, to rate the appropriateness of various treatments in a set of hypothetical, but clinically realistic, patient scenarios.  Users can easily access this valuable tool via </a:t>
            </a:r>
            <a:r>
              <a:rPr lang="en-US" sz="1200" b="0" i="0" kern="1200" dirty="0" err="1">
                <a:solidFill>
                  <a:schemeClr val="tx1"/>
                </a:solidFill>
                <a:effectLst/>
                <a:latin typeface="+mn-lt"/>
                <a:ea typeface="+mn-ea"/>
                <a:cs typeface="+mn-cs"/>
              </a:rPr>
              <a:t>OrthoGuidlines</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71</a:t>
            </a:fld>
            <a:endParaRPr lang="en-US"/>
          </a:p>
        </p:txBody>
      </p:sp>
    </p:spTree>
    <p:extLst>
      <p:ext uri="{BB962C8B-B14F-4D97-AF65-F5344CB8AC3E}">
        <p14:creationId xmlns:p14="http://schemas.microsoft.com/office/powerpoint/2010/main" val="9380051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Published Clinical Practice Guidelines</a:t>
            </a:r>
          </a:p>
          <a:p>
            <a:endParaRPr lang="en-US" b="1" dirty="0"/>
          </a:p>
          <a:p>
            <a:r>
              <a:rPr lang="en-US" dirty="0"/>
              <a:t>· </a:t>
            </a:r>
            <a:r>
              <a:rPr lang="en-US" sz="1200" dirty="0"/>
              <a:t>Acute Achilles Tendon Rupture</a:t>
            </a:r>
          </a:p>
          <a:p>
            <a:r>
              <a:rPr lang="en-US" sz="1200" dirty="0"/>
              <a:t>· Anterior Cruciate Ligament Injuries</a:t>
            </a:r>
          </a:p>
          <a:p>
            <a:r>
              <a:rPr lang="en-US" sz="1200" dirty="0"/>
              <a:t>· Carpal Tunnel Syndrome</a:t>
            </a:r>
          </a:p>
          <a:p>
            <a:r>
              <a:rPr lang="en-US" sz="1200" dirty="0"/>
              <a:t>· Distal Radius Fractures</a:t>
            </a:r>
          </a:p>
          <a:p>
            <a:r>
              <a:rPr lang="en-US" sz="1200" dirty="0"/>
              <a:t>· Glenohumeral Joint Osteoarthritis</a:t>
            </a:r>
          </a:p>
          <a:p>
            <a:r>
              <a:rPr lang="en-US" sz="1200" dirty="0"/>
              <a:t>· Hip Fractures in the Elderly</a:t>
            </a:r>
          </a:p>
          <a:p>
            <a:r>
              <a:rPr lang="en-US" sz="1200" dirty="0"/>
              <a:t>· Osteoarthritis of the Hip</a:t>
            </a:r>
          </a:p>
          <a:p>
            <a:r>
              <a:rPr lang="en-US" sz="1200" dirty="0"/>
              <a:t>· Osteoarthritis of the Knee (Arthroplasty)</a:t>
            </a:r>
          </a:p>
          <a:p>
            <a:r>
              <a:rPr lang="en-US" sz="1200" dirty="0"/>
              <a:t>· Osteoarthritis of the Knee (Non-Arthroplasty)</a:t>
            </a:r>
          </a:p>
          <a:p>
            <a:r>
              <a:rPr lang="en-US" sz="1200" dirty="0"/>
              <a:t>· Osteochondritis Dissecans</a:t>
            </a:r>
          </a:p>
          <a:p>
            <a:r>
              <a:rPr lang="en-US" sz="1200" dirty="0"/>
              <a:t>· Pediatric Developmental Dysplasia of the Hip in infants up to Six Months</a:t>
            </a:r>
          </a:p>
          <a:p>
            <a:r>
              <a:rPr lang="en-US" sz="1200" dirty="0"/>
              <a:t>· Pediatric Diaphyseal Femur Fractures</a:t>
            </a:r>
          </a:p>
          <a:p>
            <a:r>
              <a:rPr lang="en-US" sz="1200" dirty="0"/>
              <a:t>· Pediatric Supracondylar Humerus Fractures</a:t>
            </a:r>
          </a:p>
          <a:p>
            <a:r>
              <a:rPr lang="en-US" sz="1200" dirty="0"/>
              <a:t>· Periprosthetic Joint Infections of the Hip and Knee</a:t>
            </a:r>
          </a:p>
          <a:p>
            <a:r>
              <a:rPr lang="en-US" sz="1200" dirty="0"/>
              <a:t>· Prevention of Orthopaedic Implant Infections in Patients Undergoing Dental Procedures</a:t>
            </a:r>
          </a:p>
          <a:p>
            <a:r>
              <a:rPr lang="en-US" sz="1200" dirty="0"/>
              <a:t>· Rotator Cuff Problems</a:t>
            </a:r>
          </a:p>
          <a:p>
            <a:r>
              <a:rPr lang="en-US" sz="1200" dirty="0"/>
              <a:t>· Surgical Site Infections</a:t>
            </a:r>
          </a:p>
          <a:p>
            <a:r>
              <a:rPr lang="en-US" sz="1200" dirty="0"/>
              <a:t>· Tranexamic Acid in Total Joint Arthroplasty (Endorsement)</a:t>
            </a:r>
          </a:p>
          <a:p>
            <a:r>
              <a:rPr lang="en-US" sz="1200" dirty="0"/>
              <a:t>· Use of Imaging Prior to Referral to a Musculoskeletal Oncologist</a:t>
            </a:r>
          </a:p>
          <a:p>
            <a:r>
              <a:rPr lang="en-US" sz="1200" dirty="0"/>
              <a:t>· Venous Thromboembolic Disease in Patients Undergoing Elective Hip &amp; Knee Arthroplasty </a:t>
            </a:r>
          </a:p>
          <a:p>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72</a:t>
            </a:fld>
            <a:endParaRPr lang="en-US"/>
          </a:p>
        </p:txBody>
      </p:sp>
    </p:spTree>
    <p:extLst>
      <p:ext uri="{BB962C8B-B14F-4D97-AF65-F5344CB8AC3E}">
        <p14:creationId xmlns:p14="http://schemas.microsoft.com/office/powerpoint/2010/main" val="3017980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IOM Standards</a:t>
            </a:r>
          </a:p>
          <a:p>
            <a:endParaRPr lang="en-US" dirty="0"/>
          </a:p>
          <a:p>
            <a:r>
              <a:rPr lang="en-US" dirty="0"/>
              <a:t>When treating patients, doctors and healthcare providers often are faced with difficult decisions. They are dependent on the scientific literature, in addition to their knowledge, experience, and patient preferences, to educate their decisions on how to treat. Clinical practice guidelines are statements that include recommendations intended to optimize patient care. Because of the expansive number of clinical practice guidelines available, users found it difficult to determine which guidelines were of high quality. Users needed a method to distinguish high caliber, trustworthy clinical practice guidelines to aide with their health-related decision making. </a:t>
            </a:r>
          </a:p>
          <a:p>
            <a:endParaRPr lang="en-US" i="0" dirty="0"/>
          </a:p>
          <a:p>
            <a:r>
              <a:rPr lang="en-US" i="0" dirty="0"/>
              <a:t>In 2008, U.S. Congress </a:t>
            </a:r>
            <a:r>
              <a:rPr lang="en-US" dirty="0"/>
              <a:t>asked the Institute of Medicine (IOM) to undertake a study on the best methods used to develop clinical practice guidelines. Their efforts resulted in the development of eight standards for developing rigorous, trustworthy clinical practice guidelines. The AAOS uses these standards when developing their Clinical Practice Guidelines.</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7</a:t>
            </a:fld>
            <a:endParaRPr lang="en-US"/>
          </a:p>
        </p:txBody>
      </p:sp>
    </p:spTree>
    <p:extLst>
      <p:ext uri="{BB962C8B-B14F-4D97-AF65-F5344CB8AC3E}">
        <p14:creationId xmlns:p14="http://schemas.microsoft.com/office/powerpoint/2010/main" val="1256812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First Steps to Constructing a CPG </a:t>
            </a:r>
          </a:p>
          <a:p>
            <a:endParaRPr lang="en-US" b="1" dirty="0"/>
          </a:p>
          <a:p>
            <a:pPr marL="0" indent="0">
              <a:buNone/>
            </a:pPr>
            <a:r>
              <a:rPr lang="en-US" dirty="0"/>
              <a:t>Clinical Practice Guidelines (CPG) and Systematic Reviews (SR) are prepared by physician CPG or SR Development Groups (clinical experts) with the assistance of the AAOS Department of Clinical Quality and Value. The difference between a CPG and a SR is the size of the project. CPGs can ask anywhere from 10-30 PICO questions, resulting in 10-30 separate literature reviews, whereas a SR asks 4-7 questions. The smaller scope of the SR lends itself to a quicker turnaround and involves less staff resources and clinician volunteer time commitments. </a:t>
            </a:r>
          </a:p>
          <a:p>
            <a:pPr marL="0" indent="0">
              <a:buNone/>
            </a:pPr>
            <a:endParaRPr lang="en-US" dirty="0"/>
          </a:p>
          <a:p>
            <a:pPr marL="0" indent="0">
              <a:buNone/>
            </a:pPr>
            <a:r>
              <a:rPr lang="en-US" dirty="0"/>
              <a:t>The initial step in creating Clinical Practice Guidelines is the nomination of CPG or SR Topics.  These topics are then voted upon, via an electronic survey, by the AAOS Evidence-Based Quality and Value Committee (EBQV) members, thus choosing which of the topics will ultimately move forward as a new guideline or systematic review. </a:t>
            </a:r>
          </a:p>
          <a:p>
            <a:pPr marL="0" indent="0">
              <a:buNone/>
            </a:pPr>
            <a:endParaRPr lang="en-US" dirty="0"/>
          </a:p>
          <a:p>
            <a:pPr marL="0" indent="0">
              <a:buNone/>
            </a:pPr>
            <a:r>
              <a:rPr lang="en-US" dirty="0"/>
              <a:t>When reviewing and appraising the literature, the workgroup may decide that the quality and quantity of the evidenced included lends itself more to a SR rather than a CPG, and decide to proceed with a SR instead. However, the workgroup does not have the option to choose to construct a systematic review for some recommendations and a clinical practice guidelines for other recommendations.</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8</a:t>
            </a:fld>
            <a:endParaRPr lang="en-US"/>
          </a:p>
        </p:txBody>
      </p:sp>
    </p:spTree>
    <p:extLst>
      <p:ext uri="{BB962C8B-B14F-4D97-AF65-F5344CB8AC3E}">
        <p14:creationId xmlns:p14="http://schemas.microsoft.com/office/powerpoint/2010/main" val="132950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Formulating PICO Questions </a:t>
            </a:r>
          </a:p>
          <a:p>
            <a:endParaRPr lang="en-US" dirty="0"/>
          </a:p>
          <a:p>
            <a:r>
              <a:rPr lang="en-US" dirty="0"/>
              <a:t>The clinician work group commences their work on the Clinical Practice Guideline by constructing a set of PICO questions. These questions specify the patient population of interest (P), describing the most important characteristic of the patient such as age, disease or condition, and gender.  Next is  the intervention of interest (I), describe the main intervention, such as drug or other treatment, or diagnostic or screening test.  The comparison (C), what is the main alternative being considered, such as placebo, standard therapy, no treatment, or the “gold” standard.  And lastly, what is the outcome (O), what are you trying to accomplish, measure, improve or affect, such as reduce mortality, morbidity, improve memory. They function as questions for the systematic review, but not as final recommendations or conclusions.   </a:t>
            </a:r>
          </a:p>
          <a:p>
            <a:endParaRPr lang="en-US" dirty="0"/>
          </a:p>
          <a:p>
            <a:r>
              <a:rPr lang="en-US" dirty="0"/>
              <a:t>These parameters provide clarity in defining inclusion criteria for the literature review and evaluating the evidence.  Once established, these a priori PICO questions cannot be modified until the final guideline work group meeting.</a:t>
            </a:r>
          </a:p>
        </p:txBody>
      </p:sp>
      <p:sp>
        <p:nvSpPr>
          <p:cNvPr id="4" name="Slide Number Placeholder 3"/>
          <p:cNvSpPr>
            <a:spLocks noGrp="1"/>
          </p:cNvSpPr>
          <p:nvPr>
            <p:ph type="sldNum" sz="quarter" idx="10"/>
          </p:nvPr>
        </p:nvSpPr>
        <p:spPr/>
        <p:txBody>
          <a:bodyPr/>
          <a:lstStyle/>
          <a:p>
            <a:fld id="{773B0F6F-B83E-447F-A566-EAD229E72311}" type="slidenum">
              <a:rPr lang="en-US" smtClean="0"/>
              <a:t>9</a:t>
            </a:fld>
            <a:endParaRPr lang="en-US"/>
          </a:p>
        </p:txBody>
      </p:sp>
    </p:spTree>
    <p:extLst>
      <p:ext uri="{BB962C8B-B14F-4D97-AF65-F5344CB8AC3E}">
        <p14:creationId xmlns:p14="http://schemas.microsoft.com/office/powerpoint/2010/main" val="5843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4683" y="2944904"/>
            <a:ext cx="9144000" cy="1721505"/>
          </a:xfrm>
        </p:spPr>
        <p:txBody>
          <a:bodyPr anchor="b"/>
          <a:lstStyle>
            <a:lvl1pPr algn="ctr">
              <a:defRPr sz="4500" b="1">
                <a:solidFill>
                  <a:schemeClr val="bg2">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604683" y="4758485"/>
            <a:ext cx="9144000" cy="1144774"/>
          </a:xfrm>
        </p:spPr>
        <p:txBody>
          <a:bodyPr/>
          <a:lstStyle>
            <a:lvl1pPr marL="0" indent="0" algn="ctr">
              <a:buNone/>
              <a:defRPr sz="1800">
                <a:solidFill>
                  <a:schemeClr val="bg2">
                    <a:lumMod val="50000"/>
                  </a:schemeClr>
                </a:solidFill>
              </a:defRPr>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1604684" y="6356360"/>
            <a:ext cx="1976717" cy="365125"/>
          </a:xfrm>
        </p:spPr>
        <p:txBody>
          <a:bodyPr/>
          <a:lstStyle>
            <a:lvl1pPr>
              <a:defRPr>
                <a:solidFill>
                  <a:schemeClr val="bg2">
                    <a:lumMod val="50000"/>
                  </a:schemeClr>
                </a:solidFill>
              </a:defRPr>
            </a:lvl1pPr>
          </a:lstStyle>
          <a:p>
            <a:fld id="{535557E1-E098-4C5C-BF12-48DBD011D5B7}" type="datetime1">
              <a:rPr lang="en-US" smtClean="0"/>
              <a:t>11/25/2019</a:t>
            </a:fld>
            <a:endParaRPr lang="en-US"/>
          </a:p>
        </p:txBody>
      </p:sp>
    </p:spTree>
    <p:extLst>
      <p:ext uri="{BB962C8B-B14F-4D97-AF65-F5344CB8AC3E}">
        <p14:creationId xmlns:p14="http://schemas.microsoft.com/office/powerpoint/2010/main" val="116030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
            <a:ext cx="3932237" cy="1600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1600" y="137160"/>
            <a:ext cx="6172200" cy="5411788"/>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r>
              <a:rPr lang="en-US"/>
              <a:t>Click icon to add picture</a:t>
            </a:r>
          </a:p>
        </p:txBody>
      </p:sp>
      <p:sp>
        <p:nvSpPr>
          <p:cNvPr id="4" name="Text Placeholder 3"/>
          <p:cNvSpPr>
            <a:spLocks noGrp="1"/>
          </p:cNvSpPr>
          <p:nvPr>
            <p:ph type="body" sz="half" idx="2"/>
          </p:nvPr>
        </p:nvSpPr>
        <p:spPr>
          <a:xfrm>
            <a:off x="838200" y="1737360"/>
            <a:ext cx="3932237"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Click to edit Master text styles</a:t>
            </a:r>
          </a:p>
        </p:txBody>
      </p:sp>
      <p:sp>
        <p:nvSpPr>
          <p:cNvPr id="5" name="Date Placeholder 4"/>
          <p:cNvSpPr>
            <a:spLocks noGrp="1"/>
          </p:cNvSpPr>
          <p:nvPr>
            <p:ph type="dt" sz="half" idx="10"/>
          </p:nvPr>
        </p:nvSpPr>
        <p:spPr/>
        <p:txBody>
          <a:bodyPr/>
          <a:lstStyle/>
          <a:p>
            <a:fld id="{51854FC6-7B87-4927-9D47-1688245873ED}" type="datetime1">
              <a:rPr lang="en-US" smtClean="0"/>
              <a:t>11/25/2019</a:t>
            </a:fld>
            <a:endParaRPr lang="en-US"/>
          </a:p>
        </p:txBody>
      </p:sp>
      <p:sp>
        <p:nvSpPr>
          <p:cNvPr id="6" name="Footer Placeholder 5"/>
          <p:cNvSpPr>
            <a:spLocks noGrp="1"/>
          </p:cNvSpPr>
          <p:nvPr>
            <p:ph type="ftr" sz="quarter" idx="11"/>
          </p:nvPr>
        </p:nvSpPr>
        <p:spPr/>
        <p:txBody>
          <a:bodyPr/>
          <a:lstStyle/>
          <a:p>
            <a:r>
              <a:rPr lang="en-US"/>
              <a:t>© 2018 American Academy of Orthopaedic Surgeons </a:t>
            </a:r>
          </a:p>
        </p:txBody>
      </p:sp>
      <p:sp>
        <p:nvSpPr>
          <p:cNvPr id="7" name="Slide Number Placeholder 6"/>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422009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3A9828-BDB2-4189-B19C-98B96C9BEAA3}" type="datetime1">
              <a:rPr lang="en-US" smtClean="0"/>
              <a:t>11/25/2019</a:t>
            </a:fld>
            <a:endParaRPr lang="en-US"/>
          </a:p>
        </p:txBody>
      </p:sp>
      <p:sp>
        <p:nvSpPr>
          <p:cNvPr id="5" name="Footer Placeholder 4"/>
          <p:cNvSpPr>
            <a:spLocks noGrp="1"/>
          </p:cNvSpPr>
          <p:nvPr>
            <p:ph type="ftr" sz="quarter" idx="11"/>
          </p:nvPr>
        </p:nvSpPr>
        <p:spPr/>
        <p:txBody>
          <a:bodyPr/>
          <a:lstStyle/>
          <a:p>
            <a:r>
              <a:rPr lang="en-US"/>
              <a:t>© 2018 American Academy of Orthopaedic Surgeons </a:t>
            </a:r>
          </a:p>
        </p:txBody>
      </p:sp>
      <p:sp>
        <p:nvSpPr>
          <p:cNvPr id="6" name="Slide Number Placeholder 5"/>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1786729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137170"/>
            <a:ext cx="2628900" cy="53767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137170"/>
            <a:ext cx="7734300" cy="53767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5EAA66-B028-4E6D-8FA9-624135D10A3C}" type="datetime1">
              <a:rPr lang="en-US" smtClean="0"/>
              <a:t>11/25/2019</a:t>
            </a:fld>
            <a:endParaRPr lang="en-US"/>
          </a:p>
        </p:txBody>
      </p:sp>
      <p:sp>
        <p:nvSpPr>
          <p:cNvPr id="5" name="Footer Placeholder 4"/>
          <p:cNvSpPr>
            <a:spLocks noGrp="1"/>
          </p:cNvSpPr>
          <p:nvPr>
            <p:ph type="ftr" sz="quarter" idx="11"/>
          </p:nvPr>
        </p:nvSpPr>
        <p:spPr/>
        <p:txBody>
          <a:bodyPr/>
          <a:lstStyle/>
          <a:p>
            <a:r>
              <a:rPr lang="en-US"/>
              <a:t>© 2018 American Academy of Orthopaedic Surgeons </a:t>
            </a:r>
          </a:p>
        </p:txBody>
      </p:sp>
      <p:sp>
        <p:nvSpPr>
          <p:cNvPr id="6" name="Slide Number Placeholder 5"/>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1399914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062CF3-1F58-4607-89BC-A462E955FE3C}" type="datetime1">
              <a:rPr lang="en-US" smtClean="0"/>
              <a:pPr/>
              <a:t>11/25/2019</a:t>
            </a:fld>
            <a:endParaRPr lang="en-US"/>
          </a:p>
        </p:txBody>
      </p:sp>
      <p:sp>
        <p:nvSpPr>
          <p:cNvPr id="5" name="Footer Placeholder 4"/>
          <p:cNvSpPr>
            <a:spLocks noGrp="1"/>
          </p:cNvSpPr>
          <p:nvPr>
            <p:ph type="ftr" sz="quarter" idx="11"/>
          </p:nvPr>
        </p:nvSpPr>
        <p:spPr/>
        <p:txBody>
          <a:bodyPr/>
          <a:lstStyle/>
          <a:p>
            <a:r>
              <a:rPr lang="en-US"/>
              <a:t>Copyright © 2009 Wolters Kluwer. Published by Lippincott Williams &amp; Wilkins.</a:t>
            </a:r>
          </a:p>
        </p:txBody>
      </p:sp>
      <p:sp>
        <p:nvSpPr>
          <p:cNvPr id="6" name="Slide Number Placeholder 5"/>
          <p:cNvSpPr>
            <a:spLocks noGrp="1"/>
          </p:cNvSpPr>
          <p:nvPr>
            <p:ph type="sldNum" sz="quarter" idx="12"/>
          </p:nvPr>
        </p:nvSpPr>
        <p:spPr/>
        <p:txBody>
          <a:bodyPr/>
          <a:lstStyle/>
          <a:p>
            <a:fld id="{27A13296-8103-46F4-BA41-F532E14F2100}" type="slidenum">
              <a:rPr lang="en-US" smtClean="0"/>
              <a:pPr/>
              <a:t>‹#›</a:t>
            </a:fld>
            <a:endParaRPr lang="en-US"/>
          </a:p>
        </p:txBody>
      </p:sp>
    </p:spTree>
    <p:extLst>
      <p:ext uri="{BB962C8B-B14F-4D97-AF65-F5344CB8AC3E}">
        <p14:creationId xmlns:p14="http://schemas.microsoft.com/office/powerpoint/2010/main" val="2551432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483ED-733A-4ACA-A384-A98EC962AE89}" type="datetime1">
              <a:rPr lang="en-US" smtClean="0"/>
              <a:pPr/>
              <a:t>11/25/2019</a:t>
            </a:fld>
            <a:endParaRPr lang="en-US"/>
          </a:p>
        </p:txBody>
      </p:sp>
      <p:sp>
        <p:nvSpPr>
          <p:cNvPr id="5" name="Footer Placeholder 4"/>
          <p:cNvSpPr>
            <a:spLocks noGrp="1"/>
          </p:cNvSpPr>
          <p:nvPr>
            <p:ph type="ftr" sz="quarter" idx="11"/>
          </p:nvPr>
        </p:nvSpPr>
        <p:spPr/>
        <p:txBody>
          <a:bodyPr/>
          <a:lstStyle/>
          <a:p>
            <a:r>
              <a:rPr lang="en-US"/>
              <a:t>Copyright © 2009 Wolters Kluwer. Published by Lippincott Williams &amp; Wilkins.</a:t>
            </a:r>
          </a:p>
        </p:txBody>
      </p:sp>
      <p:sp>
        <p:nvSpPr>
          <p:cNvPr id="6" name="Slide Number Placeholder 5"/>
          <p:cNvSpPr>
            <a:spLocks noGrp="1"/>
          </p:cNvSpPr>
          <p:nvPr>
            <p:ph type="sldNum" sz="quarter" idx="12"/>
          </p:nvPr>
        </p:nvSpPr>
        <p:spPr/>
        <p:txBody>
          <a:bodyPr/>
          <a:lstStyle/>
          <a:p>
            <a:fld id="{27A13296-8103-46F4-BA41-F532E14F2100}" type="slidenum">
              <a:rPr lang="en-US" smtClean="0"/>
              <a:pPr/>
              <a:t>‹#›</a:t>
            </a:fld>
            <a:endParaRPr lang="en-US"/>
          </a:p>
        </p:txBody>
      </p:sp>
    </p:spTree>
    <p:extLst>
      <p:ext uri="{BB962C8B-B14F-4D97-AF65-F5344CB8AC3E}">
        <p14:creationId xmlns:p14="http://schemas.microsoft.com/office/powerpoint/2010/main" val="1661507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E69BC5-34C4-4E6A-BD32-745F05F85CE1}" type="datetime1">
              <a:rPr lang="en-US" smtClean="0"/>
              <a:pPr/>
              <a:t>11/25/2019</a:t>
            </a:fld>
            <a:endParaRPr lang="en-US"/>
          </a:p>
        </p:txBody>
      </p:sp>
      <p:sp>
        <p:nvSpPr>
          <p:cNvPr id="5" name="Footer Placeholder 4"/>
          <p:cNvSpPr>
            <a:spLocks noGrp="1"/>
          </p:cNvSpPr>
          <p:nvPr>
            <p:ph type="ftr" sz="quarter" idx="11"/>
          </p:nvPr>
        </p:nvSpPr>
        <p:spPr/>
        <p:txBody>
          <a:bodyPr/>
          <a:lstStyle/>
          <a:p>
            <a:r>
              <a:rPr lang="en-US"/>
              <a:t>Copyright © 2009 Wolters Kluwer. Published by Lippincott Williams &amp; Wilkins.</a:t>
            </a:r>
          </a:p>
        </p:txBody>
      </p:sp>
      <p:sp>
        <p:nvSpPr>
          <p:cNvPr id="6" name="Slide Number Placeholder 5"/>
          <p:cNvSpPr>
            <a:spLocks noGrp="1"/>
          </p:cNvSpPr>
          <p:nvPr>
            <p:ph type="sldNum" sz="quarter" idx="12"/>
          </p:nvPr>
        </p:nvSpPr>
        <p:spPr/>
        <p:txBody>
          <a:bodyPr/>
          <a:lstStyle/>
          <a:p>
            <a:fld id="{27A13296-8103-46F4-BA41-F532E14F2100}" type="slidenum">
              <a:rPr lang="en-US" smtClean="0"/>
              <a:pPr/>
              <a:t>‹#›</a:t>
            </a:fld>
            <a:endParaRPr lang="en-US"/>
          </a:p>
        </p:txBody>
      </p:sp>
    </p:spTree>
    <p:extLst>
      <p:ext uri="{BB962C8B-B14F-4D97-AF65-F5344CB8AC3E}">
        <p14:creationId xmlns:p14="http://schemas.microsoft.com/office/powerpoint/2010/main" val="2746912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23E42C-4DF1-46AE-97A9-18AF6B43EE9C}" type="datetime1">
              <a:rPr lang="en-US" smtClean="0"/>
              <a:pPr/>
              <a:t>11/25/2019</a:t>
            </a:fld>
            <a:endParaRPr lang="en-US"/>
          </a:p>
        </p:txBody>
      </p:sp>
      <p:sp>
        <p:nvSpPr>
          <p:cNvPr id="6" name="Footer Placeholder 5"/>
          <p:cNvSpPr>
            <a:spLocks noGrp="1"/>
          </p:cNvSpPr>
          <p:nvPr>
            <p:ph type="ftr" sz="quarter" idx="11"/>
          </p:nvPr>
        </p:nvSpPr>
        <p:spPr/>
        <p:txBody>
          <a:bodyPr/>
          <a:lstStyle/>
          <a:p>
            <a:r>
              <a:rPr lang="en-US"/>
              <a:t>Copyright © 2009 Wolters Kluwer. Published by Lippincott Williams &amp; Wilkins.</a:t>
            </a:r>
          </a:p>
        </p:txBody>
      </p:sp>
      <p:sp>
        <p:nvSpPr>
          <p:cNvPr id="7" name="Slide Number Placeholder 6"/>
          <p:cNvSpPr>
            <a:spLocks noGrp="1"/>
          </p:cNvSpPr>
          <p:nvPr>
            <p:ph type="sldNum" sz="quarter" idx="12"/>
          </p:nvPr>
        </p:nvSpPr>
        <p:spPr/>
        <p:txBody>
          <a:bodyPr/>
          <a:lstStyle/>
          <a:p>
            <a:fld id="{27A13296-8103-46F4-BA41-F532E14F2100}" type="slidenum">
              <a:rPr lang="en-US" smtClean="0"/>
              <a:pPr/>
              <a:t>‹#›</a:t>
            </a:fld>
            <a:endParaRPr lang="en-US"/>
          </a:p>
        </p:txBody>
      </p:sp>
    </p:spTree>
    <p:extLst>
      <p:ext uri="{BB962C8B-B14F-4D97-AF65-F5344CB8AC3E}">
        <p14:creationId xmlns:p14="http://schemas.microsoft.com/office/powerpoint/2010/main" val="99220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039E3F-92DD-47DA-B9FE-58942EE659D3}" type="datetime1">
              <a:rPr lang="en-US" smtClean="0"/>
              <a:pPr/>
              <a:t>11/25/2019</a:t>
            </a:fld>
            <a:endParaRPr lang="en-US"/>
          </a:p>
        </p:txBody>
      </p:sp>
      <p:sp>
        <p:nvSpPr>
          <p:cNvPr id="8" name="Footer Placeholder 7"/>
          <p:cNvSpPr>
            <a:spLocks noGrp="1"/>
          </p:cNvSpPr>
          <p:nvPr>
            <p:ph type="ftr" sz="quarter" idx="11"/>
          </p:nvPr>
        </p:nvSpPr>
        <p:spPr/>
        <p:txBody>
          <a:bodyPr/>
          <a:lstStyle/>
          <a:p>
            <a:r>
              <a:rPr lang="en-US"/>
              <a:t>Copyright © 2009 Wolters Kluwer. Published by Lippincott Williams &amp; Wilkins.</a:t>
            </a:r>
          </a:p>
        </p:txBody>
      </p:sp>
      <p:sp>
        <p:nvSpPr>
          <p:cNvPr id="9" name="Slide Number Placeholder 8"/>
          <p:cNvSpPr>
            <a:spLocks noGrp="1"/>
          </p:cNvSpPr>
          <p:nvPr>
            <p:ph type="sldNum" sz="quarter" idx="12"/>
          </p:nvPr>
        </p:nvSpPr>
        <p:spPr/>
        <p:txBody>
          <a:bodyPr/>
          <a:lstStyle/>
          <a:p>
            <a:fld id="{27A13296-8103-46F4-BA41-F532E14F2100}" type="slidenum">
              <a:rPr lang="en-US" smtClean="0"/>
              <a:pPr/>
              <a:t>‹#›</a:t>
            </a:fld>
            <a:endParaRPr lang="en-US"/>
          </a:p>
        </p:txBody>
      </p:sp>
    </p:spTree>
    <p:extLst>
      <p:ext uri="{BB962C8B-B14F-4D97-AF65-F5344CB8AC3E}">
        <p14:creationId xmlns:p14="http://schemas.microsoft.com/office/powerpoint/2010/main" val="1820030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D0D372-5EA4-44EF-8E02-39D181E30D47}" type="datetime1">
              <a:rPr lang="en-US" smtClean="0"/>
              <a:pPr/>
              <a:t>11/25/2019</a:t>
            </a:fld>
            <a:endParaRPr lang="en-US"/>
          </a:p>
        </p:txBody>
      </p:sp>
      <p:sp>
        <p:nvSpPr>
          <p:cNvPr id="4" name="Footer Placeholder 3"/>
          <p:cNvSpPr>
            <a:spLocks noGrp="1"/>
          </p:cNvSpPr>
          <p:nvPr>
            <p:ph type="ftr" sz="quarter" idx="11"/>
          </p:nvPr>
        </p:nvSpPr>
        <p:spPr/>
        <p:txBody>
          <a:bodyPr/>
          <a:lstStyle/>
          <a:p>
            <a:r>
              <a:rPr lang="en-US"/>
              <a:t>Copyright © 2009 Wolters Kluwer. Published by Lippincott Williams &amp; Wilkins.</a:t>
            </a:r>
          </a:p>
        </p:txBody>
      </p:sp>
      <p:sp>
        <p:nvSpPr>
          <p:cNvPr id="5" name="Slide Number Placeholder 4"/>
          <p:cNvSpPr>
            <a:spLocks noGrp="1"/>
          </p:cNvSpPr>
          <p:nvPr>
            <p:ph type="sldNum" sz="quarter" idx="12"/>
          </p:nvPr>
        </p:nvSpPr>
        <p:spPr/>
        <p:txBody>
          <a:bodyPr/>
          <a:lstStyle/>
          <a:p>
            <a:fld id="{27A13296-8103-46F4-BA41-F532E14F2100}" type="slidenum">
              <a:rPr lang="en-US" smtClean="0"/>
              <a:pPr/>
              <a:t>‹#›</a:t>
            </a:fld>
            <a:endParaRPr lang="en-US"/>
          </a:p>
        </p:txBody>
      </p:sp>
    </p:spTree>
    <p:extLst>
      <p:ext uri="{BB962C8B-B14F-4D97-AF65-F5344CB8AC3E}">
        <p14:creationId xmlns:p14="http://schemas.microsoft.com/office/powerpoint/2010/main" val="257600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ubtitle 2"/>
          <p:cNvSpPr>
            <a:spLocks noGrp="1"/>
          </p:cNvSpPr>
          <p:nvPr>
            <p:ph type="subTitle" idx="1"/>
          </p:nvPr>
        </p:nvSpPr>
        <p:spPr>
          <a:xfrm>
            <a:off x="1828800" y="2057400"/>
            <a:ext cx="8534400" cy="1371600"/>
          </a:xfrm>
        </p:spPr>
        <p:txBody>
          <a:bodyPr>
            <a:normAutofit/>
          </a:bodyPr>
          <a:lstStyle>
            <a:lvl1pPr marL="0" indent="0" algn="ctr" defTabSz="914400" rtl="0" eaLnBrk="1" latinLnBrk="0" hangingPunct="1">
              <a:spcBef>
                <a:spcPct val="20000"/>
              </a:spcBef>
              <a:buFont typeface="Arial" pitchFamily="34" charset="0"/>
              <a:buNone/>
              <a:defRPr lang="en-US" sz="3200" kern="1200" dirty="0">
                <a:solidFill>
                  <a:schemeClr val="tx1">
                    <a:tint val="75000"/>
                  </a:schemeClr>
                </a:solidFill>
                <a:latin typeface="+mn-lt"/>
                <a:ea typeface="+mn-ea"/>
                <a:cs typeface="+mn-cs"/>
              </a:defRPr>
            </a:lvl1pPr>
          </a:lstStyle>
          <a:p>
            <a:r>
              <a:rPr lang="en-US" dirty="0"/>
              <a:t>This PowerPoint document contains the images that you requested.</a:t>
            </a:r>
          </a:p>
        </p:txBody>
      </p:sp>
      <p:sp>
        <p:nvSpPr>
          <p:cNvPr id="9" name="Title 1"/>
          <p:cNvSpPr>
            <a:spLocks noGrp="1"/>
          </p:cNvSpPr>
          <p:nvPr>
            <p:ph type="title"/>
          </p:nvPr>
        </p:nvSpPr>
        <p:spPr>
          <a:xfrm>
            <a:off x="304800" y="1143000"/>
            <a:ext cx="10972800" cy="719328"/>
          </a:xfrm>
        </p:spPr>
        <p:txBody>
          <a:bodyPr anchor="b">
            <a:noAutofit/>
          </a:bodyPr>
          <a:lstStyle>
            <a:lvl1pPr algn="ctr" defTabSz="914400" rtl="0" eaLnBrk="1" latinLnBrk="0" hangingPunct="1">
              <a:spcBef>
                <a:spcPct val="0"/>
              </a:spcBef>
              <a:buNone/>
              <a:defRPr lang="en-US" sz="4400" kern="1200" dirty="0">
                <a:solidFill>
                  <a:schemeClr val="tx1"/>
                </a:solidFill>
                <a:latin typeface="+mj-lt"/>
                <a:ea typeface="+mj-ea"/>
                <a:cs typeface="+mj-cs"/>
              </a:defRPr>
            </a:lvl1pPr>
          </a:lstStyle>
          <a:p>
            <a:r>
              <a:rPr lang="en-US" dirty="0"/>
              <a:t>Click to edit Master title style</a:t>
            </a:r>
          </a:p>
        </p:txBody>
      </p:sp>
      <p:sp>
        <p:nvSpPr>
          <p:cNvPr id="13" name="Text Placeholder 12"/>
          <p:cNvSpPr>
            <a:spLocks noGrp="1"/>
          </p:cNvSpPr>
          <p:nvPr>
            <p:ph type="body" sz="quarter" idx="13" hasCustomPrompt="1"/>
          </p:nvPr>
        </p:nvSpPr>
        <p:spPr>
          <a:xfrm>
            <a:off x="1219200" y="3505200"/>
            <a:ext cx="9753600" cy="2895600"/>
          </a:xfrm>
          <a:ln>
            <a:noFill/>
          </a:ln>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1400" b="1" kern="1200" noProof="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Copyright Notice</a:t>
            </a:r>
            <a:br>
              <a:rPr kumimoji="0" lang="en-US" sz="1400" b="1" i="0" u="none" strike="noStrike" kern="1200" cap="none" spc="0" normalizeH="0" baseline="0" noProof="0" dirty="0">
                <a:ln>
                  <a:noFill/>
                </a:ln>
                <a:solidFill>
                  <a:prstClr val="black"/>
                </a:solidFill>
                <a:effectLst/>
                <a:uLnTx/>
                <a:uFillTx/>
                <a:latin typeface="+mn-lt"/>
                <a:ea typeface="+mn-ea"/>
                <a:cs typeface="+mn-cs"/>
              </a:rPr>
            </a:br>
            <a:endParaRPr kumimoji="0" lang="en-US" sz="14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All materials on this Site are protected by United States copyright law and may not be reproduced, distributed, transmitted, displayed, or otherwise published without the prior written permission of Company. You may not alter or remove any trademark, copyright or other notice.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However, provided that you maintain all copyright, trademark and other notices contained therein, you may download material (one machine readable copy and one print copy per page) for your personal, non-commercial use only.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Any information posted to discussion forums (moderated and un-moderated) is for informational purposes only. We are not responsible for the information or the result of its practice.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8200" y="180976"/>
            <a:ext cx="2895600" cy="352425"/>
          </a:xfrm>
          <a:prstGeom prst="rect">
            <a:avLst/>
          </a:prstGeom>
        </p:spPr>
      </p:pic>
    </p:spTree>
    <p:extLst>
      <p:ext uri="{BB962C8B-B14F-4D97-AF65-F5344CB8AC3E}">
        <p14:creationId xmlns:p14="http://schemas.microsoft.com/office/powerpoint/2010/main" val="137870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E355253-3CA5-431A-BD89-BF647F6A1F7B}" type="datetime1">
              <a:rPr lang="en-US" smtClean="0"/>
              <a:t>11/25/2019</a:t>
            </a:fld>
            <a:endParaRPr lang="en-US"/>
          </a:p>
        </p:txBody>
      </p:sp>
      <p:sp>
        <p:nvSpPr>
          <p:cNvPr id="5" name="Footer Placeholder 4"/>
          <p:cNvSpPr>
            <a:spLocks noGrp="1"/>
          </p:cNvSpPr>
          <p:nvPr>
            <p:ph type="ftr" sz="quarter" idx="11"/>
          </p:nvPr>
        </p:nvSpPr>
        <p:spPr>
          <a:xfrm>
            <a:off x="7862730" y="6295776"/>
            <a:ext cx="4114800" cy="365125"/>
          </a:xfrm>
        </p:spPr>
        <p:txBody>
          <a:bodyPr/>
          <a:lstStyle>
            <a:lvl1pPr>
              <a:defRPr>
                <a:latin typeface="+mn-lt"/>
              </a:defRPr>
            </a:lvl1pPr>
          </a:lstStyle>
          <a:p>
            <a:pPr algn="r"/>
            <a:r>
              <a:rPr lang="en-US" dirty="0"/>
              <a:t>© 2018 American Academy of </a:t>
            </a:r>
            <a:r>
              <a:rPr lang="en-US" dirty="0" err="1"/>
              <a:t>Orthopaedic</a:t>
            </a:r>
            <a:r>
              <a:rPr lang="en-US" dirty="0"/>
              <a:t> Surgeons </a:t>
            </a:r>
          </a:p>
        </p:txBody>
      </p:sp>
    </p:spTree>
    <p:extLst>
      <p:ext uri="{BB962C8B-B14F-4D97-AF65-F5344CB8AC3E}">
        <p14:creationId xmlns:p14="http://schemas.microsoft.com/office/powerpoint/2010/main" val="803862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E1BAEC-E88C-4622-A302-A87EF2BF6E4A}" type="datetime1">
              <a:rPr lang="en-US" smtClean="0"/>
              <a:pPr/>
              <a:t>11/25/2019</a:t>
            </a:fld>
            <a:endParaRPr lang="en-US"/>
          </a:p>
        </p:txBody>
      </p:sp>
      <p:sp>
        <p:nvSpPr>
          <p:cNvPr id="6" name="Footer Placeholder 5"/>
          <p:cNvSpPr>
            <a:spLocks noGrp="1"/>
          </p:cNvSpPr>
          <p:nvPr>
            <p:ph type="ftr" sz="quarter" idx="11"/>
          </p:nvPr>
        </p:nvSpPr>
        <p:spPr/>
        <p:txBody>
          <a:bodyPr/>
          <a:lstStyle/>
          <a:p>
            <a:r>
              <a:rPr lang="en-US"/>
              <a:t>Copyright © 2009 Wolters Kluwer. Published by Lippincott Williams &amp; Wilkins.</a:t>
            </a:r>
          </a:p>
        </p:txBody>
      </p:sp>
      <p:sp>
        <p:nvSpPr>
          <p:cNvPr id="7" name="Slide Number Placeholder 6"/>
          <p:cNvSpPr>
            <a:spLocks noGrp="1"/>
          </p:cNvSpPr>
          <p:nvPr>
            <p:ph type="sldNum" sz="quarter" idx="12"/>
          </p:nvPr>
        </p:nvSpPr>
        <p:spPr/>
        <p:txBody>
          <a:bodyPr/>
          <a:lstStyle/>
          <a:p>
            <a:fld id="{27A13296-8103-46F4-BA41-F532E14F2100}" type="slidenum">
              <a:rPr lang="en-US" smtClean="0"/>
              <a:pPr/>
              <a:t>‹#›</a:t>
            </a:fld>
            <a:endParaRPr lang="en-US"/>
          </a:p>
        </p:txBody>
      </p:sp>
    </p:spTree>
    <p:extLst>
      <p:ext uri="{BB962C8B-B14F-4D97-AF65-F5344CB8AC3E}">
        <p14:creationId xmlns:p14="http://schemas.microsoft.com/office/powerpoint/2010/main" val="2409477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70133"/>
            <a:ext cx="10972800" cy="338328"/>
          </a:xfrm>
        </p:spPr>
        <p:txBody>
          <a:bodyPr anchor="b">
            <a:normAutofit/>
          </a:bodyPr>
          <a:lstStyle>
            <a:lvl1pPr algn="ctr">
              <a:defRPr sz="1800" b="1"/>
            </a:lvl1pPr>
          </a:lstStyle>
          <a:p>
            <a:r>
              <a:rPr lang="en-US" dirty="0"/>
              <a:t>Click to edit Master title style</a:t>
            </a:r>
          </a:p>
        </p:txBody>
      </p:sp>
      <p:sp>
        <p:nvSpPr>
          <p:cNvPr id="3" name="Picture Placeholder 2"/>
          <p:cNvSpPr>
            <a:spLocks noGrp="1"/>
          </p:cNvSpPr>
          <p:nvPr>
            <p:ph type="pic" idx="1"/>
          </p:nvPr>
        </p:nvSpPr>
        <p:spPr>
          <a:xfrm>
            <a:off x="609600" y="541713"/>
            <a:ext cx="7620000" cy="5715000"/>
          </a:xfrm>
          <a:ln>
            <a:solidFill>
              <a:schemeClr val="tx1">
                <a:lumMod val="50000"/>
                <a:lumOff val="50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31200" y="2438400"/>
            <a:ext cx="3251200" cy="3812703"/>
          </a:xfrm>
        </p:spPr>
        <p:txBody>
          <a:bodyPr anchor="b" anchorCtr="0">
            <a:normAutofit/>
          </a:bodyPr>
          <a:lstStyle>
            <a:lvl1pPr marL="0" indent="0">
              <a:buNone/>
              <a:defRPr sz="1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a:xfrm>
            <a:off x="3556000" y="6356351"/>
            <a:ext cx="7518400" cy="365125"/>
          </a:xfrm>
        </p:spPr>
        <p:txBody>
          <a:bodyPr/>
          <a:lstStyle>
            <a:lvl1pPr>
              <a:defRPr sz="900"/>
            </a:lvl1pPr>
          </a:lstStyle>
          <a:p>
            <a:r>
              <a:rPr lang="en-US" dirty="0"/>
              <a:t>Copyright © 2009 </a:t>
            </a:r>
            <a:r>
              <a:rPr lang="en-US" dirty="0" err="1"/>
              <a:t>Wolters</a:t>
            </a:r>
            <a:r>
              <a:rPr lang="en-US" dirty="0"/>
              <a:t> </a:t>
            </a:r>
            <a:r>
              <a:rPr lang="en-US" dirty="0" err="1"/>
              <a:t>Kluwer</a:t>
            </a:r>
            <a:r>
              <a:rPr lang="en-US" dirty="0"/>
              <a:t>. Published by Lippincott Williams &amp; Wilkins.</a:t>
            </a:r>
          </a:p>
        </p:txBody>
      </p:sp>
      <p:sp>
        <p:nvSpPr>
          <p:cNvPr id="7" name="Slide Number Placeholder 6"/>
          <p:cNvSpPr>
            <a:spLocks noGrp="1"/>
          </p:cNvSpPr>
          <p:nvPr>
            <p:ph type="sldNum" sz="quarter" idx="12"/>
          </p:nvPr>
        </p:nvSpPr>
        <p:spPr>
          <a:xfrm>
            <a:off x="11074400" y="6356351"/>
            <a:ext cx="508000" cy="365125"/>
          </a:xfrm>
        </p:spPr>
        <p:txBody>
          <a:bodyPr/>
          <a:lstStyle>
            <a:lvl1pPr>
              <a:defRPr sz="900"/>
            </a:lvl1pPr>
          </a:lstStyle>
          <a:p>
            <a:fld id="{27A13296-8103-46F4-BA41-F532E14F2100}" type="slidenum">
              <a:rPr lang="en-US" smtClean="0"/>
              <a:pPr/>
              <a:t>‹#›</a:t>
            </a:fld>
            <a:endParaRPr lang="en-US" dirty="0"/>
          </a:p>
        </p:txBody>
      </p:sp>
      <p:sp>
        <p:nvSpPr>
          <p:cNvPr id="9" name="Text Placeholder 3"/>
          <p:cNvSpPr>
            <a:spLocks noGrp="1"/>
          </p:cNvSpPr>
          <p:nvPr>
            <p:ph type="body" sz="half" idx="13"/>
          </p:nvPr>
        </p:nvSpPr>
        <p:spPr>
          <a:xfrm>
            <a:off x="8331200" y="550652"/>
            <a:ext cx="3251200" cy="1831502"/>
          </a:xfrm>
        </p:spPr>
        <p:txBody>
          <a:bodyPr>
            <a:normAutofit/>
          </a:bodyPr>
          <a:lstStyle>
            <a:lvl1pPr marL="0" indent="0">
              <a:buNone/>
              <a:defRPr sz="1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101" y="6324600"/>
            <a:ext cx="1663700" cy="304800"/>
          </a:xfrm>
          <a:prstGeom prst="rect">
            <a:avLst/>
          </a:prstGeom>
        </p:spPr>
      </p:pic>
    </p:spTree>
    <p:extLst>
      <p:ext uri="{BB962C8B-B14F-4D97-AF65-F5344CB8AC3E}">
        <p14:creationId xmlns:p14="http://schemas.microsoft.com/office/powerpoint/2010/main" val="2297407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E5A7B3-3010-4D23-917E-4756377F86A1}" type="datetime1">
              <a:rPr lang="en-US" smtClean="0"/>
              <a:pPr/>
              <a:t>11/25/2019</a:t>
            </a:fld>
            <a:endParaRPr lang="en-US"/>
          </a:p>
        </p:txBody>
      </p:sp>
      <p:sp>
        <p:nvSpPr>
          <p:cNvPr id="5" name="Footer Placeholder 4"/>
          <p:cNvSpPr>
            <a:spLocks noGrp="1"/>
          </p:cNvSpPr>
          <p:nvPr>
            <p:ph type="ftr" sz="quarter" idx="11"/>
          </p:nvPr>
        </p:nvSpPr>
        <p:spPr/>
        <p:txBody>
          <a:bodyPr/>
          <a:lstStyle/>
          <a:p>
            <a:r>
              <a:rPr lang="en-US"/>
              <a:t>Copyright © 2009 Wolters Kluwer. Published by Lippincott Williams &amp; Wilkins.</a:t>
            </a:r>
          </a:p>
        </p:txBody>
      </p:sp>
      <p:sp>
        <p:nvSpPr>
          <p:cNvPr id="6" name="Slide Number Placeholder 5"/>
          <p:cNvSpPr>
            <a:spLocks noGrp="1"/>
          </p:cNvSpPr>
          <p:nvPr>
            <p:ph type="sldNum" sz="quarter" idx="12"/>
          </p:nvPr>
        </p:nvSpPr>
        <p:spPr/>
        <p:txBody>
          <a:bodyPr/>
          <a:lstStyle/>
          <a:p>
            <a:fld id="{27A13296-8103-46F4-BA41-F532E14F2100}" type="slidenum">
              <a:rPr lang="en-US" smtClean="0"/>
              <a:pPr/>
              <a:t>‹#›</a:t>
            </a:fld>
            <a:endParaRPr lang="en-US"/>
          </a:p>
        </p:txBody>
      </p:sp>
    </p:spTree>
    <p:extLst>
      <p:ext uri="{BB962C8B-B14F-4D97-AF65-F5344CB8AC3E}">
        <p14:creationId xmlns:p14="http://schemas.microsoft.com/office/powerpoint/2010/main" val="1044812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23B8F3-7BAD-41C0-8DBA-25DE1AB5911A}" type="datetime1">
              <a:rPr lang="en-US" smtClean="0"/>
              <a:pPr/>
              <a:t>11/25/2019</a:t>
            </a:fld>
            <a:endParaRPr lang="en-US"/>
          </a:p>
        </p:txBody>
      </p:sp>
      <p:sp>
        <p:nvSpPr>
          <p:cNvPr id="5" name="Footer Placeholder 4"/>
          <p:cNvSpPr>
            <a:spLocks noGrp="1"/>
          </p:cNvSpPr>
          <p:nvPr>
            <p:ph type="ftr" sz="quarter" idx="11"/>
          </p:nvPr>
        </p:nvSpPr>
        <p:spPr/>
        <p:txBody>
          <a:bodyPr/>
          <a:lstStyle/>
          <a:p>
            <a:r>
              <a:rPr lang="en-US"/>
              <a:t>Copyright © 2009 Wolters Kluwer. Published by Lippincott Williams &amp; Wilkins.</a:t>
            </a:r>
          </a:p>
        </p:txBody>
      </p:sp>
      <p:sp>
        <p:nvSpPr>
          <p:cNvPr id="6" name="Slide Number Placeholder 5"/>
          <p:cNvSpPr>
            <a:spLocks noGrp="1"/>
          </p:cNvSpPr>
          <p:nvPr>
            <p:ph type="sldNum" sz="quarter" idx="12"/>
          </p:nvPr>
        </p:nvSpPr>
        <p:spPr/>
        <p:txBody>
          <a:bodyPr/>
          <a:lstStyle/>
          <a:p>
            <a:fld id="{27A13296-8103-46F4-BA41-F532E14F2100}" type="slidenum">
              <a:rPr lang="en-US" smtClean="0"/>
              <a:pPr/>
              <a:t>‹#›</a:t>
            </a:fld>
            <a:endParaRPr lang="en-US"/>
          </a:p>
        </p:txBody>
      </p:sp>
    </p:spTree>
    <p:extLst>
      <p:ext uri="{BB962C8B-B14F-4D97-AF65-F5344CB8AC3E}">
        <p14:creationId xmlns:p14="http://schemas.microsoft.com/office/powerpoint/2010/main" val="3958340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319783"/>
            <a:ext cx="10515600" cy="2852737"/>
          </a:xfrm>
        </p:spPr>
        <p:txBody>
          <a:bodyPr anchor="b"/>
          <a:lstStyle>
            <a:lvl1pPr>
              <a:defRPr sz="4500">
                <a:latin typeface="+mn-lt"/>
              </a:defRPr>
            </a:lvl1pPr>
          </a:lstStyle>
          <a:p>
            <a:r>
              <a:rPr lang="en-US" dirty="0"/>
              <a:t>Click to edit Master title style</a:t>
            </a:r>
          </a:p>
        </p:txBody>
      </p:sp>
      <p:sp>
        <p:nvSpPr>
          <p:cNvPr id="3" name="Text Placeholder 2"/>
          <p:cNvSpPr>
            <a:spLocks noGrp="1"/>
          </p:cNvSpPr>
          <p:nvPr>
            <p:ph type="body" idx="1"/>
          </p:nvPr>
        </p:nvSpPr>
        <p:spPr>
          <a:xfrm>
            <a:off x="838200" y="4199508"/>
            <a:ext cx="105156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61E090-4449-444F-A3AE-09CA000D97B1}" type="datetime1">
              <a:rPr lang="en-US" smtClean="0"/>
              <a:t>11/25/2019</a:t>
            </a:fld>
            <a:endParaRPr lang="en-US"/>
          </a:p>
        </p:txBody>
      </p:sp>
      <p:sp>
        <p:nvSpPr>
          <p:cNvPr id="5" name="Footer Placeholder 4"/>
          <p:cNvSpPr>
            <a:spLocks noGrp="1"/>
          </p:cNvSpPr>
          <p:nvPr>
            <p:ph type="ftr" sz="quarter" idx="11"/>
          </p:nvPr>
        </p:nvSpPr>
        <p:spPr/>
        <p:txBody>
          <a:bodyPr/>
          <a:lstStyle/>
          <a:p>
            <a:r>
              <a:rPr lang="en-US"/>
              <a:t>© 2018 American Academy of Orthopaedic Surgeons </a:t>
            </a:r>
          </a:p>
        </p:txBody>
      </p:sp>
      <p:sp>
        <p:nvSpPr>
          <p:cNvPr id="6" name="Slide Number Placeholder 5"/>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334970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914410"/>
            <a:ext cx="5181600" cy="47096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914410"/>
            <a:ext cx="5181600" cy="470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6CA99B-6031-4805-8DD1-06D0E3F83D88}" type="datetime1">
              <a:rPr lang="en-US" smtClean="0"/>
              <a:t>11/25/2019</a:t>
            </a:fld>
            <a:endParaRPr lang="en-US"/>
          </a:p>
        </p:txBody>
      </p:sp>
      <p:sp>
        <p:nvSpPr>
          <p:cNvPr id="6" name="Footer Placeholder 5"/>
          <p:cNvSpPr>
            <a:spLocks noGrp="1"/>
          </p:cNvSpPr>
          <p:nvPr>
            <p:ph type="ftr" sz="quarter" idx="11"/>
          </p:nvPr>
        </p:nvSpPr>
        <p:spPr/>
        <p:txBody>
          <a:bodyPr/>
          <a:lstStyle/>
          <a:p>
            <a:r>
              <a:rPr lang="en-US"/>
              <a:t>© 2018 American Academy of Orthopaedic Surgeons </a:t>
            </a:r>
          </a:p>
        </p:txBody>
      </p:sp>
      <p:sp>
        <p:nvSpPr>
          <p:cNvPr id="7" name="Slide Number Placeholder 6"/>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309262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11125200" cy="685800"/>
          </a:xfrm>
        </p:spPr>
        <p:txBody>
          <a:bodyPr/>
          <a:lstStyle/>
          <a:p>
            <a:r>
              <a:rPr lang="en-US"/>
              <a:t>Click to edit Master title style</a:t>
            </a:r>
          </a:p>
        </p:txBody>
      </p:sp>
      <p:sp>
        <p:nvSpPr>
          <p:cNvPr id="3" name="Text Placeholder 2"/>
          <p:cNvSpPr>
            <a:spLocks noGrp="1"/>
          </p:cNvSpPr>
          <p:nvPr>
            <p:ph type="body" idx="1"/>
          </p:nvPr>
        </p:nvSpPr>
        <p:spPr>
          <a:xfrm>
            <a:off x="839789" y="914400"/>
            <a:ext cx="5157787" cy="823912"/>
          </a:xfrm>
        </p:spPr>
        <p:txBody>
          <a:bodyPr anchor="b">
            <a:normAutofit/>
          </a:bodyPr>
          <a:lstStyle>
            <a:lvl1pPr marL="0" indent="0">
              <a:buNone/>
              <a:defRPr sz="2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1751124"/>
            <a:ext cx="5157787"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914400"/>
            <a:ext cx="5183188" cy="823912"/>
          </a:xfrm>
        </p:spPr>
        <p:txBody>
          <a:bodyPr anchor="b">
            <a:normAutofit/>
          </a:bodyPr>
          <a:lstStyle>
            <a:lvl1pPr marL="0" indent="0">
              <a:buNone/>
              <a:defRPr sz="2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1751124"/>
            <a:ext cx="5183188"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C20FFB-687A-4EC9-BC63-DE368B15247E}" type="datetime1">
              <a:rPr lang="en-US" smtClean="0"/>
              <a:t>11/25/2019</a:t>
            </a:fld>
            <a:endParaRPr lang="en-US"/>
          </a:p>
        </p:txBody>
      </p:sp>
      <p:sp>
        <p:nvSpPr>
          <p:cNvPr id="8" name="Footer Placeholder 7"/>
          <p:cNvSpPr>
            <a:spLocks noGrp="1"/>
          </p:cNvSpPr>
          <p:nvPr>
            <p:ph type="ftr" sz="quarter" idx="11"/>
          </p:nvPr>
        </p:nvSpPr>
        <p:spPr/>
        <p:txBody>
          <a:bodyPr/>
          <a:lstStyle/>
          <a:p>
            <a:r>
              <a:rPr lang="en-US"/>
              <a:t>© 2018 American Academy of Orthopaedic Surgeons </a:t>
            </a:r>
          </a:p>
        </p:txBody>
      </p:sp>
      <p:sp>
        <p:nvSpPr>
          <p:cNvPr id="9" name="Slide Number Placeholder 8"/>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154521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Re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11125200" cy="685800"/>
          </a:xfrm>
        </p:spPr>
        <p:txBody>
          <a:bodyPr/>
          <a:lstStyle/>
          <a:p>
            <a:r>
              <a:rPr lang="en-US"/>
              <a:t>Click to edit Master title style</a:t>
            </a:r>
          </a:p>
        </p:txBody>
      </p:sp>
      <p:sp>
        <p:nvSpPr>
          <p:cNvPr id="3" name="Text Placeholder 2"/>
          <p:cNvSpPr>
            <a:spLocks noGrp="1"/>
          </p:cNvSpPr>
          <p:nvPr>
            <p:ph type="body" idx="1"/>
          </p:nvPr>
        </p:nvSpPr>
        <p:spPr>
          <a:xfrm>
            <a:off x="839789" y="914400"/>
            <a:ext cx="5157787" cy="823912"/>
          </a:xfrm>
        </p:spPr>
        <p:txBody>
          <a:bodyPr anchor="b">
            <a:normAutofit/>
          </a:bodyPr>
          <a:lstStyle>
            <a:lvl1pPr marL="0" indent="0">
              <a:buNone/>
              <a:defRPr sz="2800" b="1">
                <a:solidFill>
                  <a:srgbClr val="C00000"/>
                </a:solidFill>
              </a:defRPr>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1751124"/>
            <a:ext cx="5157787"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914400"/>
            <a:ext cx="5183188" cy="823912"/>
          </a:xfrm>
        </p:spPr>
        <p:txBody>
          <a:bodyPr anchor="b">
            <a:normAutofit/>
          </a:bodyPr>
          <a:lstStyle>
            <a:lvl1pPr marL="0" indent="0">
              <a:buNone/>
              <a:defRPr sz="2800" b="1">
                <a:solidFill>
                  <a:srgbClr val="C00000"/>
                </a:solidFill>
              </a:defRPr>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1751124"/>
            <a:ext cx="5183188"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D85147-2C7B-4332-A523-5ADE25D456D2}" type="datetime1">
              <a:rPr lang="en-US" smtClean="0"/>
              <a:t>11/25/2019</a:t>
            </a:fld>
            <a:endParaRPr lang="en-US"/>
          </a:p>
        </p:txBody>
      </p:sp>
      <p:sp>
        <p:nvSpPr>
          <p:cNvPr id="8" name="Footer Placeholder 7"/>
          <p:cNvSpPr>
            <a:spLocks noGrp="1"/>
          </p:cNvSpPr>
          <p:nvPr>
            <p:ph type="ftr" sz="quarter" idx="11"/>
          </p:nvPr>
        </p:nvSpPr>
        <p:spPr/>
        <p:txBody>
          <a:bodyPr/>
          <a:lstStyle/>
          <a:p>
            <a:r>
              <a:rPr lang="en-US"/>
              <a:t>© 2018 American Academy of Orthopaedic Surgeons </a:t>
            </a:r>
          </a:p>
        </p:txBody>
      </p:sp>
      <p:sp>
        <p:nvSpPr>
          <p:cNvPr id="9" name="Slide Number Placeholder 8"/>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340625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3314B0-B57D-4648-A1C4-80A583FB1C13}" type="datetime1">
              <a:rPr lang="en-US" smtClean="0"/>
              <a:t>11/25/2019</a:t>
            </a:fld>
            <a:endParaRPr lang="en-US"/>
          </a:p>
        </p:txBody>
      </p:sp>
      <p:sp>
        <p:nvSpPr>
          <p:cNvPr id="4" name="Footer Placeholder 3"/>
          <p:cNvSpPr>
            <a:spLocks noGrp="1"/>
          </p:cNvSpPr>
          <p:nvPr>
            <p:ph type="ftr" sz="quarter" idx="11"/>
          </p:nvPr>
        </p:nvSpPr>
        <p:spPr/>
        <p:txBody>
          <a:bodyPr/>
          <a:lstStyle/>
          <a:p>
            <a:r>
              <a:rPr lang="en-US"/>
              <a:t>© 2018 American Academy of Orthopaedic Surgeons </a:t>
            </a:r>
          </a:p>
        </p:txBody>
      </p:sp>
      <p:sp>
        <p:nvSpPr>
          <p:cNvPr id="5" name="Slide Number Placeholder 4"/>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1926043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70253-5EE3-4288-B8CF-A0A23CDCE209}" type="datetime1">
              <a:rPr lang="en-US" smtClean="0"/>
              <a:t>11/25/2019</a:t>
            </a:fld>
            <a:endParaRPr lang="en-US"/>
          </a:p>
        </p:txBody>
      </p:sp>
      <p:sp>
        <p:nvSpPr>
          <p:cNvPr id="3" name="Footer Placeholder 2"/>
          <p:cNvSpPr>
            <a:spLocks noGrp="1"/>
          </p:cNvSpPr>
          <p:nvPr>
            <p:ph type="ftr" sz="quarter" idx="11"/>
          </p:nvPr>
        </p:nvSpPr>
        <p:spPr/>
        <p:txBody>
          <a:bodyPr/>
          <a:lstStyle/>
          <a:p>
            <a:r>
              <a:rPr lang="en-US"/>
              <a:t>© 2018 American Academy of Orthopaedic Surgeons </a:t>
            </a:r>
          </a:p>
        </p:txBody>
      </p:sp>
      <p:sp>
        <p:nvSpPr>
          <p:cNvPr id="4" name="Slide Number Placeholder 3"/>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345618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1097" y="137160"/>
            <a:ext cx="3866683" cy="1600200"/>
          </a:xfrm>
        </p:spPr>
        <p:txBody>
          <a:bodyPr anchor="b">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284496" y="145098"/>
            <a:ext cx="6069304" cy="54038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41097" y="1737360"/>
            <a:ext cx="3866683"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Click to edit Master text styles</a:t>
            </a:r>
          </a:p>
        </p:txBody>
      </p:sp>
      <p:sp>
        <p:nvSpPr>
          <p:cNvPr id="5" name="Date Placeholder 4"/>
          <p:cNvSpPr>
            <a:spLocks noGrp="1"/>
          </p:cNvSpPr>
          <p:nvPr>
            <p:ph type="dt" sz="half" idx="10"/>
          </p:nvPr>
        </p:nvSpPr>
        <p:spPr/>
        <p:txBody>
          <a:bodyPr/>
          <a:lstStyle/>
          <a:p>
            <a:fld id="{DFB9BFA7-2CC2-4CD4-ACC7-9A3C42541C8C}" type="datetime1">
              <a:rPr lang="en-US" smtClean="0"/>
              <a:t>11/25/2019</a:t>
            </a:fld>
            <a:endParaRPr lang="en-US"/>
          </a:p>
        </p:txBody>
      </p:sp>
      <p:sp>
        <p:nvSpPr>
          <p:cNvPr id="6" name="Footer Placeholder 5"/>
          <p:cNvSpPr>
            <a:spLocks noGrp="1"/>
          </p:cNvSpPr>
          <p:nvPr>
            <p:ph type="ftr" sz="quarter" idx="11"/>
          </p:nvPr>
        </p:nvSpPr>
        <p:spPr/>
        <p:txBody>
          <a:bodyPr/>
          <a:lstStyle/>
          <a:p>
            <a:r>
              <a:rPr lang="en-US"/>
              <a:t>© 2018 American Academy of Orthopaedic Surgeons </a:t>
            </a:r>
          </a:p>
        </p:txBody>
      </p:sp>
      <p:sp>
        <p:nvSpPr>
          <p:cNvPr id="7" name="Slide Number Placeholder 6"/>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33471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3347" y="716332"/>
            <a:ext cx="11125200" cy="68579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13347" y="1618937"/>
            <a:ext cx="10515600" cy="4179831"/>
          </a:xfrm>
          <a:prstGeom prst="rect">
            <a:avLst/>
          </a:prstGeom>
          <a:ln>
            <a:noFill/>
          </a:ln>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124636" y="6356360"/>
            <a:ext cx="145676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C08F2A7-0DC5-46E7-A7E6-1B74E4B731CA}" type="datetime1">
              <a:rPr lang="en-US" smtClean="0"/>
              <a:t>11/25/2019</a:t>
            </a:fld>
            <a:endParaRPr lang="en-US"/>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 2018 American Academy of Orthopaedic Surgeons </a:t>
            </a:r>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58ED00-BC3A-412B-ABCC-52E7534B15F3}" type="slidenum">
              <a:rPr lang="en-US" smtClean="0"/>
              <a:t>‹#›</a:t>
            </a:fld>
            <a:endParaRPr lang="en-US"/>
          </a:p>
        </p:txBody>
      </p:sp>
    </p:spTree>
    <p:extLst>
      <p:ext uri="{BB962C8B-B14F-4D97-AF65-F5344CB8AC3E}">
        <p14:creationId xmlns:p14="http://schemas.microsoft.com/office/powerpoint/2010/main" val="257043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98468-0C38-4028-A144-7F51E7C2A6EF}" type="datetime1">
              <a:rPr lang="en-US" smtClean="0"/>
              <a:pPr/>
              <a:t>11/25/2019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 2009 Wolters Kluwer. Published by Lippincott Williams &amp; Wilkins.</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13296-8103-46F4-BA41-F532E14F2100}" type="slidenum">
              <a:rPr lang="en-US" smtClean="0"/>
              <a:pPr/>
              <a:t>‹#›</a:t>
            </a:fld>
            <a:endParaRPr lang="en-US"/>
          </a:p>
        </p:txBody>
      </p:sp>
    </p:spTree>
    <p:extLst>
      <p:ext uri="{BB962C8B-B14F-4D97-AF65-F5344CB8AC3E}">
        <p14:creationId xmlns:p14="http://schemas.microsoft.com/office/powerpoint/2010/main" val="29098939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lilleskvat.blogspot.com/2013/04/mi-exclusion-se-contagia.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pixabay.com/en/books-library-education-literature-76842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proswrite.com/2012/06/28/the-video-tutorial-on-persuasive-prose/" TargetMode="Externa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research.northumbria.ac.uk/support/2013/10/24/become-a-national-institute-of-health-services-research-nihr-review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hyperlink" Target="http://www.mujeresdeempresa.com/el-arte-de-preguntar-para-obtener-un-si/"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s://miblog56.wordpress.com/category/ccnn/la-energi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pngimg.com/download/1159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www.pngall.com/goal-png/download/22537"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journals.lww.com/jaaos/pages/currenttoc.aspx"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journals.lww.com/jaaos/Fulltext/2019/08150/AAOS_Systematic_Review__Management_of_Surgical.6.aspx" TargetMode="External"/><Relationship Id="rId2" Type="http://schemas.openxmlformats.org/officeDocument/2006/relationships/image" Target="../media/image30.jpg"/><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journals.lww.com/jaaos/Fulltext/2019/08150/AAOS_Systematic_Review__Management_of_Surgical.6.aspx" TargetMode="External"/><Relationship Id="rId2" Type="http://schemas.openxmlformats.org/officeDocument/2006/relationships/image" Target="../media/image31.jpg"/><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creativecommons.org/licenses/by-nc-nd/3.0/" TargetMode="External"/><Relationship Id="rId4" Type="http://schemas.openxmlformats.org/officeDocument/2006/relationships/hyperlink" Target="http://jowritestheblog.blogspot.com/2012/04/crafty-time-dictionary-art_8.html"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journals.lww.com/jaaos/Fulltext/2019/08150/AAOS_Systematic_Review__Management_of_Surgical.6.aspx" TargetMode="External"/><Relationship Id="rId2" Type="http://schemas.openxmlformats.org/officeDocument/2006/relationships/image" Target="../media/image32.jpg"/><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journals.lww.com/jaaos/Fulltext/2019/08150/AAOS_Systematic_Review__Management_of_Surgical.6.aspx" TargetMode="External"/><Relationship Id="rId2" Type="http://schemas.openxmlformats.org/officeDocument/2006/relationships/image" Target="../media/image33.jpg"/><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8.xml"/><Relationship Id="rId4" Type="http://schemas.openxmlformats.org/officeDocument/2006/relationships/hyperlink" Target="http://www.orthoguidelines.org/"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7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www.orthoguidelines.org/" TargetMode="External"/><Relationship Id="rId4" Type="http://schemas.openxmlformats.org/officeDocument/2006/relationships/image" Target="../media/image4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2816" y="3340346"/>
            <a:ext cx="10782300" cy="1326801"/>
          </a:xfrm>
          <a:effectLst>
            <a:outerShdw blurRad="50800" dist="38100" algn="l" rotWithShape="0">
              <a:prstClr val="black">
                <a:alpha val="40000"/>
              </a:prstClr>
            </a:outerShdw>
          </a:effectLst>
        </p:spPr>
        <p:txBody>
          <a:bodyPr>
            <a:normAutofit fontScale="90000"/>
          </a:bodyPr>
          <a:lstStyle/>
          <a:p>
            <a:br>
              <a:rPr lang="en-US" sz="4000" dirty="0"/>
            </a:br>
            <a:r>
              <a:rPr lang="en-US" sz="4900" b="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Management</a:t>
            </a:r>
            <a:r>
              <a:rPr lang="en-US" sz="4900" b="0" dirty="0">
                <a:ln w="0"/>
                <a:solidFill>
                  <a:schemeClr val="tx1"/>
                </a:solidFill>
                <a:effectLst>
                  <a:outerShdw blurRad="38100" dist="19050" dir="2700000" algn="tl" rotWithShape="0">
                    <a:schemeClr val="dk1">
                      <a:alpha val="40000"/>
                    </a:schemeClr>
                  </a:outerShdw>
                </a:effectLst>
                <a:latin typeface="+mn-lt"/>
              </a:rPr>
              <a:t> of Surgical Site Infections: Evidence-Based Systematic Literature Review</a:t>
            </a:r>
            <a:endParaRPr lang="en-US" sz="4900" dirty="0">
              <a:latin typeface="+mn-lt"/>
            </a:endParaRPr>
          </a:p>
        </p:txBody>
      </p:sp>
      <p:sp>
        <p:nvSpPr>
          <p:cNvPr id="3" name="Subtitle 2"/>
          <p:cNvSpPr>
            <a:spLocks noGrp="1"/>
          </p:cNvSpPr>
          <p:nvPr>
            <p:ph type="subTitle" idx="1"/>
          </p:nvPr>
        </p:nvSpPr>
        <p:spPr>
          <a:xfrm>
            <a:off x="437103" y="4880233"/>
            <a:ext cx="11317793" cy="790463"/>
          </a:xfrm>
        </p:spPr>
        <p:txBody>
          <a:bodyPr>
            <a:noAutofit/>
          </a:bodyPr>
          <a:lstStyle/>
          <a:p>
            <a:pPr>
              <a:lnSpc>
                <a:spcPct val="100000"/>
              </a:lnSpc>
            </a:pPr>
            <a:r>
              <a:rPr lang="en-US" dirty="0">
                <a:solidFill>
                  <a:schemeClr val="tx1"/>
                </a:solidFill>
              </a:rPr>
              <a:t>Adopted by the American Academy of </a:t>
            </a:r>
            <a:r>
              <a:rPr lang="en-US" dirty="0" err="1">
                <a:solidFill>
                  <a:schemeClr val="tx1"/>
                </a:solidFill>
              </a:rPr>
              <a:t>Orthopaedic</a:t>
            </a:r>
            <a:r>
              <a:rPr lang="en-US" dirty="0">
                <a:solidFill>
                  <a:schemeClr val="tx1"/>
                </a:solidFill>
              </a:rPr>
              <a:t> Surgeons (AAOS) Board of Directors</a:t>
            </a:r>
          </a:p>
          <a:p>
            <a:r>
              <a:rPr lang="en-US" dirty="0">
                <a:solidFill>
                  <a:schemeClr val="tx1"/>
                </a:solidFill>
              </a:rPr>
              <a:t> June 9, 2018</a:t>
            </a:r>
          </a:p>
        </p:txBody>
      </p:sp>
    </p:spTree>
    <p:extLst>
      <p:ext uri="{BB962C8B-B14F-4D97-AF65-F5344CB8AC3E}">
        <p14:creationId xmlns:p14="http://schemas.microsoft.com/office/powerpoint/2010/main" val="32293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30F8B46-07A0-413F-B185-F0C2954BE033}"/>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16CCA10D-CC44-48A3-94F1-2BFA7FDD0146}"/>
              </a:ext>
            </a:extLst>
          </p:cNvPr>
          <p:cNvSpPr txBox="1">
            <a:spLocks/>
          </p:cNvSpPr>
          <p:nvPr/>
        </p:nvSpPr>
        <p:spPr>
          <a:xfrm>
            <a:off x="513080" y="821838"/>
            <a:ext cx="11125200"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Inclusion/Exclusion</a:t>
            </a:r>
          </a:p>
          <a:p>
            <a:r>
              <a:rPr lang="en-US" b="0" dirty="0">
                <a:effectLst>
                  <a:outerShdw blurRad="38100" dist="38100" dir="2700000" algn="tl">
                    <a:srgbClr val="000000">
                      <a:alpha val="43137"/>
                    </a:srgbClr>
                  </a:outerShdw>
                </a:effectLst>
              </a:rPr>
              <a:t>Criteria</a:t>
            </a:r>
          </a:p>
        </p:txBody>
      </p:sp>
      <p:sp>
        <p:nvSpPr>
          <p:cNvPr id="2" name="TextBox 1">
            <a:extLst>
              <a:ext uri="{FF2B5EF4-FFF2-40B4-BE49-F238E27FC236}">
                <a16:creationId xmlns:a16="http://schemas.microsoft.com/office/drawing/2014/main" id="{D11685DC-A8AF-4532-A700-A1F25529B6AB}"/>
              </a:ext>
            </a:extLst>
          </p:cNvPr>
          <p:cNvSpPr txBox="1"/>
          <p:nvPr/>
        </p:nvSpPr>
        <p:spPr>
          <a:xfrm>
            <a:off x="533091" y="2137688"/>
            <a:ext cx="4255589" cy="2015936"/>
          </a:xfrm>
          <a:prstGeom prst="rect">
            <a:avLst/>
          </a:prstGeom>
          <a:noFill/>
        </p:spPr>
        <p:txBody>
          <a:bodyPr wrap="none" rtlCol="0">
            <a:spAutoFit/>
          </a:bodyPr>
          <a:lstStyle/>
          <a:p>
            <a:pPr>
              <a:spcAft>
                <a:spcPts val="600"/>
              </a:spcAft>
            </a:pPr>
            <a:r>
              <a:rPr lang="en-US" sz="2200" b="1" dirty="0">
                <a:solidFill>
                  <a:schemeClr val="accent6"/>
                </a:solidFill>
              </a:rPr>
              <a:t>Standard inclusion criteria include</a:t>
            </a:r>
            <a:r>
              <a:rPr lang="en-US" sz="2200" dirty="0">
                <a:solidFill>
                  <a:schemeClr val="accent6"/>
                </a:solidFill>
              </a:rPr>
              <a:t>:</a:t>
            </a:r>
          </a:p>
          <a:p>
            <a:pPr marL="457200" lvl="0" indent="-457200">
              <a:buFont typeface="Wingdings" panose="05000000000000000000" pitchFamily="2" charset="2"/>
              <a:buChar char="§"/>
              <a:defRPr/>
            </a:pPr>
            <a:r>
              <a:rPr lang="en-US" sz="2000" dirty="0"/>
              <a:t>Must study humans</a:t>
            </a:r>
          </a:p>
          <a:p>
            <a:pPr marL="457200" lvl="0" indent="-457200">
              <a:buFont typeface="Wingdings" panose="05000000000000000000" pitchFamily="2" charset="2"/>
              <a:buChar char="§"/>
              <a:defRPr/>
            </a:pPr>
            <a:r>
              <a:rPr lang="en-US" sz="2000" dirty="0"/>
              <a:t>Must be published in English</a:t>
            </a:r>
          </a:p>
          <a:p>
            <a:pPr marL="457200" lvl="0" indent="-457200">
              <a:buFont typeface="Wingdings" panose="05000000000000000000" pitchFamily="2" charset="2"/>
              <a:buChar char="§"/>
              <a:defRPr/>
            </a:pPr>
            <a:r>
              <a:rPr lang="en-US" sz="2000" dirty="0"/>
              <a:t>Must be published in or after 1966</a:t>
            </a:r>
          </a:p>
          <a:p>
            <a:pPr marL="457200" lvl="0" indent="-457200">
              <a:buFont typeface="Wingdings" panose="05000000000000000000" pitchFamily="2" charset="2"/>
              <a:buChar char="§"/>
              <a:defRPr/>
            </a:pPr>
            <a:r>
              <a:rPr lang="en-US" sz="2000" dirty="0"/>
              <a:t>Can not be performed on cadavers</a:t>
            </a:r>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3F8D2957-1A08-42A2-AFE2-CC1AD885D321}"/>
              </a:ext>
            </a:extLst>
          </p:cNvPr>
          <p:cNvSpPr txBox="1"/>
          <p:nvPr/>
        </p:nvSpPr>
        <p:spPr>
          <a:xfrm>
            <a:off x="533091" y="4047683"/>
            <a:ext cx="4440850" cy="707886"/>
          </a:xfrm>
          <a:prstGeom prst="rect">
            <a:avLst/>
          </a:prstGeom>
          <a:noFill/>
        </p:spPr>
        <p:txBody>
          <a:bodyPr wrap="square" rtlCol="0">
            <a:spAutoFit/>
          </a:bodyPr>
          <a:lstStyle/>
          <a:p>
            <a:r>
              <a:rPr lang="en-US" sz="2000" dirty="0"/>
              <a:t>Work group members define additional exclusion criteria based on PICO question</a:t>
            </a:r>
          </a:p>
        </p:txBody>
      </p:sp>
      <p:sp>
        <p:nvSpPr>
          <p:cNvPr id="6" name="Rectangle 5">
            <a:extLst>
              <a:ext uri="{FF2B5EF4-FFF2-40B4-BE49-F238E27FC236}">
                <a16:creationId xmlns:a16="http://schemas.microsoft.com/office/drawing/2014/main" id="{5CB17533-6673-4FE9-8C10-EFA10F779E3C}"/>
              </a:ext>
            </a:extLst>
          </p:cNvPr>
          <p:cNvSpPr/>
          <p:nvPr/>
        </p:nvSpPr>
        <p:spPr>
          <a:xfrm>
            <a:off x="26033951" y="3622159"/>
            <a:ext cx="1792798" cy="369332"/>
          </a:xfrm>
          <a:prstGeom prst="rect">
            <a:avLst/>
          </a:prstGeom>
        </p:spPr>
        <p:txBody>
          <a:bodyPr wrap="none">
            <a:spAutoFit/>
          </a:bodyPr>
          <a:lstStyle/>
          <a:p>
            <a:r>
              <a:rPr lang="en-US" dirty="0"/>
              <a:t>Exclusion Criteria</a:t>
            </a:r>
          </a:p>
        </p:txBody>
      </p:sp>
      <p:pic>
        <p:nvPicPr>
          <p:cNvPr id="9" name="Picture 8" descr="A picture containing LEGO, sky, indoor, toy&#10;&#10;Description generated with high confidence">
            <a:extLst>
              <a:ext uri="{FF2B5EF4-FFF2-40B4-BE49-F238E27FC236}">
                <a16:creationId xmlns:a16="http://schemas.microsoft.com/office/drawing/2014/main" id="{0D80C6F2-77D2-4A61-B94F-96FF0FFE8F8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826" r="8822"/>
          <a:stretch/>
        </p:blipFill>
        <p:spPr>
          <a:xfrm>
            <a:off x="5309634" y="935879"/>
            <a:ext cx="6252445" cy="4987401"/>
          </a:xfrm>
          <a:prstGeom prst="rect">
            <a:avLst/>
          </a:prstGeom>
          <a:effectLst>
            <a:softEdge rad="50800"/>
          </a:effectLst>
        </p:spPr>
      </p:pic>
    </p:spTree>
    <p:extLst>
      <p:ext uri="{BB962C8B-B14F-4D97-AF65-F5344CB8AC3E}">
        <p14:creationId xmlns:p14="http://schemas.microsoft.com/office/powerpoint/2010/main" val="126751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F9DDECA-5C46-4B03-B3BA-51777004627C}"/>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DB8C976E-CF33-4D9E-8B90-A4C768357700}"/>
              </a:ext>
            </a:extLst>
          </p:cNvPr>
          <p:cNvSpPr txBox="1">
            <a:spLocks/>
          </p:cNvSpPr>
          <p:nvPr/>
        </p:nvSpPr>
        <p:spPr>
          <a:xfrm>
            <a:off x="486082" y="69391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Literature Searches  </a:t>
            </a:r>
          </a:p>
        </p:txBody>
      </p:sp>
      <p:sp>
        <p:nvSpPr>
          <p:cNvPr id="8" name="Content Placeholder 2">
            <a:extLst>
              <a:ext uri="{FF2B5EF4-FFF2-40B4-BE49-F238E27FC236}">
                <a16:creationId xmlns:a16="http://schemas.microsoft.com/office/drawing/2014/main" id="{B750538F-81F7-43B6-AAD2-4226B50E8B79}"/>
              </a:ext>
            </a:extLst>
          </p:cNvPr>
          <p:cNvSpPr>
            <a:spLocks noGrp="1"/>
          </p:cNvSpPr>
          <p:nvPr>
            <p:ph idx="1"/>
          </p:nvPr>
        </p:nvSpPr>
        <p:spPr>
          <a:xfrm>
            <a:off x="476250" y="1460438"/>
            <a:ext cx="6930390" cy="4854388"/>
          </a:xfrm>
        </p:spPr>
        <p:txBody>
          <a:bodyPr>
            <a:normAutofit fontScale="92500" lnSpcReduction="10000"/>
          </a:bodyPr>
          <a:lstStyle/>
          <a:p>
            <a:pPr marL="0" indent="0">
              <a:lnSpc>
                <a:spcPct val="100000"/>
              </a:lnSpc>
              <a:spcBef>
                <a:spcPts val="0"/>
              </a:spcBef>
              <a:spcAft>
                <a:spcPts val="600"/>
              </a:spcAft>
              <a:buNone/>
            </a:pPr>
            <a:r>
              <a:rPr lang="en-US" sz="2400" dirty="0"/>
              <a:t>Databases used:</a:t>
            </a:r>
          </a:p>
          <a:p>
            <a:pPr marL="937260" lvl="1" indent="-342900">
              <a:lnSpc>
                <a:spcPct val="100000"/>
              </a:lnSpc>
              <a:spcBef>
                <a:spcPts val="0"/>
              </a:spcBef>
              <a:spcAft>
                <a:spcPts val="600"/>
              </a:spcAft>
              <a:buFont typeface="Wingdings" panose="05000000000000000000" pitchFamily="2" charset="2"/>
              <a:buChar char="§"/>
            </a:pPr>
            <a:r>
              <a:rPr lang="en-US" sz="2000" dirty="0"/>
              <a:t>PubMed</a:t>
            </a:r>
          </a:p>
          <a:p>
            <a:pPr marL="937260" lvl="1" indent="-342900">
              <a:lnSpc>
                <a:spcPct val="100000"/>
              </a:lnSpc>
              <a:spcBef>
                <a:spcPts val="0"/>
              </a:spcBef>
              <a:spcAft>
                <a:spcPts val="600"/>
              </a:spcAft>
              <a:buFont typeface="Wingdings" panose="05000000000000000000" pitchFamily="2" charset="2"/>
              <a:buChar char="§"/>
            </a:pPr>
            <a:r>
              <a:rPr lang="en-US" sz="2000" dirty="0"/>
              <a:t>EMBASE (</a:t>
            </a:r>
            <a:r>
              <a:rPr lang="en-US" sz="2000" dirty="0" err="1"/>
              <a:t>Excerpta</a:t>
            </a:r>
            <a:r>
              <a:rPr lang="en-US" sz="2000" dirty="0"/>
              <a:t> </a:t>
            </a:r>
            <a:r>
              <a:rPr lang="en-US" sz="2000" dirty="0" err="1"/>
              <a:t>Medica</a:t>
            </a:r>
            <a:r>
              <a:rPr lang="en-US" sz="2000" dirty="0"/>
              <a:t> </a:t>
            </a:r>
            <a:r>
              <a:rPr lang="en-US" sz="2000" dirty="0" err="1"/>
              <a:t>dataBASE</a:t>
            </a:r>
            <a:r>
              <a:rPr lang="en-US" sz="2000" dirty="0"/>
              <a:t>) </a:t>
            </a:r>
          </a:p>
          <a:p>
            <a:pPr marL="937260" lvl="1" indent="-342900">
              <a:lnSpc>
                <a:spcPct val="100000"/>
              </a:lnSpc>
              <a:spcBef>
                <a:spcPts val="0"/>
              </a:spcBef>
              <a:spcAft>
                <a:spcPts val="600"/>
              </a:spcAft>
              <a:buFont typeface="Wingdings" panose="05000000000000000000" pitchFamily="2" charset="2"/>
              <a:buChar char="§"/>
            </a:pPr>
            <a:r>
              <a:rPr lang="en-US" sz="2000" dirty="0"/>
              <a:t>CINAHL (Cumulative Index of Nursing and Allies Health Literature) </a:t>
            </a:r>
          </a:p>
          <a:p>
            <a:pPr marL="937260" lvl="1" indent="-342900">
              <a:lnSpc>
                <a:spcPct val="100000"/>
              </a:lnSpc>
              <a:spcBef>
                <a:spcPts val="0"/>
              </a:spcBef>
              <a:spcAft>
                <a:spcPts val="1800"/>
              </a:spcAft>
              <a:buFont typeface="Wingdings" panose="05000000000000000000" pitchFamily="2" charset="2"/>
              <a:buChar char="§"/>
            </a:pPr>
            <a:r>
              <a:rPr lang="en-US" sz="2000" dirty="0"/>
              <a:t>Cochrane Central Register of Controlled Trials </a:t>
            </a:r>
          </a:p>
          <a:p>
            <a:pPr marL="0" indent="0">
              <a:lnSpc>
                <a:spcPct val="100000"/>
              </a:lnSpc>
              <a:spcBef>
                <a:spcPts val="0"/>
              </a:spcBef>
              <a:spcAft>
                <a:spcPts val="1800"/>
              </a:spcAft>
              <a:buNone/>
            </a:pPr>
            <a:r>
              <a:rPr lang="en-US" sz="2400" dirty="0"/>
              <a:t>Search using key terms from work group’s PICO questions and inclusion criteria</a:t>
            </a:r>
          </a:p>
          <a:p>
            <a:pPr marL="0" indent="0">
              <a:lnSpc>
                <a:spcPct val="100000"/>
              </a:lnSpc>
              <a:spcBef>
                <a:spcPts val="0"/>
              </a:spcBef>
              <a:spcAft>
                <a:spcPts val="1800"/>
              </a:spcAft>
              <a:buNone/>
            </a:pPr>
            <a:r>
              <a:rPr lang="en-US" sz="2400" dirty="0"/>
              <a:t>Secondary manual search of the bibliographies of all retrieved publications for relevant citations</a:t>
            </a:r>
          </a:p>
          <a:p>
            <a:pPr marL="0" indent="0">
              <a:lnSpc>
                <a:spcPct val="100000"/>
              </a:lnSpc>
              <a:spcBef>
                <a:spcPts val="0"/>
              </a:spcBef>
              <a:spcAft>
                <a:spcPts val="1800"/>
              </a:spcAft>
              <a:buNone/>
            </a:pPr>
            <a:r>
              <a:rPr lang="en-US" sz="2400" dirty="0"/>
              <a:t>Recalled articles evaluated for inclusion based on the study selection criteria</a:t>
            </a:r>
          </a:p>
          <a:p>
            <a:pPr marL="0" indent="0">
              <a:buNone/>
            </a:pPr>
            <a:endParaRPr lang="en-US" sz="2400" dirty="0">
              <a:latin typeface="Open Sans" panose="020B0606030504020204" pitchFamily="34" charset="0"/>
            </a:endParaRPr>
          </a:p>
          <a:p>
            <a:pPr>
              <a:buFont typeface="Wingdings" panose="05000000000000000000" pitchFamily="2" charset="2"/>
              <a:buChar char="Ø"/>
            </a:pPr>
            <a:endParaRPr lang="en-US" sz="2400" dirty="0">
              <a:latin typeface="Open Sans" panose="020B0606030504020204" pitchFamily="34" charset="0"/>
            </a:endParaRPr>
          </a:p>
        </p:txBody>
      </p:sp>
      <p:pic>
        <p:nvPicPr>
          <p:cNvPr id="13" name="Picture 12" descr="A picture containing scene, book, building, shelf&#10;&#10;Description generated with very high confidence">
            <a:extLst>
              <a:ext uri="{FF2B5EF4-FFF2-40B4-BE49-F238E27FC236}">
                <a16:creationId xmlns:a16="http://schemas.microsoft.com/office/drawing/2014/main" id="{0600144C-F92A-4D15-8889-A134763D5FB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06640" y="783771"/>
            <a:ext cx="4301931" cy="5277396"/>
          </a:xfrm>
          <a:prstGeom prst="rect">
            <a:avLst/>
          </a:prstGeom>
          <a:effectLst>
            <a:softEdge rad="292100"/>
          </a:effectLst>
        </p:spPr>
      </p:pic>
    </p:spTree>
    <p:extLst>
      <p:ext uri="{BB962C8B-B14F-4D97-AF65-F5344CB8AC3E}">
        <p14:creationId xmlns:p14="http://schemas.microsoft.com/office/powerpoint/2010/main" val="3306750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6FF04BF-D7ED-41E5-8CCB-1C058E1FB418}"/>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9D1B4227-C1CE-484D-B6F5-4773D84987A5}"/>
              </a:ext>
            </a:extLst>
          </p:cNvPr>
          <p:cNvSpPr txBox="1">
            <a:spLocks/>
          </p:cNvSpPr>
          <p:nvPr/>
        </p:nvSpPr>
        <p:spPr>
          <a:xfrm>
            <a:off x="507051" y="696863"/>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Best Evidence Synthesis </a:t>
            </a:r>
          </a:p>
        </p:txBody>
      </p:sp>
      <p:sp>
        <p:nvSpPr>
          <p:cNvPr id="9" name="Content Placeholder 2">
            <a:extLst>
              <a:ext uri="{FF2B5EF4-FFF2-40B4-BE49-F238E27FC236}">
                <a16:creationId xmlns:a16="http://schemas.microsoft.com/office/drawing/2014/main" id="{4DB02657-18B0-4C98-98DF-4476CFD1BDBE}"/>
              </a:ext>
            </a:extLst>
          </p:cNvPr>
          <p:cNvSpPr>
            <a:spLocks noGrp="1"/>
          </p:cNvSpPr>
          <p:nvPr>
            <p:ph idx="1"/>
          </p:nvPr>
        </p:nvSpPr>
        <p:spPr>
          <a:xfrm>
            <a:off x="546379" y="1428750"/>
            <a:ext cx="5451298" cy="3910965"/>
          </a:xfrm>
        </p:spPr>
        <p:txBody>
          <a:bodyPr>
            <a:normAutofit/>
          </a:bodyPr>
          <a:lstStyle/>
          <a:p>
            <a:pPr marL="457200" indent="-457200">
              <a:lnSpc>
                <a:spcPct val="100000"/>
              </a:lnSpc>
              <a:spcBef>
                <a:spcPts val="0"/>
              </a:spcBef>
              <a:spcAft>
                <a:spcPts val="1800"/>
              </a:spcAft>
              <a:buFont typeface="Wingdings" panose="05000000000000000000" pitchFamily="2" charset="2"/>
              <a:buChar char="§"/>
            </a:pPr>
            <a:r>
              <a:rPr lang="en-US" sz="2400" dirty="0"/>
              <a:t>Include only highest quality evidence for any given outcome if available </a:t>
            </a:r>
          </a:p>
          <a:p>
            <a:pPr marL="457200" indent="-457200">
              <a:lnSpc>
                <a:spcPct val="100000"/>
              </a:lnSpc>
              <a:spcBef>
                <a:spcPts val="0"/>
              </a:spcBef>
              <a:buFont typeface="Wingdings" panose="05000000000000000000" pitchFamily="2" charset="2"/>
              <a:buChar char="§"/>
            </a:pPr>
            <a:r>
              <a:rPr lang="en-US" sz="2400" dirty="0"/>
              <a:t>If there are fewer than two occurrences of an outcome of this quality, the next lowest quality is considered until at least two occurrences have been acquired. </a:t>
            </a:r>
          </a:p>
          <a:p>
            <a:endParaRPr lang="en-US" sz="2400" dirty="0"/>
          </a:p>
        </p:txBody>
      </p:sp>
      <p:pic>
        <p:nvPicPr>
          <p:cNvPr id="6" name="Picture 5" descr="A picture containing indoor, large&#10;&#10;Description generated with high confidence">
            <a:extLst>
              <a:ext uri="{FF2B5EF4-FFF2-40B4-BE49-F238E27FC236}">
                <a16:creationId xmlns:a16="http://schemas.microsoft.com/office/drawing/2014/main" id="{2D795DE3-C3CC-4CD0-B6BA-235E31D62D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02917" y="1189037"/>
            <a:ext cx="5417569" cy="4199714"/>
          </a:xfrm>
          <a:prstGeom prst="rect">
            <a:avLst/>
          </a:prstGeom>
          <a:effectLst>
            <a:softEdge rad="152400"/>
          </a:effectLst>
        </p:spPr>
      </p:pic>
      <p:pic>
        <p:nvPicPr>
          <p:cNvPr id="3" name="Graphic 2">
            <a:extLst>
              <a:ext uri="{FF2B5EF4-FFF2-40B4-BE49-F238E27FC236}">
                <a16:creationId xmlns:a16="http://schemas.microsoft.com/office/drawing/2014/main" id="{7097B322-74F4-4CA6-94C9-79E436997D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705784">
            <a:off x="5369561" y="2591955"/>
            <a:ext cx="4019550" cy="2559819"/>
          </a:xfrm>
          <a:prstGeom prst="rect">
            <a:avLst/>
          </a:prstGeom>
        </p:spPr>
      </p:pic>
    </p:spTree>
    <p:extLst>
      <p:ext uri="{BB962C8B-B14F-4D97-AF65-F5344CB8AC3E}">
        <p14:creationId xmlns:p14="http://schemas.microsoft.com/office/powerpoint/2010/main" val="969672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4CF930A-C7A2-4DAB-9642-504E142A1EB8}"/>
              </a:ext>
            </a:extLst>
          </p:cNvPr>
          <p:cNvSpPr>
            <a:spLocks noGrp="1"/>
          </p:cNvSpPr>
          <p:nvPr>
            <p:ph type="ftr" sz="quarter" idx="11"/>
          </p:nvPr>
        </p:nvSpPr>
        <p:spPr>
          <a:xfrm>
            <a:off x="7881780" y="6311418"/>
            <a:ext cx="4114800" cy="365125"/>
          </a:xfrm>
        </p:spPr>
        <p:txBody>
          <a:bodyPr/>
          <a:lstStyle/>
          <a:p>
            <a:r>
              <a:rPr lang="en-US" dirty="0"/>
              <a:t>© 2019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EC6465C7-6077-4BDF-8E94-F9C959A9C7F9}"/>
              </a:ext>
            </a:extLst>
          </p:cNvPr>
          <p:cNvSpPr txBox="1">
            <a:spLocks/>
          </p:cNvSpPr>
          <p:nvPr/>
        </p:nvSpPr>
        <p:spPr>
          <a:xfrm>
            <a:off x="533400" y="50725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STRENGTH OF RECOMMENDATIONS </a:t>
            </a:r>
          </a:p>
        </p:txBody>
      </p:sp>
      <p:graphicFrame>
        <p:nvGraphicFramePr>
          <p:cNvPr id="10" name="Table 9">
            <a:extLst>
              <a:ext uri="{FF2B5EF4-FFF2-40B4-BE49-F238E27FC236}">
                <a16:creationId xmlns:a16="http://schemas.microsoft.com/office/drawing/2014/main" id="{A5197B58-B45F-4947-B953-D589673F4D6A}"/>
              </a:ext>
            </a:extLst>
          </p:cNvPr>
          <p:cNvGraphicFramePr>
            <a:graphicFrameLocks noGrp="1"/>
          </p:cNvGraphicFramePr>
          <p:nvPr/>
        </p:nvGraphicFramePr>
        <p:xfrm>
          <a:off x="1952626" y="1276094"/>
          <a:ext cx="8286747" cy="4709858"/>
        </p:xfrm>
        <a:graphic>
          <a:graphicData uri="http://schemas.openxmlformats.org/drawingml/2006/table">
            <a:tbl>
              <a:tblPr firstRow="1" bandRow="1">
                <a:tableStyleId>{E8034E78-7F5D-4C2E-B375-FC64B27BC917}</a:tableStyleId>
              </a:tblPr>
              <a:tblGrid>
                <a:gridCol w="2224086">
                  <a:extLst>
                    <a:ext uri="{9D8B030D-6E8A-4147-A177-3AD203B41FA5}">
                      <a16:colId xmlns:a16="http://schemas.microsoft.com/office/drawing/2014/main" val="265715639"/>
                    </a:ext>
                  </a:extLst>
                </a:gridCol>
                <a:gridCol w="3724275">
                  <a:extLst>
                    <a:ext uri="{9D8B030D-6E8A-4147-A177-3AD203B41FA5}">
                      <a16:colId xmlns:a16="http://schemas.microsoft.com/office/drawing/2014/main" val="1286103178"/>
                    </a:ext>
                  </a:extLst>
                </a:gridCol>
                <a:gridCol w="2338386">
                  <a:extLst>
                    <a:ext uri="{9D8B030D-6E8A-4147-A177-3AD203B41FA5}">
                      <a16:colId xmlns:a16="http://schemas.microsoft.com/office/drawing/2014/main" val="3783032047"/>
                    </a:ext>
                  </a:extLst>
                </a:gridCol>
              </a:tblGrid>
              <a:tr h="803115">
                <a:tc>
                  <a:txBody>
                    <a:bodyPr/>
                    <a:lstStyle/>
                    <a:p>
                      <a:pPr algn="ctr"/>
                      <a:r>
                        <a:rPr lang="en-US" sz="1800" dirty="0"/>
                        <a:t>STRENGTH</a:t>
                      </a:r>
                      <a:endParaRPr lang="en-US"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OVERALL STRENGTH OF EVIDENCE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STRENGTH VISUAL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527480"/>
                  </a:ext>
                </a:extLst>
              </a:tr>
              <a:tr h="1020656">
                <a:tc>
                  <a:txBody>
                    <a:bodyPr/>
                    <a:lstStyle/>
                    <a:p>
                      <a:pPr algn="ctr"/>
                      <a:r>
                        <a:rPr lang="en-US" sz="1600" dirty="0">
                          <a:solidFill>
                            <a:schemeClr val="tx1"/>
                          </a:solidFill>
                        </a:rPr>
                        <a:t>STRONG</a:t>
                      </a:r>
                      <a:endParaRPr lang="en-US" sz="16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400" dirty="0">
                          <a:solidFill>
                            <a:schemeClr val="tx1"/>
                          </a:solidFill>
                        </a:rPr>
                        <a:t>Two or more HIGH Strength Studies</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rPr>
                        <a:t>with consistent findings</a:t>
                      </a:r>
                      <a:endParaRPr lang="en-US" sz="1400"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4522633"/>
                  </a:ext>
                </a:extLst>
              </a:tr>
              <a:tr h="904850">
                <a:tc>
                  <a:txBody>
                    <a:bodyPr/>
                    <a:lstStyle/>
                    <a:p>
                      <a:pPr algn="ctr"/>
                      <a:r>
                        <a:rPr lang="en-US" sz="1600" dirty="0">
                          <a:solidFill>
                            <a:schemeClr val="tx1"/>
                          </a:solidFill>
                        </a:rPr>
                        <a:t>MODERATE</a:t>
                      </a:r>
                      <a:endParaRPr lang="en-US" sz="16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200" cap="all" baseline="0" dirty="0">
                          <a:solidFill>
                            <a:schemeClr val="tx1"/>
                          </a:solidFill>
                          <a:effectLst/>
                        </a:rPr>
                        <a:t>1 HIGH or 2 MODERATE </a:t>
                      </a:r>
                      <a:r>
                        <a:rPr lang="en-US" sz="1400" kern="1200" cap="none" baseline="0" dirty="0">
                          <a:solidFill>
                            <a:schemeClr val="tx1"/>
                          </a:solidFill>
                          <a:effectLst/>
                        </a:rPr>
                        <a:t>strength studies with consistent findings</a:t>
                      </a:r>
                      <a:endParaRPr lang="en-US" sz="1400"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9967458"/>
                  </a:ext>
                </a:extLst>
              </a:tr>
              <a:tr h="911903">
                <a:tc>
                  <a:txBody>
                    <a:bodyPr/>
                    <a:lstStyle/>
                    <a:p>
                      <a:pPr algn="ctr"/>
                      <a:r>
                        <a:rPr lang="en-US" sz="1600" dirty="0">
                          <a:solidFill>
                            <a:schemeClr val="tx1"/>
                          </a:solidFill>
                        </a:rPr>
                        <a:t>LIMITED</a:t>
                      </a:r>
                      <a:endParaRPr lang="en-US" sz="16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00000"/>
                        </a:lnSpc>
                        <a:spcBef>
                          <a:spcPts val="0"/>
                        </a:spcBef>
                        <a:spcAft>
                          <a:spcPts val="0"/>
                        </a:spcAft>
                      </a:pPr>
                      <a:r>
                        <a:rPr lang="en-US" sz="1400" kern="1200" cap="none" baseline="0" dirty="0">
                          <a:ln>
                            <a:noFill/>
                          </a:ln>
                          <a:solidFill>
                            <a:schemeClr val="tx1"/>
                          </a:solidFill>
                          <a:effectLst/>
                        </a:rPr>
                        <a:t>One or more LOW strength studies and/or only 1 MODERATE strength study</a:t>
                      </a:r>
                    </a:p>
                    <a:p>
                      <a:pPr marR="0" indent="0" algn="ctr" rtl="0">
                        <a:lnSpc>
                          <a:spcPct val="100000"/>
                        </a:lnSpc>
                        <a:spcBef>
                          <a:spcPts val="0"/>
                        </a:spcBef>
                        <a:spcAft>
                          <a:spcPts val="0"/>
                        </a:spcAft>
                      </a:pPr>
                      <a:r>
                        <a:rPr lang="en-US" sz="1400" kern="1200" dirty="0">
                          <a:solidFill>
                            <a:schemeClr val="tx1"/>
                          </a:solidFill>
                          <a:effectLst/>
                        </a:rPr>
                        <a:t>with consistent findings or evidence from a single, or the evidence is insufficient, or conflicting</a:t>
                      </a:r>
                      <a:endParaRPr lang="en-US" sz="1400" b="0" kern="1400" cap="none" baseline="0" dirty="0">
                        <a:ln>
                          <a:noFill/>
                        </a:ln>
                        <a:solidFill>
                          <a:schemeClr val="tx1"/>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991612"/>
                  </a:ext>
                </a:extLst>
              </a:tr>
              <a:tr h="1036357">
                <a:tc>
                  <a:txBody>
                    <a:bodyPr/>
                    <a:lstStyle/>
                    <a:p>
                      <a:pPr algn="ctr"/>
                      <a:r>
                        <a:rPr lang="en-US" sz="1600" dirty="0">
                          <a:solidFill>
                            <a:schemeClr val="tx1"/>
                          </a:solidFill>
                        </a:rPr>
                        <a:t>CONSENSUS</a:t>
                      </a:r>
                      <a:endParaRPr lang="en-US" sz="16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400" dirty="0">
                          <a:solidFill>
                            <a:schemeClr val="tx1"/>
                          </a:solidFill>
                        </a:rPr>
                        <a:t>Expert opinion (no studies)</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rPr>
                        <a:t>No supporting evidence in the absence of reliable evidence. Work group is making a recommendation based on their clinical opinion</a:t>
                      </a:r>
                      <a:endParaRPr lang="en-US" sz="1400"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6458"/>
                  </a:ext>
                </a:extLst>
              </a:tr>
            </a:tbl>
          </a:graphicData>
        </a:graphic>
      </p:graphicFrame>
      <p:pic>
        <p:nvPicPr>
          <p:cNvPr id="14" name="Picture 13">
            <a:extLst>
              <a:ext uri="{FF2B5EF4-FFF2-40B4-BE49-F238E27FC236}">
                <a16:creationId xmlns:a16="http://schemas.microsoft.com/office/drawing/2014/main" id="{329E882A-0804-4C87-B58A-97F27CEA9F8D}"/>
              </a:ext>
            </a:extLst>
          </p:cNvPr>
          <p:cNvPicPr>
            <a:picLocks noChangeAspect="1"/>
          </p:cNvPicPr>
          <p:nvPr/>
        </p:nvPicPr>
        <p:blipFill>
          <a:blip r:embed="rId3"/>
          <a:stretch>
            <a:fillRect/>
          </a:stretch>
        </p:blipFill>
        <p:spPr>
          <a:xfrm>
            <a:off x="8091932" y="2360274"/>
            <a:ext cx="1847248" cy="445047"/>
          </a:xfrm>
          <a:prstGeom prst="rect">
            <a:avLst/>
          </a:prstGeom>
        </p:spPr>
      </p:pic>
      <p:pic>
        <p:nvPicPr>
          <p:cNvPr id="39" name="Picture 38">
            <a:extLst>
              <a:ext uri="{FF2B5EF4-FFF2-40B4-BE49-F238E27FC236}">
                <a16:creationId xmlns:a16="http://schemas.microsoft.com/office/drawing/2014/main" id="{5E89DEDA-E75A-4F25-A542-7CDE2D23C0D5}"/>
              </a:ext>
            </a:extLst>
          </p:cNvPr>
          <p:cNvPicPr>
            <a:picLocks noChangeAspect="1"/>
          </p:cNvPicPr>
          <p:nvPr/>
        </p:nvPicPr>
        <p:blipFill>
          <a:blip r:embed="rId4"/>
          <a:stretch>
            <a:fillRect/>
          </a:stretch>
        </p:blipFill>
        <p:spPr>
          <a:xfrm>
            <a:off x="8130491" y="3330282"/>
            <a:ext cx="1847248" cy="451143"/>
          </a:xfrm>
          <a:prstGeom prst="rect">
            <a:avLst/>
          </a:prstGeom>
        </p:spPr>
      </p:pic>
      <p:pic>
        <p:nvPicPr>
          <p:cNvPr id="46" name="Picture 45">
            <a:extLst>
              <a:ext uri="{FF2B5EF4-FFF2-40B4-BE49-F238E27FC236}">
                <a16:creationId xmlns:a16="http://schemas.microsoft.com/office/drawing/2014/main" id="{A0640FD7-C219-4059-9C2F-F236684E1D03}"/>
              </a:ext>
            </a:extLst>
          </p:cNvPr>
          <p:cNvPicPr>
            <a:picLocks noChangeAspect="1"/>
          </p:cNvPicPr>
          <p:nvPr/>
        </p:nvPicPr>
        <p:blipFill>
          <a:blip r:embed="rId5"/>
          <a:stretch>
            <a:fillRect/>
          </a:stretch>
        </p:blipFill>
        <p:spPr>
          <a:xfrm>
            <a:off x="8158607" y="4241500"/>
            <a:ext cx="1847248" cy="451143"/>
          </a:xfrm>
          <a:prstGeom prst="rect">
            <a:avLst/>
          </a:prstGeom>
        </p:spPr>
      </p:pic>
      <p:grpSp>
        <p:nvGrpSpPr>
          <p:cNvPr id="48" name="Group 47">
            <a:extLst>
              <a:ext uri="{FF2B5EF4-FFF2-40B4-BE49-F238E27FC236}">
                <a16:creationId xmlns:a16="http://schemas.microsoft.com/office/drawing/2014/main" id="{CDBDBB48-0016-474A-BA60-7AAFB15905FD}"/>
              </a:ext>
            </a:extLst>
          </p:cNvPr>
          <p:cNvGrpSpPr/>
          <p:nvPr/>
        </p:nvGrpSpPr>
        <p:grpSpPr>
          <a:xfrm>
            <a:off x="8158607" y="5172024"/>
            <a:ext cx="1847850" cy="447675"/>
            <a:chOff x="9010951" y="2245890"/>
            <a:chExt cx="1847850" cy="447675"/>
          </a:xfrm>
        </p:grpSpPr>
        <p:sp>
          <p:nvSpPr>
            <p:cNvPr id="49" name="Star: 5 Points 48">
              <a:extLst>
                <a:ext uri="{FF2B5EF4-FFF2-40B4-BE49-F238E27FC236}">
                  <a16:creationId xmlns:a16="http://schemas.microsoft.com/office/drawing/2014/main" id="{5B9FB44B-D737-4F3E-9B06-39F8611BDE90}"/>
                </a:ext>
              </a:extLst>
            </p:cNvPr>
            <p:cNvSpPr/>
            <p:nvPr/>
          </p:nvSpPr>
          <p:spPr>
            <a:xfrm>
              <a:off x="9010951" y="2255415"/>
              <a:ext cx="485775" cy="43815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r: 5 Points 49">
              <a:extLst>
                <a:ext uri="{FF2B5EF4-FFF2-40B4-BE49-F238E27FC236}">
                  <a16:creationId xmlns:a16="http://schemas.microsoft.com/office/drawing/2014/main" id="{5D8BC07F-512B-4B7D-B3E8-C13265F70D9C}"/>
                </a:ext>
              </a:extLst>
            </p:cNvPr>
            <p:cNvSpPr/>
            <p:nvPr/>
          </p:nvSpPr>
          <p:spPr>
            <a:xfrm>
              <a:off x="9506251" y="2245890"/>
              <a:ext cx="485775" cy="4381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tar: 5 Points 50">
              <a:extLst>
                <a:ext uri="{FF2B5EF4-FFF2-40B4-BE49-F238E27FC236}">
                  <a16:creationId xmlns:a16="http://schemas.microsoft.com/office/drawing/2014/main" id="{63F770C8-E444-434C-8E58-7D5072AC7EE3}"/>
                </a:ext>
              </a:extLst>
            </p:cNvPr>
            <p:cNvSpPr/>
            <p:nvPr/>
          </p:nvSpPr>
          <p:spPr>
            <a:xfrm>
              <a:off x="9944401" y="2245890"/>
              <a:ext cx="485775" cy="4381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Star: 5 Points 51">
              <a:extLst>
                <a:ext uri="{FF2B5EF4-FFF2-40B4-BE49-F238E27FC236}">
                  <a16:creationId xmlns:a16="http://schemas.microsoft.com/office/drawing/2014/main" id="{A795E3FC-D4E5-4019-A568-2BF6842B33AC}"/>
                </a:ext>
              </a:extLst>
            </p:cNvPr>
            <p:cNvSpPr/>
            <p:nvPr/>
          </p:nvSpPr>
          <p:spPr>
            <a:xfrm>
              <a:off x="10373026" y="2245890"/>
              <a:ext cx="485775" cy="4381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9520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4CF930A-C7A2-4DAB-9642-504E142A1EB8}"/>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EC6465C7-6077-4BDF-8E94-F9C959A9C7F9}"/>
              </a:ext>
            </a:extLst>
          </p:cNvPr>
          <p:cNvSpPr txBox="1">
            <a:spLocks/>
          </p:cNvSpPr>
          <p:nvPr/>
        </p:nvSpPr>
        <p:spPr>
          <a:xfrm>
            <a:off x="533400" y="497576"/>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TRANSLATING RECOMMENDATIONS IN A CPG</a:t>
            </a:r>
          </a:p>
        </p:txBody>
      </p:sp>
      <p:graphicFrame>
        <p:nvGraphicFramePr>
          <p:cNvPr id="10" name="Table 9">
            <a:extLst>
              <a:ext uri="{FF2B5EF4-FFF2-40B4-BE49-F238E27FC236}">
                <a16:creationId xmlns:a16="http://schemas.microsoft.com/office/drawing/2014/main" id="{A5197B58-B45F-4947-B953-D589673F4D6A}"/>
              </a:ext>
            </a:extLst>
          </p:cNvPr>
          <p:cNvGraphicFramePr>
            <a:graphicFrameLocks noGrp="1"/>
          </p:cNvGraphicFramePr>
          <p:nvPr>
            <p:extLst>
              <p:ext uri="{D42A27DB-BD31-4B8C-83A1-F6EECF244321}">
                <p14:modId xmlns:p14="http://schemas.microsoft.com/office/powerpoint/2010/main" val="940154467"/>
              </p:ext>
            </p:extLst>
          </p:nvPr>
        </p:nvGraphicFramePr>
        <p:xfrm>
          <a:off x="1019175" y="1352551"/>
          <a:ext cx="10134600" cy="4590741"/>
        </p:xfrm>
        <a:graphic>
          <a:graphicData uri="http://schemas.openxmlformats.org/drawingml/2006/table">
            <a:tbl>
              <a:tblPr firstRow="1" bandRow="1">
                <a:tableStyleId>{E8034E78-7F5D-4C2E-B375-FC64B27BC917}</a:tableStyleId>
              </a:tblPr>
              <a:tblGrid>
                <a:gridCol w="2121406">
                  <a:extLst>
                    <a:ext uri="{9D8B030D-6E8A-4147-A177-3AD203B41FA5}">
                      <a16:colId xmlns:a16="http://schemas.microsoft.com/office/drawing/2014/main" val="265715639"/>
                    </a:ext>
                  </a:extLst>
                </a:gridCol>
                <a:gridCol w="3552334">
                  <a:extLst>
                    <a:ext uri="{9D8B030D-6E8A-4147-A177-3AD203B41FA5}">
                      <a16:colId xmlns:a16="http://schemas.microsoft.com/office/drawing/2014/main" val="1286103178"/>
                    </a:ext>
                  </a:extLst>
                </a:gridCol>
                <a:gridCol w="2230430">
                  <a:extLst>
                    <a:ext uri="{9D8B030D-6E8A-4147-A177-3AD203B41FA5}">
                      <a16:colId xmlns:a16="http://schemas.microsoft.com/office/drawing/2014/main" val="3783032047"/>
                    </a:ext>
                  </a:extLst>
                </a:gridCol>
                <a:gridCol w="2230430">
                  <a:extLst>
                    <a:ext uri="{9D8B030D-6E8A-4147-A177-3AD203B41FA5}">
                      <a16:colId xmlns:a16="http://schemas.microsoft.com/office/drawing/2014/main" val="1071123621"/>
                    </a:ext>
                  </a:extLst>
                </a:gridCol>
              </a:tblGrid>
              <a:tr h="786291">
                <a:tc>
                  <a:txBody>
                    <a:bodyPr/>
                    <a:lstStyle/>
                    <a:p>
                      <a:pPr algn="ctr"/>
                      <a:r>
                        <a:rPr lang="en-US" sz="1800" dirty="0"/>
                        <a:t>STRENGTH OF RECOMMENDATION</a:t>
                      </a:r>
                      <a:endParaRPr lang="en-US" sz="1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PATIENT COUNSELING TIME</a:t>
                      </a: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800" dirty="0"/>
                        <a:t>DECISION AIDS</a:t>
                      </a:r>
                    </a:p>
                  </a:txBody>
                  <a:tcPr anchor="ctr">
                    <a:lnB w="12700" cap="flat" cmpd="sng" algn="ctr">
                      <a:solidFill>
                        <a:schemeClr val="tx1"/>
                      </a:solidFill>
                      <a:prstDash val="solid"/>
                      <a:round/>
                      <a:headEnd type="none" w="med" len="med"/>
                      <a:tailEnd type="none" w="med" len="med"/>
                    </a:lnB>
                  </a:tcPr>
                </a:tc>
                <a:tc>
                  <a:txBody>
                    <a:bodyPr/>
                    <a:lstStyle/>
                    <a:p>
                      <a:pPr algn="ctr"/>
                      <a:r>
                        <a:rPr lang="en-US" sz="1800" dirty="0"/>
                        <a:t>IMPACT OF FUTURE RESEARCH</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527480"/>
                  </a:ext>
                </a:extLst>
              </a:tr>
              <a:tr h="1018015">
                <a:tc>
                  <a:txBody>
                    <a:bodyPr/>
                    <a:lstStyle/>
                    <a:p>
                      <a:pPr algn="ctr"/>
                      <a:r>
                        <a:rPr lang="en-US" sz="1800" dirty="0">
                          <a:solidFill>
                            <a:schemeClr val="tx1"/>
                          </a:solidFill>
                        </a:rPr>
                        <a:t>Strong</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800" dirty="0">
                          <a:solidFill>
                            <a:schemeClr val="tx1"/>
                          </a:solidFill>
                        </a:rPr>
                        <a:t>Least</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rPr>
                        <a:t>Least important, unless the evidence supports no difference between two alternative interventions</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Not likely to change</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4522633"/>
                  </a:ext>
                </a:extLst>
              </a:tr>
              <a:tr h="885894">
                <a:tc>
                  <a:txBody>
                    <a:bodyPr/>
                    <a:lstStyle/>
                    <a:p>
                      <a:pPr algn="ctr"/>
                      <a:r>
                        <a:rPr lang="en-US" sz="1800" dirty="0">
                          <a:solidFill>
                            <a:schemeClr val="tx1"/>
                          </a:solidFill>
                        </a:rPr>
                        <a:t>Moderate</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kern="1200" cap="none" baseline="0" dirty="0">
                          <a:solidFill>
                            <a:schemeClr val="tx1"/>
                          </a:solidFill>
                          <a:effectLst/>
                        </a:rPr>
                        <a:t>Less</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Less important</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Less likely to change</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9967458"/>
                  </a:ext>
                </a:extLst>
              </a:tr>
              <a:tr h="885894">
                <a:tc>
                  <a:txBody>
                    <a:bodyPr/>
                    <a:lstStyle/>
                    <a:p>
                      <a:pPr algn="ctr"/>
                      <a:r>
                        <a:rPr lang="en-US" sz="1800" dirty="0">
                          <a:solidFill>
                            <a:schemeClr val="tx1"/>
                          </a:solidFill>
                        </a:rPr>
                        <a:t>Limited</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00000"/>
                        </a:lnSpc>
                        <a:spcBef>
                          <a:spcPts val="0"/>
                        </a:spcBef>
                        <a:spcAft>
                          <a:spcPts val="0"/>
                        </a:spcAft>
                      </a:pPr>
                      <a:r>
                        <a:rPr lang="en-US" sz="1800" kern="1200" cap="none" baseline="0" dirty="0">
                          <a:ln>
                            <a:noFill/>
                          </a:ln>
                          <a:solidFill>
                            <a:schemeClr val="tx1"/>
                          </a:solidFill>
                          <a:effectLst/>
                        </a:rPr>
                        <a:t>More</a:t>
                      </a:r>
                      <a:endParaRPr lang="en-US" sz="1800" b="1" kern="1400" cap="none" baseline="0" dirty="0">
                        <a:ln>
                          <a:noFill/>
                        </a:ln>
                        <a:solidFill>
                          <a:schemeClr val="tx1"/>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More</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Possible / Anticipates</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991612"/>
                  </a:ext>
                </a:extLst>
              </a:tr>
              <a:tr h="1014647">
                <a:tc>
                  <a:txBody>
                    <a:bodyPr/>
                    <a:lstStyle/>
                    <a:p>
                      <a:pPr algn="ctr"/>
                      <a:r>
                        <a:rPr lang="en-US" sz="1800" dirty="0">
                          <a:solidFill>
                            <a:schemeClr val="tx1"/>
                          </a:solidFill>
                        </a:rPr>
                        <a:t>Consensus</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800" dirty="0">
                          <a:solidFill>
                            <a:schemeClr val="tx1"/>
                          </a:solidFill>
                        </a:rPr>
                        <a:t>Most</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Most Important</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Impact unknown</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6458"/>
                  </a:ext>
                </a:extLst>
              </a:tr>
            </a:tbl>
          </a:graphicData>
        </a:graphic>
      </p:graphicFrame>
    </p:spTree>
    <p:extLst>
      <p:ext uri="{BB962C8B-B14F-4D97-AF65-F5344CB8AC3E}">
        <p14:creationId xmlns:p14="http://schemas.microsoft.com/office/powerpoint/2010/main" val="522900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AF68A0E-652D-427E-A51A-9894CB41D70D}"/>
              </a:ext>
            </a:extLst>
          </p:cNvPr>
          <p:cNvSpPr txBox="1">
            <a:spLocks/>
          </p:cNvSpPr>
          <p:nvPr/>
        </p:nvSpPr>
        <p:spPr>
          <a:xfrm>
            <a:off x="536710" y="693756"/>
            <a:ext cx="11125200" cy="685800"/>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pPr>
              <a:spcAft>
                <a:spcPts val="600"/>
              </a:spcAft>
            </a:pPr>
            <a:r>
              <a:rPr lang="en-US" b="0" kern="1200" dirty="0">
                <a:ln>
                  <a:noFill/>
                </a:ln>
                <a:effectLst>
                  <a:outerShdw blurRad="38100" dist="38100" dir="2700000" algn="tl">
                    <a:srgbClr val="000000">
                      <a:alpha val="43137"/>
                    </a:srgbClr>
                  </a:outerShdw>
                </a:effectLst>
                <a:latin typeface="+mj-lt"/>
                <a:ea typeface="+mj-ea"/>
                <a:cs typeface="+mj-cs"/>
              </a:rPr>
              <a:t>Assessing Quality of Evidence</a:t>
            </a:r>
          </a:p>
        </p:txBody>
      </p:sp>
      <p:sp>
        <p:nvSpPr>
          <p:cNvPr id="6" name="Content Placeholder 2">
            <a:extLst>
              <a:ext uri="{FF2B5EF4-FFF2-40B4-BE49-F238E27FC236}">
                <a16:creationId xmlns:a16="http://schemas.microsoft.com/office/drawing/2014/main" id="{5616520E-28D9-41FD-81E2-47EAE1BC2C46}"/>
              </a:ext>
            </a:extLst>
          </p:cNvPr>
          <p:cNvSpPr>
            <a:spLocks noGrp="1"/>
          </p:cNvSpPr>
          <p:nvPr>
            <p:ph sz="half" idx="2"/>
          </p:nvPr>
        </p:nvSpPr>
        <p:spPr>
          <a:xfrm>
            <a:off x="839789" y="1751124"/>
            <a:ext cx="5157787" cy="3886930"/>
          </a:xfrm>
          <a:prstGeom prst="rect">
            <a:avLst/>
          </a:prstGeom>
          <a:ln>
            <a:noFill/>
          </a:ln>
        </p:spPr>
        <p:txBody>
          <a:bodyPr vert="horz" lIns="91440" tIns="45720" rIns="91440" bIns="45720" rtlCol="0">
            <a:normAutofit/>
          </a:bodyPr>
          <a:lstStyle/>
          <a:p>
            <a:pPr marL="285758" indent="0">
              <a:spcBef>
                <a:spcPts val="0"/>
              </a:spcBef>
              <a:spcAft>
                <a:spcPts val="1800"/>
              </a:spcAft>
              <a:buNone/>
            </a:pPr>
            <a:r>
              <a:rPr lang="en-US" sz="2200" dirty="0"/>
              <a:t>All included studies undergo a quality assessment. </a:t>
            </a:r>
          </a:p>
          <a:p>
            <a:pPr marL="285758" indent="0">
              <a:spcBef>
                <a:spcPts val="0"/>
              </a:spcBef>
              <a:spcAft>
                <a:spcPts val="1800"/>
              </a:spcAft>
              <a:buNone/>
            </a:pPr>
            <a:r>
              <a:rPr lang="en-US" sz="2200" dirty="0"/>
              <a:t>Each study’s design is evaluated for risk of bias and receives a final quality grade, depending on the number of study design flaws. </a:t>
            </a:r>
          </a:p>
          <a:p>
            <a:pPr marL="285758" indent="0">
              <a:spcBef>
                <a:spcPts val="0"/>
              </a:spcBef>
              <a:spcAft>
                <a:spcPts val="1800"/>
              </a:spcAft>
              <a:buNone/>
            </a:pPr>
            <a:r>
              <a:rPr lang="en-US" sz="2200" dirty="0"/>
              <a:t>Study quality tables are made available to the work group in the final data report and the final publication of the guideline/SR</a:t>
            </a:r>
          </a:p>
        </p:txBody>
      </p:sp>
      <p:pic>
        <p:nvPicPr>
          <p:cNvPr id="3" name="Picture 2">
            <a:extLst>
              <a:ext uri="{FF2B5EF4-FFF2-40B4-BE49-F238E27FC236}">
                <a16:creationId xmlns:a16="http://schemas.microsoft.com/office/drawing/2014/main" id="{F6E3811B-EAA4-4B66-B37F-6FA69C79DE1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172203" y="2107238"/>
            <a:ext cx="5183188" cy="3174702"/>
          </a:xfrm>
          <a:prstGeom prst="rect">
            <a:avLst/>
          </a:prstGeom>
          <a:noFill/>
          <a:effectLst>
            <a:softEdge rad="165100"/>
          </a:effectLst>
        </p:spPr>
      </p:pic>
      <p:sp>
        <p:nvSpPr>
          <p:cNvPr id="4" name="Footer Placeholder 3">
            <a:extLst>
              <a:ext uri="{FF2B5EF4-FFF2-40B4-BE49-F238E27FC236}">
                <a16:creationId xmlns:a16="http://schemas.microsoft.com/office/drawing/2014/main" id="{3EDC7404-D574-4DE4-84FE-E193C974C836}"/>
              </a:ext>
            </a:extLst>
          </p:cNvPr>
          <p:cNvSpPr>
            <a:spLocks noGrp="1"/>
          </p:cNvSpPr>
          <p:nvPr>
            <p:ph type="ftr" sz="quarter" idx="11"/>
          </p:nvPr>
        </p:nvSpPr>
        <p:spPr>
          <a:xfrm>
            <a:off x="7467600" y="6286786"/>
            <a:ext cx="4114800" cy="365125"/>
          </a:xfrm>
          <a:prstGeom prst="rect">
            <a:avLst/>
          </a:prstGeom>
        </p:spPr>
        <p:txBody>
          <a:bodyPr vert="horz" lIns="91440" tIns="45720" rIns="91440" bIns="45720" rtlCol="0" anchor="ctr">
            <a:normAutofit/>
          </a:bodyPr>
          <a:lstStyle/>
          <a:p>
            <a:pPr>
              <a:spcAft>
                <a:spcPts val="600"/>
              </a:spcAft>
            </a:pPr>
            <a:r>
              <a:rPr lang="en-US" kern="1200" dirty="0">
                <a:latin typeface="+mn-lt"/>
                <a:ea typeface="+mn-ea"/>
                <a:cs typeface="+mn-cs"/>
              </a:rPr>
              <a:t>© 2019 American Academy of </a:t>
            </a:r>
            <a:r>
              <a:rPr lang="en-US" kern="1200" dirty="0" err="1">
                <a:latin typeface="+mn-lt"/>
                <a:ea typeface="+mn-ea"/>
                <a:cs typeface="+mn-cs"/>
              </a:rPr>
              <a:t>Orthopaedic</a:t>
            </a:r>
            <a:r>
              <a:rPr lang="en-US" kern="1200" dirty="0">
                <a:latin typeface="+mn-lt"/>
                <a:ea typeface="+mn-ea"/>
                <a:cs typeface="+mn-cs"/>
              </a:rPr>
              <a:t> Surgeons </a:t>
            </a:r>
          </a:p>
        </p:txBody>
      </p:sp>
    </p:spTree>
    <p:extLst>
      <p:ext uri="{BB962C8B-B14F-4D97-AF65-F5344CB8AC3E}">
        <p14:creationId xmlns:p14="http://schemas.microsoft.com/office/powerpoint/2010/main" val="2872569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CD1CE12-FA97-4547-858A-8ACD9FE90FA9}"/>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7" name="Title 1">
            <a:extLst>
              <a:ext uri="{FF2B5EF4-FFF2-40B4-BE49-F238E27FC236}">
                <a16:creationId xmlns:a16="http://schemas.microsoft.com/office/drawing/2014/main" id="{F44F8323-2AFB-4CC3-AFA6-EBDDB80892A5}"/>
              </a:ext>
            </a:extLst>
          </p:cNvPr>
          <p:cNvSpPr txBox="1">
            <a:spLocks/>
          </p:cNvSpPr>
          <p:nvPr/>
        </p:nvSpPr>
        <p:spPr>
          <a:xfrm>
            <a:off x="517522" y="608846"/>
            <a:ext cx="5558814" cy="1250383"/>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Results of Quality Assessment:</a:t>
            </a:r>
          </a:p>
          <a:p>
            <a:r>
              <a:rPr lang="en-US" b="0" dirty="0">
                <a:effectLst>
                  <a:outerShdw blurRad="38100" dist="38100" dir="2700000" algn="tl">
                    <a:srgbClr val="000000">
                      <a:alpha val="43137"/>
                    </a:srgbClr>
                  </a:outerShdw>
                </a:effectLst>
              </a:rPr>
              <a:t>Study Attrition Flowchart </a:t>
            </a:r>
          </a:p>
        </p:txBody>
      </p:sp>
      <p:grpSp>
        <p:nvGrpSpPr>
          <p:cNvPr id="6" name="Group 5">
            <a:extLst>
              <a:ext uri="{FF2B5EF4-FFF2-40B4-BE49-F238E27FC236}">
                <a16:creationId xmlns:a16="http://schemas.microsoft.com/office/drawing/2014/main" id="{EA4306FA-58A2-4B28-99E1-334C66C8EA23}"/>
              </a:ext>
            </a:extLst>
          </p:cNvPr>
          <p:cNvGrpSpPr/>
          <p:nvPr/>
        </p:nvGrpSpPr>
        <p:grpSpPr>
          <a:xfrm>
            <a:off x="3799888" y="2170814"/>
            <a:ext cx="4625632" cy="3672328"/>
            <a:chOff x="4908598" y="1827914"/>
            <a:chExt cx="4625632" cy="3672328"/>
          </a:xfrm>
        </p:grpSpPr>
        <p:cxnSp>
          <p:nvCxnSpPr>
            <p:cNvPr id="10" name="Straight Arrow Connector 9">
              <a:extLst>
                <a:ext uri="{FF2B5EF4-FFF2-40B4-BE49-F238E27FC236}">
                  <a16:creationId xmlns:a16="http://schemas.microsoft.com/office/drawing/2014/main" id="{9BFF3EBD-18F8-487D-9F4D-0BBB1FE4DC2D}"/>
                </a:ext>
              </a:extLst>
            </p:cNvPr>
            <p:cNvCxnSpPr/>
            <p:nvPr/>
          </p:nvCxnSpPr>
          <p:spPr>
            <a:xfrm>
              <a:off x="5857329" y="3021979"/>
              <a:ext cx="16459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28B553A-7288-4B3B-A98E-76B36FF400CF}"/>
                </a:ext>
              </a:extLst>
            </p:cNvPr>
            <p:cNvCxnSpPr/>
            <p:nvPr/>
          </p:nvCxnSpPr>
          <p:spPr>
            <a:xfrm>
              <a:off x="5849954" y="3557316"/>
              <a:ext cx="0" cy="1029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87D2D0B-B6E8-44C9-8159-EC17D9FF9312}"/>
                </a:ext>
              </a:extLst>
            </p:cNvPr>
            <p:cNvCxnSpPr/>
            <p:nvPr/>
          </p:nvCxnSpPr>
          <p:spPr>
            <a:xfrm>
              <a:off x="5919633" y="4288207"/>
              <a:ext cx="16573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A40E530-FB0E-4CCB-B928-E4A64CE936A3}"/>
                </a:ext>
              </a:extLst>
            </p:cNvPr>
            <p:cNvCxnSpPr/>
            <p:nvPr/>
          </p:nvCxnSpPr>
          <p:spPr>
            <a:xfrm>
              <a:off x="5840429" y="2242866"/>
              <a:ext cx="0" cy="1029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671D475E-B169-45BB-9F08-04460814B77C}"/>
                </a:ext>
              </a:extLst>
            </p:cNvPr>
            <p:cNvSpPr/>
            <p:nvPr/>
          </p:nvSpPr>
          <p:spPr>
            <a:xfrm>
              <a:off x="7636314" y="2521665"/>
              <a:ext cx="1853606" cy="1011467"/>
            </a:xfrm>
            <a:prstGeom prst="roundRect">
              <a:avLst/>
            </a:prstGeom>
            <a:solidFill>
              <a:schemeClr val="tx2"/>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8341 articles excluded from title and abstract review </a:t>
              </a:r>
            </a:p>
          </p:txBody>
        </p:sp>
        <p:sp>
          <p:nvSpPr>
            <p:cNvPr id="2" name="Rectangle: Rounded Corners 1">
              <a:extLst>
                <a:ext uri="{FF2B5EF4-FFF2-40B4-BE49-F238E27FC236}">
                  <a16:creationId xmlns:a16="http://schemas.microsoft.com/office/drawing/2014/main" id="{A8C20A3B-7B1F-4EF5-8AB0-2306FB49D8E7}"/>
                </a:ext>
              </a:extLst>
            </p:cNvPr>
            <p:cNvSpPr/>
            <p:nvPr/>
          </p:nvSpPr>
          <p:spPr>
            <a:xfrm>
              <a:off x="4908598" y="1827914"/>
              <a:ext cx="1853606" cy="1011467"/>
            </a:xfrm>
            <a:prstGeom prst="roundRect">
              <a:avLst/>
            </a:prstGeom>
            <a:solidFill>
              <a:schemeClr val="accent4"/>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10804 abstracts reviewed. Search performed on 3/13/17</a:t>
              </a:r>
            </a:p>
          </p:txBody>
        </p:sp>
        <p:sp>
          <p:nvSpPr>
            <p:cNvPr id="24" name="Rectangle: Rounded Corners 23">
              <a:extLst>
                <a:ext uri="{FF2B5EF4-FFF2-40B4-BE49-F238E27FC236}">
                  <a16:creationId xmlns:a16="http://schemas.microsoft.com/office/drawing/2014/main" id="{CEE951A0-88F8-47A3-807E-ABD2BE57996B}"/>
                </a:ext>
              </a:extLst>
            </p:cNvPr>
            <p:cNvSpPr/>
            <p:nvPr/>
          </p:nvSpPr>
          <p:spPr>
            <a:xfrm>
              <a:off x="4931214" y="3312240"/>
              <a:ext cx="1853606" cy="598305"/>
            </a:xfrm>
            <a:prstGeom prst="roundRect">
              <a:avLst/>
            </a:prstGeom>
            <a:solidFill>
              <a:schemeClr val="accent3"/>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2463 articles recalled for full text review</a:t>
              </a:r>
            </a:p>
          </p:txBody>
        </p:sp>
        <p:sp>
          <p:nvSpPr>
            <p:cNvPr id="31" name="Rectangle: Rounded Corners 30">
              <a:extLst>
                <a:ext uri="{FF2B5EF4-FFF2-40B4-BE49-F238E27FC236}">
                  <a16:creationId xmlns:a16="http://schemas.microsoft.com/office/drawing/2014/main" id="{B5EAF791-C37F-4A06-8BC2-95D9FA14A5E1}"/>
                </a:ext>
              </a:extLst>
            </p:cNvPr>
            <p:cNvSpPr/>
            <p:nvPr/>
          </p:nvSpPr>
          <p:spPr>
            <a:xfrm>
              <a:off x="7680624" y="3679045"/>
              <a:ext cx="1853606" cy="1666875"/>
            </a:xfrm>
            <a:prstGeom prst="roundRect">
              <a:avLst/>
            </a:prstGeom>
            <a:solidFill>
              <a:srgbClr val="660066"/>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2233 articles excluded after full text review for not meeting the inclusion criteria or not best available evidence </a:t>
              </a:r>
            </a:p>
          </p:txBody>
        </p:sp>
        <p:sp>
          <p:nvSpPr>
            <p:cNvPr id="32" name="Rectangle: Rounded Corners 31">
              <a:extLst>
                <a:ext uri="{FF2B5EF4-FFF2-40B4-BE49-F238E27FC236}">
                  <a16:creationId xmlns:a16="http://schemas.microsoft.com/office/drawing/2014/main" id="{2972ADF9-E85E-4211-A841-A8E6C66A5BDD}"/>
                </a:ext>
              </a:extLst>
            </p:cNvPr>
            <p:cNvSpPr/>
            <p:nvPr/>
          </p:nvSpPr>
          <p:spPr>
            <a:xfrm>
              <a:off x="4932594" y="4687426"/>
              <a:ext cx="1853606" cy="812816"/>
            </a:xfrm>
            <a:prstGeom prst="roundRect">
              <a:avLst/>
            </a:prstGeom>
            <a:solidFill>
              <a:srgbClr val="990033"/>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230 articles included after full text review and quality analysis </a:t>
              </a:r>
            </a:p>
          </p:txBody>
        </p:sp>
      </p:grpSp>
    </p:spTree>
    <p:extLst>
      <p:ext uri="{BB962C8B-B14F-4D97-AF65-F5344CB8AC3E}">
        <p14:creationId xmlns:p14="http://schemas.microsoft.com/office/powerpoint/2010/main" val="446982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76CF00-8E39-463B-9DEB-648B4EE39F6A}"/>
              </a:ext>
            </a:extLst>
          </p:cNvPr>
          <p:cNvSpPr txBox="1">
            <a:spLocks/>
          </p:cNvSpPr>
          <p:nvPr/>
        </p:nvSpPr>
        <p:spPr>
          <a:xfrm>
            <a:off x="559908" y="693170"/>
            <a:ext cx="11125200" cy="685800"/>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pPr>
              <a:spcAft>
                <a:spcPts val="600"/>
              </a:spcAft>
            </a:pPr>
            <a:r>
              <a:rPr lang="en-US" b="0" kern="1200" dirty="0">
                <a:ln>
                  <a:noFill/>
                </a:ln>
                <a:effectLst>
                  <a:outerShdw blurRad="38100" dist="38100" dir="2700000" algn="tl">
                    <a:srgbClr val="000000">
                      <a:alpha val="43137"/>
                    </a:srgbClr>
                  </a:outerShdw>
                </a:effectLst>
                <a:latin typeface="+mj-lt"/>
                <a:ea typeface="+mj-ea"/>
                <a:cs typeface="+mj-cs"/>
              </a:rPr>
              <a:t>Voting on the Recommendations </a:t>
            </a:r>
          </a:p>
        </p:txBody>
      </p:sp>
      <p:pic>
        <p:nvPicPr>
          <p:cNvPr id="3" name="Picture 2">
            <a:extLst>
              <a:ext uri="{FF2B5EF4-FFF2-40B4-BE49-F238E27FC236}">
                <a16:creationId xmlns:a16="http://schemas.microsoft.com/office/drawing/2014/main" id="{A5DE4011-55B3-45D8-B9B5-01F51C2A41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144" r="2" b="29554"/>
          <a:stretch/>
        </p:blipFill>
        <p:spPr>
          <a:xfrm>
            <a:off x="839789" y="1751124"/>
            <a:ext cx="5157787" cy="3886930"/>
          </a:xfrm>
          <a:prstGeom prst="rect">
            <a:avLst/>
          </a:prstGeom>
          <a:noFill/>
          <a:effectLst>
            <a:softEdge rad="76200"/>
          </a:effectLst>
        </p:spPr>
      </p:pic>
      <p:sp>
        <p:nvSpPr>
          <p:cNvPr id="6" name="Content Placeholder 2">
            <a:extLst>
              <a:ext uri="{FF2B5EF4-FFF2-40B4-BE49-F238E27FC236}">
                <a16:creationId xmlns:a16="http://schemas.microsoft.com/office/drawing/2014/main" id="{B37BDF7B-F559-4C93-A03D-9F57263E4CE0}"/>
              </a:ext>
            </a:extLst>
          </p:cNvPr>
          <p:cNvSpPr txBox="1">
            <a:spLocks/>
          </p:cNvSpPr>
          <p:nvPr/>
        </p:nvSpPr>
        <p:spPr>
          <a:xfrm>
            <a:off x="6172203" y="1751124"/>
            <a:ext cx="5183188" cy="3886930"/>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457200">
              <a:spcBef>
                <a:spcPts val="0"/>
              </a:spcBef>
              <a:spcAft>
                <a:spcPts val="1800"/>
              </a:spcAft>
            </a:pPr>
            <a:r>
              <a:rPr lang="en-US" sz="2200"/>
              <a:t>Recommendations and recommendation strengths voted on by work group during final meeting </a:t>
            </a:r>
          </a:p>
          <a:p>
            <a:pPr marL="457200">
              <a:spcBef>
                <a:spcPts val="0"/>
              </a:spcBef>
              <a:spcAft>
                <a:spcPts val="1800"/>
              </a:spcAft>
            </a:pPr>
            <a:r>
              <a:rPr lang="en-US" sz="2200"/>
              <a:t>Approved and adopted by simple majority (60%) when voting on every recommendation </a:t>
            </a:r>
          </a:p>
          <a:p>
            <a:pPr marL="457200">
              <a:spcBef>
                <a:spcPts val="0"/>
              </a:spcBef>
              <a:spcAft>
                <a:spcPts val="1800"/>
              </a:spcAft>
            </a:pPr>
            <a:r>
              <a:rPr lang="en-US" sz="2200"/>
              <a:t>If disagreement, further discussion to whether the disagreement could be resolved </a:t>
            </a:r>
          </a:p>
        </p:txBody>
      </p:sp>
      <p:sp>
        <p:nvSpPr>
          <p:cNvPr id="4" name="Footer Placeholder 3">
            <a:extLst>
              <a:ext uri="{FF2B5EF4-FFF2-40B4-BE49-F238E27FC236}">
                <a16:creationId xmlns:a16="http://schemas.microsoft.com/office/drawing/2014/main" id="{A3C8287B-3933-4305-A891-D333CACEAC2C}"/>
              </a:ext>
            </a:extLst>
          </p:cNvPr>
          <p:cNvSpPr>
            <a:spLocks noGrp="1"/>
          </p:cNvSpPr>
          <p:nvPr>
            <p:ph type="ftr" sz="quarter" idx="11"/>
          </p:nvPr>
        </p:nvSpPr>
        <p:spPr>
          <a:xfrm>
            <a:off x="7477539" y="6247029"/>
            <a:ext cx="4114800" cy="365125"/>
          </a:xfrm>
          <a:prstGeom prst="rect">
            <a:avLst/>
          </a:prstGeom>
        </p:spPr>
        <p:txBody>
          <a:bodyPr vert="horz" lIns="91440" tIns="45720" rIns="91440" bIns="45720" rtlCol="0" anchor="ctr">
            <a:normAutofit/>
          </a:bodyPr>
          <a:lstStyle/>
          <a:p>
            <a:pPr>
              <a:spcAft>
                <a:spcPts val="600"/>
              </a:spcAft>
            </a:pPr>
            <a:r>
              <a:rPr lang="en-US" kern="1200" dirty="0">
                <a:latin typeface="+mn-lt"/>
                <a:ea typeface="+mn-ea"/>
                <a:cs typeface="+mn-cs"/>
              </a:rPr>
              <a:t>© 2019 American Academy of </a:t>
            </a:r>
            <a:r>
              <a:rPr lang="en-US" kern="1200" dirty="0" err="1">
                <a:latin typeface="+mn-lt"/>
                <a:ea typeface="+mn-ea"/>
                <a:cs typeface="+mn-cs"/>
              </a:rPr>
              <a:t>Orthopaedic</a:t>
            </a:r>
            <a:r>
              <a:rPr lang="en-US" kern="1200" dirty="0">
                <a:latin typeface="+mn-lt"/>
                <a:ea typeface="+mn-ea"/>
                <a:cs typeface="+mn-cs"/>
              </a:rPr>
              <a:t> Surgeons </a:t>
            </a:r>
          </a:p>
        </p:txBody>
      </p:sp>
    </p:spTree>
    <p:extLst>
      <p:ext uri="{BB962C8B-B14F-4D97-AF65-F5344CB8AC3E}">
        <p14:creationId xmlns:p14="http://schemas.microsoft.com/office/powerpoint/2010/main" val="1316275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825C1AD-0A80-497A-8525-95F98DF0D20E}"/>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C07580EC-F8D4-427E-B330-3FEBB4D7B218}"/>
              </a:ext>
            </a:extLst>
          </p:cNvPr>
          <p:cNvSpPr txBox="1">
            <a:spLocks/>
          </p:cNvSpPr>
          <p:nvPr/>
        </p:nvSpPr>
        <p:spPr>
          <a:xfrm>
            <a:off x="523875" y="50771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GUIDELINE LANGUAGE STEMS  </a:t>
            </a:r>
          </a:p>
        </p:txBody>
      </p:sp>
      <p:graphicFrame>
        <p:nvGraphicFramePr>
          <p:cNvPr id="5" name="Table 4">
            <a:extLst>
              <a:ext uri="{FF2B5EF4-FFF2-40B4-BE49-F238E27FC236}">
                <a16:creationId xmlns:a16="http://schemas.microsoft.com/office/drawing/2014/main" id="{38501645-DE09-4F28-B498-2F980E70C63F}"/>
              </a:ext>
            </a:extLst>
          </p:cNvPr>
          <p:cNvGraphicFramePr>
            <a:graphicFrameLocks noGrp="1"/>
          </p:cNvGraphicFramePr>
          <p:nvPr/>
        </p:nvGraphicFramePr>
        <p:xfrm>
          <a:off x="1604964" y="1551395"/>
          <a:ext cx="8977311" cy="3990975"/>
        </p:xfrm>
        <a:graphic>
          <a:graphicData uri="http://schemas.openxmlformats.org/drawingml/2006/table">
            <a:tbl>
              <a:tblPr firstRow="1" bandRow="1">
                <a:tableStyleId>{E8034E78-7F5D-4C2E-B375-FC64B27BC917}</a:tableStyleId>
              </a:tblPr>
              <a:tblGrid>
                <a:gridCol w="4538661">
                  <a:extLst>
                    <a:ext uri="{9D8B030D-6E8A-4147-A177-3AD203B41FA5}">
                      <a16:colId xmlns:a16="http://schemas.microsoft.com/office/drawing/2014/main" val="265715639"/>
                    </a:ext>
                  </a:extLst>
                </a:gridCol>
                <a:gridCol w="4438650">
                  <a:extLst>
                    <a:ext uri="{9D8B030D-6E8A-4147-A177-3AD203B41FA5}">
                      <a16:colId xmlns:a16="http://schemas.microsoft.com/office/drawing/2014/main" val="1286103178"/>
                    </a:ext>
                  </a:extLst>
                </a:gridCol>
              </a:tblGrid>
              <a:tr h="252550">
                <a:tc>
                  <a:txBody>
                    <a:bodyPr/>
                    <a:lstStyle/>
                    <a:p>
                      <a:pPr algn="ctr"/>
                      <a:r>
                        <a:rPr lang="en-US" sz="1800" dirty="0"/>
                        <a:t>GUIDELINE LANGUAGE STEMS</a:t>
                      </a:r>
                      <a:endParaRPr lang="en-US"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STRENGTH OF RECOMMENDATION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527480"/>
                  </a:ext>
                </a:extLst>
              </a:tr>
              <a:tr h="990600">
                <a:tc>
                  <a:txBody>
                    <a:bodyPr/>
                    <a:lstStyle/>
                    <a:p>
                      <a:pPr algn="ctr"/>
                      <a:r>
                        <a:rPr lang="en-US" sz="1600" dirty="0">
                          <a:solidFill>
                            <a:schemeClr val="tx1"/>
                          </a:solidFill>
                        </a:rPr>
                        <a:t>Strong evidence supports that the practitioner should/should not do X, because…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600" dirty="0">
                          <a:solidFill>
                            <a:schemeClr val="tx1"/>
                          </a:solidFill>
                        </a:rPr>
                        <a:t>STRONG</a:t>
                      </a:r>
                      <a:endParaRPr lang="en-US" sz="1600"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4522633"/>
                  </a:ext>
                </a:extLst>
              </a:tr>
              <a:tr h="878205">
                <a:tc>
                  <a:txBody>
                    <a:bodyPr/>
                    <a:lstStyle/>
                    <a:p>
                      <a:pPr algn="ctr"/>
                      <a:r>
                        <a:rPr lang="en-US" sz="1600" dirty="0">
                          <a:solidFill>
                            <a:schemeClr val="tx1"/>
                          </a:solidFill>
                        </a:rPr>
                        <a:t>Moderate evidence supports that the practitioner could/could not do X, because…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cap="all" baseline="0" dirty="0">
                          <a:solidFill>
                            <a:schemeClr val="tx1"/>
                          </a:solidFill>
                          <a:effectLst/>
                        </a:rPr>
                        <a:t>MODERATE</a:t>
                      </a:r>
                      <a:endParaRPr lang="en-US" sz="1600"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9967458"/>
                  </a:ext>
                </a:extLst>
              </a:tr>
              <a:tr h="878205">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600" dirty="0">
                          <a:solidFill>
                            <a:schemeClr val="tx1"/>
                          </a:solidFill>
                        </a:rPr>
                        <a:t>Limited evidence supports that the practitioner might/might not do X, because…</a:t>
                      </a:r>
                      <a:endParaRPr lang="en-US" sz="1600"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00000"/>
                        </a:lnSpc>
                        <a:spcBef>
                          <a:spcPts val="0"/>
                        </a:spcBef>
                        <a:spcAft>
                          <a:spcPts val="0"/>
                        </a:spcAft>
                      </a:pPr>
                      <a:r>
                        <a:rPr lang="en-US" sz="1600" kern="1400" cap="all" baseline="0" dirty="0">
                          <a:ln>
                            <a:noFill/>
                          </a:ln>
                          <a:solidFill>
                            <a:schemeClr val="tx1"/>
                          </a:solidFill>
                          <a:effectLst/>
                        </a:rPr>
                        <a:t>LIMITED</a:t>
                      </a:r>
                      <a:endParaRPr lang="en-US" sz="1600" b="0" kern="1400" cap="all" baseline="0" dirty="0">
                        <a:ln>
                          <a:noFill/>
                        </a:ln>
                        <a:solidFill>
                          <a:schemeClr val="tx1"/>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0524990"/>
                  </a:ext>
                </a:extLst>
              </a:tr>
              <a:tr h="878205">
                <a:tc>
                  <a:txBody>
                    <a:bodyPr/>
                    <a:lstStyle/>
                    <a:p>
                      <a:pPr algn="ctr"/>
                      <a:r>
                        <a:rPr lang="en-US" sz="1600" dirty="0">
                          <a:solidFill>
                            <a:schemeClr val="tx1"/>
                          </a:solidFill>
                        </a:rPr>
                        <a:t>In the absence of reliable evidence, it is in the opinion of this guideline work group that…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00000"/>
                        </a:lnSpc>
                        <a:spcBef>
                          <a:spcPts val="0"/>
                        </a:spcBef>
                        <a:spcAft>
                          <a:spcPts val="0"/>
                        </a:spcAft>
                      </a:pPr>
                      <a:r>
                        <a:rPr lang="en-US" sz="1600" kern="1200" cap="all" baseline="0" dirty="0">
                          <a:ln>
                            <a:noFill/>
                          </a:ln>
                          <a:solidFill>
                            <a:schemeClr val="tx1"/>
                          </a:solidFill>
                          <a:effectLst/>
                        </a:rPr>
                        <a:t>CONSENSUS</a:t>
                      </a:r>
                      <a:endParaRPr lang="en-US" sz="1600" b="0" kern="1400" cap="all" baseline="0" dirty="0">
                        <a:ln>
                          <a:noFill/>
                        </a:ln>
                        <a:solidFill>
                          <a:schemeClr val="tx1"/>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991612"/>
                  </a:ext>
                </a:extLst>
              </a:tr>
            </a:tbl>
          </a:graphicData>
        </a:graphic>
      </p:graphicFrame>
    </p:spTree>
    <p:extLst>
      <p:ext uri="{BB962C8B-B14F-4D97-AF65-F5344CB8AC3E}">
        <p14:creationId xmlns:p14="http://schemas.microsoft.com/office/powerpoint/2010/main" val="975020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A71230F-7332-457A-B2B6-8C49A75B606F}"/>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E42B493E-F245-431B-9840-DC9E84B3B95E}"/>
              </a:ext>
            </a:extLst>
          </p:cNvPr>
          <p:cNvSpPr txBox="1">
            <a:spLocks/>
          </p:cNvSpPr>
          <p:nvPr/>
        </p:nvSpPr>
        <p:spPr>
          <a:xfrm>
            <a:off x="523875" y="696971"/>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Peer Review     </a:t>
            </a:r>
          </a:p>
        </p:txBody>
      </p:sp>
      <p:sp>
        <p:nvSpPr>
          <p:cNvPr id="8" name="Content Placeholder 2">
            <a:extLst>
              <a:ext uri="{FF2B5EF4-FFF2-40B4-BE49-F238E27FC236}">
                <a16:creationId xmlns:a16="http://schemas.microsoft.com/office/drawing/2014/main" id="{37A4041F-EE2F-46FB-BE58-A808A5595740}"/>
              </a:ext>
            </a:extLst>
          </p:cNvPr>
          <p:cNvSpPr>
            <a:spLocks noGrp="1"/>
          </p:cNvSpPr>
          <p:nvPr>
            <p:ph idx="1"/>
          </p:nvPr>
        </p:nvSpPr>
        <p:spPr>
          <a:xfrm>
            <a:off x="536854" y="1470660"/>
            <a:ext cx="6208075" cy="4854388"/>
          </a:xfrm>
        </p:spPr>
        <p:txBody>
          <a:bodyPr>
            <a:normAutofit/>
          </a:bodyPr>
          <a:lstStyle/>
          <a:p>
            <a:pPr marL="457200" indent="-457200">
              <a:lnSpc>
                <a:spcPct val="100000"/>
              </a:lnSpc>
              <a:spcBef>
                <a:spcPts val="0"/>
              </a:spcBef>
              <a:spcAft>
                <a:spcPts val="1800"/>
              </a:spcAft>
              <a:buFont typeface="Wingdings" panose="05000000000000000000" pitchFamily="2" charset="2"/>
              <a:buChar char="§"/>
            </a:pPr>
            <a:r>
              <a:rPr lang="en-US" sz="2400" dirty="0"/>
              <a:t>Guideline draft sent for peer review to external experts.</a:t>
            </a:r>
          </a:p>
          <a:p>
            <a:pPr marL="457200" indent="-457200">
              <a:lnSpc>
                <a:spcPct val="100000"/>
              </a:lnSpc>
              <a:spcBef>
                <a:spcPts val="0"/>
              </a:spcBef>
              <a:spcAft>
                <a:spcPts val="1800"/>
              </a:spcAft>
              <a:buFont typeface="Wingdings" panose="05000000000000000000" pitchFamily="2" charset="2"/>
              <a:buChar char="§"/>
            </a:pPr>
            <a:r>
              <a:rPr lang="en-US" sz="2400" dirty="0"/>
              <a:t>Comments and draft of responses reviewed by work group members</a:t>
            </a:r>
          </a:p>
          <a:p>
            <a:pPr marL="457200" indent="-457200">
              <a:lnSpc>
                <a:spcPct val="100000"/>
              </a:lnSpc>
              <a:spcBef>
                <a:spcPts val="0"/>
              </a:spcBef>
              <a:spcAft>
                <a:spcPts val="1800"/>
              </a:spcAft>
              <a:buFont typeface="Wingdings" panose="05000000000000000000" pitchFamily="2" charset="2"/>
              <a:buChar char="§"/>
            </a:pPr>
            <a:r>
              <a:rPr lang="en-US" sz="2400" dirty="0"/>
              <a:t>Recommendation changes required a majority vote by work group</a:t>
            </a:r>
          </a:p>
          <a:p>
            <a:pPr marL="457200" indent="-457200">
              <a:lnSpc>
                <a:spcPct val="100000"/>
              </a:lnSpc>
              <a:spcBef>
                <a:spcPts val="0"/>
              </a:spcBef>
              <a:spcAft>
                <a:spcPts val="1800"/>
              </a:spcAft>
              <a:buFont typeface="Wingdings" panose="05000000000000000000" pitchFamily="2" charset="2"/>
              <a:buChar char="§"/>
            </a:pPr>
            <a:r>
              <a:rPr lang="en-US" sz="2400" dirty="0"/>
              <a:t>A detailed report of all resulting revisions is published with the guideline document </a:t>
            </a:r>
          </a:p>
        </p:txBody>
      </p:sp>
      <p:pic>
        <p:nvPicPr>
          <p:cNvPr id="3" name="Picture 2" descr="A close up of a logo&#10;&#10;Description generated with high confidence">
            <a:extLst>
              <a:ext uri="{FF2B5EF4-FFF2-40B4-BE49-F238E27FC236}">
                <a16:creationId xmlns:a16="http://schemas.microsoft.com/office/drawing/2014/main" id="{11CBD248-4C46-48EA-8FB6-CA2103845CF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22313" y="1598476"/>
            <a:ext cx="5126763" cy="3691270"/>
          </a:xfrm>
          <a:prstGeom prst="ellipse">
            <a:avLst/>
          </a:prstGeom>
          <a:ln>
            <a:noFill/>
          </a:ln>
          <a:effectLst>
            <a:softEdge rad="112500"/>
          </a:effectLst>
        </p:spPr>
      </p:pic>
    </p:spTree>
    <p:extLst>
      <p:ext uri="{BB962C8B-B14F-4D97-AF65-F5344CB8AC3E}">
        <p14:creationId xmlns:p14="http://schemas.microsoft.com/office/powerpoint/2010/main" val="552763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D913AC-A300-4590-B363-59AEC264D5AE}"/>
              </a:ext>
            </a:extLst>
          </p:cNvPr>
          <p:cNvSpPr>
            <a:spLocks noGrp="1"/>
          </p:cNvSpPr>
          <p:nvPr>
            <p:ph sz="quarter" idx="4"/>
          </p:nvPr>
        </p:nvSpPr>
        <p:spPr>
          <a:xfrm>
            <a:off x="6096000" y="1561735"/>
            <a:ext cx="5183188" cy="3886930"/>
          </a:xfrm>
          <a:prstGeom prst="rect">
            <a:avLst/>
          </a:prstGeom>
          <a:ln>
            <a:noFill/>
          </a:ln>
        </p:spPr>
        <p:txBody>
          <a:bodyPr lIns="0" tIns="0" rIns="0" bIns="0">
            <a:normAutofit/>
          </a:bodyPr>
          <a:lstStyle/>
          <a:p>
            <a:pPr marL="0" indent="0">
              <a:lnSpc>
                <a:spcPct val="100000"/>
              </a:lnSpc>
              <a:spcBef>
                <a:spcPts val="0"/>
              </a:spcBef>
              <a:buNone/>
            </a:pPr>
            <a:r>
              <a:rPr lang="en-US" sz="1800" b="1" dirty="0"/>
              <a:t>The American Academy of </a:t>
            </a:r>
            <a:r>
              <a:rPr lang="en-US" sz="1800" b="1" dirty="0" err="1"/>
              <a:t>Orthopaedic</a:t>
            </a:r>
            <a:r>
              <a:rPr lang="en-US" sz="1800" b="1" dirty="0"/>
              <a:t> Surgeons</a:t>
            </a:r>
          </a:p>
          <a:p>
            <a:pPr marL="0" indent="0">
              <a:lnSpc>
                <a:spcPct val="100000"/>
              </a:lnSpc>
              <a:spcBef>
                <a:spcPts val="0"/>
              </a:spcBef>
              <a:buNone/>
            </a:pPr>
            <a:r>
              <a:rPr lang="en-US" sz="1800" b="1" dirty="0"/>
              <a:t>2019 Clinical Practice Guideline </a:t>
            </a:r>
          </a:p>
          <a:p>
            <a:pPr marL="0" indent="0">
              <a:lnSpc>
                <a:spcPct val="100000"/>
              </a:lnSpc>
              <a:spcBef>
                <a:spcPts val="0"/>
              </a:spcBef>
              <a:buNone/>
            </a:pPr>
            <a:r>
              <a:rPr lang="en-US" sz="1800" b="1" dirty="0"/>
              <a:t>on the Management of Surgical Site Infections</a:t>
            </a:r>
          </a:p>
          <a:p>
            <a:pPr marL="0" indent="0">
              <a:lnSpc>
                <a:spcPct val="100000"/>
              </a:lnSpc>
              <a:spcBef>
                <a:spcPts val="0"/>
              </a:spcBef>
              <a:buNone/>
            </a:pPr>
            <a:endParaRPr lang="en-US" sz="1800" dirty="0"/>
          </a:p>
          <a:p>
            <a:pPr marL="0" indent="0">
              <a:lnSpc>
                <a:spcPct val="100000"/>
              </a:lnSpc>
              <a:spcBef>
                <a:spcPts val="0"/>
              </a:spcBef>
              <a:buNone/>
            </a:pPr>
            <a:endParaRPr lang="en-US" sz="1800" dirty="0"/>
          </a:p>
          <a:p>
            <a:pPr marL="0" indent="0">
              <a:lnSpc>
                <a:spcPct val="100000"/>
              </a:lnSpc>
              <a:spcBef>
                <a:spcPts val="0"/>
              </a:spcBef>
              <a:buNone/>
            </a:pPr>
            <a:endParaRPr lang="en-US" sz="1800" dirty="0"/>
          </a:p>
          <a:p>
            <a:pPr marL="0" indent="0">
              <a:lnSpc>
                <a:spcPct val="100000"/>
              </a:lnSpc>
              <a:spcBef>
                <a:spcPts val="0"/>
              </a:spcBef>
              <a:buNone/>
            </a:pPr>
            <a:r>
              <a:rPr lang="en-US" sz="1400" dirty="0"/>
              <a:t>Douglas Lundy, MD; Alexander McLaren, MD; Peter F. Sturm, MD; Sudheer Reddy, MD; Gregory S. Stacy, MD; </a:t>
            </a:r>
            <a:r>
              <a:rPr lang="en-US" sz="1400" dirty="0" err="1"/>
              <a:t>Gwo</a:t>
            </a:r>
            <a:r>
              <a:rPr lang="en-US" sz="1400" dirty="0"/>
              <a:t>-Chin Lee, MD; Hrayr Basmajian, MD; Thomas Fleeter, MD; Paul Anderson, MD; Sandra B. Nelson, MD; Joseph Hsu, MD; Kim </a:t>
            </a:r>
            <a:r>
              <a:rPr lang="en-US" sz="1400" dirty="0" err="1"/>
              <a:t>Chillag</a:t>
            </a:r>
            <a:r>
              <a:rPr lang="en-US" sz="1400" dirty="0"/>
              <a:t>, MD; Carter Cassidy, MD; Douglas </a:t>
            </a:r>
            <a:r>
              <a:rPr lang="en-US" sz="1400" dirty="0" err="1"/>
              <a:t>Osmon</a:t>
            </a:r>
            <a:r>
              <a:rPr lang="en-US" sz="1400" dirty="0"/>
              <a:t>, MD; Eric Hume, MD; Robert Brophy, MD. </a:t>
            </a:r>
            <a:r>
              <a:rPr lang="en-US" sz="1400" b="1" dirty="0"/>
              <a:t>AAOS Staff: </a:t>
            </a:r>
            <a:r>
              <a:rPr lang="en-US" sz="1400" dirty="0"/>
              <a:t>William O. Shaffer, MD; Deborah S. Cummins, PhD; Jayson N. Murray, MA; </a:t>
            </a:r>
            <a:r>
              <a:rPr lang="en-US" sz="1400" dirty="0" err="1"/>
              <a:t>Mukaram</a:t>
            </a:r>
            <a:r>
              <a:rPr lang="en-US" sz="1400" dirty="0"/>
              <a:t> Mohiuddin, MPH; Danielle Schulte, MS; Mary DeMars; Kaitlyn Sevarino, MBA; Anne Woznica, MLIS, AHIP; Peter Shores, MPH</a:t>
            </a:r>
          </a:p>
        </p:txBody>
      </p:sp>
      <p:sp>
        <p:nvSpPr>
          <p:cNvPr id="5" name="Footer Placeholder 4">
            <a:extLst>
              <a:ext uri="{FF2B5EF4-FFF2-40B4-BE49-F238E27FC236}">
                <a16:creationId xmlns:a16="http://schemas.microsoft.com/office/drawing/2014/main" id="{EAF870C7-DAE6-481F-803F-953D15F82791}"/>
              </a:ext>
            </a:extLst>
          </p:cNvPr>
          <p:cNvSpPr>
            <a:spLocks noGrp="1"/>
          </p:cNvSpPr>
          <p:nvPr>
            <p:ph type="ftr" sz="quarter" idx="11"/>
          </p:nvPr>
        </p:nvSpPr>
        <p:spPr>
          <a:xfrm>
            <a:off x="7479890" y="6287534"/>
            <a:ext cx="4114800" cy="365125"/>
          </a:xfrm>
          <a:prstGeom prst="rect">
            <a:avLst/>
          </a:prstGeom>
        </p:spPr>
        <p:txBody>
          <a:bodyPr anchor="ctr">
            <a:normAutofit/>
          </a:bodyPr>
          <a:lstStyle/>
          <a:p>
            <a:pPr>
              <a:spcAft>
                <a:spcPts val="600"/>
              </a:spcAft>
            </a:pPr>
            <a:r>
              <a:rPr lang="en-US" dirty="0"/>
              <a:t>© 2019 American Academy of </a:t>
            </a:r>
            <a:r>
              <a:rPr lang="en-US" dirty="0" err="1"/>
              <a:t>Orthopaedic</a:t>
            </a:r>
            <a:r>
              <a:rPr lang="en-US" dirty="0"/>
              <a:t> Surgeons </a:t>
            </a:r>
            <a:endParaRPr lang="en-US"/>
          </a:p>
        </p:txBody>
      </p:sp>
      <p:grpSp>
        <p:nvGrpSpPr>
          <p:cNvPr id="10" name="Group 9">
            <a:extLst>
              <a:ext uri="{FF2B5EF4-FFF2-40B4-BE49-F238E27FC236}">
                <a16:creationId xmlns:a16="http://schemas.microsoft.com/office/drawing/2014/main" id="{50F6E80A-0651-45D5-A25E-B52C1A0595FA}"/>
              </a:ext>
            </a:extLst>
          </p:cNvPr>
          <p:cNvGrpSpPr/>
          <p:nvPr/>
        </p:nvGrpSpPr>
        <p:grpSpPr>
          <a:xfrm>
            <a:off x="1361664" y="706068"/>
            <a:ext cx="3975652" cy="5144962"/>
            <a:chOff x="1361664" y="706068"/>
            <a:chExt cx="3975652" cy="5144962"/>
          </a:xfrm>
        </p:grpSpPr>
        <p:pic>
          <p:nvPicPr>
            <p:cNvPr id="7" name="Picture 6" descr="A screenshot of a cell phone&#10;&#10;Description automatically generated">
              <a:extLst>
                <a:ext uri="{FF2B5EF4-FFF2-40B4-BE49-F238E27FC236}">
                  <a16:creationId xmlns:a16="http://schemas.microsoft.com/office/drawing/2014/main" id="{8B9AF887-6950-4D90-BC75-2EC9EA062B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1664" y="706068"/>
              <a:ext cx="3975652" cy="5144962"/>
            </a:xfrm>
            <a:prstGeom prst="rect">
              <a:avLst/>
            </a:prstGeom>
            <a:scene3d>
              <a:camera prst="orthographicFront"/>
              <a:lightRig rig="threePt" dir="t"/>
            </a:scene3d>
            <a:sp3d>
              <a:bevelT/>
            </a:sp3d>
          </p:spPr>
        </p:pic>
        <p:sp>
          <p:nvSpPr>
            <p:cNvPr id="9" name="TextBox 8">
              <a:extLst>
                <a:ext uri="{FF2B5EF4-FFF2-40B4-BE49-F238E27FC236}">
                  <a16:creationId xmlns:a16="http://schemas.microsoft.com/office/drawing/2014/main" id="{B9115B60-599E-4A74-A95A-3022FF99EECF}"/>
                </a:ext>
              </a:extLst>
            </p:cNvPr>
            <p:cNvSpPr txBox="1"/>
            <p:nvPr/>
          </p:nvSpPr>
          <p:spPr>
            <a:xfrm>
              <a:off x="4532243" y="5357191"/>
              <a:ext cx="606287"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25791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718A053-4283-488D-BDFB-DF7FC3B1B9B7}"/>
              </a:ext>
            </a:extLst>
          </p:cNvPr>
          <p:cNvSpPr txBox="1">
            <a:spLocks/>
          </p:cNvSpPr>
          <p:nvPr/>
        </p:nvSpPr>
        <p:spPr>
          <a:xfrm>
            <a:off x="838200" y="703387"/>
            <a:ext cx="3932237" cy="600222"/>
          </a:xfrm>
          <a:prstGeom prst="rect">
            <a:avLst/>
          </a:prstGeom>
        </p:spPr>
        <p:txBody>
          <a:bodyPr vert="horz" lIns="91440" tIns="45720" rIns="91440" bIns="45720" rtlCol="0" anchor="b">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pPr>
              <a:spcAft>
                <a:spcPts val="600"/>
              </a:spcAft>
            </a:pPr>
            <a:r>
              <a:rPr lang="en-US" b="0" kern="1200" dirty="0">
                <a:ln>
                  <a:noFill/>
                </a:ln>
                <a:effectLst>
                  <a:outerShdw blurRad="38100" dist="38100" dir="2700000" algn="tl">
                    <a:srgbClr val="000000">
                      <a:alpha val="43137"/>
                    </a:srgbClr>
                  </a:outerShdw>
                </a:effectLst>
                <a:latin typeface="+mj-lt"/>
                <a:ea typeface="+mj-ea"/>
                <a:cs typeface="+mj-cs"/>
              </a:rPr>
              <a:t>PUBLIC COMMENT      </a:t>
            </a:r>
          </a:p>
        </p:txBody>
      </p:sp>
      <p:sp>
        <p:nvSpPr>
          <p:cNvPr id="6" name="Content Placeholder 2">
            <a:extLst>
              <a:ext uri="{FF2B5EF4-FFF2-40B4-BE49-F238E27FC236}">
                <a16:creationId xmlns:a16="http://schemas.microsoft.com/office/drawing/2014/main" id="{BE786C88-A43D-4A7F-9587-3BBECC76AA5B}"/>
              </a:ext>
            </a:extLst>
          </p:cNvPr>
          <p:cNvSpPr>
            <a:spLocks noGrp="1"/>
          </p:cNvSpPr>
          <p:nvPr>
            <p:ph type="body" sz="half" idx="2"/>
          </p:nvPr>
        </p:nvSpPr>
        <p:spPr>
          <a:xfrm>
            <a:off x="838200" y="1514623"/>
            <a:ext cx="3932237" cy="3811588"/>
          </a:xfrm>
          <a:prstGeom prst="rect">
            <a:avLst/>
          </a:prstGeom>
          <a:ln>
            <a:noFill/>
          </a:ln>
        </p:spPr>
        <p:txBody>
          <a:bodyPr vert="horz" lIns="91440" tIns="45720" rIns="91440" bIns="45720" rtlCol="0">
            <a:noAutofit/>
          </a:bodyPr>
          <a:lstStyle/>
          <a:p>
            <a:pPr>
              <a:spcBef>
                <a:spcPts val="0"/>
              </a:spcBef>
              <a:spcAft>
                <a:spcPts val="1200"/>
              </a:spcAft>
            </a:pPr>
            <a:r>
              <a:rPr lang="en-US" sz="1800" kern="1200" dirty="0">
                <a:latin typeface="+mn-lt"/>
                <a:ea typeface="+mn-ea"/>
                <a:cs typeface="+mn-cs"/>
              </a:rPr>
              <a:t>Following peer review modifications, CPG undergoes public commentary period </a:t>
            </a:r>
          </a:p>
          <a:p>
            <a:pPr>
              <a:spcBef>
                <a:spcPts val="0"/>
              </a:spcBef>
              <a:spcAft>
                <a:spcPts val="1200"/>
              </a:spcAft>
            </a:pPr>
            <a:r>
              <a:rPr lang="en-US" sz="1800" kern="1200" dirty="0">
                <a:latin typeface="+mn-lt"/>
                <a:ea typeface="+mn-ea"/>
                <a:cs typeface="+mn-cs"/>
              </a:rPr>
              <a:t>Comments are solicited from: </a:t>
            </a:r>
          </a:p>
          <a:p>
            <a:pPr>
              <a:spcBef>
                <a:spcPts val="0"/>
              </a:spcBef>
              <a:spcAft>
                <a:spcPts val="1200"/>
              </a:spcAft>
            </a:pPr>
            <a:r>
              <a:rPr lang="en-US" sz="1800" kern="1200" dirty="0">
                <a:latin typeface="+mn-lt"/>
                <a:ea typeface="+mn-ea"/>
                <a:cs typeface="+mn-cs"/>
              </a:rPr>
              <a:t>AAOS Board of Directors</a:t>
            </a:r>
          </a:p>
          <a:p>
            <a:pPr>
              <a:spcBef>
                <a:spcPts val="0"/>
              </a:spcBef>
              <a:spcAft>
                <a:spcPts val="1200"/>
              </a:spcAft>
            </a:pPr>
            <a:r>
              <a:rPr lang="en-US" sz="1800" kern="1200" dirty="0">
                <a:latin typeface="+mn-lt"/>
                <a:ea typeface="+mn-ea"/>
                <a:cs typeface="+mn-cs"/>
              </a:rPr>
              <a:t>AAOS Council on Research and Quality</a:t>
            </a:r>
          </a:p>
          <a:p>
            <a:pPr>
              <a:spcBef>
                <a:spcPts val="0"/>
              </a:spcBef>
              <a:spcAft>
                <a:spcPts val="1200"/>
              </a:spcAft>
            </a:pPr>
            <a:r>
              <a:rPr lang="en-US" sz="1800" kern="1200" dirty="0">
                <a:latin typeface="+mn-lt"/>
                <a:ea typeface="+mn-ea"/>
                <a:cs typeface="+mn-cs"/>
              </a:rPr>
              <a:t>AAOS Committee on Evidence-Based Quality and Value</a:t>
            </a:r>
          </a:p>
          <a:p>
            <a:pPr>
              <a:spcBef>
                <a:spcPts val="0"/>
              </a:spcBef>
              <a:spcAft>
                <a:spcPts val="1200"/>
              </a:spcAft>
            </a:pPr>
            <a:r>
              <a:rPr lang="en-US" sz="1800" kern="1200" dirty="0">
                <a:latin typeface="+mn-lt"/>
                <a:ea typeface="+mn-ea"/>
                <a:cs typeface="+mn-cs"/>
              </a:rPr>
              <a:t>AAOS Board of Councilors</a:t>
            </a:r>
          </a:p>
          <a:p>
            <a:pPr>
              <a:spcBef>
                <a:spcPts val="0"/>
              </a:spcBef>
              <a:spcAft>
                <a:spcPts val="1200"/>
              </a:spcAft>
            </a:pPr>
            <a:r>
              <a:rPr lang="en-US" sz="1800" kern="1200" dirty="0">
                <a:latin typeface="+mn-lt"/>
                <a:ea typeface="+mn-ea"/>
                <a:cs typeface="+mn-cs"/>
              </a:rPr>
              <a:t>AAOS Board of Specialty Societies</a:t>
            </a:r>
          </a:p>
          <a:p>
            <a:pPr>
              <a:spcBef>
                <a:spcPts val="0"/>
              </a:spcBef>
              <a:spcAft>
                <a:spcPts val="1200"/>
              </a:spcAft>
            </a:pPr>
            <a:r>
              <a:rPr lang="en-US" sz="1800" kern="1200" dirty="0">
                <a:latin typeface="+mn-lt"/>
                <a:ea typeface="+mn-ea"/>
                <a:cs typeface="+mn-cs"/>
              </a:rPr>
              <a:t>200 commentators have the opportunity to provide input </a:t>
            </a:r>
          </a:p>
        </p:txBody>
      </p:sp>
      <p:sp>
        <p:nvSpPr>
          <p:cNvPr id="4" name="Footer Placeholder 3">
            <a:extLst>
              <a:ext uri="{FF2B5EF4-FFF2-40B4-BE49-F238E27FC236}">
                <a16:creationId xmlns:a16="http://schemas.microsoft.com/office/drawing/2014/main" id="{2B1C636D-5398-4518-83D3-17968ECD6DF1}"/>
              </a:ext>
            </a:extLst>
          </p:cNvPr>
          <p:cNvSpPr>
            <a:spLocks noGrp="1"/>
          </p:cNvSpPr>
          <p:nvPr>
            <p:ph type="ftr" sz="quarter" idx="11"/>
          </p:nvPr>
        </p:nvSpPr>
        <p:spPr>
          <a:xfrm>
            <a:off x="7477047" y="6311018"/>
            <a:ext cx="4114800" cy="365125"/>
          </a:xfrm>
          <a:prstGeom prst="rect">
            <a:avLst/>
          </a:prstGeom>
        </p:spPr>
        <p:txBody>
          <a:bodyPr vert="horz" lIns="91440" tIns="45720" rIns="91440" bIns="45720" rtlCol="0" anchor="ctr">
            <a:normAutofit/>
          </a:bodyPr>
          <a:lstStyle/>
          <a:p>
            <a:pPr>
              <a:spcAft>
                <a:spcPts val="600"/>
              </a:spcAft>
            </a:pPr>
            <a:r>
              <a:rPr lang="en-US" kern="1200" dirty="0">
                <a:latin typeface="+mn-lt"/>
                <a:ea typeface="+mn-ea"/>
                <a:cs typeface="+mn-cs"/>
              </a:rPr>
              <a:t>© 2019 American Academy of </a:t>
            </a:r>
            <a:r>
              <a:rPr lang="en-US" kern="1200" dirty="0" err="1">
                <a:latin typeface="+mn-lt"/>
                <a:ea typeface="+mn-ea"/>
                <a:cs typeface="+mn-cs"/>
              </a:rPr>
              <a:t>Orthopaedic</a:t>
            </a:r>
            <a:r>
              <a:rPr lang="en-US" kern="1200" dirty="0">
                <a:latin typeface="+mn-lt"/>
                <a:ea typeface="+mn-ea"/>
                <a:cs typeface="+mn-cs"/>
              </a:rPr>
              <a:t> Surgeons </a:t>
            </a:r>
          </a:p>
        </p:txBody>
      </p:sp>
      <p:pic>
        <p:nvPicPr>
          <p:cNvPr id="9" name="Picture 8">
            <a:extLst>
              <a:ext uri="{FF2B5EF4-FFF2-40B4-BE49-F238E27FC236}">
                <a16:creationId xmlns:a16="http://schemas.microsoft.com/office/drawing/2014/main" id="{8B37D301-1DF3-46B7-966B-9F12A08D7A1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14847" y="1600200"/>
            <a:ext cx="6477000" cy="3810000"/>
          </a:xfrm>
          <a:prstGeom prst="rect">
            <a:avLst/>
          </a:prstGeom>
        </p:spPr>
      </p:pic>
    </p:spTree>
    <p:extLst>
      <p:ext uri="{BB962C8B-B14F-4D97-AF65-F5344CB8AC3E}">
        <p14:creationId xmlns:p14="http://schemas.microsoft.com/office/powerpoint/2010/main" val="3913050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D8E4EE-BFAB-45CE-8629-DDE86A93B69A}"/>
              </a:ext>
            </a:extLst>
          </p:cNvPr>
          <p:cNvSpPr>
            <a:spLocks noGrp="1"/>
          </p:cNvSpPr>
          <p:nvPr>
            <p:ph type="ftr" sz="quarter" idx="11"/>
          </p:nvPr>
        </p:nvSpPr>
        <p:spPr>
          <a:xfrm>
            <a:off x="7529056" y="6356360"/>
            <a:ext cx="4114800" cy="365125"/>
          </a:xfrm>
        </p:spPr>
        <p:txBody>
          <a:bodyPr/>
          <a:lstStyle/>
          <a:p>
            <a:pPr algn="r"/>
            <a:r>
              <a:rPr lang="en-US" dirty="0"/>
              <a:t>© 2019 American Academy of </a:t>
            </a:r>
            <a:r>
              <a:rPr lang="en-US" dirty="0" err="1"/>
              <a:t>Orthopaedic</a:t>
            </a:r>
            <a:r>
              <a:rPr lang="en-US" dirty="0"/>
              <a:t> Surgeons </a:t>
            </a:r>
          </a:p>
        </p:txBody>
      </p:sp>
      <p:sp>
        <p:nvSpPr>
          <p:cNvPr id="5" name="TextBox 4">
            <a:extLst>
              <a:ext uri="{FF2B5EF4-FFF2-40B4-BE49-F238E27FC236}">
                <a16:creationId xmlns:a16="http://schemas.microsoft.com/office/drawing/2014/main" id="{A4996B32-37E7-4E45-A3AE-2F40342FE5E8}"/>
              </a:ext>
            </a:extLst>
          </p:cNvPr>
          <p:cNvSpPr txBox="1"/>
          <p:nvPr/>
        </p:nvSpPr>
        <p:spPr>
          <a:xfrm>
            <a:off x="521212" y="686422"/>
            <a:ext cx="6208734" cy="584775"/>
          </a:xfrm>
          <a:prstGeom prst="rect">
            <a:avLst/>
          </a:prstGeom>
          <a:noFill/>
        </p:spPr>
        <p:txBody>
          <a:bodyPr wrap="square" rtlCol="0">
            <a:spAutoFit/>
          </a:bodyPr>
          <a:lstStyle/>
          <a:p>
            <a:r>
              <a:rPr lang="en-US" sz="3200" dirty="0">
                <a:solidFill>
                  <a:schemeClr val="tx1">
                    <a:lumMod val="65000"/>
                    <a:lumOff val="35000"/>
                  </a:schemeClr>
                </a:solidFill>
                <a:effectLst>
                  <a:outerShdw blurRad="38100" dist="38100" dir="2700000" algn="tl">
                    <a:srgbClr val="000000">
                      <a:alpha val="43137"/>
                    </a:srgbClr>
                  </a:outerShdw>
                </a:effectLst>
                <a:latin typeface="+mj-lt"/>
                <a:cs typeface="Times New Roman" panose="02020603050405020304" pitchFamily="18" charset="0"/>
              </a:rPr>
              <a:t>FINAL MEETING</a:t>
            </a:r>
            <a:endParaRPr lang="en-US" sz="3200" dirty="0">
              <a:solidFill>
                <a:schemeClr val="tx1">
                  <a:lumMod val="65000"/>
                  <a:lumOff val="35000"/>
                </a:schemeClr>
              </a:solidFill>
              <a:effectLst>
                <a:outerShdw blurRad="38100" dist="38100" dir="2700000" algn="tl">
                  <a:srgbClr val="000000">
                    <a:alpha val="43137"/>
                  </a:srgbClr>
                </a:outerShdw>
              </a:effectLst>
              <a:latin typeface="+mj-lt"/>
            </a:endParaRPr>
          </a:p>
        </p:txBody>
      </p:sp>
      <p:sp>
        <p:nvSpPr>
          <p:cNvPr id="4" name="TextBox 3">
            <a:extLst>
              <a:ext uri="{FF2B5EF4-FFF2-40B4-BE49-F238E27FC236}">
                <a16:creationId xmlns:a16="http://schemas.microsoft.com/office/drawing/2014/main" id="{7BD87616-CCCA-4A10-9949-6981B6F372C1}"/>
              </a:ext>
            </a:extLst>
          </p:cNvPr>
          <p:cNvSpPr txBox="1"/>
          <p:nvPr/>
        </p:nvSpPr>
        <p:spPr>
          <a:xfrm>
            <a:off x="538416" y="1628328"/>
            <a:ext cx="4508205" cy="2077492"/>
          </a:xfrm>
          <a:prstGeom prst="rect">
            <a:avLst/>
          </a:prstGeom>
          <a:noFill/>
        </p:spPr>
        <p:txBody>
          <a:bodyPr wrap="square" rtlCol="0">
            <a:spAutoFit/>
          </a:bodyPr>
          <a:lstStyle/>
          <a:p>
            <a:pPr>
              <a:spcAft>
                <a:spcPts val="1200"/>
              </a:spcAft>
            </a:pPr>
            <a:r>
              <a:rPr lang="en-US" sz="2400" b="1" dirty="0">
                <a:solidFill>
                  <a:schemeClr val="accent6"/>
                </a:solidFill>
              </a:rPr>
              <a:t>The work group is charged with:</a:t>
            </a:r>
            <a:endParaRPr lang="en-US" b="1" dirty="0">
              <a:solidFill>
                <a:schemeClr val="accent6"/>
              </a:solidFill>
            </a:endParaRPr>
          </a:p>
          <a:p>
            <a:pPr marL="342900" indent="-342900">
              <a:spcAft>
                <a:spcPts val="600"/>
              </a:spcAft>
              <a:buFont typeface="Wingdings" panose="05000000000000000000" pitchFamily="2" charset="2"/>
              <a:buChar char="§"/>
            </a:pPr>
            <a:r>
              <a:rPr lang="en-US" sz="2000" dirty="0">
                <a:solidFill>
                  <a:schemeClr val="tx1">
                    <a:lumMod val="65000"/>
                    <a:lumOff val="35000"/>
                  </a:schemeClr>
                </a:solidFill>
              </a:rPr>
              <a:t>Review of data summaries</a:t>
            </a:r>
          </a:p>
          <a:p>
            <a:pPr marL="342900" indent="-342900">
              <a:spcAft>
                <a:spcPts val="600"/>
              </a:spcAft>
              <a:buFont typeface="Wingdings" panose="05000000000000000000" pitchFamily="2" charset="2"/>
              <a:buChar char="§"/>
            </a:pPr>
            <a:r>
              <a:rPr lang="en-US" sz="2000" dirty="0">
                <a:solidFill>
                  <a:schemeClr val="tx1">
                    <a:lumMod val="65000"/>
                    <a:lumOff val="35000"/>
                  </a:schemeClr>
                </a:solidFill>
              </a:rPr>
              <a:t>Final recommendation language</a:t>
            </a:r>
          </a:p>
          <a:p>
            <a:pPr marL="342900" indent="-342900">
              <a:spcAft>
                <a:spcPts val="600"/>
              </a:spcAft>
              <a:buFont typeface="Wingdings" panose="05000000000000000000" pitchFamily="2" charset="2"/>
              <a:buChar char="§"/>
            </a:pPr>
            <a:r>
              <a:rPr lang="en-US" sz="2000" dirty="0">
                <a:solidFill>
                  <a:schemeClr val="tx1">
                    <a:lumMod val="65000"/>
                    <a:lumOff val="35000"/>
                  </a:schemeClr>
                </a:solidFill>
              </a:rPr>
              <a:t>Rationale and risk/harm construction</a:t>
            </a:r>
          </a:p>
          <a:p>
            <a:pPr marL="342900" indent="-342900">
              <a:spcAft>
                <a:spcPts val="600"/>
              </a:spcAft>
              <a:buFont typeface="Wingdings" panose="05000000000000000000" pitchFamily="2" charset="2"/>
              <a:buChar char="§"/>
            </a:pPr>
            <a:r>
              <a:rPr lang="en-US" sz="2000" dirty="0">
                <a:solidFill>
                  <a:schemeClr val="tx1">
                    <a:lumMod val="65000"/>
                    <a:lumOff val="35000"/>
                  </a:schemeClr>
                </a:solidFill>
              </a:rPr>
              <a:t>Future research </a:t>
            </a:r>
          </a:p>
        </p:txBody>
      </p:sp>
      <p:pic>
        <p:nvPicPr>
          <p:cNvPr id="10" name="Picture 9" descr="A picture containing LEGO, toy, indoor&#10;&#10;Description generated with very high confidence">
            <a:extLst>
              <a:ext uri="{FF2B5EF4-FFF2-40B4-BE49-F238E27FC236}">
                <a16:creationId xmlns:a16="http://schemas.microsoft.com/office/drawing/2014/main" id="{C7487B98-CD29-49F8-86A5-DF94ACA190A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09444" y="1124333"/>
            <a:ext cx="5500880" cy="4827638"/>
          </a:xfrm>
          <a:prstGeom prst="rect">
            <a:avLst/>
          </a:prstGeom>
          <a:effectLst>
            <a:softEdge rad="317500"/>
          </a:effectLst>
        </p:spPr>
      </p:pic>
    </p:spTree>
    <p:extLst>
      <p:ext uri="{BB962C8B-B14F-4D97-AF65-F5344CB8AC3E}">
        <p14:creationId xmlns:p14="http://schemas.microsoft.com/office/powerpoint/2010/main" val="3669015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C4E8-975A-48FC-A051-A067168C3D88}"/>
              </a:ext>
            </a:extLst>
          </p:cNvPr>
          <p:cNvSpPr>
            <a:spLocks noGrp="1"/>
          </p:cNvSpPr>
          <p:nvPr>
            <p:ph type="title"/>
          </p:nvPr>
        </p:nvSpPr>
        <p:spPr>
          <a:xfrm>
            <a:off x="515915" y="788416"/>
            <a:ext cx="11125200" cy="685799"/>
          </a:xfrm>
        </p:spPr>
        <p:txBody>
          <a:bodyPr>
            <a:noAutofit/>
          </a:bodyPr>
          <a:lstStyle/>
          <a:p>
            <a:r>
              <a:rPr lang="en-US" b="0" dirty="0">
                <a:effectLst>
                  <a:outerShdw blurRad="38100" dist="38100" dir="2700000" algn="tl">
                    <a:srgbClr val="000000">
                      <a:alpha val="43137"/>
                    </a:srgbClr>
                  </a:outerShdw>
                </a:effectLst>
                <a:latin typeface="+mj-lt"/>
              </a:rPr>
              <a:t>Management of Surgical Site Infections</a:t>
            </a:r>
            <a:br>
              <a:rPr lang="en-US" b="0" dirty="0">
                <a:effectLst>
                  <a:outerShdw blurRad="38100" dist="38100" dir="2700000" algn="tl">
                    <a:srgbClr val="000000">
                      <a:alpha val="43137"/>
                    </a:srgbClr>
                  </a:outerShdw>
                </a:effectLst>
                <a:latin typeface="+mj-lt"/>
              </a:rPr>
            </a:br>
            <a:r>
              <a:rPr lang="en-US" b="0" dirty="0">
                <a:effectLst>
                  <a:outerShdw blurRad="38100" dist="38100" dir="2700000" algn="tl">
                    <a:srgbClr val="000000">
                      <a:alpha val="43137"/>
                    </a:srgbClr>
                  </a:outerShdw>
                </a:effectLst>
                <a:latin typeface="+mj-lt"/>
              </a:rPr>
              <a:t>Systematic Literature Review Overview </a:t>
            </a:r>
          </a:p>
        </p:txBody>
      </p:sp>
      <p:sp>
        <p:nvSpPr>
          <p:cNvPr id="3" name="Content Placeholder 2">
            <a:extLst>
              <a:ext uri="{FF2B5EF4-FFF2-40B4-BE49-F238E27FC236}">
                <a16:creationId xmlns:a16="http://schemas.microsoft.com/office/drawing/2014/main" id="{A56E0061-6A41-40A7-A087-42DC3DB0FC08}"/>
              </a:ext>
            </a:extLst>
          </p:cNvPr>
          <p:cNvSpPr>
            <a:spLocks noGrp="1"/>
          </p:cNvSpPr>
          <p:nvPr>
            <p:ph idx="1"/>
          </p:nvPr>
        </p:nvSpPr>
        <p:spPr>
          <a:xfrm>
            <a:off x="515915" y="1747783"/>
            <a:ext cx="6501111" cy="4414550"/>
          </a:xfrm>
        </p:spPr>
        <p:txBody>
          <a:bodyPr>
            <a:normAutofit/>
          </a:bodyPr>
          <a:lstStyle/>
          <a:p>
            <a:pPr marL="457200" indent="-457200">
              <a:lnSpc>
                <a:spcPct val="100000"/>
              </a:lnSpc>
              <a:spcBef>
                <a:spcPts val="0"/>
              </a:spcBef>
              <a:spcAft>
                <a:spcPts val="18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Based on a systematic review of published studies </a:t>
            </a:r>
          </a:p>
          <a:p>
            <a:pPr marL="457200" indent="-457200">
              <a:lnSpc>
                <a:spcPct val="100000"/>
              </a:lnSpc>
              <a:spcBef>
                <a:spcPts val="0"/>
              </a:spcBef>
              <a:spcAft>
                <a:spcPts val="18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Addresses the management of surgical site infections occurring in patients who have undergone </a:t>
            </a:r>
            <a:r>
              <a:rPr lang="en-US" sz="2400" dirty="0" err="1">
                <a:ea typeface="Open Sans" panose="020B0606030504020204" pitchFamily="34" charset="0"/>
                <a:cs typeface="Open Sans" panose="020B0606030504020204" pitchFamily="34" charset="0"/>
              </a:rPr>
              <a:t>orthopaedic</a:t>
            </a:r>
            <a:r>
              <a:rPr lang="en-US" sz="2400" dirty="0">
                <a:ea typeface="Open Sans" panose="020B0606030504020204" pitchFamily="34" charset="0"/>
                <a:cs typeface="Open Sans" panose="020B0606030504020204" pitchFamily="34" charset="0"/>
              </a:rPr>
              <a:t> surgery</a:t>
            </a:r>
          </a:p>
          <a:p>
            <a:pPr marL="457200" indent="-457200">
              <a:lnSpc>
                <a:spcPct val="100000"/>
              </a:lnSpc>
              <a:spcBef>
                <a:spcPts val="0"/>
              </a:spcBef>
              <a:spcAft>
                <a:spcPts val="18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Highlights limitations in literature and areas requiring future research </a:t>
            </a:r>
          </a:p>
          <a:p>
            <a:pPr marL="457200" indent="-457200">
              <a:lnSpc>
                <a:spcPct val="100000"/>
              </a:lnSpc>
              <a:spcBef>
                <a:spcPts val="0"/>
              </a:spcBef>
              <a:spcAft>
                <a:spcPts val="18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Trained physicians and surgeons are intended users</a:t>
            </a:r>
          </a:p>
          <a:p>
            <a:pPr marL="0" indent="0">
              <a:buFont typeface="Wingdings" panose="05000000000000000000" pitchFamily="2" charset="2"/>
              <a:buNone/>
            </a:pPr>
            <a:endParaRPr lang="en-US" sz="2400" dirty="0"/>
          </a:p>
        </p:txBody>
      </p:sp>
      <p:sp>
        <p:nvSpPr>
          <p:cNvPr id="4" name="Footer Placeholder 3">
            <a:extLst>
              <a:ext uri="{FF2B5EF4-FFF2-40B4-BE49-F238E27FC236}">
                <a16:creationId xmlns:a16="http://schemas.microsoft.com/office/drawing/2014/main" id="{29B79F12-EA34-4245-8687-0BA3179A3C41}"/>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grpSp>
        <p:nvGrpSpPr>
          <p:cNvPr id="8" name="Group 7">
            <a:extLst>
              <a:ext uri="{FF2B5EF4-FFF2-40B4-BE49-F238E27FC236}">
                <a16:creationId xmlns:a16="http://schemas.microsoft.com/office/drawing/2014/main" id="{D2EA0CAB-BBBC-4931-97E6-02450EB32572}"/>
              </a:ext>
            </a:extLst>
          </p:cNvPr>
          <p:cNvGrpSpPr/>
          <p:nvPr/>
        </p:nvGrpSpPr>
        <p:grpSpPr>
          <a:xfrm>
            <a:off x="7501483" y="852357"/>
            <a:ext cx="3948804" cy="5110217"/>
            <a:chOff x="7501483" y="852357"/>
            <a:chExt cx="3948804" cy="5110217"/>
          </a:xfrm>
        </p:grpSpPr>
        <p:pic>
          <p:nvPicPr>
            <p:cNvPr id="6" name="Picture 5" descr="A screenshot of a cell phone&#10;&#10;Description automatically generated">
              <a:extLst>
                <a:ext uri="{FF2B5EF4-FFF2-40B4-BE49-F238E27FC236}">
                  <a16:creationId xmlns:a16="http://schemas.microsoft.com/office/drawing/2014/main" id="{88925F06-7885-4DC5-AC6E-E0583314DD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1483" y="852357"/>
              <a:ext cx="3948804" cy="5110217"/>
            </a:xfrm>
            <a:prstGeom prst="rect">
              <a:avLst/>
            </a:prstGeom>
            <a:scene3d>
              <a:camera prst="orthographicFront"/>
              <a:lightRig rig="threePt" dir="t"/>
            </a:scene3d>
            <a:sp3d>
              <a:bevelT/>
            </a:sp3d>
          </p:spPr>
        </p:pic>
        <p:sp>
          <p:nvSpPr>
            <p:cNvPr id="7" name="TextBox 6">
              <a:extLst>
                <a:ext uri="{FF2B5EF4-FFF2-40B4-BE49-F238E27FC236}">
                  <a16:creationId xmlns:a16="http://schemas.microsoft.com/office/drawing/2014/main" id="{5B313BB1-8D15-4663-8A0E-BD591F583F88}"/>
                </a:ext>
              </a:extLst>
            </p:cNvPr>
            <p:cNvSpPr txBox="1"/>
            <p:nvPr/>
          </p:nvSpPr>
          <p:spPr>
            <a:xfrm>
              <a:off x="10913165" y="5456583"/>
              <a:ext cx="208722"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789682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5109233-0212-4D26-9F91-F7DDD27538EF}"/>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6" name="Title 1">
            <a:extLst>
              <a:ext uri="{FF2B5EF4-FFF2-40B4-BE49-F238E27FC236}">
                <a16:creationId xmlns:a16="http://schemas.microsoft.com/office/drawing/2014/main" id="{4EEAF63B-A236-4F60-AC31-1ED8B1FC7364}"/>
              </a:ext>
            </a:extLst>
          </p:cNvPr>
          <p:cNvSpPr txBox="1">
            <a:spLocks/>
          </p:cNvSpPr>
          <p:nvPr/>
        </p:nvSpPr>
        <p:spPr>
          <a:xfrm>
            <a:off x="513736" y="689318"/>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Use of Imaging</a:t>
            </a:r>
          </a:p>
        </p:txBody>
      </p:sp>
      <p:sp>
        <p:nvSpPr>
          <p:cNvPr id="18" name="Content Placeholder 2">
            <a:extLst>
              <a:ext uri="{FF2B5EF4-FFF2-40B4-BE49-F238E27FC236}">
                <a16:creationId xmlns:a16="http://schemas.microsoft.com/office/drawing/2014/main" id="{AFABE88C-63CF-43B8-BAC9-5299D32EE470}"/>
              </a:ext>
            </a:extLst>
          </p:cNvPr>
          <p:cNvSpPr>
            <a:spLocks noGrp="1"/>
          </p:cNvSpPr>
          <p:nvPr>
            <p:ph idx="1"/>
          </p:nvPr>
        </p:nvSpPr>
        <p:spPr>
          <a:xfrm>
            <a:off x="533400" y="1459419"/>
            <a:ext cx="10515600" cy="558651"/>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Limited evidence supports the use of medical imaging in the diagnostic evaluation of patients with a suspected organ/space (i.e. bone, joint, and implant) surgical site infection.</a:t>
            </a:r>
          </a:p>
        </p:txBody>
      </p:sp>
      <p:grpSp>
        <p:nvGrpSpPr>
          <p:cNvPr id="8" name="Group 7">
            <a:extLst>
              <a:ext uri="{FF2B5EF4-FFF2-40B4-BE49-F238E27FC236}">
                <a16:creationId xmlns:a16="http://schemas.microsoft.com/office/drawing/2014/main" id="{1176CA3A-8666-45B7-A7B7-D19F6A40A43F}"/>
              </a:ext>
            </a:extLst>
          </p:cNvPr>
          <p:cNvGrpSpPr/>
          <p:nvPr/>
        </p:nvGrpSpPr>
        <p:grpSpPr>
          <a:xfrm>
            <a:off x="977172" y="3528495"/>
            <a:ext cx="6966076" cy="637188"/>
            <a:chOff x="1187032" y="3296637"/>
            <a:chExt cx="6966076" cy="637188"/>
          </a:xfrm>
        </p:grpSpPr>
        <p:sp>
          <p:nvSpPr>
            <p:cNvPr id="9" name="Content Placeholder 2">
              <a:extLst>
                <a:ext uri="{FF2B5EF4-FFF2-40B4-BE49-F238E27FC236}">
                  <a16:creationId xmlns:a16="http://schemas.microsoft.com/office/drawing/2014/main" id="{B5144833-83D2-428C-8A0C-04DA61803875}"/>
                </a:ext>
              </a:extLst>
            </p:cNvPr>
            <p:cNvSpPr txBox="1">
              <a:spLocks/>
            </p:cNvSpPr>
            <p:nvPr/>
          </p:nvSpPr>
          <p:spPr>
            <a:xfrm>
              <a:off x="1187032" y="3429000"/>
              <a:ext cx="5667375" cy="504825"/>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a:t>Strength of Recommendation: Limited </a:t>
              </a:r>
            </a:p>
          </p:txBody>
        </p:sp>
        <p:pic>
          <p:nvPicPr>
            <p:cNvPr id="10" name="Picture 9">
              <a:extLst>
                <a:ext uri="{FF2B5EF4-FFF2-40B4-BE49-F238E27FC236}">
                  <a16:creationId xmlns:a16="http://schemas.microsoft.com/office/drawing/2014/main" id="{3AE4E372-2C83-4ED0-BF1B-045FC3C4F5DB}"/>
                </a:ext>
              </a:extLst>
            </p:cNvPr>
            <p:cNvPicPr>
              <a:picLocks noChangeAspect="1"/>
            </p:cNvPicPr>
            <p:nvPr/>
          </p:nvPicPr>
          <p:blipFill>
            <a:blip r:embed="rId3">
              <a:duotone>
                <a:prstClr val="black"/>
                <a:schemeClr val="accent3">
                  <a:tint val="45000"/>
                  <a:satMod val="400000"/>
                </a:schemeClr>
              </a:duotone>
            </a:blip>
            <a:stretch>
              <a:fillRect/>
            </a:stretch>
          </p:blipFill>
          <p:spPr>
            <a:xfrm>
              <a:off x="6305860" y="3296637"/>
              <a:ext cx="1847248" cy="451143"/>
            </a:xfrm>
            <a:prstGeom prst="rect">
              <a:avLst/>
            </a:prstGeom>
          </p:spPr>
        </p:pic>
      </p:grpSp>
    </p:spTree>
    <p:extLst>
      <p:ext uri="{BB962C8B-B14F-4D97-AF65-F5344CB8AC3E}">
        <p14:creationId xmlns:p14="http://schemas.microsoft.com/office/powerpoint/2010/main" val="3227324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B911D5-8C2B-4680-A118-5C1BFC23306E}"/>
              </a:ext>
            </a:extLst>
          </p:cNvPr>
          <p:cNvSpPr>
            <a:spLocks noGrp="1"/>
          </p:cNvSpPr>
          <p:nvPr>
            <p:ph type="ftr" sz="quarter" idx="11"/>
          </p:nvPr>
        </p:nvSpPr>
        <p:spPr>
          <a:xfrm>
            <a:off x="7862730" y="6295776"/>
            <a:ext cx="4114800" cy="365125"/>
          </a:xfrm>
        </p:spPr>
        <p:txBody>
          <a:bodyPr/>
          <a:lstStyle/>
          <a:p>
            <a:r>
              <a:rPr lang="en-US" dirty="0"/>
              <a:t>© 2019 American Academy of </a:t>
            </a:r>
            <a:r>
              <a:rPr lang="en-US" dirty="0" err="1"/>
              <a:t>Orthopaedic</a:t>
            </a:r>
            <a:r>
              <a:rPr lang="en-US" dirty="0"/>
              <a:t> Surgeons </a:t>
            </a:r>
          </a:p>
        </p:txBody>
      </p:sp>
      <p:sp>
        <p:nvSpPr>
          <p:cNvPr id="15" name="Title 1">
            <a:extLst>
              <a:ext uri="{FF2B5EF4-FFF2-40B4-BE49-F238E27FC236}">
                <a16:creationId xmlns:a16="http://schemas.microsoft.com/office/drawing/2014/main" id="{EDF59B7E-6E2A-4ED7-B101-DE2FDD1CC1DD}"/>
              </a:ext>
            </a:extLst>
          </p:cNvPr>
          <p:cNvSpPr txBox="1">
            <a:spLocks/>
          </p:cNvSpPr>
          <p:nvPr/>
        </p:nvSpPr>
        <p:spPr>
          <a:xfrm>
            <a:off x="523461" y="70044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Cultures</a:t>
            </a:r>
          </a:p>
        </p:txBody>
      </p:sp>
      <p:sp>
        <p:nvSpPr>
          <p:cNvPr id="16" name="Content Placeholder 2">
            <a:extLst>
              <a:ext uri="{FF2B5EF4-FFF2-40B4-BE49-F238E27FC236}">
                <a16:creationId xmlns:a16="http://schemas.microsoft.com/office/drawing/2014/main" id="{CEBDD05B-6FFF-405A-AE57-46AC345241EA}"/>
              </a:ext>
            </a:extLst>
          </p:cNvPr>
          <p:cNvSpPr>
            <a:spLocks noGrp="1"/>
          </p:cNvSpPr>
          <p:nvPr>
            <p:ph idx="1"/>
          </p:nvPr>
        </p:nvSpPr>
        <p:spPr>
          <a:xfrm>
            <a:off x="533400" y="1445053"/>
            <a:ext cx="10515600" cy="870928"/>
          </a:xfrm>
        </p:spPr>
        <p:txBody>
          <a:bodyPr>
            <a:noAutofit/>
          </a:bodyPr>
          <a:lstStyle/>
          <a:p>
            <a:pPr marL="457200" indent="-457200">
              <a:lnSpc>
                <a:spcPct val="100000"/>
              </a:lnSpc>
              <a:buFont typeface="Wingdings" panose="05000000000000000000" pitchFamily="2" charset="2"/>
              <a:buChar char="§"/>
            </a:pPr>
            <a:r>
              <a:rPr lang="en-US" sz="2400" dirty="0"/>
              <a:t>Strong evidence supports that synovial fluid and tissue cultures are strong rule-in tests for the diagnosis of infection; negative synovial fluid and tissue cultures do not reliably exclude infection.</a:t>
            </a:r>
          </a:p>
        </p:txBody>
      </p:sp>
      <p:grpSp>
        <p:nvGrpSpPr>
          <p:cNvPr id="3" name="Group 2">
            <a:extLst>
              <a:ext uri="{FF2B5EF4-FFF2-40B4-BE49-F238E27FC236}">
                <a16:creationId xmlns:a16="http://schemas.microsoft.com/office/drawing/2014/main" id="{92C1DBA8-2B9B-4604-A6EA-212441F76F76}"/>
              </a:ext>
            </a:extLst>
          </p:cNvPr>
          <p:cNvGrpSpPr/>
          <p:nvPr/>
        </p:nvGrpSpPr>
        <p:grpSpPr>
          <a:xfrm>
            <a:off x="971793" y="3473373"/>
            <a:ext cx="7073423" cy="497510"/>
            <a:chOff x="1044137" y="2712585"/>
            <a:chExt cx="7073423" cy="497510"/>
          </a:xfrm>
        </p:grpSpPr>
        <p:sp>
          <p:nvSpPr>
            <p:cNvPr id="7" name="TextBox 6">
              <a:extLst>
                <a:ext uri="{FF2B5EF4-FFF2-40B4-BE49-F238E27FC236}">
                  <a16:creationId xmlns:a16="http://schemas.microsoft.com/office/drawing/2014/main" id="{B91E4E89-038E-47BD-BDD0-DEF778820EF2}"/>
                </a:ext>
              </a:extLst>
            </p:cNvPr>
            <p:cNvSpPr txBox="1"/>
            <p:nvPr/>
          </p:nvSpPr>
          <p:spPr>
            <a:xfrm>
              <a:off x="1044137" y="2748430"/>
              <a:ext cx="6076950" cy="461665"/>
            </a:xfrm>
            <a:prstGeom prst="rect">
              <a:avLst/>
            </a:prstGeom>
            <a:noFill/>
          </p:spPr>
          <p:txBody>
            <a:bodyPr wrap="square" rtlCol="0">
              <a:spAutoFit/>
            </a:bodyPr>
            <a:lstStyle/>
            <a:p>
              <a:r>
                <a:rPr lang="en-US" sz="2400" b="1" dirty="0">
                  <a:solidFill>
                    <a:schemeClr val="tx1">
                      <a:lumMod val="65000"/>
                      <a:lumOff val="35000"/>
                    </a:schemeClr>
                  </a:solidFill>
                </a:rPr>
                <a:t>Strength of Recommendation: Strong  </a:t>
              </a:r>
            </a:p>
          </p:txBody>
        </p:sp>
        <p:pic>
          <p:nvPicPr>
            <p:cNvPr id="13" name="Picture 12">
              <a:extLst>
                <a:ext uri="{FF2B5EF4-FFF2-40B4-BE49-F238E27FC236}">
                  <a16:creationId xmlns:a16="http://schemas.microsoft.com/office/drawing/2014/main" id="{3FDD7BB2-472C-43ED-9F33-273F3F5027FF}"/>
                </a:ext>
              </a:extLst>
            </p:cNvPr>
            <p:cNvPicPr>
              <a:picLocks noChangeAspect="1"/>
            </p:cNvPicPr>
            <p:nvPr/>
          </p:nvPicPr>
          <p:blipFill>
            <a:blip r:embed="rId3">
              <a:duotone>
                <a:prstClr val="black"/>
                <a:schemeClr val="accent3">
                  <a:tint val="45000"/>
                  <a:satMod val="400000"/>
                </a:schemeClr>
              </a:duotone>
            </a:blip>
            <a:stretch>
              <a:fillRect/>
            </a:stretch>
          </p:blipFill>
          <p:spPr>
            <a:xfrm>
              <a:off x="6270312" y="2712585"/>
              <a:ext cx="1847248" cy="445047"/>
            </a:xfrm>
            <a:prstGeom prst="rect">
              <a:avLst/>
            </a:prstGeom>
          </p:spPr>
        </p:pic>
      </p:grpSp>
    </p:spTree>
    <p:extLst>
      <p:ext uri="{BB962C8B-B14F-4D97-AF65-F5344CB8AC3E}">
        <p14:creationId xmlns:p14="http://schemas.microsoft.com/office/powerpoint/2010/main" val="471318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C41075F-8728-4051-A26B-BD113412DBA6}"/>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5" name="Title 1">
            <a:extLst>
              <a:ext uri="{FF2B5EF4-FFF2-40B4-BE49-F238E27FC236}">
                <a16:creationId xmlns:a16="http://schemas.microsoft.com/office/drawing/2014/main" id="{77FDD930-BA1A-4AF2-BFFB-228CFE709C3A}"/>
              </a:ext>
            </a:extLst>
          </p:cNvPr>
          <p:cNvSpPr txBox="1">
            <a:spLocks/>
          </p:cNvSpPr>
          <p:nvPr/>
        </p:nvSpPr>
        <p:spPr>
          <a:xfrm>
            <a:off x="523568" y="688480"/>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C-Reactive Protein</a:t>
            </a:r>
          </a:p>
        </p:txBody>
      </p:sp>
      <p:sp>
        <p:nvSpPr>
          <p:cNvPr id="16" name="Content Placeholder 2">
            <a:extLst>
              <a:ext uri="{FF2B5EF4-FFF2-40B4-BE49-F238E27FC236}">
                <a16:creationId xmlns:a16="http://schemas.microsoft.com/office/drawing/2014/main" id="{FDF4EBA8-3371-49EE-8E96-0BC528F1AC0F}"/>
              </a:ext>
            </a:extLst>
          </p:cNvPr>
          <p:cNvSpPr>
            <a:spLocks noGrp="1"/>
          </p:cNvSpPr>
          <p:nvPr>
            <p:ph idx="1"/>
          </p:nvPr>
        </p:nvSpPr>
        <p:spPr>
          <a:xfrm>
            <a:off x="533400" y="1505013"/>
            <a:ext cx="10515600" cy="1118266"/>
          </a:xfrm>
        </p:spPr>
        <p:txBody>
          <a:bodyPr>
            <a:normAutofit/>
          </a:bodyPr>
          <a:lstStyle/>
          <a:p>
            <a:pPr marL="457200" indent="-457200">
              <a:lnSpc>
                <a:spcPct val="100000"/>
              </a:lnSpc>
              <a:buFont typeface="Wingdings" panose="05000000000000000000" pitchFamily="2" charset="2"/>
              <a:buChar char="§"/>
            </a:pPr>
            <a:r>
              <a:rPr lang="en-US" sz="2400" dirty="0"/>
              <a:t>Strong evidence supports that C-reactive Protein is a strong rule-in and rule-out marker for patients with suspected surgical site infections</a:t>
            </a:r>
          </a:p>
        </p:txBody>
      </p:sp>
      <p:grpSp>
        <p:nvGrpSpPr>
          <p:cNvPr id="8" name="Group 7">
            <a:extLst>
              <a:ext uri="{FF2B5EF4-FFF2-40B4-BE49-F238E27FC236}">
                <a16:creationId xmlns:a16="http://schemas.microsoft.com/office/drawing/2014/main" id="{55709AFF-8D76-438E-AC68-777B1F838010}"/>
              </a:ext>
            </a:extLst>
          </p:cNvPr>
          <p:cNvGrpSpPr/>
          <p:nvPr/>
        </p:nvGrpSpPr>
        <p:grpSpPr>
          <a:xfrm>
            <a:off x="991672" y="3514230"/>
            <a:ext cx="7073423" cy="497510"/>
            <a:chOff x="1044137" y="2712585"/>
            <a:chExt cx="7073423" cy="497510"/>
          </a:xfrm>
        </p:grpSpPr>
        <p:sp>
          <p:nvSpPr>
            <p:cNvPr id="9" name="TextBox 8">
              <a:extLst>
                <a:ext uri="{FF2B5EF4-FFF2-40B4-BE49-F238E27FC236}">
                  <a16:creationId xmlns:a16="http://schemas.microsoft.com/office/drawing/2014/main" id="{33B8365C-7FED-4FDC-A666-A2D35877AA69}"/>
                </a:ext>
              </a:extLst>
            </p:cNvPr>
            <p:cNvSpPr txBox="1"/>
            <p:nvPr/>
          </p:nvSpPr>
          <p:spPr>
            <a:xfrm>
              <a:off x="1044137" y="2748430"/>
              <a:ext cx="6076950" cy="461665"/>
            </a:xfrm>
            <a:prstGeom prst="rect">
              <a:avLst/>
            </a:prstGeom>
            <a:noFill/>
          </p:spPr>
          <p:txBody>
            <a:bodyPr wrap="square" rtlCol="0">
              <a:spAutoFit/>
            </a:bodyPr>
            <a:lstStyle/>
            <a:p>
              <a:r>
                <a:rPr lang="en-US" sz="2400" b="1" dirty="0">
                  <a:solidFill>
                    <a:schemeClr val="tx1">
                      <a:lumMod val="65000"/>
                      <a:lumOff val="35000"/>
                    </a:schemeClr>
                  </a:solidFill>
                </a:rPr>
                <a:t>Strength of Recommendation: Strong  </a:t>
              </a:r>
            </a:p>
          </p:txBody>
        </p:sp>
        <p:pic>
          <p:nvPicPr>
            <p:cNvPr id="10" name="Picture 9">
              <a:extLst>
                <a:ext uri="{FF2B5EF4-FFF2-40B4-BE49-F238E27FC236}">
                  <a16:creationId xmlns:a16="http://schemas.microsoft.com/office/drawing/2014/main" id="{D9D9FE01-EFA3-4AE7-8673-3D3C2CEFEDA9}"/>
                </a:ext>
              </a:extLst>
            </p:cNvPr>
            <p:cNvPicPr>
              <a:picLocks noChangeAspect="1"/>
            </p:cNvPicPr>
            <p:nvPr/>
          </p:nvPicPr>
          <p:blipFill>
            <a:blip r:embed="rId3">
              <a:duotone>
                <a:prstClr val="black"/>
                <a:schemeClr val="accent3">
                  <a:tint val="45000"/>
                  <a:satMod val="400000"/>
                </a:schemeClr>
              </a:duotone>
            </a:blip>
            <a:stretch>
              <a:fillRect/>
            </a:stretch>
          </p:blipFill>
          <p:spPr>
            <a:xfrm>
              <a:off x="6270312" y="2712585"/>
              <a:ext cx="1847248" cy="445047"/>
            </a:xfrm>
            <a:prstGeom prst="rect">
              <a:avLst/>
            </a:prstGeom>
          </p:spPr>
        </p:pic>
      </p:grpSp>
    </p:spTree>
    <p:extLst>
      <p:ext uri="{BB962C8B-B14F-4D97-AF65-F5344CB8AC3E}">
        <p14:creationId xmlns:p14="http://schemas.microsoft.com/office/powerpoint/2010/main" val="3895811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571DB7A-C6E1-4FD7-99A0-AD4A78DA919F}"/>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28C511C9-DE58-4059-B270-0C3257C688CF}"/>
              </a:ext>
            </a:extLst>
          </p:cNvPr>
          <p:cNvSpPr txBox="1">
            <a:spLocks/>
          </p:cNvSpPr>
          <p:nvPr/>
        </p:nvSpPr>
        <p:spPr>
          <a:xfrm>
            <a:off x="509708" y="699388"/>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Erythrocyte Sedimentation Rate</a:t>
            </a:r>
          </a:p>
        </p:txBody>
      </p:sp>
      <p:sp>
        <p:nvSpPr>
          <p:cNvPr id="15" name="Content Placeholder 2">
            <a:extLst>
              <a:ext uri="{FF2B5EF4-FFF2-40B4-BE49-F238E27FC236}">
                <a16:creationId xmlns:a16="http://schemas.microsoft.com/office/drawing/2014/main" id="{F9D73089-919F-4FA0-94B2-13E1CDE7FCF5}"/>
              </a:ext>
            </a:extLst>
          </p:cNvPr>
          <p:cNvSpPr>
            <a:spLocks noGrp="1"/>
          </p:cNvSpPr>
          <p:nvPr>
            <p:ph idx="1"/>
          </p:nvPr>
        </p:nvSpPr>
        <p:spPr>
          <a:xfrm>
            <a:off x="533400" y="1503511"/>
            <a:ext cx="10515600" cy="774179"/>
          </a:xfrm>
        </p:spPr>
        <p:txBody>
          <a:bodyPr>
            <a:noAutofit/>
          </a:bodyPr>
          <a:lstStyle/>
          <a:p>
            <a:pPr marL="457200" indent="-457200">
              <a:lnSpc>
                <a:spcPct val="100000"/>
              </a:lnSpc>
              <a:buFont typeface="Wingdings" panose="05000000000000000000" pitchFamily="2" charset="2"/>
              <a:buChar char="§"/>
            </a:pPr>
            <a:r>
              <a:rPr lang="en-US" sz="2400" dirty="0"/>
              <a:t>Limited strength evidence does not support the use of ESR, alone, to rule in and rule out surgical site infections due to conflicting data</a:t>
            </a:r>
          </a:p>
        </p:txBody>
      </p:sp>
      <p:grpSp>
        <p:nvGrpSpPr>
          <p:cNvPr id="8" name="Group 7">
            <a:extLst>
              <a:ext uri="{FF2B5EF4-FFF2-40B4-BE49-F238E27FC236}">
                <a16:creationId xmlns:a16="http://schemas.microsoft.com/office/drawing/2014/main" id="{4FF9D6C8-2D70-4957-97BE-51CD4ECD4141}"/>
              </a:ext>
            </a:extLst>
          </p:cNvPr>
          <p:cNvGrpSpPr/>
          <p:nvPr/>
        </p:nvGrpSpPr>
        <p:grpSpPr>
          <a:xfrm>
            <a:off x="977172" y="3558317"/>
            <a:ext cx="6966076" cy="637188"/>
            <a:chOff x="1187032" y="3296637"/>
            <a:chExt cx="6966076" cy="637188"/>
          </a:xfrm>
        </p:grpSpPr>
        <p:sp>
          <p:nvSpPr>
            <p:cNvPr id="9" name="Content Placeholder 2">
              <a:extLst>
                <a:ext uri="{FF2B5EF4-FFF2-40B4-BE49-F238E27FC236}">
                  <a16:creationId xmlns:a16="http://schemas.microsoft.com/office/drawing/2014/main" id="{B06C4554-D68E-41D8-97A7-148DEF75D3CA}"/>
                </a:ext>
              </a:extLst>
            </p:cNvPr>
            <p:cNvSpPr txBox="1">
              <a:spLocks/>
            </p:cNvSpPr>
            <p:nvPr/>
          </p:nvSpPr>
          <p:spPr>
            <a:xfrm>
              <a:off x="1187032" y="3429000"/>
              <a:ext cx="5667375" cy="504825"/>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a:t>Strength of Recommendation: Limited </a:t>
              </a:r>
            </a:p>
          </p:txBody>
        </p:sp>
        <p:pic>
          <p:nvPicPr>
            <p:cNvPr id="10" name="Picture 9">
              <a:extLst>
                <a:ext uri="{FF2B5EF4-FFF2-40B4-BE49-F238E27FC236}">
                  <a16:creationId xmlns:a16="http://schemas.microsoft.com/office/drawing/2014/main" id="{1F95A011-DA8A-4C04-9870-7AF7920C603F}"/>
                </a:ext>
              </a:extLst>
            </p:cNvPr>
            <p:cNvPicPr>
              <a:picLocks noChangeAspect="1"/>
            </p:cNvPicPr>
            <p:nvPr/>
          </p:nvPicPr>
          <p:blipFill>
            <a:blip r:embed="rId3">
              <a:duotone>
                <a:prstClr val="black"/>
                <a:schemeClr val="accent3">
                  <a:tint val="45000"/>
                  <a:satMod val="400000"/>
                </a:schemeClr>
              </a:duotone>
            </a:blip>
            <a:stretch>
              <a:fillRect/>
            </a:stretch>
          </p:blipFill>
          <p:spPr>
            <a:xfrm>
              <a:off x="6305860" y="3296637"/>
              <a:ext cx="1847248" cy="451143"/>
            </a:xfrm>
            <a:prstGeom prst="rect">
              <a:avLst/>
            </a:prstGeom>
          </p:spPr>
        </p:pic>
      </p:grpSp>
    </p:spTree>
    <p:extLst>
      <p:ext uri="{BB962C8B-B14F-4D97-AF65-F5344CB8AC3E}">
        <p14:creationId xmlns:p14="http://schemas.microsoft.com/office/powerpoint/2010/main" val="2444648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693F70-E881-41F6-9A7C-1BB17884D637}"/>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8" name="Title 1">
            <a:extLst>
              <a:ext uri="{FF2B5EF4-FFF2-40B4-BE49-F238E27FC236}">
                <a16:creationId xmlns:a16="http://schemas.microsoft.com/office/drawing/2014/main" id="{E6D92C1B-3C31-4EAB-9541-C053775A7000}"/>
              </a:ext>
            </a:extLst>
          </p:cNvPr>
          <p:cNvSpPr txBox="1">
            <a:spLocks/>
          </p:cNvSpPr>
          <p:nvPr/>
        </p:nvSpPr>
        <p:spPr>
          <a:xfrm>
            <a:off x="523568" y="69597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Clinical Exam for Diagnosis of Surgical Site Infections</a:t>
            </a:r>
          </a:p>
        </p:txBody>
      </p:sp>
      <p:sp>
        <p:nvSpPr>
          <p:cNvPr id="19" name="Content Placeholder 2">
            <a:extLst>
              <a:ext uri="{FF2B5EF4-FFF2-40B4-BE49-F238E27FC236}">
                <a16:creationId xmlns:a16="http://schemas.microsoft.com/office/drawing/2014/main" id="{C80F6B8C-35D0-4855-ACDF-6B90CAEA3C44}"/>
              </a:ext>
            </a:extLst>
          </p:cNvPr>
          <p:cNvSpPr>
            <a:spLocks noGrp="1"/>
          </p:cNvSpPr>
          <p:nvPr>
            <p:ph idx="1"/>
          </p:nvPr>
        </p:nvSpPr>
        <p:spPr>
          <a:xfrm>
            <a:off x="533400" y="1490023"/>
            <a:ext cx="10515600" cy="840948"/>
          </a:xfrm>
        </p:spPr>
        <p:txBody>
          <a:bodyPr>
            <a:noAutofit/>
          </a:bodyPr>
          <a:lstStyle/>
          <a:p>
            <a:pPr marL="457200" indent="-457200">
              <a:lnSpc>
                <a:spcPct val="100000"/>
              </a:lnSpc>
              <a:buFont typeface="Wingdings" panose="05000000000000000000" pitchFamily="2" charset="2"/>
              <a:buChar char="§"/>
            </a:pPr>
            <a:r>
              <a:rPr lang="en-US" sz="2400" dirty="0"/>
              <a:t>Moderate strength evidence supports that clinical exam (i.e. pain, drainage, fever) is a moderate to strong rule-in test (i.e. high probability of presence of infection, if test is positive) for patients with suspected surgical site infections, but a weak rule-out test</a:t>
            </a:r>
          </a:p>
        </p:txBody>
      </p:sp>
      <p:grpSp>
        <p:nvGrpSpPr>
          <p:cNvPr id="8" name="Group 7">
            <a:extLst>
              <a:ext uri="{FF2B5EF4-FFF2-40B4-BE49-F238E27FC236}">
                <a16:creationId xmlns:a16="http://schemas.microsoft.com/office/drawing/2014/main" id="{13C219A2-F94F-43D1-AF3D-C51B8E676868}"/>
              </a:ext>
            </a:extLst>
          </p:cNvPr>
          <p:cNvGrpSpPr/>
          <p:nvPr/>
        </p:nvGrpSpPr>
        <p:grpSpPr>
          <a:xfrm>
            <a:off x="987638" y="3554856"/>
            <a:ext cx="7406139" cy="513940"/>
            <a:chOff x="965154" y="2815885"/>
            <a:chExt cx="7406139" cy="513940"/>
          </a:xfrm>
        </p:grpSpPr>
        <p:sp>
          <p:nvSpPr>
            <p:cNvPr id="9" name="TextBox 8">
              <a:extLst>
                <a:ext uri="{FF2B5EF4-FFF2-40B4-BE49-F238E27FC236}">
                  <a16:creationId xmlns:a16="http://schemas.microsoft.com/office/drawing/2014/main" id="{40B03297-2EA9-44E1-AE1A-22D60AC9596E}"/>
                </a:ext>
              </a:extLst>
            </p:cNvPr>
            <p:cNvSpPr txBox="1"/>
            <p:nvPr/>
          </p:nvSpPr>
          <p:spPr>
            <a:xfrm>
              <a:off x="965154" y="2868160"/>
              <a:ext cx="5428152" cy="461665"/>
            </a:xfrm>
            <a:prstGeom prst="rect">
              <a:avLst/>
            </a:prstGeom>
            <a:noFill/>
          </p:spPr>
          <p:txBody>
            <a:bodyPr wrap="square" rtlCol="0">
              <a:spAutoFit/>
            </a:bodyPr>
            <a:lstStyle/>
            <a:p>
              <a:r>
                <a:rPr lang="en-US" sz="2400" b="1" dirty="0">
                  <a:solidFill>
                    <a:schemeClr val="tx1">
                      <a:lumMod val="65000"/>
                      <a:lumOff val="35000"/>
                    </a:schemeClr>
                  </a:solidFill>
                </a:rPr>
                <a:t>Strength of Recommendation: Moderate  </a:t>
              </a:r>
            </a:p>
          </p:txBody>
        </p:sp>
        <p:pic>
          <p:nvPicPr>
            <p:cNvPr id="10" name="Picture 9">
              <a:extLst>
                <a:ext uri="{FF2B5EF4-FFF2-40B4-BE49-F238E27FC236}">
                  <a16:creationId xmlns:a16="http://schemas.microsoft.com/office/drawing/2014/main" id="{D5343CEC-2F21-4AF3-AD6D-056B59F6D48D}"/>
                </a:ext>
              </a:extLst>
            </p:cNvPr>
            <p:cNvPicPr>
              <a:picLocks noChangeAspect="1"/>
            </p:cNvPicPr>
            <p:nvPr/>
          </p:nvPicPr>
          <p:blipFill>
            <a:blip r:embed="rId3">
              <a:duotone>
                <a:prstClr val="black"/>
                <a:schemeClr val="accent3">
                  <a:tint val="45000"/>
                  <a:satMod val="400000"/>
                </a:schemeClr>
              </a:duotone>
            </a:blip>
            <a:stretch>
              <a:fillRect/>
            </a:stretch>
          </p:blipFill>
          <p:spPr>
            <a:xfrm>
              <a:off x="6524045" y="2815885"/>
              <a:ext cx="1847248" cy="451143"/>
            </a:xfrm>
            <a:prstGeom prst="rect">
              <a:avLst/>
            </a:prstGeom>
          </p:spPr>
        </p:pic>
      </p:grpSp>
    </p:spTree>
    <p:extLst>
      <p:ext uri="{BB962C8B-B14F-4D97-AF65-F5344CB8AC3E}">
        <p14:creationId xmlns:p14="http://schemas.microsoft.com/office/powerpoint/2010/main" val="1927549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B66CD4-5611-4DDA-9555-3EEC12C4B936}"/>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98AC9135-DC5E-4AD5-82E1-F53724232466}"/>
              </a:ext>
            </a:extLst>
          </p:cNvPr>
          <p:cNvSpPr txBox="1">
            <a:spLocks/>
          </p:cNvSpPr>
          <p:nvPr/>
        </p:nvSpPr>
        <p:spPr>
          <a:xfrm>
            <a:off x="525956" y="69618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Strong Evidence of Factors Associated with Increased Risk of SSI         </a:t>
            </a:r>
          </a:p>
        </p:txBody>
      </p:sp>
      <p:sp>
        <p:nvSpPr>
          <p:cNvPr id="15" name="Content Placeholder 2">
            <a:extLst>
              <a:ext uri="{FF2B5EF4-FFF2-40B4-BE49-F238E27FC236}">
                <a16:creationId xmlns:a16="http://schemas.microsoft.com/office/drawing/2014/main" id="{B2128C5D-CCBD-4F48-9145-DD95CCF55191}"/>
              </a:ext>
            </a:extLst>
          </p:cNvPr>
          <p:cNvSpPr>
            <a:spLocks noGrp="1"/>
          </p:cNvSpPr>
          <p:nvPr>
            <p:ph idx="1"/>
          </p:nvPr>
        </p:nvSpPr>
        <p:spPr>
          <a:xfrm>
            <a:off x="468464" y="1512502"/>
            <a:ext cx="10515600" cy="796471"/>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Strong evidence supports that the following factors are associated with an increased risk of infection: </a:t>
            </a:r>
          </a:p>
          <a:p>
            <a:pPr marL="1097280" indent="-457200">
              <a:lnSpc>
                <a:spcPct val="100000"/>
              </a:lnSpc>
              <a:spcBef>
                <a:spcPts val="0"/>
              </a:spcBef>
              <a:buFont typeface="Wingdings" panose="05000000000000000000" pitchFamily="2" charset="2"/>
              <a:buChar char="§"/>
            </a:pPr>
            <a:r>
              <a:rPr lang="en-US" sz="2000" dirty="0"/>
              <a:t>Anemia </a:t>
            </a:r>
          </a:p>
          <a:p>
            <a:pPr marL="1097280" indent="-457200">
              <a:lnSpc>
                <a:spcPct val="100000"/>
              </a:lnSpc>
              <a:spcBef>
                <a:spcPts val="0"/>
              </a:spcBef>
              <a:buFont typeface="Wingdings" panose="05000000000000000000" pitchFamily="2" charset="2"/>
              <a:buChar char="§"/>
            </a:pPr>
            <a:r>
              <a:rPr lang="en-US" sz="2000" dirty="0"/>
              <a:t>Duration of Hospital Stay </a:t>
            </a:r>
          </a:p>
          <a:p>
            <a:pPr marL="1097280" indent="-457200">
              <a:lnSpc>
                <a:spcPct val="100000"/>
              </a:lnSpc>
              <a:spcBef>
                <a:spcPts val="0"/>
              </a:spcBef>
              <a:buFont typeface="Wingdings" panose="05000000000000000000" pitchFamily="2" charset="2"/>
              <a:buChar char="§"/>
            </a:pPr>
            <a:r>
              <a:rPr lang="en-US" sz="2000" dirty="0"/>
              <a:t>Immunosuppressive Medications</a:t>
            </a:r>
          </a:p>
          <a:p>
            <a:pPr marL="1097280" indent="-457200">
              <a:lnSpc>
                <a:spcPct val="100000"/>
              </a:lnSpc>
              <a:spcBef>
                <a:spcPts val="0"/>
              </a:spcBef>
              <a:buFont typeface="Wingdings" panose="05000000000000000000" pitchFamily="2" charset="2"/>
              <a:buChar char="§"/>
            </a:pPr>
            <a:r>
              <a:rPr lang="en-US" sz="2000" dirty="0"/>
              <a:t>History of Alcohol Abuse </a:t>
            </a:r>
          </a:p>
          <a:p>
            <a:pPr marL="1097280" indent="-457200">
              <a:lnSpc>
                <a:spcPct val="100000"/>
              </a:lnSpc>
              <a:spcBef>
                <a:spcPts val="0"/>
              </a:spcBef>
              <a:buFont typeface="Wingdings" panose="05000000000000000000" pitchFamily="2" charset="2"/>
              <a:buChar char="§"/>
            </a:pPr>
            <a:r>
              <a:rPr lang="en-US" sz="2000" dirty="0"/>
              <a:t>Obesity </a:t>
            </a:r>
          </a:p>
          <a:p>
            <a:pPr marL="1097280" indent="-457200">
              <a:lnSpc>
                <a:spcPct val="100000"/>
              </a:lnSpc>
              <a:spcBef>
                <a:spcPts val="0"/>
              </a:spcBef>
              <a:buFont typeface="Wingdings" panose="05000000000000000000" pitchFamily="2" charset="2"/>
              <a:buChar char="§"/>
            </a:pPr>
            <a:r>
              <a:rPr lang="en-US" sz="2000" dirty="0"/>
              <a:t>Depression </a:t>
            </a:r>
          </a:p>
          <a:p>
            <a:pPr marL="1097280" indent="-457200">
              <a:lnSpc>
                <a:spcPct val="100000"/>
              </a:lnSpc>
              <a:spcBef>
                <a:spcPts val="0"/>
              </a:spcBef>
              <a:buFont typeface="Wingdings" panose="05000000000000000000" pitchFamily="2" charset="2"/>
              <a:buChar char="§"/>
            </a:pPr>
            <a:r>
              <a:rPr lang="en-US" sz="2000" dirty="0"/>
              <a:t>History of Congestive Heart Failure </a:t>
            </a:r>
          </a:p>
          <a:p>
            <a:pPr marL="1097280" indent="-457200">
              <a:lnSpc>
                <a:spcPct val="100000"/>
              </a:lnSpc>
              <a:spcBef>
                <a:spcPts val="0"/>
              </a:spcBef>
              <a:buFont typeface="Wingdings" panose="05000000000000000000" pitchFamily="2" charset="2"/>
              <a:buChar char="§"/>
            </a:pPr>
            <a:r>
              <a:rPr lang="en-US" sz="2000" dirty="0"/>
              <a:t>Dementia </a:t>
            </a:r>
          </a:p>
          <a:p>
            <a:pPr marL="1097280" indent="-457200">
              <a:lnSpc>
                <a:spcPct val="100000"/>
              </a:lnSpc>
              <a:spcBef>
                <a:spcPts val="0"/>
              </a:spcBef>
              <a:buFont typeface="Wingdings" panose="05000000000000000000" pitchFamily="2" charset="2"/>
              <a:buChar char="§"/>
            </a:pPr>
            <a:r>
              <a:rPr lang="en-US" sz="2000" dirty="0"/>
              <a:t>HIV/AIDS</a:t>
            </a:r>
          </a:p>
        </p:txBody>
      </p:sp>
      <p:grpSp>
        <p:nvGrpSpPr>
          <p:cNvPr id="13" name="Group 12">
            <a:extLst>
              <a:ext uri="{FF2B5EF4-FFF2-40B4-BE49-F238E27FC236}">
                <a16:creationId xmlns:a16="http://schemas.microsoft.com/office/drawing/2014/main" id="{07647008-0BD4-4216-9B07-4E8F11000F93}"/>
              </a:ext>
            </a:extLst>
          </p:cNvPr>
          <p:cNvGrpSpPr/>
          <p:nvPr/>
        </p:nvGrpSpPr>
        <p:grpSpPr>
          <a:xfrm>
            <a:off x="909709" y="5371992"/>
            <a:ext cx="7073423" cy="517354"/>
            <a:chOff x="1044137" y="2640278"/>
            <a:chExt cx="7073423" cy="517354"/>
          </a:xfrm>
        </p:grpSpPr>
        <p:sp>
          <p:nvSpPr>
            <p:cNvPr id="16" name="TextBox 15">
              <a:extLst>
                <a:ext uri="{FF2B5EF4-FFF2-40B4-BE49-F238E27FC236}">
                  <a16:creationId xmlns:a16="http://schemas.microsoft.com/office/drawing/2014/main" id="{62EB50BA-1EA3-4DE8-AA8D-435BAC006997}"/>
                </a:ext>
              </a:extLst>
            </p:cNvPr>
            <p:cNvSpPr txBox="1"/>
            <p:nvPr/>
          </p:nvSpPr>
          <p:spPr>
            <a:xfrm>
              <a:off x="1044137" y="2640278"/>
              <a:ext cx="6076950" cy="461665"/>
            </a:xfrm>
            <a:prstGeom prst="rect">
              <a:avLst/>
            </a:prstGeom>
            <a:noFill/>
          </p:spPr>
          <p:txBody>
            <a:bodyPr wrap="square" rtlCol="0">
              <a:spAutoFit/>
            </a:bodyPr>
            <a:lstStyle/>
            <a:p>
              <a:r>
                <a:rPr lang="en-US" sz="2400" b="1" dirty="0">
                  <a:solidFill>
                    <a:schemeClr val="tx1">
                      <a:lumMod val="65000"/>
                      <a:lumOff val="35000"/>
                    </a:schemeClr>
                  </a:solidFill>
                </a:rPr>
                <a:t>Strength of Recommendation: Strong  </a:t>
              </a:r>
            </a:p>
          </p:txBody>
        </p:sp>
        <p:pic>
          <p:nvPicPr>
            <p:cNvPr id="17" name="Picture 16">
              <a:extLst>
                <a:ext uri="{FF2B5EF4-FFF2-40B4-BE49-F238E27FC236}">
                  <a16:creationId xmlns:a16="http://schemas.microsoft.com/office/drawing/2014/main" id="{F18C222C-33B3-4A25-859B-46FD9989CE14}"/>
                </a:ext>
              </a:extLst>
            </p:cNvPr>
            <p:cNvPicPr>
              <a:picLocks noChangeAspect="1"/>
            </p:cNvPicPr>
            <p:nvPr/>
          </p:nvPicPr>
          <p:blipFill>
            <a:blip r:embed="rId3">
              <a:duotone>
                <a:prstClr val="black"/>
                <a:schemeClr val="accent3">
                  <a:tint val="45000"/>
                  <a:satMod val="400000"/>
                </a:schemeClr>
              </a:duotone>
            </a:blip>
            <a:stretch>
              <a:fillRect/>
            </a:stretch>
          </p:blipFill>
          <p:spPr>
            <a:xfrm>
              <a:off x="6270312" y="2712585"/>
              <a:ext cx="1847248" cy="445047"/>
            </a:xfrm>
            <a:prstGeom prst="rect">
              <a:avLst/>
            </a:prstGeom>
          </p:spPr>
        </p:pic>
      </p:grpSp>
    </p:spTree>
    <p:extLst>
      <p:ext uri="{BB962C8B-B14F-4D97-AF65-F5344CB8AC3E}">
        <p14:creationId xmlns:p14="http://schemas.microsoft.com/office/powerpoint/2010/main" val="357580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FC405F8-C0D8-4784-84A5-6566B39A3AEA}"/>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68CA2129-D78B-4436-8915-5315A0BA60B8}"/>
              </a:ext>
            </a:extLst>
          </p:cNvPr>
          <p:cNvSpPr txBox="1">
            <a:spLocks/>
          </p:cNvSpPr>
          <p:nvPr/>
        </p:nvSpPr>
        <p:spPr>
          <a:xfrm>
            <a:off x="503904" y="695539"/>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Increased Associated Risk of SSI</a:t>
            </a:r>
          </a:p>
        </p:txBody>
      </p:sp>
      <p:sp>
        <p:nvSpPr>
          <p:cNvPr id="15" name="Content Placeholder 2">
            <a:extLst>
              <a:ext uri="{FF2B5EF4-FFF2-40B4-BE49-F238E27FC236}">
                <a16:creationId xmlns:a16="http://schemas.microsoft.com/office/drawing/2014/main" id="{21085660-0994-4DAE-9CEC-5E2050E81A75}"/>
              </a:ext>
            </a:extLst>
          </p:cNvPr>
          <p:cNvSpPr>
            <a:spLocks noGrp="1"/>
          </p:cNvSpPr>
          <p:nvPr>
            <p:ph idx="1"/>
          </p:nvPr>
        </p:nvSpPr>
        <p:spPr>
          <a:xfrm>
            <a:off x="533400" y="1487037"/>
            <a:ext cx="10088671" cy="842804"/>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Moderate strength evidence supports that patients meeting one or more of the following criteria are at an increased risk of infection after hip and knee arthroplasty: </a:t>
            </a:r>
          </a:p>
          <a:p>
            <a:pPr marL="1097280" indent="-457200">
              <a:lnSpc>
                <a:spcPct val="100000"/>
              </a:lnSpc>
              <a:spcBef>
                <a:spcPts val="0"/>
              </a:spcBef>
              <a:buFont typeface="Wingdings" panose="05000000000000000000" pitchFamily="2" charset="2"/>
              <a:buChar char="§"/>
            </a:pPr>
            <a:r>
              <a:rPr lang="en-US" sz="2000" dirty="0"/>
              <a:t>Chronic Kidney Disease </a:t>
            </a:r>
          </a:p>
          <a:p>
            <a:pPr marL="1097280" indent="-457200">
              <a:lnSpc>
                <a:spcPct val="100000"/>
              </a:lnSpc>
              <a:spcBef>
                <a:spcPts val="0"/>
              </a:spcBef>
              <a:buFont typeface="Wingdings" panose="05000000000000000000" pitchFamily="2" charset="2"/>
              <a:buChar char="§"/>
            </a:pPr>
            <a:r>
              <a:rPr lang="en-US" sz="2000" dirty="0"/>
              <a:t>Diabetes (conflicting evidence) </a:t>
            </a:r>
          </a:p>
          <a:p>
            <a:pPr marL="1097280" indent="-457200">
              <a:lnSpc>
                <a:spcPct val="100000"/>
              </a:lnSpc>
              <a:spcBef>
                <a:spcPts val="0"/>
              </a:spcBef>
              <a:buFont typeface="Wingdings" panose="05000000000000000000" pitchFamily="2" charset="2"/>
              <a:buChar char="§"/>
            </a:pPr>
            <a:r>
              <a:rPr lang="en-US" sz="2000" dirty="0"/>
              <a:t>Tobacco Use/Smoking (conflicting evidence)</a:t>
            </a:r>
          </a:p>
          <a:p>
            <a:pPr marL="1097280" indent="-457200">
              <a:lnSpc>
                <a:spcPct val="100000"/>
              </a:lnSpc>
              <a:spcBef>
                <a:spcPts val="0"/>
              </a:spcBef>
              <a:buFont typeface="Wingdings" panose="05000000000000000000" pitchFamily="2" charset="2"/>
              <a:buChar char="§"/>
            </a:pPr>
            <a:r>
              <a:rPr lang="en-US" sz="2000" dirty="0"/>
              <a:t>Malnutrition (conflicting evidence)</a:t>
            </a:r>
          </a:p>
        </p:txBody>
      </p:sp>
      <p:grpSp>
        <p:nvGrpSpPr>
          <p:cNvPr id="21" name="Group 20">
            <a:extLst>
              <a:ext uri="{FF2B5EF4-FFF2-40B4-BE49-F238E27FC236}">
                <a16:creationId xmlns:a16="http://schemas.microsoft.com/office/drawing/2014/main" id="{CFCD6996-DAA9-4B04-B56A-F971AB88FDCD}"/>
              </a:ext>
            </a:extLst>
          </p:cNvPr>
          <p:cNvGrpSpPr/>
          <p:nvPr/>
        </p:nvGrpSpPr>
        <p:grpSpPr>
          <a:xfrm>
            <a:off x="958138" y="4434638"/>
            <a:ext cx="7406139" cy="513940"/>
            <a:chOff x="965154" y="2815885"/>
            <a:chExt cx="7406139" cy="513940"/>
          </a:xfrm>
        </p:grpSpPr>
        <p:sp>
          <p:nvSpPr>
            <p:cNvPr id="22" name="TextBox 21">
              <a:extLst>
                <a:ext uri="{FF2B5EF4-FFF2-40B4-BE49-F238E27FC236}">
                  <a16:creationId xmlns:a16="http://schemas.microsoft.com/office/drawing/2014/main" id="{F68A4CBF-E7B0-47F0-B537-E41A67BCC2C1}"/>
                </a:ext>
              </a:extLst>
            </p:cNvPr>
            <p:cNvSpPr txBox="1"/>
            <p:nvPr/>
          </p:nvSpPr>
          <p:spPr>
            <a:xfrm>
              <a:off x="965154" y="2868160"/>
              <a:ext cx="5428152" cy="461665"/>
            </a:xfrm>
            <a:prstGeom prst="rect">
              <a:avLst/>
            </a:prstGeom>
            <a:noFill/>
          </p:spPr>
          <p:txBody>
            <a:bodyPr wrap="square" rtlCol="0">
              <a:spAutoFit/>
            </a:bodyPr>
            <a:lstStyle/>
            <a:p>
              <a:r>
                <a:rPr lang="en-US" sz="2400" b="1" dirty="0"/>
                <a:t>Strength of Recommendation: Moderate  </a:t>
              </a:r>
            </a:p>
          </p:txBody>
        </p:sp>
        <p:pic>
          <p:nvPicPr>
            <p:cNvPr id="23" name="Picture 22">
              <a:extLst>
                <a:ext uri="{FF2B5EF4-FFF2-40B4-BE49-F238E27FC236}">
                  <a16:creationId xmlns:a16="http://schemas.microsoft.com/office/drawing/2014/main" id="{62AC0826-7D49-4B4F-96E2-24E74A94E382}"/>
                </a:ext>
              </a:extLst>
            </p:cNvPr>
            <p:cNvPicPr>
              <a:picLocks noChangeAspect="1"/>
            </p:cNvPicPr>
            <p:nvPr/>
          </p:nvPicPr>
          <p:blipFill>
            <a:blip r:embed="rId3">
              <a:duotone>
                <a:prstClr val="black"/>
                <a:schemeClr val="accent3">
                  <a:tint val="45000"/>
                  <a:satMod val="400000"/>
                </a:schemeClr>
              </a:duotone>
            </a:blip>
            <a:stretch>
              <a:fillRect/>
            </a:stretch>
          </p:blipFill>
          <p:spPr>
            <a:xfrm>
              <a:off x="6524045" y="2815885"/>
              <a:ext cx="1847248" cy="451143"/>
            </a:xfrm>
            <a:prstGeom prst="rect">
              <a:avLst/>
            </a:prstGeom>
          </p:spPr>
        </p:pic>
      </p:grpSp>
    </p:spTree>
    <p:extLst>
      <p:ext uri="{BB962C8B-B14F-4D97-AF65-F5344CB8AC3E}">
        <p14:creationId xmlns:p14="http://schemas.microsoft.com/office/powerpoint/2010/main" val="2391977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5FAEC9-4D2C-48E0-AD9C-FCDF90884163}"/>
              </a:ext>
            </a:extLst>
          </p:cNvPr>
          <p:cNvSpPr txBox="1"/>
          <p:nvPr/>
        </p:nvSpPr>
        <p:spPr>
          <a:xfrm>
            <a:off x="533398" y="699864"/>
            <a:ext cx="11125200" cy="685800"/>
          </a:xfrm>
          <a:prstGeom prst="rect">
            <a:avLst/>
          </a:prstGeom>
        </p:spPr>
        <p:txBody>
          <a:bodyPr vert="horz" lIns="91440" tIns="45720" rIns="91440" bIns="45720" rtlCol="0" anchor="ctr">
            <a:normAutofit/>
          </a:bodyPr>
          <a:lstStyle/>
          <a:p>
            <a:pPr defTabSz="685766">
              <a:lnSpc>
                <a:spcPct val="90000"/>
              </a:lnSpc>
              <a:spcBef>
                <a:spcPct val="0"/>
              </a:spcBef>
              <a:spcAft>
                <a:spcPts val="600"/>
              </a:spcAft>
            </a:pPr>
            <a:r>
              <a:rPr lang="en-US" sz="3200" b="1" kern="1200" dirty="0">
                <a:ln>
                  <a:noFill/>
                </a:ln>
                <a:solidFill>
                  <a:schemeClr val="tx1">
                    <a:lumMod val="65000"/>
                    <a:lumOff val="35000"/>
                  </a:schemeClr>
                </a:solidFill>
                <a:effectLst>
                  <a:outerShdw blurRad="38100" dist="38100" dir="2700000" algn="tl">
                    <a:srgbClr val="000000">
                      <a:alpha val="43137"/>
                    </a:srgbClr>
                  </a:outerShdw>
                </a:effectLst>
                <a:latin typeface="+mj-lt"/>
                <a:ea typeface="+mj-ea"/>
                <a:cs typeface="+mj-cs"/>
              </a:rPr>
              <a:t>WHAT IS A CLINICAL PRACTICE GUIDELINE?</a:t>
            </a:r>
          </a:p>
        </p:txBody>
      </p:sp>
      <p:sp>
        <p:nvSpPr>
          <p:cNvPr id="6" name="TextBox 5">
            <a:extLst>
              <a:ext uri="{FF2B5EF4-FFF2-40B4-BE49-F238E27FC236}">
                <a16:creationId xmlns:a16="http://schemas.microsoft.com/office/drawing/2014/main" id="{F462D523-7622-4CB3-A6B3-60BCDC2EEA5C}"/>
              </a:ext>
            </a:extLst>
          </p:cNvPr>
          <p:cNvSpPr txBox="1"/>
          <p:nvPr/>
        </p:nvSpPr>
        <p:spPr>
          <a:xfrm>
            <a:off x="839789" y="1751124"/>
            <a:ext cx="5157787" cy="3886930"/>
          </a:xfrm>
          <a:prstGeom prst="rect">
            <a:avLst/>
          </a:prstGeom>
          <a:ln>
            <a:noFill/>
          </a:ln>
        </p:spPr>
        <p:txBody>
          <a:bodyPr vert="horz" lIns="91440" tIns="45720" rIns="91440" bIns="45720" rtlCol="0">
            <a:normAutofit/>
          </a:bodyPr>
          <a:lstStyle/>
          <a:p>
            <a:pPr defTabSz="685766">
              <a:lnSpc>
                <a:spcPct val="90000"/>
              </a:lnSpc>
              <a:spcAft>
                <a:spcPts val="600"/>
              </a:spcAft>
            </a:pPr>
            <a:r>
              <a:rPr lang="en-US" sz="3200" u="sng" dirty="0">
                <a:ln w="0"/>
                <a:solidFill>
                  <a:schemeClr val="accent6"/>
                </a:solidFill>
                <a:effectLst>
                  <a:outerShdw blurRad="38100" dist="19050" dir="2700000" algn="tl" rotWithShape="0">
                    <a:schemeClr val="dk1">
                      <a:alpha val="40000"/>
                    </a:schemeClr>
                  </a:outerShdw>
                </a:effectLst>
              </a:rPr>
              <a:t>Clinical Practice Guideline</a:t>
            </a:r>
          </a:p>
          <a:p>
            <a:pPr defTabSz="685766">
              <a:lnSpc>
                <a:spcPct val="90000"/>
              </a:lnSpc>
            </a:pPr>
            <a:r>
              <a:rPr lang="en-US" sz="3200" i="1" dirty="0">
                <a:solidFill>
                  <a:schemeClr val="tx1">
                    <a:lumMod val="65000"/>
                    <a:lumOff val="35000"/>
                  </a:schemeClr>
                </a:solidFill>
              </a:rPr>
              <a:t>A clinical practice guideline is a series of recommendations created to inform clinicians of best practices, based on best available evidence</a:t>
            </a:r>
          </a:p>
        </p:txBody>
      </p:sp>
      <p:pic>
        <p:nvPicPr>
          <p:cNvPr id="5" name="Picture 4" descr="A person wearing a suit and tie&#10;&#10;Description generated with very high confidence">
            <a:extLst>
              <a:ext uri="{FF2B5EF4-FFF2-40B4-BE49-F238E27FC236}">
                <a16:creationId xmlns:a16="http://schemas.microsoft.com/office/drawing/2014/main" id="{E41A0E39-11EC-48C8-80C1-FD6B339663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6623616" y="554702"/>
            <a:ext cx="3212045" cy="5348430"/>
          </a:xfrm>
          <a:prstGeom prst="rect">
            <a:avLst/>
          </a:prstGeom>
          <a:noFill/>
        </p:spPr>
      </p:pic>
      <p:sp>
        <p:nvSpPr>
          <p:cNvPr id="2" name="Footer Placeholder 1">
            <a:extLst>
              <a:ext uri="{FF2B5EF4-FFF2-40B4-BE49-F238E27FC236}">
                <a16:creationId xmlns:a16="http://schemas.microsoft.com/office/drawing/2014/main" id="{9A882556-9919-45D7-982F-FA591F47D8D2}"/>
              </a:ext>
            </a:extLst>
          </p:cNvPr>
          <p:cNvSpPr>
            <a:spLocks noGrp="1"/>
          </p:cNvSpPr>
          <p:nvPr>
            <p:ph type="ftr" sz="quarter" idx="11"/>
          </p:nvPr>
        </p:nvSpPr>
        <p:spPr>
          <a:xfrm>
            <a:off x="7543798" y="6303298"/>
            <a:ext cx="4114800" cy="365125"/>
          </a:xfrm>
          <a:prstGeom prst="rect">
            <a:avLst/>
          </a:prstGeom>
        </p:spPr>
        <p:txBody>
          <a:bodyPr vert="horz" lIns="91440" tIns="45720" rIns="91440" bIns="45720" rtlCol="0" anchor="ctr">
            <a:normAutofit/>
          </a:bodyPr>
          <a:lstStyle/>
          <a:p>
            <a:pPr>
              <a:spcAft>
                <a:spcPts val="600"/>
              </a:spcAft>
            </a:pPr>
            <a:r>
              <a:rPr lang="en-US" kern="1200" dirty="0">
                <a:latin typeface="+mn-lt"/>
                <a:ea typeface="+mn-ea"/>
                <a:cs typeface="+mn-cs"/>
              </a:rPr>
              <a:t>© 2019 American Academy of </a:t>
            </a:r>
            <a:r>
              <a:rPr lang="en-US" kern="1200" dirty="0" err="1">
                <a:latin typeface="+mn-lt"/>
                <a:ea typeface="+mn-ea"/>
                <a:cs typeface="+mn-cs"/>
              </a:rPr>
              <a:t>Orthopaedic</a:t>
            </a:r>
            <a:r>
              <a:rPr lang="en-US" kern="1200" dirty="0">
                <a:latin typeface="+mn-lt"/>
                <a:ea typeface="+mn-ea"/>
                <a:cs typeface="+mn-cs"/>
              </a:rPr>
              <a:t> Surgeons </a:t>
            </a:r>
          </a:p>
        </p:txBody>
      </p:sp>
    </p:spTree>
    <p:extLst>
      <p:ext uri="{BB962C8B-B14F-4D97-AF65-F5344CB8AC3E}">
        <p14:creationId xmlns:p14="http://schemas.microsoft.com/office/powerpoint/2010/main" val="982411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760272-69B1-45B4-B28A-0C810993AECB}"/>
              </a:ext>
            </a:extLst>
          </p:cNvPr>
          <p:cNvSpPr>
            <a:spLocks noGrp="1"/>
          </p:cNvSpPr>
          <p:nvPr>
            <p:ph type="ftr" sz="quarter" idx="11"/>
          </p:nvPr>
        </p:nvSpPr>
        <p:spPr/>
        <p:txBody>
          <a:bodyPr/>
          <a:lstStyle/>
          <a:p>
            <a:r>
              <a:rPr lang="en-US"/>
              <a:t>© 2018 American Academy of Orthopaedic Surgeons </a:t>
            </a:r>
            <a:endParaRPr lang="en-US" dirty="0"/>
          </a:p>
        </p:txBody>
      </p:sp>
      <p:sp>
        <p:nvSpPr>
          <p:cNvPr id="14" name="Title 1">
            <a:extLst>
              <a:ext uri="{FF2B5EF4-FFF2-40B4-BE49-F238E27FC236}">
                <a16:creationId xmlns:a16="http://schemas.microsoft.com/office/drawing/2014/main" id="{ADE5F446-7A77-4EDB-AF4E-A3E7269F036F}"/>
              </a:ext>
            </a:extLst>
          </p:cNvPr>
          <p:cNvSpPr txBox="1">
            <a:spLocks/>
          </p:cNvSpPr>
          <p:nvPr/>
        </p:nvSpPr>
        <p:spPr>
          <a:xfrm>
            <a:off x="503904" y="696168"/>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Limited Evidence of Increased Associated SSI Risk</a:t>
            </a:r>
          </a:p>
        </p:txBody>
      </p:sp>
      <p:sp>
        <p:nvSpPr>
          <p:cNvPr id="15" name="Content Placeholder 2">
            <a:extLst>
              <a:ext uri="{FF2B5EF4-FFF2-40B4-BE49-F238E27FC236}">
                <a16:creationId xmlns:a16="http://schemas.microsoft.com/office/drawing/2014/main" id="{8A26A940-DC20-41E3-A9B5-1EA4E3CEB59C}"/>
              </a:ext>
            </a:extLst>
          </p:cNvPr>
          <p:cNvSpPr>
            <a:spLocks noGrp="1"/>
          </p:cNvSpPr>
          <p:nvPr>
            <p:ph idx="1"/>
          </p:nvPr>
        </p:nvSpPr>
        <p:spPr>
          <a:xfrm>
            <a:off x="533400" y="1475032"/>
            <a:ext cx="10515600" cy="2516865"/>
          </a:xfrm>
        </p:spPr>
        <p:txBody>
          <a:bodyPr>
            <a:normAutofit/>
          </a:bodyPr>
          <a:lstStyle/>
          <a:p>
            <a:pPr marL="457200" indent="-457200">
              <a:lnSpc>
                <a:spcPct val="100000"/>
              </a:lnSpc>
              <a:spcBef>
                <a:spcPts val="0"/>
              </a:spcBef>
              <a:spcAft>
                <a:spcPts val="1200"/>
              </a:spcAft>
              <a:buFont typeface="Wingdings" panose="05000000000000000000" pitchFamily="2" charset="2"/>
              <a:buChar char="§"/>
            </a:pPr>
            <a:r>
              <a:rPr lang="en-US" sz="2400" dirty="0"/>
              <a:t>Limited strength evidence supports that patients meeting one or more of the following criteria are at an increased risk of infection after hip and knee arthroplasty: </a:t>
            </a:r>
          </a:p>
          <a:p>
            <a:pPr marL="1097280" indent="-457200">
              <a:lnSpc>
                <a:spcPct val="100000"/>
              </a:lnSpc>
              <a:spcBef>
                <a:spcPts val="0"/>
              </a:spcBef>
              <a:buFont typeface="Wingdings" panose="05000000000000000000" pitchFamily="2" charset="2"/>
              <a:buChar char="§"/>
            </a:pPr>
            <a:r>
              <a:rPr lang="en-US" sz="2000" dirty="0"/>
              <a:t>Cancer</a:t>
            </a:r>
          </a:p>
          <a:p>
            <a:pPr marL="1097280" indent="-457200">
              <a:lnSpc>
                <a:spcPct val="100000"/>
              </a:lnSpc>
              <a:spcBef>
                <a:spcPts val="0"/>
              </a:spcBef>
              <a:buFont typeface="Wingdings" panose="05000000000000000000" pitchFamily="2" charset="2"/>
              <a:buChar char="§"/>
            </a:pPr>
            <a:r>
              <a:rPr lang="en-US" sz="2000" dirty="0"/>
              <a:t>Hypertension (conflicting evidence) </a:t>
            </a:r>
          </a:p>
          <a:p>
            <a:pPr marL="1097280" indent="-457200">
              <a:lnSpc>
                <a:spcPct val="100000"/>
              </a:lnSpc>
              <a:spcBef>
                <a:spcPts val="0"/>
              </a:spcBef>
              <a:buFont typeface="Wingdings" panose="05000000000000000000" pitchFamily="2" charset="2"/>
              <a:buChar char="§"/>
            </a:pPr>
            <a:r>
              <a:rPr lang="en-US" sz="2000" dirty="0"/>
              <a:t>Liver Disease (conflicting evidence)</a:t>
            </a:r>
          </a:p>
        </p:txBody>
      </p:sp>
      <p:grpSp>
        <p:nvGrpSpPr>
          <p:cNvPr id="8" name="Group 7">
            <a:extLst>
              <a:ext uri="{FF2B5EF4-FFF2-40B4-BE49-F238E27FC236}">
                <a16:creationId xmlns:a16="http://schemas.microsoft.com/office/drawing/2014/main" id="{6C1E553B-7259-4A80-A50F-49A1B7BD6C8F}"/>
              </a:ext>
            </a:extLst>
          </p:cNvPr>
          <p:cNvGrpSpPr/>
          <p:nvPr/>
        </p:nvGrpSpPr>
        <p:grpSpPr>
          <a:xfrm>
            <a:off x="977166" y="4426870"/>
            <a:ext cx="6966076" cy="637188"/>
            <a:chOff x="1187032" y="3296637"/>
            <a:chExt cx="6966076" cy="637188"/>
          </a:xfrm>
        </p:grpSpPr>
        <p:sp>
          <p:nvSpPr>
            <p:cNvPr id="9" name="Content Placeholder 2">
              <a:extLst>
                <a:ext uri="{FF2B5EF4-FFF2-40B4-BE49-F238E27FC236}">
                  <a16:creationId xmlns:a16="http://schemas.microsoft.com/office/drawing/2014/main" id="{F63D92B6-D809-4F79-9C72-CF5CAC6310E0}"/>
                </a:ext>
              </a:extLst>
            </p:cNvPr>
            <p:cNvSpPr txBox="1">
              <a:spLocks/>
            </p:cNvSpPr>
            <p:nvPr/>
          </p:nvSpPr>
          <p:spPr>
            <a:xfrm>
              <a:off x="1187032" y="3429000"/>
              <a:ext cx="5667375" cy="504825"/>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a:solidFill>
                    <a:schemeClr val="tx1"/>
                  </a:solidFill>
                </a:rPr>
                <a:t>Strength of Recommendation: Limited </a:t>
              </a:r>
            </a:p>
          </p:txBody>
        </p:sp>
        <p:pic>
          <p:nvPicPr>
            <p:cNvPr id="10" name="Picture 9">
              <a:extLst>
                <a:ext uri="{FF2B5EF4-FFF2-40B4-BE49-F238E27FC236}">
                  <a16:creationId xmlns:a16="http://schemas.microsoft.com/office/drawing/2014/main" id="{464C6A10-D1B5-47D3-8A53-CEE33EE11569}"/>
                </a:ext>
              </a:extLst>
            </p:cNvPr>
            <p:cNvPicPr>
              <a:picLocks noChangeAspect="1"/>
            </p:cNvPicPr>
            <p:nvPr/>
          </p:nvPicPr>
          <p:blipFill>
            <a:blip r:embed="rId3">
              <a:duotone>
                <a:prstClr val="black"/>
                <a:schemeClr val="accent3">
                  <a:tint val="45000"/>
                  <a:satMod val="400000"/>
                </a:schemeClr>
              </a:duotone>
            </a:blip>
            <a:stretch>
              <a:fillRect/>
            </a:stretch>
          </p:blipFill>
          <p:spPr>
            <a:xfrm>
              <a:off x="6305860" y="3296637"/>
              <a:ext cx="1847248" cy="451143"/>
            </a:xfrm>
            <a:prstGeom prst="rect">
              <a:avLst/>
            </a:prstGeom>
          </p:spPr>
        </p:pic>
      </p:grpSp>
    </p:spTree>
    <p:extLst>
      <p:ext uri="{BB962C8B-B14F-4D97-AF65-F5344CB8AC3E}">
        <p14:creationId xmlns:p14="http://schemas.microsoft.com/office/powerpoint/2010/main" val="2912896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20E3F78-03FB-4EE0-BB0F-7C7D1B3357EB}"/>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39B2F28C-547B-4144-A936-ADDF02947A78}"/>
              </a:ext>
            </a:extLst>
          </p:cNvPr>
          <p:cNvSpPr txBox="1">
            <a:spLocks/>
          </p:cNvSpPr>
          <p:nvPr/>
        </p:nvSpPr>
        <p:spPr>
          <a:xfrm>
            <a:off x="533400" y="694230"/>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Antibiotic Duration for Management of Surgical Site Infections</a:t>
            </a:r>
          </a:p>
        </p:txBody>
      </p:sp>
      <p:sp>
        <p:nvSpPr>
          <p:cNvPr id="15" name="Content Placeholder 2">
            <a:extLst>
              <a:ext uri="{FF2B5EF4-FFF2-40B4-BE49-F238E27FC236}">
                <a16:creationId xmlns:a16="http://schemas.microsoft.com/office/drawing/2014/main" id="{D682E67E-4214-4890-9789-B755DE3F6DAB}"/>
              </a:ext>
            </a:extLst>
          </p:cNvPr>
          <p:cNvSpPr>
            <a:spLocks noGrp="1"/>
          </p:cNvSpPr>
          <p:nvPr>
            <p:ph idx="1"/>
          </p:nvPr>
        </p:nvSpPr>
        <p:spPr>
          <a:xfrm>
            <a:off x="533400" y="1490023"/>
            <a:ext cx="10515600" cy="893414"/>
          </a:xfrm>
        </p:spPr>
        <p:txBody>
          <a:bodyPr>
            <a:noAutofit/>
          </a:bodyPr>
          <a:lstStyle/>
          <a:p>
            <a:pPr marL="457200" indent="-457200">
              <a:lnSpc>
                <a:spcPct val="100000"/>
              </a:lnSpc>
              <a:buFont typeface="Wingdings" panose="05000000000000000000" pitchFamily="2" charset="2"/>
              <a:buChar char="§"/>
            </a:pPr>
            <a:r>
              <a:rPr lang="en-US" sz="2400" dirty="0"/>
              <a:t>Moderate evidence supports that, in the setting of retained total joint arthroplasty, antibiotic protocols of 8 weeks do not result in significantly different outcomes when compared to protocols of 3 to 6-month duration</a:t>
            </a:r>
          </a:p>
        </p:txBody>
      </p:sp>
      <p:grpSp>
        <p:nvGrpSpPr>
          <p:cNvPr id="13" name="Group 12">
            <a:extLst>
              <a:ext uri="{FF2B5EF4-FFF2-40B4-BE49-F238E27FC236}">
                <a16:creationId xmlns:a16="http://schemas.microsoft.com/office/drawing/2014/main" id="{A95338EF-9A03-4DE6-8501-3106B2441745}"/>
              </a:ext>
            </a:extLst>
          </p:cNvPr>
          <p:cNvGrpSpPr/>
          <p:nvPr/>
        </p:nvGrpSpPr>
        <p:grpSpPr>
          <a:xfrm>
            <a:off x="980143" y="3555021"/>
            <a:ext cx="7406139" cy="513940"/>
            <a:chOff x="965154" y="2815885"/>
            <a:chExt cx="7406139" cy="513940"/>
          </a:xfrm>
        </p:grpSpPr>
        <p:sp>
          <p:nvSpPr>
            <p:cNvPr id="16" name="TextBox 15">
              <a:extLst>
                <a:ext uri="{FF2B5EF4-FFF2-40B4-BE49-F238E27FC236}">
                  <a16:creationId xmlns:a16="http://schemas.microsoft.com/office/drawing/2014/main" id="{09FF3BCF-9E59-4D62-B55B-28AB02D9F086}"/>
                </a:ext>
              </a:extLst>
            </p:cNvPr>
            <p:cNvSpPr txBox="1"/>
            <p:nvPr/>
          </p:nvSpPr>
          <p:spPr>
            <a:xfrm>
              <a:off x="965154" y="2868160"/>
              <a:ext cx="5428152" cy="461665"/>
            </a:xfrm>
            <a:prstGeom prst="rect">
              <a:avLst/>
            </a:prstGeom>
            <a:noFill/>
          </p:spPr>
          <p:txBody>
            <a:bodyPr wrap="square" rtlCol="0">
              <a:spAutoFit/>
            </a:bodyPr>
            <a:lstStyle/>
            <a:p>
              <a:r>
                <a:rPr lang="en-US" sz="2400" b="1" dirty="0"/>
                <a:t>Strength of Recommendation: Moderate  </a:t>
              </a:r>
            </a:p>
          </p:txBody>
        </p:sp>
        <p:pic>
          <p:nvPicPr>
            <p:cNvPr id="17" name="Picture 16">
              <a:extLst>
                <a:ext uri="{FF2B5EF4-FFF2-40B4-BE49-F238E27FC236}">
                  <a16:creationId xmlns:a16="http://schemas.microsoft.com/office/drawing/2014/main" id="{0F8DD16E-2AB1-462D-9CBB-B19B51A074B7}"/>
                </a:ext>
              </a:extLst>
            </p:cNvPr>
            <p:cNvPicPr>
              <a:picLocks noChangeAspect="1"/>
            </p:cNvPicPr>
            <p:nvPr/>
          </p:nvPicPr>
          <p:blipFill>
            <a:blip r:embed="rId3">
              <a:duotone>
                <a:prstClr val="black"/>
                <a:schemeClr val="accent3">
                  <a:tint val="45000"/>
                  <a:satMod val="400000"/>
                </a:schemeClr>
              </a:duotone>
            </a:blip>
            <a:stretch>
              <a:fillRect/>
            </a:stretch>
          </p:blipFill>
          <p:spPr>
            <a:xfrm>
              <a:off x="6524045" y="2815885"/>
              <a:ext cx="1847248" cy="451143"/>
            </a:xfrm>
            <a:prstGeom prst="rect">
              <a:avLst/>
            </a:prstGeom>
          </p:spPr>
        </p:pic>
      </p:grpSp>
    </p:spTree>
    <p:extLst>
      <p:ext uri="{BB962C8B-B14F-4D97-AF65-F5344CB8AC3E}">
        <p14:creationId xmlns:p14="http://schemas.microsoft.com/office/powerpoint/2010/main" val="2084833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6CE6F67-6514-4FB6-8E0D-328BD288C3D4}"/>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F4235DBF-9344-4A19-8775-941F4319B4FC}"/>
              </a:ext>
            </a:extLst>
          </p:cNvPr>
          <p:cNvSpPr txBox="1">
            <a:spLocks/>
          </p:cNvSpPr>
          <p:nvPr/>
        </p:nvSpPr>
        <p:spPr>
          <a:xfrm>
            <a:off x="503904" y="691572"/>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Rifampin Use for Management of Surgical Site Infections</a:t>
            </a:r>
          </a:p>
        </p:txBody>
      </p:sp>
      <p:sp>
        <p:nvSpPr>
          <p:cNvPr id="15" name="Content Placeholder 2">
            <a:extLst>
              <a:ext uri="{FF2B5EF4-FFF2-40B4-BE49-F238E27FC236}">
                <a16:creationId xmlns:a16="http://schemas.microsoft.com/office/drawing/2014/main" id="{87109229-BDB2-4EDD-8CB0-0D3C55848AA9}"/>
              </a:ext>
            </a:extLst>
          </p:cNvPr>
          <p:cNvSpPr>
            <a:spLocks noGrp="1"/>
          </p:cNvSpPr>
          <p:nvPr>
            <p:ph idx="1"/>
          </p:nvPr>
        </p:nvSpPr>
        <p:spPr>
          <a:xfrm>
            <a:off x="533400" y="1489700"/>
            <a:ext cx="10515600" cy="899093"/>
          </a:xfrm>
        </p:spPr>
        <p:txBody>
          <a:bodyPr>
            <a:noAutofit/>
          </a:bodyPr>
          <a:lstStyle/>
          <a:p>
            <a:pPr marL="457200" indent="-457200">
              <a:lnSpc>
                <a:spcPct val="100000"/>
              </a:lnSpc>
              <a:spcBef>
                <a:spcPts val="0"/>
              </a:spcBef>
              <a:spcAft>
                <a:spcPts val="600"/>
              </a:spcAft>
              <a:buFont typeface="Wingdings" panose="05000000000000000000" pitchFamily="2" charset="2"/>
              <a:buChar char="§"/>
            </a:pPr>
            <a:r>
              <a:rPr lang="en-US" sz="2400" dirty="0"/>
              <a:t>Moderate evidence supports that rifampin, as a second antimicrobial, increases the probability of treatment success for staphylococcal infections in the setting of retained </a:t>
            </a:r>
            <a:r>
              <a:rPr lang="en-US" sz="2400" dirty="0" err="1"/>
              <a:t>orthopaedic</a:t>
            </a:r>
            <a:r>
              <a:rPr lang="en-US" sz="2400" dirty="0"/>
              <a:t> implants</a:t>
            </a:r>
          </a:p>
        </p:txBody>
      </p:sp>
      <p:grpSp>
        <p:nvGrpSpPr>
          <p:cNvPr id="13" name="Group 12">
            <a:extLst>
              <a:ext uri="{FF2B5EF4-FFF2-40B4-BE49-F238E27FC236}">
                <a16:creationId xmlns:a16="http://schemas.microsoft.com/office/drawing/2014/main" id="{B185F77B-0C90-4D67-9D03-FAC25B97965F}"/>
              </a:ext>
            </a:extLst>
          </p:cNvPr>
          <p:cNvGrpSpPr/>
          <p:nvPr/>
        </p:nvGrpSpPr>
        <p:grpSpPr>
          <a:xfrm>
            <a:off x="980143" y="3547848"/>
            <a:ext cx="7406139" cy="513940"/>
            <a:chOff x="965154" y="2815885"/>
            <a:chExt cx="7406139" cy="513940"/>
          </a:xfrm>
        </p:grpSpPr>
        <p:sp>
          <p:nvSpPr>
            <p:cNvPr id="16" name="TextBox 15">
              <a:extLst>
                <a:ext uri="{FF2B5EF4-FFF2-40B4-BE49-F238E27FC236}">
                  <a16:creationId xmlns:a16="http://schemas.microsoft.com/office/drawing/2014/main" id="{1C81FC20-EBD4-4167-8BC1-5C0988807E94}"/>
                </a:ext>
              </a:extLst>
            </p:cNvPr>
            <p:cNvSpPr txBox="1"/>
            <p:nvPr/>
          </p:nvSpPr>
          <p:spPr>
            <a:xfrm>
              <a:off x="965154" y="2868160"/>
              <a:ext cx="5428152" cy="461665"/>
            </a:xfrm>
            <a:prstGeom prst="rect">
              <a:avLst/>
            </a:prstGeom>
            <a:noFill/>
          </p:spPr>
          <p:txBody>
            <a:bodyPr wrap="square" rtlCol="0">
              <a:spAutoFit/>
            </a:bodyPr>
            <a:lstStyle/>
            <a:p>
              <a:r>
                <a:rPr lang="en-US" sz="2400" b="1" dirty="0"/>
                <a:t>Strength of Recommendation: Moderate  </a:t>
              </a:r>
            </a:p>
          </p:txBody>
        </p:sp>
        <p:pic>
          <p:nvPicPr>
            <p:cNvPr id="17" name="Picture 16">
              <a:extLst>
                <a:ext uri="{FF2B5EF4-FFF2-40B4-BE49-F238E27FC236}">
                  <a16:creationId xmlns:a16="http://schemas.microsoft.com/office/drawing/2014/main" id="{010D10FF-71D3-4546-8082-BCAD15BDE432}"/>
                </a:ext>
              </a:extLst>
            </p:cNvPr>
            <p:cNvPicPr>
              <a:picLocks noChangeAspect="1"/>
            </p:cNvPicPr>
            <p:nvPr/>
          </p:nvPicPr>
          <p:blipFill>
            <a:blip r:embed="rId3">
              <a:duotone>
                <a:prstClr val="black"/>
                <a:schemeClr val="accent3">
                  <a:tint val="45000"/>
                  <a:satMod val="400000"/>
                </a:schemeClr>
              </a:duotone>
            </a:blip>
            <a:stretch>
              <a:fillRect/>
            </a:stretch>
          </p:blipFill>
          <p:spPr>
            <a:xfrm>
              <a:off x="6524045" y="2815885"/>
              <a:ext cx="1847248" cy="451143"/>
            </a:xfrm>
            <a:prstGeom prst="rect">
              <a:avLst/>
            </a:prstGeom>
          </p:spPr>
        </p:pic>
      </p:grpSp>
    </p:spTree>
    <p:extLst>
      <p:ext uri="{BB962C8B-B14F-4D97-AF65-F5344CB8AC3E}">
        <p14:creationId xmlns:p14="http://schemas.microsoft.com/office/powerpoint/2010/main" val="1731908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C79BCBC-6EC6-429D-8290-A363AD30C1D2}"/>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09A70EEE-84A7-4FBC-A989-6879DA16C199}"/>
              </a:ext>
            </a:extLst>
          </p:cNvPr>
          <p:cNvSpPr txBox="1">
            <a:spLocks/>
          </p:cNvSpPr>
          <p:nvPr/>
        </p:nvSpPr>
        <p:spPr>
          <a:xfrm>
            <a:off x="529052" y="693450"/>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Adjunctive Treatment</a:t>
            </a:r>
          </a:p>
        </p:txBody>
      </p:sp>
      <p:sp>
        <p:nvSpPr>
          <p:cNvPr id="15" name="Content Placeholder 2">
            <a:extLst>
              <a:ext uri="{FF2B5EF4-FFF2-40B4-BE49-F238E27FC236}">
                <a16:creationId xmlns:a16="http://schemas.microsoft.com/office/drawing/2014/main" id="{1A5C7ACB-8CAC-4FC6-89AF-418DAC818454}"/>
              </a:ext>
            </a:extLst>
          </p:cNvPr>
          <p:cNvSpPr>
            <a:spLocks noGrp="1"/>
          </p:cNvSpPr>
          <p:nvPr>
            <p:ph idx="1"/>
          </p:nvPr>
        </p:nvSpPr>
        <p:spPr>
          <a:xfrm>
            <a:off x="529374" y="1539351"/>
            <a:ext cx="10515600" cy="799254"/>
          </a:xfrm>
        </p:spPr>
        <p:txBody>
          <a:bodyPr>
            <a:noAutofit/>
          </a:bodyPr>
          <a:lstStyle/>
          <a:p>
            <a:pPr marL="457200" indent="-457200">
              <a:lnSpc>
                <a:spcPct val="100000"/>
              </a:lnSpc>
              <a:spcBef>
                <a:spcPts val="0"/>
              </a:spcBef>
              <a:spcAft>
                <a:spcPts val="600"/>
              </a:spcAft>
              <a:buFont typeface="Wingdings" panose="05000000000000000000" pitchFamily="2" charset="2"/>
              <a:buChar char="§"/>
            </a:pPr>
            <a:r>
              <a:rPr lang="en-US" sz="2400" dirty="0"/>
              <a:t>In the absence of reliable evidence, it is the opinion of the work group that adjunctive treatment is of limited value in the management of surgical site infections</a:t>
            </a:r>
          </a:p>
        </p:txBody>
      </p:sp>
      <p:grpSp>
        <p:nvGrpSpPr>
          <p:cNvPr id="8" name="Group 7">
            <a:extLst>
              <a:ext uri="{FF2B5EF4-FFF2-40B4-BE49-F238E27FC236}">
                <a16:creationId xmlns:a16="http://schemas.microsoft.com/office/drawing/2014/main" id="{5BF1545F-98D6-4ECA-8D13-E55F94FEEDDD}"/>
              </a:ext>
            </a:extLst>
          </p:cNvPr>
          <p:cNvGrpSpPr/>
          <p:nvPr/>
        </p:nvGrpSpPr>
        <p:grpSpPr>
          <a:xfrm>
            <a:off x="972594" y="3556762"/>
            <a:ext cx="7572695" cy="808913"/>
            <a:chOff x="1213659" y="3429000"/>
            <a:chExt cx="7572695" cy="808913"/>
          </a:xfrm>
        </p:grpSpPr>
        <p:pic>
          <p:nvPicPr>
            <p:cNvPr id="9" name="Picture 8">
              <a:extLst>
                <a:ext uri="{FF2B5EF4-FFF2-40B4-BE49-F238E27FC236}">
                  <a16:creationId xmlns:a16="http://schemas.microsoft.com/office/drawing/2014/main" id="{15ADF9B3-3E6F-4C6A-A431-15E1E95B677D}"/>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939106" y="3429000"/>
              <a:ext cx="1847248" cy="451143"/>
            </a:xfrm>
            <a:prstGeom prst="rect">
              <a:avLst/>
            </a:prstGeom>
          </p:spPr>
        </p:pic>
        <p:sp>
          <p:nvSpPr>
            <p:cNvPr id="10" name="TextBox 9">
              <a:extLst>
                <a:ext uri="{FF2B5EF4-FFF2-40B4-BE49-F238E27FC236}">
                  <a16:creationId xmlns:a16="http://schemas.microsoft.com/office/drawing/2014/main" id="{73555144-62D3-4E33-9FBE-D1A112A1FA73}"/>
                </a:ext>
              </a:extLst>
            </p:cNvPr>
            <p:cNvSpPr txBox="1"/>
            <p:nvPr/>
          </p:nvSpPr>
          <p:spPr>
            <a:xfrm>
              <a:off x="1213659" y="3499249"/>
              <a:ext cx="5918661" cy="738664"/>
            </a:xfrm>
            <a:prstGeom prst="rect">
              <a:avLst/>
            </a:prstGeom>
            <a:noFill/>
          </p:spPr>
          <p:txBody>
            <a:bodyPr wrap="square" rtlCol="0">
              <a:spAutoFit/>
            </a:bodyPr>
            <a:lstStyle/>
            <a:p>
              <a:r>
                <a:rPr lang="en-US" sz="2400" b="1" dirty="0"/>
                <a:t>Strength of Recommendation: Consensus  </a:t>
              </a:r>
            </a:p>
            <a:p>
              <a:endParaRPr lang="en-US" dirty="0"/>
            </a:p>
          </p:txBody>
        </p:sp>
      </p:grpSp>
    </p:spTree>
    <p:extLst>
      <p:ext uri="{BB962C8B-B14F-4D97-AF65-F5344CB8AC3E}">
        <p14:creationId xmlns:p14="http://schemas.microsoft.com/office/powerpoint/2010/main" val="1472044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CF6DF7-A90C-473A-B049-9154EEBB9A93}"/>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5CE0B3AA-CD71-4446-B981-9ED13075FD2B}"/>
              </a:ext>
            </a:extLst>
          </p:cNvPr>
          <p:cNvSpPr txBox="1">
            <a:spLocks/>
          </p:cNvSpPr>
          <p:nvPr/>
        </p:nvSpPr>
        <p:spPr>
          <a:xfrm>
            <a:off x="533400" y="694237"/>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Surgical Timing and Percutaneous Drainage</a:t>
            </a:r>
          </a:p>
        </p:txBody>
      </p:sp>
      <p:sp>
        <p:nvSpPr>
          <p:cNvPr id="15" name="Content Placeholder 2">
            <a:extLst>
              <a:ext uri="{FF2B5EF4-FFF2-40B4-BE49-F238E27FC236}">
                <a16:creationId xmlns:a16="http://schemas.microsoft.com/office/drawing/2014/main" id="{FDD0A337-120F-4EAE-BA01-7936B84EB4C4}"/>
              </a:ext>
            </a:extLst>
          </p:cNvPr>
          <p:cNvSpPr>
            <a:spLocks noGrp="1"/>
          </p:cNvSpPr>
          <p:nvPr>
            <p:ph idx="1"/>
          </p:nvPr>
        </p:nvSpPr>
        <p:spPr>
          <a:xfrm>
            <a:off x="533400" y="1491251"/>
            <a:ext cx="10515600" cy="895992"/>
          </a:xfrm>
        </p:spPr>
        <p:txBody>
          <a:bodyPr>
            <a:noAutofit/>
          </a:bodyPr>
          <a:lstStyle/>
          <a:p>
            <a:pPr marL="457200" indent="-457200">
              <a:lnSpc>
                <a:spcPct val="100000"/>
              </a:lnSpc>
              <a:spcBef>
                <a:spcPts val="0"/>
              </a:spcBef>
              <a:spcAft>
                <a:spcPts val="600"/>
              </a:spcAft>
              <a:buFont typeface="Wingdings" panose="05000000000000000000" pitchFamily="2" charset="2"/>
              <a:buChar char="§"/>
            </a:pPr>
            <a:r>
              <a:rPr lang="en-US" sz="2400" dirty="0"/>
              <a:t>In the absence of reliable evidence, it is the opinion of the work group that the definitive strategy to successfully treat surgical site infections is thorough debridement</a:t>
            </a:r>
          </a:p>
        </p:txBody>
      </p:sp>
      <p:grpSp>
        <p:nvGrpSpPr>
          <p:cNvPr id="8" name="Group 7">
            <a:extLst>
              <a:ext uri="{FF2B5EF4-FFF2-40B4-BE49-F238E27FC236}">
                <a16:creationId xmlns:a16="http://schemas.microsoft.com/office/drawing/2014/main" id="{43368BAE-C22C-4B4B-833D-D5328DEFEDD0}"/>
              </a:ext>
            </a:extLst>
          </p:cNvPr>
          <p:cNvGrpSpPr/>
          <p:nvPr/>
        </p:nvGrpSpPr>
        <p:grpSpPr>
          <a:xfrm>
            <a:off x="972594" y="3556969"/>
            <a:ext cx="7572695" cy="808913"/>
            <a:chOff x="1213659" y="3429000"/>
            <a:chExt cx="7572695" cy="808913"/>
          </a:xfrm>
        </p:grpSpPr>
        <p:pic>
          <p:nvPicPr>
            <p:cNvPr id="9" name="Picture 8">
              <a:extLst>
                <a:ext uri="{FF2B5EF4-FFF2-40B4-BE49-F238E27FC236}">
                  <a16:creationId xmlns:a16="http://schemas.microsoft.com/office/drawing/2014/main" id="{2F483163-525B-4318-86DA-E241595495ED}"/>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939106" y="3429000"/>
              <a:ext cx="1847248" cy="451143"/>
            </a:xfrm>
            <a:prstGeom prst="rect">
              <a:avLst/>
            </a:prstGeom>
          </p:spPr>
        </p:pic>
        <p:sp>
          <p:nvSpPr>
            <p:cNvPr id="10" name="TextBox 9">
              <a:extLst>
                <a:ext uri="{FF2B5EF4-FFF2-40B4-BE49-F238E27FC236}">
                  <a16:creationId xmlns:a16="http://schemas.microsoft.com/office/drawing/2014/main" id="{F240F8D5-FAEC-4B9E-A757-666AC78C2F2C}"/>
                </a:ext>
              </a:extLst>
            </p:cNvPr>
            <p:cNvSpPr txBox="1"/>
            <p:nvPr/>
          </p:nvSpPr>
          <p:spPr>
            <a:xfrm>
              <a:off x="1213659" y="3499249"/>
              <a:ext cx="5918661" cy="738664"/>
            </a:xfrm>
            <a:prstGeom prst="rect">
              <a:avLst/>
            </a:prstGeom>
            <a:noFill/>
          </p:spPr>
          <p:txBody>
            <a:bodyPr wrap="square" rtlCol="0">
              <a:spAutoFit/>
            </a:bodyPr>
            <a:lstStyle/>
            <a:p>
              <a:r>
                <a:rPr lang="en-US" sz="2400" b="1" dirty="0"/>
                <a:t>Strength of Recommendation: Consensus  </a:t>
              </a:r>
            </a:p>
            <a:p>
              <a:endParaRPr lang="en-US" dirty="0"/>
            </a:p>
          </p:txBody>
        </p:sp>
      </p:grpSp>
    </p:spTree>
    <p:extLst>
      <p:ext uri="{BB962C8B-B14F-4D97-AF65-F5344CB8AC3E}">
        <p14:creationId xmlns:p14="http://schemas.microsoft.com/office/powerpoint/2010/main" val="2801828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CF6DF7-A90C-473A-B049-9154EEBB9A93}"/>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5CE0B3AA-CD71-4446-B981-9ED13075FD2B}"/>
              </a:ext>
            </a:extLst>
          </p:cNvPr>
          <p:cNvSpPr txBox="1">
            <a:spLocks/>
          </p:cNvSpPr>
          <p:nvPr/>
        </p:nvSpPr>
        <p:spPr>
          <a:xfrm>
            <a:off x="533400" y="693549"/>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Surgical Timing</a:t>
            </a:r>
          </a:p>
        </p:txBody>
      </p:sp>
      <p:sp>
        <p:nvSpPr>
          <p:cNvPr id="15" name="Content Placeholder 2">
            <a:extLst>
              <a:ext uri="{FF2B5EF4-FFF2-40B4-BE49-F238E27FC236}">
                <a16:creationId xmlns:a16="http://schemas.microsoft.com/office/drawing/2014/main" id="{FDD0A337-120F-4EAE-BA01-7936B84EB4C4}"/>
              </a:ext>
            </a:extLst>
          </p:cNvPr>
          <p:cNvSpPr>
            <a:spLocks noGrp="1"/>
          </p:cNvSpPr>
          <p:nvPr>
            <p:ph idx="1"/>
          </p:nvPr>
        </p:nvSpPr>
        <p:spPr>
          <a:xfrm>
            <a:off x="533400" y="1491251"/>
            <a:ext cx="10515600" cy="895992"/>
          </a:xfrm>
        </p:spPr>
        <p:txBody>
          <a:bodyPr>
            <a:noAutofit/>
          </a:bodyPr>
          <a:lstStyle/>
          <a:p>
            <a:pPr marL="457200" indent="-457200">
              <a:lnSpc>
                <a:spcPct val="100000"/>
              </a:lnSpc>
              <a:spcBef>
                <a:spcPts val="0"/>
              </a:spcBef>
              <a:spcAft>
                <a:spcPts val="600"/>
              </a:spcAft>
              <a:buFont typeface="Wingdings" panose="05000000000000000000" pitchFamily="2" charset="2"/>
              <a:buChar char="§"/>
            </a:pPr>
            <a:r>
              <a:rPr lang="en-US" sz="2400" dirty="0"/>
              <a:t>In the absence of reliable evidence, it is the opinion of the work group that irrigation and debridement are the cornerstones of successful management of surgical site infections and timely management is crucial, especially in the setting of </a:t>
            </a:r>
            <a:r>
              <a:rPr lang="en-US" sz="2400" dirty="0" err="1"/>
              <a:t>orthopaedic</a:t>
            </a:r>
            <a:r>
              <a:rPr lang="en-US" sz="2400" dirty="0"/>
              <a:t> implants</a:t>
            </a:r>
          </a:p>
        </p:txBody>
      </p:sp>
      <p:grpSp>
        <p:nvGrpSpPr>
          <p:cNvPr id="8" name="Group 7">
            <a:extLst>
              <a:ext uri="{FF2B5EF4-FFF2-40B4-BE49-F238E27FC236}">
                <a16:creationId xmlns:a16="http://schemas.microsoft.com/office/drawing/2014/main" id="{43368BAE-C22C-4B4B-833D-D5328DEFEDD0}"/>
              </a:ext>
            </a:extLst>
          </p:cNvPr>
          <p:cNvGrpSpPr/>
          <p:nvPr/>
        </p:nvGrpSpPr>
        <p:grpSpPr>
          <a:xfrm>
            <a:off x="972594" y="3561788"/>
            <a:ext cx="7393791" cy="834130"/>
            <a:chOff x="1213659" y="4351504"/>
            <a:chExt cx="7393791" cy="820475"/>
          </a:xfrm>
        </p:grpSpPr>
        <p:pic>
          <p:nvPicPr>
            <p:cNvPr id="9" name="Picture 8">
              <a:extLst>
                <a:ext uri="{FF2B5EF4-FFF2-40B4-BE49-F238E27FC236}">
                  <a16:creationId xmlns:a16="http://schemas.microsoft.com/office/drawing/2014/main" id="{2F483163-525B-4318-86DA-E241595495ED}"/>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760202" y="4351504"/>
              <a:ext cx="1847248" cy="451143"/>
            </a:xfrm>
            <a:prstGeom prst="rect">
              <a:avLst/>
            </a:prstGeom>
          </p:spPr>
        </p:pic>
        <p:sp>
          <p:nvSpPr>
            <p:cNvPr id="10" name="TextBox 9">
              <a:extLst>
                <a:ext uri="{FF2B5EF4-FFF2-40B4-BE49-F238E27FC236}">
                  <a16:creationId xmlns:a16="http://schemas.microsoft.com/office/drawing/2014/main" id="{F240F8D5-FAEC-4B9E-A757-666AC78C2F2C}"/>
                </a:ext>
              </a:extLst>
            </p:cNvPr>
            <p:cNvSpPr txBox="1"/>
            <p:nvPr/>
          </p:nvSpPr>
          <p:spPr>
            <a:xfrm>
              <a:off x="1213659" y="4433315"/>
              <a:ext cx="5918661" cy="738664"/>
            </a:xfrm>
            <a:prstGeom prst="rect">
              <a:avLst/>
            </a:prstGeom>
            <a:noFill/>
          </p:spPr>
          <p:txBody>
            <a:bodyPr wrap="square" rtlCol="0">
              <a:spAutoFit/>
            </a:bodyPr>
            <a:lstStyle/>
            <a:p>
              <a:r>
                <a:rPr lang="en-US" sz="2400" b="1" dirty="0"/>
                <a:t>Strength of Recommendation: Consensus  </a:t>
              </a:r>
            </a:p>
            <a:p>
              <a:endParaRPr lang="en-US" dirty="0"/>
            </a:p>
          </p:txBody>
        </p:sp>
      </p:grpSp>
    </p:spTree>
    <p:extLst>
      <p:ext uri="{BB962C8B-B14F-4D97-AF65-F5344CB8AC3E}">
        <p14:creationId xmlns:p14="http://schemas.microsoft.com/office/powerpoint/2010/main" val="333552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64AE8F7-3699-4E9B-97B2-51970A0ACA5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9D90749E-18D0-4AF2-BF0D-AC1EDA61A0B4}"/>
              </a:ext>
            </a:extLst>
          </p:cNvPr>
          <p:cNvSpPr txBox="1">
            <a:spLocks/>
          </p:cNvSpPr>
          <p:nvPr/>
        </p:nvSpPr>
        <p:spPr>
          <a:xfrm>
            <a:off x="533400" y="698906"/>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Timing and Implant Removal</a:t>
            </a:r>
          </a:p>
        </p:txBody>
      </p:sp>
      <p:sp>
        <p:nvSpPr>
          <p:cNvPr id="15" name="Content Placeholder 2">
            <a:extLst>
              <a:ext uri="{FF2B5EF4-FFF2-40B4-BE49-F238E27FC236}">
                <a16:creationId xmlns:a16="http://schemas.microsoft.com/office/drawing/2014/main" id="{88DD4D7F-7A42-4060-981B-9B2D905A7F05}"/>
              </a:ext>
            </a:extLst>
          </p:cNvPr>
          <p:cNvSpPr>
            <a:spLocks noGrp="1"/>
          </p:cNvSpPr>
          <p:nvPr>
            <p:ph idx="1"/>
          </p:nvPr>
        </p:nvSpPr>
        <p:spPr>
          <a:xfrm>
            <a:off x="543412" y="1508759"/>
            <a:ext cx="10515600" cy="773492"/>
          </a:xfrm>
        </p:spPr>
        <p:txBody>
          <a:bodyPr>
            <a:noAutofit/>
          </a:bodyPr>
          <a:lstStyle/>
          <a:p>
            <a:pPr marL="457200" indent="-457200">
              <a:lnSpc>
                <a:spcPct val="100000"/>
              </a:lnSpc>
              <a:spcBef>
                <a:spcPts val="0"/>
              </a:spcBef>
              <a:spcAft>
                <a:spcPts val="600"/>
              </a:spcAft>
              <a:buFont typeface="Wingdings" panose="05000000000000000000" pitchFamily="2" charset="2"/>
              <a:buChar char="§"/>
            </a:pPr>
            <a:r>
              <a:rPr lang="en-US" sz="2400" dirty="0"/>
              <a:t>In the absence of reliable evidence, it is the opinion of the work group that implants should be removed if clinically safe and feasible due to the development of biofilm creating a barrier to successful treatment</a:t>
            </a:r>
          </a:p>
        </p:txBody>
      </p:sp>
      <p:grpSp>
        <p:nvGrpSpPr>
          <p:cNvPr id="8" name="Group 7">
            <a:extLst>
              <a:ext uri="{FF2B5EF4-FFF2-40B4-BE49-F238E27FC236}">
                <a16:creationId xmlns:a16="http://schemas.microsoft.com/office/drawing/2014/main" id="{439EC2E8-5ADA-47E9-BBCD-B50BA3D2139F}"/>
              </a:ext>
            </a:extLst>
          </p:cNvPr>
          <p:cNvGrpSpPr/>
          <p:nvPr/>
        </p:nvGrpSpPr>
        <p:grpSpPr>
          <a:xfrm>
            <a:off x="972594" y="3566488"/>
            <a:ext cx="7572695" cy="808913"/>
            <a:chOff x="1213659" y="3429000"/>
            <a:chExt cx="7572695" cy="808913"/>
          </a:xfrm>
        </p:grpSpPr>
        <p:pic>
          <p:nvPicPr>
            <p:cNvPr id="9" name="Picture 8">
              <a:extLst>
                <a:ext uri="{FF2B5EF4-FFF2-40B4-BE49-F238E27FC236}">
                  <a16:creationId xmlns:a16="http://schemas.microsoft.com/office/drawing/2014/main" id="{1F77B503-0016-4E4B-9ABD-49FB991A6040}"/>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939106" y="3429000"/>
              <a:ext cx="1847248" cy="451143"/>
            </a:xfrm>
            <a:prstGeom prst="rect">
              <a:avLst/>
            </a:prstGeom>
          </p:spPr>
        </p:pic>
        <p:sp>
          <p:nvSpPr>
            <p:cNvPr id="10" name="TextBox 9">
              <a:extLst>
                <a:ext uri="{FF2B5EF4-FFF2-40B4-BE49-F238E27FC236}">
                  <a16:creationId xmlns:a16="http://schemas.microsoft.com/office/drawing/2014/main" id="{A0FB8F84-83EA-4A94-AA6F-E923EF37D930}"/>
                </a:ext>
              </a:extLst>
            </p:cNvPr>
            <p:cNvSpPr txBox="1"/>
            <p:nvPr/>
          </p:nvSpPr>
          <p:spPr>
            <a:xfrm>
              <a:off x="1213659" y="3499249"/>
              <a:ext cx="5918661" cy="738664"/>
            </a:xfrm>
            <a:prstGeom prst="rect">
              <a:avLst/>
            </a:prstGeom>
            <a:noFill/>
          </p:spPr>
          <p:txBody>
            <a:bodyPr wrap="square" rtlCol="0">
              <a:spAutoFit/>
            </a:bodyPr>
            <a:lstStyle/>
            <a:p>
              <a:r>
                <a:rPr lang="en-US" sz="2400" b="1" dirty="0"/>
                <a:t>Strength of Recommendation: Consensus  </a:t>
              </a:r>
            </a:p>
            <a:p>
              <a:endParaRPr lang="en-US" dirty="0"/>
            </a:p>
          </p:txBody>
        </p:sp>
      </p:grpSp>
    </p:spTree>
    <p:extLst>
      <p:ext uri="{BB962C8B-B14F-4D97-AF65-F5344CB8AC3E}">
        <p14:creationId xmlns:p14="http://schemas.microsoft.com/office/powerpoint/2010/main" val="2536725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708089"/>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Medical Imaging </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400" y="1474639"/>
            <a:ext cx="10515600" cy="4854388"/>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000" dirty="0"/>
              <a:t>Most of the literature exploring the imaging of suspected postoperative infections pertains to patients with prosthetic joints, with cohorts of patients whose imaging examinations occurred months to years following surgery. Furthermore, there is a lack of data regarding the sensitivity and specificity of imaging tests for the diagnosis of infections during the first 90 days following surgery as well as surgical site infections not associated with implants. </a:t>
            </a:r>
          </a:p>
          <a:p>
            <a:pPr marL="457200" indent="-457200">
              <a:lnSpc>
                <a:spcPct val="100000"/>
              </a:lnSpc>
              <a:spcBef>
                <a:spcPts val="0"/>
              </a:spcBef>
              <a:spcAft>
                <a:spcPts val="600"/>
              </a:spcAft>
              <a:buNone/>
            </a:pPr>
            <a:r>
              <a:rPr lang="en-US" sz="2000" dirty="0"/>
              <a:t>        Future research exploring the diagnostic value of imaging for surgical site infections in patients with or without </a:t>
            </a:r>
            <a:r>
              <a:rPr lang="en-US" sz="2000" dirty="0" err="1"/>
              <a:t>orthopaedic</a:t>
            </a:r>
            <a:r>
              <a:rPr lang="en-US" sz="2000" dirty="0"/>
              <a:t> implants in the early (&lt;90 days) postoperative period is necessary. This could include comparative studies between various imaging modalities which may further clarify the utility of each modality for the diagnosis of suspected surgical site infection.</a:t>
            </a:r>
          </a:p>
        </p:txBody>
      </p:sp>
    </p:spTree>
    <p:extLst>
      <p:ext uri="{BB962C8B-B14F-4D97-AF65-F5344CB8AC3E}">
        <p14:creationId xmlns:p14="http://schemas.microsoft.com/office/powerpoint/2010/main" val="1285446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692180"/>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Cultures</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400" y="1499579"/>
            <a:ext cx="10515600" cy="4854388"/>
          </a:xfrm>
        </p:spPr>
        <p:txBody>
          <a:bodyPr>
            <a:noAutofit/>
          </a:bodyPr>
          <a:lstStyle/>
          <a:p>
            <a:pPr marL="365760" indent="-365760">
              <a:lnSpc>
                <a:spcPct val="100000"/>
              </a:lnSpc>
              <a:spcBef>
                <a:spcPts val="0"/>
              </a:spcBef>
              <a:spcAft>
                <a:spcPts val="1200"/>
              </a:spcAft>
              <a:buFont typeface="Wingdings" panose="05000000000000000000" pitchFamily="2" charset="2"/>
              <a:buChar char="§"/>
            </a:pPr>
            <a:r>
              <a:rPr lang="en-US" sz="2400" dirty="0"/>
              <a:t>The majority of studies on the role of culture in the diagnosis of surgical site infection stemmed from studies in periprosthetic infection. Development of optimal culture protocols for surgical site infections other than periprosthetic joint infections are needed. Future research directions may also include advanced non-culture based diagnostic modalities including PCR and next generation sequencing.  </a:t>
            </a:r>
          </a:p>
        </p:txBody>
      </p:sp>
    </p:spTree>
    <p:extLst>
      <p:ext uri="{BB962C8B-B14F-4D97-AF65-F5344CB8AC3E}">
        <p14:creationId xmlns:p14="http://schemas.microsoft.com/office/powerpoint/2010/main" val="311172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03904" y="692073"/>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C-Reactive Protein</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400" y="1499579"/>
            <a:ext cx="10515600" cy="4854388"/>
          </a:xfrm>
        </p:spPr>
        <p:txBody>
          <a:bodyPr>
            <a:noAutofit/>
          </a:bodyPr>
          <a:lstStyle/>
          <a:p>
            <a:pPr marL="365760" indent="-365760">
              <a:lnSpc>
                <a:spcPct val="100000"/>
              </a:lnSpc>
              <a:spcBef>
                <a:spcPts val="0"/>
              </a:spcBef>
              <a:spcAft>
                <a:spcPts val="1200"/>
              </a:spcAft>
              <a:buFont typeface="Wingdings" panose="05000000000000000000" pitchFamily="2" charset="2"/>
              <a:buChar char="§"/>
            </a:pPr>
            <a:r>
              <a:rPr lang="en-US" sz="2400" dirty="0"/>
              <a:t>Much of the work on inflammatory markers has been focused upon total joint arthroplasty. Future research should focus on identifying more accurate inflammatory markers, and distinguishing a standardized set of criteria and thresholds to aid in the diagnosis of surgical site infection not only as it pertains to PJI but in other cases of SSI. </a:t>
            </a:r>
          </a:p>
        </p:txBody>
      </p:sp>
    </p:spTree>
    <p:extLst>
      <p:ext uri="{BB962C8B-B14F-4D97-AF65-F5344CB8AC3E}">
        <p14:creationId xmlns:p14="http://schemas.microsoft.com/office/powerpoint/2010/main" val="328407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BF829-2882-4242-B150-4241C19ABB64}"/>
              </a:ext>
            </a:extLst>
          </p:cNvPr>
          <p:cNvSpPr>
            <a:spLocks noGrp="1"/>
          </p:cNvSpPr>
          <p:nvPr>
            <p:ph type="title"/>
          </p:nvPr>
        </p:nvSpPr>
        <p:spPr>
          <a:xfrm>
            <a:off x="979197" y="187011"/>
            <a:ext cx="3866683" cy="1600200"/>
          </a:xfrm>
          <a:prstGeom prst="rect">
            <a:avLst/>
          </a:prstGeom>
        </p:spPr>
        <p:txBody>
          <a:bodyPr anchor="b">
            <a:normAutofit/>
          </a:bodyPr>
          <a:lstStyle/>
          <a:p>
            <a:r>
              <a:rPr lang="en-US" sz="3000" b="0" dirty="0">
                <a:effectLst>
                  <a:outerShdw blurRad="38100" dist="38100" dir="2700000" algn="tl">
                    <a:srgbClr val="000000">
                      <a:alpha val="43137"/>
                    </a:srgbClr>
                  </a:outerShdw>
                </a:effectLst>
              </a:rPr>
              <a:t>GOALS AND RATIONALE OF A CLINICAL PRACTICE GUIDELINE </a:t>
            </a:r>
          </a:p>
        </p:txBody>
      </p:sp>
      <p:sp>
        <p:nvSpPr>
          <p:cNvPr id="3" name="Content Placeholder 2">
            <a:extLst>
              <a:ext uri="{FF2B5EF4-FFF2-40B4-BE49-F238E27FC236}">
                <a16:creationId xmlns:a16="http://schemas.microsoft.com/office/drawing/2014/main" id="{E29EE0CD-8D97-4ECE-85A6-D1617C2FBD91}"/>
              </a:ext>
            </a:extLst>
          </p:cNvPr>
          <p:cNvSpPr>
            <a:spLocks noGrp="1"/>
          </p:cNvSpPr>
          <p:nvPr>
            <p:ph idx="1"/>
          </p:nvPr>
        </p:nvSpPr>
        <p:spPr>
          <a:xfrm>
            <a:off x="5425173" y="727075"/>
            <a:ext cx="6069304" cy="5403850"/>
          </a:xfrm>
          <a:prstGeom prst="rect">
            <a:avLst/>
          </a:prstGeom>
          <a:ln>
            <a:noFill/>
          </a:ln>
        </p:spPr>
        <p:txBody>
          <a:bodyPr>
            <a:normAutofit/>
          </a:bodyPr>
          <a:lstStyle/>
          <a:p>
            <a:pPr marL="457200" lvl="0" indent="-457200">
              <a:spcBef>
                <a:spcPts val="0"/>
              </a:spcBef>
              <a:spcAft>
                <a:spcPts val="1800"/>
              </a:spcAft>
              <a:buFont typeface="Wingdings" panose="05000000000000000000" pitchFamily="2" charset="2"/>
              <a:buChar char="§"/>
            </a:pPr>
            <a:r>
              <a:rPr lang="en-US" dirty="0"/>
              <a:t>Improve treatment based on current best evidence </a:t>
            </a:r>
          </a:p>
          <a:p>
            <a:pPr marL="457200" indent="-457200">
              <a:spcBef>
                <a:spcPts val="0"/>
              </a:spcBef>
              <a:spcAft>
                <a:spcPts val="1800"/>
              </a:spcAft>
              <a:buFont typeface="Wingdings" panose="05000000000000000000" pitchFamily="2" charset="2"/>
              <a:buChar char="§"/>
            </a:pPr>
            <a:r>
              <a:rPr lang="en-US" dirty="0"/>
              <a:t>Guides qualified physicians through treatment decisions to improve quality and efficiency of care</a:t>
            </a:r>
          </a:p>
          <a:p>
            <a:pPr marL="457200" indent="-457200">
              <a:spcBef>
                <a:spcPts val="0"/>
              </a:spcBef>
              <a:spcAft>
                <a:spcPts val="1800"/>
              </a:spcAft>
              <a:buFont typeface="Wingdings" panose="05000000000000000000" pitchFamily="2" charset="2"/>
              <a:buChar char="§"/>
            </a:pPr>
            <a:r>
              <a:rPr lang="en-US" dirty="0"/>
              <a:t>Identify areas for future research </a:t>
            </a:r>
          </a:p>
          <a:p>
            <a:pPr marL="457200" indent="-457200">
              <a:spcBef>
                <a:spcPts val="0"/>
              </a:spcBef>
              <a:spcAft>
                <a:spcPts val="1800"/>
              </a:spcAft>
              <a:buFont typeface="Wingdings" panose="05000000000000000000" pitchFamily="2" charset="2"/>
              <a:buChar char="§"/>
            </a:pPr>
            <a:endParaRPr lang="en-US" dirty="0"/>
          </a:p>
          <a:p>
            <a:pPr marL="0" indent="0">
              <a:spcBef>
                <a:spcPts val="0"/>
              </a:spcBef>
              <a:spcAft>
                <a:spcPts val="1800"/>
              </a:spcAft>
              <a:buNone/>
            </a:pPr>
            <a:r>
              <a:rPr lang="en-US" i="1" dirty="0"/>
              <a:t>CPG recommendations are not meant to be fixed protocols; patients’ needs, local resources, and clinician independent medical judgement must be considered for any specific procedure or treatment</a:t>
            </a:r>
          </a:p>
        </p:txBody>
      </p:sp>
      <p:sp>
        <p:nvSpPr>
          <p:cNvPr id="4" name="Footer Placeholder 3">
            <a:extLst>
              <a:ext uri="{FF2B5EF4-FFF2-40B4-BE49-F238E27FC236}">
                <a16:creationId xmlns:a16="http://schemas.microsoft.com/office/drawing/2014/main" id="{AFFC037D-6EB8-4028-A943-583948A6D75E}"/>
              </a:ext>
            </a:extLst>
          </p:cNvPr>
          <p:cNvSpPr>
            <a:spLocks noGrp="1"/>
          </p:cNvSpPr>
          <p:nvPr>
            <p:ph type="ftr" sz="quarter" idx="11"/>
          </p:nvPr>
        </p:nvSpPr>
        <p:spPr>
          <a:xfrm>
            <a:off x="7477047" y="6311018"/>
            <a:ext cx="4114800" cy="365125"/>
          </a:xfrm>
          <a:prstGeom prst="rect">
            <a:avLst/>
          </a:prstGeom>
        </p:spPr>
        <p:txBody>
          <a:bodyPr anchor="ctr">
            <a:normAutofit/>
          </a:bodyPr>
          <a:lstStyle/>
          <a:p>
            <a:pPr>
              <a:spcAft>
                <a:spcPts val="600"/>
              </a:spcAft>
            </a:pPr>
            <a:r>
              <a:rPr lang="en-US" dirty="0"/>
              <a:t>© 2019 American Academy of </a:t>
            </a:r>
            <a:r>
              <a:rPr lang="en-US" dirty="0" err="1"/>
              <a:t>Orthopaedic</a:t>
            </a:r>
            <a:r>
              <a:rPr lang="en-US" dirty="0"/>
              <a:t> Surgeons </a:t>
            </a:r>
            <a:endParaRPr lang="en-US"/>
          </a:p>
        </p:txBody>
      </p:sp>
      <p:pic>
        <p:nvPicPr>
          <p:cNvPr id="10" name="Picture 9" descr="A picture containing vector graphics&#10;&#10;Description automatically generated">
            <a:extLst>
              <a:ext uri="{FF2B5EF4-FFF2-40B4-BE49-F238E27FC236}">
                <a16:creationId xmlns:a16="http://schemas.microsoft.com/office/drawing/2014/main" id="{E6E0EABB-FFE5-4D60-A4B0-283ABE4D726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1547" y="1900017"/>
            <a:ext cx="3970872" cy="3970872"/>
          </a:xfrm>
          <a:prstGeom prst="rect">
            <a:avLst/>
          </a:prstGeom>
        </p:spPr>
      </p:pic>
    </p:spTree>
    <p:extLst>
      <p:ext uri="{BB962C8B-B14F-4D97-AF65-F5344CB8AC3E}">
        <p14:creationId xmlns:p14="http://schemas.microsoft.com/office/powerpoint/2010/main" val="1908408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a:xfrm>
            <a:off x="7862730" y="6295776"/>
            <a:ext cx="4114800" cy="365125"/>
          </a:xfrm>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03904" y="692180"/>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Erythrocyte Sedimentation Rate</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400" y="1499579"/>
            <a:ext cx="10515600" cy="4854388"/>
          </a:xfrm>
        </p:spPr>
        <p:txBody>
          <a:bodyPr>
            <a:noAutofit/>
          </a:bodyPr>
          <a:lstStyle/>
          <a:p>
            <a:pPr marL="365760" indent="-365760">
              <a:lnSpc>
                <a:spcPct val="100000"/>
              </a:lnSpc>
              <a:spcBef>
                <a:spcPts val="0"/>
              </a:spcBef>
              <a:spcAft>
                <a:spcPts val="1200"/>
              </a:spcAft>
              <a:buFont typeface="Wingdings" panose="05000000000000000000" pitchFamily="2" charset="2"/>
              <a:buChar char="§"/>
            </a:pPr>
            <a:r>
              <a:rPr lang="en-US" sz="2400" dirty="0"/>
              <a:t>ESR is of limited utility in the diagnosis of SSI as an isolated test. Future investigations will likely examine the use of ESR in combination with other diagnostic markers.</a:t>
            </a:r>
          </a:p>
        </p:txBody>
      </p:sp>
    </p:spTree>
    <p:extLst>
      <p:ext uri="{BB962C8B-B14F-4D97-AF65-F5344CB8AC3E}">
        <p14:creationId xmlns:p14="http://schemas.microsoft.com/office/powerpoint/2010/main" val="1670632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03904" y="694103"/>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Clinical Exam for the Diagnosis of an SSI</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731" y="1496290"/>
            <a:ext cx="10515600" cy="4854388"/>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Clinical factors that can be determined from history and physical exam that identify patients at risk for surgical site need further investigation. The possible linkage of persistent fevers and the wound drainage to surgical site infections are needed. Characterization and development of protocols to manage early poorly healing or inflamed wounds are needed.</a:t>
            </a:r>
          </a:p>
        </p:txBody>
      </p:sp>
    </p:spTree>
    <p:extLst>
      <p:ext uri="{BB962C8B-B14F-4D97-AF65-F5344CB8AC3E}">
        <p14:creationId xmlns:p14="http://schemas.microsoft.com/office/powerpoint/2010/main" val="1564961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03904" y="789109"/>
            <a:ext cx="11125200"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a:t>
            </a:r>
          </a:p>
          <a:p>
            <a:r>
              <a:rPr lang="en-US" b="0" dirty="0">
                <a:effectLst>
                  <a:outerShdw blurRad="38100" dist="38100" dir="2700000" algn="tl">
                    <a:srgbClr val="000000">
                      <a:alpha val="43137"/>
                    </a:srgbClr>
                  </a:outerShdw>
                </a:effectLst>
              </a:rPr>
              <a:t>Factors Associated with an Increased Risk of Infection</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13736" y="1637227"/>
            <a:ext cx="10515600" cy="4854388"/>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Attempts at identifying the optimal length of stay should be continued. Identify optimal discharge pathways for each individual patient. The correlation with early discharge and rates of readmission needs to be assessed. Understand the relative contribution of comorbidity-severity related to the duration of hospital stay. </a:t>
            </a:r>
          </a:p>
          <a:p>
            <a:pPr marL="457200" indent="-457200">
              <a:lnSpc>
                <a:spcPct val="100000"/>
              </a:lnSpc>
              <a:spcBef>
                <a:spcPts val="0"/>
              </a:spcBef>
              <a:spcAft>
                <a:spcPts val="1200"/>
              </a:spcAft>
              <a:buFont typeface="Wingdings" panose="05000000000000000000" pitchFamily="2" charset="2"/>
              <a:buChar char="§"/>
            </a:pPr>
            <a:r>
              <a:rPr lang="en-US" sz="2400" dirty="0"/>
              <a:t>The list of immunosuppressive drugs is expanding rapidly and the research on the effects of these newer drugs is needed. Also, additional information about dosing, discontinuing medication before surgery and additional </a:t>
            </a:r>
            <a:r>
              <a:rPr lang="en-US" sz="2400" dirty="0" err="1"/>
              <a:t>orthopaedic</a:t>
            </a:r>
            <a:r>
              <a:rPr lang="en-US" sz="2400" dirty="0"/>
              <a:t> procedures that might be impacted are also needed. Future trials should examine optimal time for discontinuing immunosuppressive medications prior to surgery.</a:t>
            </a:r>
          </a:p>
        </p:txBody>
      </p:sp>
    </p:spTree>
    <p:extLst>
      <p:ext uri="{BB962C8B-B14F-4D97-AF65-F5344CB8AC3E}">
        <p14:creationId xmlns:p14="http://schemas.microsoft.com/office/powerpoint/2010/main" val="1478223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03904" y="789109"/>
            <a:ext cx="11125200"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a:t>
            </a:r>
          </a:p>
          <a:p>
            <a:r>
              <a:rPr lang="en-US" b="0" dirty="0">
                <a:effectLst>
                  <a:outerShdw blurRad="38100" dist="38100" dir="2700000" algn="tl">
                    <a:srgbClr val="000000">
                      <a:alpha val="43137"/>
                    </a:srgbClr>
                  </a:outerShdw>
                </a:effectLst>
              </a:rPr>
              <a:t>Factors Associated with an Increased Risk of Infection</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23568" y="1647059"/>
            <a:ext cx="10515600" cy="4854388"/>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000" dirty="0"/>
              <a:t>Further research is needed on assessment tools to assess the relation of alcohol consumption and surgical risk.</a:t>
            </a:r>
          </a:p>
          <a:p>
            <a:pPr marL="457200" indent="-457200">
              <a:lnSpc>
                <a:spcPct val="100000"/>
              </a:lnSpc>
              <a:spcBef>
                <a:spcPts val="0"/>
              </a:spcBef>
              <a:spcAft>
                <a:spcPts val="1200"/>
              </a:spcAft>
              <a:buFont typeface="Wingdings" panose="05000000000000000000" pitchFamily="2" charset="2"/>
              <a:buChar char="§"/>
            </a:pPr>
            <a:r>
              <a:rPr lang="en-US" sz="2000" dirty="0"/>
              <a:t>Future research is needed to assess the role of nutrition in the modification of obesity and the effects of high BMI and BMI-associated comorbidities on the risk surgical site infections.</a:t>
            </a:r>
          </a:p>
          <a:p>
            <a:pPr marL="457200" indent="-457200">
              <a:lnSpc>
                <a:spcPct val="100000"/>
              </a:lnSpc>
              <a:spcBef>
                <a:spcPts val="0"/>
              </a:spcBef>
              <a:spcAft>
                <a:spcPts val="1200"/>
              </a:spcAft>
              <a:buFont typeface="Wingdings" panose="05000000000000000000" pitchFamily="2" charset="2"/>
              <a:buChar char="§"/>
            </a:pPr>
            <a:r>
              <a:rPr lang="en-US" sz="2000" dirty="0"/>
              <a:t>Needed to see if treatment of depression alters the association between severity of depression and the risk of wound infections. The precise pathophysiology of this correlation is unknown.</a:t>
            </a:r>
          </a:p>
          <a:p>
            <a:pPr marL="457200" indent="-457200">
              <a:lnSpc>
                <a:spcPct val="100000"/>
              </a:lnSpc>
              <a:spcBef>
                <a:spcPts val="0"/>
              </a:spcBef>
              <a:spcAft>
                <a:spcPts val="1200"/>
              </a:spcAft>
              <a:buFont typeface="Wingdings" panose="05000000000000000000" pitchFamily="2" charset="2"/>
              <a:buChar char="§"/>
            </a:pPr>
            <a:r>
              <a:rPr lang="en-US" sz="2000" dirty="0"/>
              <a:t>The correlation between adequate control of CHF and the severity of CHF, and the risk of SSI need to be further investigated.</a:t>
            </a:r>
          </a:p>
          <a:p>
            <a:pPr marL="457200" indent="-457200">
              <a:lnSpc>
                <a:spcPct val="100000"/>
              </a:lnSpc>
              <a:spcBef>
                <a:spcPts val="0"/>
              </a:spcBef>
              <a:spcAft>
                <a:spcPts val="1200"/>
              </a:spcAft>
              <a:buFont typeface="Wingdings" panose="05000000000000000000" pitchFamily="2" charset="2"/>
              <a:buChar char="§"/>
            </a:pPr>
            <a:r>
              <a:rPr lang="en-US" sz="2000" dirty="0"/>
              <a:t>Future research should focus on preoperative assessment of patients with dementia. </a:t>
            </a:r>
          </a:p>
          <a:p>
            <a:pPr marL="457200" indent="-457200">
              <a:lnSpc>
                <a:spcPct val="100000"/>
              </a:lnSpc>
              <a:spcBef>
                <a:spcPts val="0"/>
              </a:spcBef>
              <a:spcAft>
                <a:spcPts val="1200"/>
              </a:spcAft>
              <a:buFont typeface="Wingdings" panose="05000000000000000000" pitchFamily="2" charset="2"/>
              <a:buChar char="§"/>
            </a:pPr>
            <a:r>
              <a:rPr lang="en-US" sz="2000" dirty="0"/>
              <a:t>Ongoing research in HIV/AIDS infection is needed to optimize surgical care of this patient population. </a:t>
            </a:r>
          </a:p>
        </p:txBody>
      </p:sp>
    </p:spTree>
    <p:extLst>
      <p:ext uri="{BB962C8B-B14F-4D97-AF65-F5344CB8AC3E}">
        <p14:creationId xmlns:p14="http://schemas.microsoft.com/office/powerpoint/2010/main" val="2684974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494072" y="789002"/>
            <a:ext cx="11125200"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a:t>
            </a:r>
          </a:p>
          <a:p>
            <a:r>
              <a:rPr lang="en-US" b="0" dirty="0">
                <a:effectLst>
                  <a:outerShdw blurRad="38100" dist="38100" dir="2700000" algn="tl">
                    <a:srgbClr val="000000">
                      <a:alpha val="43137"/>
                    </a:srgbClr>
                  </a:outerShdw>
                </a:effectLst>
              </a:rPr>
              <a:t>Factors Associated with an Increased Risk of Infection</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13736" y="1666723"/>
            <a:ext cx="10515600" cy="4854388"/>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000" dirty="0"/>
              <a:t>Future research should evaluate and correlate the severity of renal disease with precise risk of SSI. Additionally, it should use common terminology for renal disease and stratify by dialysis, transplant, and severity of disease. </a:t>
            </a:r>
          </a:p>
          <a:p>
            <a:pPr marL="457200" indent="-457200">
              <a:lnSpc>
                <a:spcPct val="100000"/>
              </a:lnSpc>
              <a:spcBef>
                <a:spcPts val="0"/>
              </a:spcBef>
              <a:spcAft>
                <a:spcPts val="1200"/>
              </a:spcAft>
              <a:buFont typeface="Wingdings" panose="05000000000000000000" pitchFamily="2" charset="2"/>
              <a:buChar char="§"/>
            </a:pPr>
            <a:r>
              <a:rPr lang="en-US" sz="2000" dirty="0"/>
              <a:t>Further studies are needed to identify the relationship between the control of diabetes, Hgb A1C, and the risk of post-operative infection.</a:t>
            </a:r>
          </a:p>
          <a:p>
            <a:pPr marL="457200" indent="-457200">
              <a:lnSpc>
                <a:spcPct val="100000"/>
              </a:lnSpc>
              <a:spcBef>
                <a:spcPts val="0"/>
              </a:spcBef>
              <a:spcAft>
                <a:spcPts val="1200"/>
              </a:spcAft>
              <a:buFont typeface="Wingdings" panose="05000000000000000000" pitchFamily="2" charset="2"/>
              <a:buChar char="§"/>
            </a:pPr>
            <a:r>
              <a:rPr lang="en-US" sz="2000" dirty="0"/>
              <a:t>Research is needed to define the exact correlation between the extent and length of time of tobacco use and the risk of SSI. Determine role of smoking cessation and reducing the risk of SSI. Further study is needed to delineate the duration of smoking cessation and its impact on the occurrence of SSI. </a:t>
            </a:r>
          </a:p>
          <a:p>
            <a:pPr marL="457200" indent="-457200">
              <a:lnSpc>
                <a:spcPct val="100000"/>
              </a:lnSpc>
              <a:spcBef>
                <a:spcPts val="0"/>
              </a:spcBef>
              <a:spcAft>
                <a:spcPts val="1200"/>
              </a:spcAft>
              <a:buFont typeface="Wingdings" panose="05000000000000000000" pitchFamily="2" charset="2"/>
              <a:buChar char="§"/>
            </a:pPr>
            <a:r>
              <a:rPr lang="en-US" sz="2000" dirty="0"/>
              <a:t>Further research is needed to correlate the severity of malnutrition with the concomitant risk of SSI. Also, research into correcting malnutrition and how long after correction will the risk of SSI be reduced. Better definitions of malnutrition should be established via future research. </a:t>
            </a:r>
          </a:p>
        </p:txBody>
      </p:sp>
    </p:spTree>
    <p:extLst>
      <p:ext uri="{BB962C8B-B14F-4D97-AF65-F5344CB8AC3E}">
        <p14:creationId xmlns:p14="http://schemas.microsoft.com/office/powerpoint/2010/main" val="1264179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494072" y="818712"/>
            <a:ext cx="11125200"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a:t>
            </a:r>
          </a:p>
          <a:p>
            <a:r>
              <a:rPr lang="en-US" b="0" dirty="0">
                <a:effectLst>
                  <a:outerShdw blurRad="38100" dist="38100" dir="2700000" algn="tl">
                    <a:srgbClr val="000000">
                      <a:alpha val="43137"/>
                    </a:srgbClr>
                  </a:outerShdw>
                </a:effectLst>
              </a:rPr>
              <a:t>Factors Associated with an Increased Risk of Infection</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23568" y="1686387"/>
            <a:ext cx="10515600" cy="4854388"/>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000" dirty="0"/>
              <a:t>Specific analysis between the types, severity and metastasis of cancer needs to be performed to identify the exact correlation between the type of cancer and risk of post op infection. </a:t>
            </a:r>
          </a:p>
          <a:p>
            <a:pPr marL="457200" indent="-457200">
              <a:lnSpc>
                <a:spcPct val="100000"/>
              </a:lnSpc>
              <a:spcBef>
                <a:spcPts val="0"/>
              </a:spcBef>
              <a:spcAft>
                <a:spcPts val="1200"/>
              </a:spcAft>
              <a:buFont typeface="Wingdings" panose="05000000000000000000" pitchFamily="2" charset="2"/>
              <a:buChar char="§"/>
            </a:pPr>
            <a:r>
              <a:rPr lang="en-US" sz="2000" dirty="0"/>
              <a:t>Further research is needed to further delineate the correlation between SSI and hypertension and the preoperative optimization of hypertension and its effect on SSI need to be established.</a:t>
            </a:r>
          </a:p>
          <a:p>
            <a:pPr marL="457200" indent="-457200">
              <a:lnSpc>
                <a:spcPct val="100000"/>
              </a:lnSpc>
              <a:spcBef>
                <a:spcPts val="0"/>
              </a:spcBef>
              <a:spcAft>
                <a:spcPts val="1200"/>
              </a:spcAft>
              <a:buFont typeface="Wingdings" panose="05000000000000000000" pitchFamily="2" charset="2"/>
              <a:buChar char="§"/>
            </a:pPr>
            <a:r>
              <a:rPr lang="en-US" sz="2000" dirty="0"/>
              <a:t>Further research is needed to further delineate the correlation between SSI and liver disease and cirrhosis. </a:t>
            </a:r>
          </a:p>
        </p:txBody>
      </p:sp>
    </p:spTree>
    <p:extLst>
      <p:ext uri="{BB962C8B-B14F-4D97-AF65-F5344CB8AC3E}">
        <p14:creationId xmlns:p14="http://schemas.microsoft.com/office/powerpoint/2010/main" val="3657100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70201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Antibiotic Duration</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13736" y="1450419"/>
            <a:ext cx="10515600" cy="4854388"/>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As the vast majority of research on antibiotic duration currently centers on the topic of periprosthetic joint infections, future research is needed focusing on other </a:t>
            </a:r>
            <a:r>
              <a:rPr lang="en-US" sz="2400" dirty="0" err="1"/>
              <a:t>orthopaedic</a:t>
            </a:r>
            <a:r>
              <a:rPr lang="en-US" sz="2400" dirty="0"/>
              <a:t> settings, like trauma, pediatrics, and spine.  Comparative high-quality studies are needed in order to better delineate the term of antibiotics necessary with implant retention.  </a:t>
            </a:r>
          </a:p>
          <a:p>
            <a:pPr marL="457200" indent="-457200">
              <a:lnSpc>
                <a:spcPct val="100000"/>
              </a:lnSpc>
              <a:spcBef>
                <a:spcPts val="0"/>
              </a:spcBef>
              <a:spcAft>
                <a:spcPts val="1200"/>
              </a:spcAft>
              <a:buNone/>
            </a:pPr>
            <a:r>
              <a:rPr lang="en-US" sz="2400" dirty="0"/>
              <a:t>	Also needed are further studies comparing term of antibiotics vs chronic suppression.  In addition, future research is needed on antibiotic treatment and duration as related to implant removal.  Furthermore, not much data exists on microbes other than Staphylococcus aureus. </a:t>
            </a:r>
          </a:p>
        </p:txBody>
      </p:sp>
    </p:spTree>
    <p:extLst>
      <p:ext uri="{BB962C8B-B14F-4D97-AF65-F5344CB8AC3E}">
        <p14:creationId xmlns:p14="http://schemas.microsoft.com/office/powerpoint/2010/main" val="3379228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69207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Rifampin Use</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13736" y="1460251"/>
            <a:ext cx="10515600" cy="4854388"/>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Future research is needed to define optimal </a:t>
            </a:r>
            <a:r>
              <a:rPr lang="en-US" sz="2400" dirty="0" err="1"/>
              <a:t>abx</a:t>
            </a:r>
            <a:r>
              <a:rPr lang="en-US" sz="2400" dirty="0"/>
              <a:t> protocols in areas other than joint replacement and organisms other than staph. Very little data exists on the optimal antibiotic regimen in relation to </a:t>
            </a:r>
            <a:r>
              <a:rPr lang="en-US" sz="2400" dirty="0" err="1"/>
              <a:t>orthopaedic</a:t>
            </a:r>
            <a:r>
              <a:rPr lang="en-US" sz="2400" dirty="0"/>
              <a:t> surgical site infection, especially when considering implants outside of joint replacement; in addition, when considering microbes other than Staphylococcus. </a:t>
            </a:r>
          </a:p>
        </p:txBody>
      </p:sp>
    </p:spTree>
    <p:extLst>
      <p:ext uri="{BB962C8B-B14F-4D97-AF65-F5344CB8AC3E}">
        <p14:creationId xmlns:p14="http://schemas.microsoft.com/office/powerpoint/2010/main" val="16301284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639FAE9-9CB7-45B8-AACE-7369AA8BD551}"/>
              </a:ext>
            </a:extLst>
          </p:cNvPr>
          <p:cNvSpPr>
            <a:spLocks noGrp="1"/>
          </p:cNvSpPr>
          <p:nvPr>
            <p:ph type="ftr" sz="quarter" idx="11"/>
          </p:nvPr>
        </p:nvSpPr>
        <p:spPr/>
        <p:txBody>
          <a:bodyPr/>
          <a:lstStyle/>
          <a:p>
            <a:pPr algn="r"/>
            <a:r>
              <a:rPr lang="en-US" dirty="0"/>
              <a:t>© 2019 American Academy of </a:t>
            </a:r>
            <a:r>
              <a:rPr lang="en-US" dirty="0" err="1"/>
              <a:t>Orthopaedic</a:t>
            </a:r>
            <a:r>
              <a:rPr lang="en-US" dirty="0"/>
              <a:t> Surgeons </a:t>
            </a:r>
          </a:p>
        </p:txBody>
      </p:sp>
      <p:sp>
        <p:nvSpPr>
          <p:cNvPr id="23" name="Title 1">
            <a:extLst>
              <a:ext uri="{FF2B5EF4-FFF2-40B4-BE49-F238E27FC236}">
                <a16:creationId xmlns:a16="http://schemas.microsoft.com/office/drawing/2014/main" id="{67B4AC4C-6FAC-4962-B526-2394859DF194}"/>
              </a:ext>
            </a:extLst>
          </p:cNvPr>
          <p:cNvSpPr txBox="1">
            <a:spLocks/>
          </p:cNvSpPr>
          <p:nvPr/>
        </p:nvSpPr>
        <p:spPr>
          <a:xfrm>
            <a:off x="515846" y="698224"/>
            <a:ext cx="11422356"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This Guideline has been endorsed by the following organizations: </a:t>
            </a:r>
          </a:p>
        </p:txBody>
      </p:sp>
      <p:grpSp>
        <p:nvGrpSpPr>
          <p:cNvPr id="32" name="Group 31">
            <a:extLst>
              <a:ext uri="{FF2B5EF4-FFF2-40B4-BE49-F238E27FC236}">
                <a16:creationId xmlns:a16="http://schemas.microsoft.com/office/drawing/2014/main" id="{2744AB54-4CE4-4C65-979D-7D3B89610902}"/>
              </a:ext>
            </a:extLst>
          </p:cNvPr>
          <p:cNvGrpSpPr/>
          <p:nvPr/>
        </p:nvGrpSpPr>
        <p:grpSpPr>
          <a:xfrm>
            <a:off x="1233243" y="2040027"/>
            <a:ext cx="9716584" cy="2988450"/>
            <a:chOff x="1105423" y="2040027"/>
            <a:chExt cx="9716584" cy="2988450"/>
          </a:xfrm>
        </p:grpSpPr>
        <p:pic>
          <p:nvPicPr>
            <p:cNvPr id="21" name="Picture 20" descr="A drawing of a face&#10;&#10;Description generated with high confidence">
              <a:extLst>
                <a:ext uri="{FF2B5EF4-FFF2-40B4-BE49-F238E27FC236}">
                  <a16:creationId xmlns:a16="http://schemas.microsoft.com/office/drawing/2014/main" id="{DFE435A4-2016-457C-B48D-2D9191521D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5448" y="3625410"/>
              <a:ext cx="3605818" cy="1375665"/>
            </a:xfrm>
            <a:prstGeom prst="rect">
              <a:avLst/>
            </a:prstGeom>
          </p:spPr>
        </p:pic>
        <p:pic>
          <p:nvPicPr>
            <p:cNvPr id="25" name="Picture 24" descr="A close up of a logo&#10;&#10;Description generated with very high confidence">
              <a:extLst>
                <a:ext uri="{FF2B5EF4-FFF2-40B4-BE49-F238E27FC236}">
                  <a16:creationId xmlns:a16="http://schemas.microsoft.com/office/drawing/2014/main" id="{16921DBF-2F16-4824-B2C8-FD71943BF9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0498" y="2040027"/>
              <a:ext cx="4650202" cy="534204"/>
            </a:xfrm>
            <a:prstGeom prst="rect">
              <a:avLst/>
            </a:prstGeom>
          </p:spPr>
        </p:pic>
        <p:pic>
          <p:nvPicPr>
            <p:cNvPr id="27" name="Picture 26" descr="A picture containing clipart&#10;&#10;Description generated with very high confidence">
              <a:extLst>
                <a:ext uri="{FF2B5EF4-FFF2-40B4-BE49-F238E27FC236}">
                  <a16:creationId xmlns:a16="http://schemas.microsoft.com/office/drawing/2014/main" id="{D033CC97-C85F-47E1-9DBA-0CC01F7A65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423" y="3923389"/>
              <a:ext cx="3605818" cy="1077686"/>
            </a:xfrm>
            <a:prstGeom prst="rect">
              <a:avLst/>
            </a:prstGeom>
          </p:spPr>
        </p:pic>
        <p:pic>
          <p:nvPicPr>
            <p:cNvPr id="29" name="Picture 28" descr="A close up of a logo&#10;&#10;Description generated with very high confidence">
              <a:extLst>
                <a:ext uri="{FF2B5EF4-FFF2-40B4-BE49-F238E27FC236}">
                  <a16:creationId xmlns:a16="http://schemas.microsoft.com/office/drawing/2014/main" id="{8C7FD7C6-A8B6-4979-8C0E-CFFAF27516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0706" y="2938926"/>
              <a:ext cx="2035277" cy="2089551"/>
            </a:xfrm>
            <a:prstGeom prst="rect">
              <a:avLst/>
            </a:prstGeom>
          </p:spPr>
        </p:pic>
        <p:pic>
          <p:nvPicPr>
            <p:cNvPr id="31" name="Picture 30">
              <a:extLst>
                <a:ext uri="{FF2B5EF4-FFF2-40B4-BE49-F238E27FC236}">
                  <a16:creationId xmlns:a16="http://schemas.microsoft.com/office/drawing/2014/main" id="{96105853-1AD6-4D42-99AE-BEAC7F42A1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5448" y="2040027"/>
              <a:ext cx="3636559" cy="1170372"/>
            </a:xfrm>
            <a:prstGeom prst="rect">
              <a:avLst/>
            </a:prstGeom>
          </p:spPr>
        </p:pic>
      </p:grpSp>
    </p:spTree>
    <p:extLst>
      <p:ext uri="{BB962C8B-B14F-4D97-AF65-F5344CB8AC3E}">
        <p14:creationId xmlns:p14="http://schemas.microsoft.com/office/powerpoint/2010/main" val="1466634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2BC48A1-09AF-4D87-B54F-6F25FB21EC7A}"/>
              </a:ext>
            </a:extLst>
          </p:cNvPr>
          <p:cNvSpPr>
            <a:spLocks noGrp="1"/>
          </p:cNvSpPr>
          <p:nvPr>
            <p:ph type="ftr" sz="quarter" idx="11"/>
          </p:nvPr>
        </p:nvSpPr>
        <p:spPr/>
        <p:txBody>
          <a:bodyPr/>
          <a:lstStyle/>
          <a:p>
            <a:pPr algn="r"/>
            <a:r>
              <a:rPr lang="en-US" dirty="0"/>
              <a:t>© 2019 American Academy of Orthopaedic Surgeons </a:t>
            </a:r>
          </a:p>
        </p:txBody>
      </p:sp>
      <p:sp>
        <p:nvSpPr>
          <p:cNvPr id="5" name="Title 1">
            <a:extLst>
              <a:ext uri="{FF2B5EF4-FFF2-40B4-BE49-F238E27FC236}">
                <a16:creationId xmlns:a16="http://schemas.microsoft.com/office/drawing/2014/main" id="{31B5EDBC-5F5F-45F5-8CA1-37C9C2A87872}"/>
              </a:ext>
            </a:extLst>
          </p:cNvPr>
          <p:cNvSpPr txBox="1">
            <a:spLocks/>
          </p:cNvSpPr>
          <p:nvPr/>
        </p:nvSpPr>
        <p:spPr>
          <a:xfrm>
            <a:off x="520409" y="437082"/>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sz="2400" b="0" dirty="0">
                <a:effectLst>
                  <a:outerShdw blurRad="38100" dist="38100" dir="2700000" algn="tl">
                    <a:srgbClr val="000000">
                      <a:alpha val="43137"/>
                    </a:srgbClr>
                  </a:outerShdw>
                </a:effectLst>
              </a:rPr>
              <a:t>Acknowledgements</a:t>
            </a:r>
            <a:r>
              <a:rPr lang="en-US" b="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p>
        </p:txBody>
      </p:sp>
      <p:sp>
        <p:nvSpPr>
          <p:cNvPr id="10" name="Content Placeholder 2">
            <a:extLst>
              <a:ext uri="{FF2B5EF4-FFF2-40B4-BE49-F238E27FC236}">
                <a16:creationId xmlns:a16="http://schemas.microsoft.com/office/drawing/2014/main" id="{13F323F6-9E87-4244-BBF3-D65D8F330B60}"/>
              </a:ext>
            </a:extLst>
          </p:cNvPr>
          <p:cNvSpPr txBox="1">
            <a:spLocks/>
          </p:cNvSpPr>
          <p:nvPr/>
        </p:nvSpPr>
        <p:spPr>
          <a:xfrm>
            <a:off x="8013246" y="1441388"/>
            <a:ext cx="3813768" cy="4854388"/>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endParaRPr lang="en-US" sz="1800" dirty="0">
              <a:latin typeface="Open Sans" panose="020B0606030504020204" pitchFamily="34" charset="0"/>
            </a:endParaRPr>
          </a:p>
          <a:p>
            <a:pPr marL="0" indent="0">
              <a:buFont typeface="Arial"/>
              <a:buNone/>
            </a:pPr>
            <a:endParaRPr lang="en-US" sz="1800" dirty="0">
              <a:latin typeface="Open Sans" panose="020B0606030504020204" pitchFamily="34" charset="0"/>
            </a:endParaRPr>
          </a:p>
        </p:txBody>
      </p:sp>
      <p:sp>
        <p:nvSpPr>
          <p:cNvPr id="11" name="Content Placeholder 2">
            <a:extLst>
              <a:ext uri="{FF2B5EF4-FFF2-40B4-BE49-F238E27FC236}">
                <a16:creationId xmlns:a16="http://schemas.microsoft.com/office/drawing/2014/main" id="{70C56F93-9534-448C-B1CA-5E6A27BE61E8}"/>
              </a:ext>
            </a:extLst>
          </p:cNvPr>
          <p:cNvSpPr txBox="1">
            <a:spLocks/>
          </p:cNvSpPr>
          <p:nvPr/>
        </p:nvSpPr>
        <p:spPr>
          <a:xfrm>
            <a:off x="8013246" y="1008565"/>
            <a:ext cx="3813768" cy="4854388"/>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endParaRPr lang="en-US" sz="2200" dirty="0">
              <a:latin typeface="Open Sans" panose="020B0606030504020204" pitchFamily="34" charset="0"/>
            </a:endParaRPr>
          </a:p>
          <a:p>
            <a:pPr marL="0" indent="0">
              <a:buFont typeface="Arial"/>
              <a:buNone/>
            </a:pPr>
            <a:endParaRPr lang="en-US" sz="1800" dirty="0">
              <a:latin typeface="Open Sans" panose="020B0606030504020204" pitchFamily="34" charset="0"/>
            </a:endParaRPr>
          </a:p>
        </p:txBody>
      </p:sp>
      <p:sp>
        <p:nvSpPr>
          <p:cNvPr id="2" name="TextBox 1">
            <a:extLst>
              <a:ext uri="{FF2B5EF4-FFF2-40B4-BE49-F238E27FC236}">
                <a16:creationId xmlns:a16="http://schemas.microsoft.com/office/drawing/2014/main" id="{978C598A-3E0F-4AB6-8CA6-17CC37A2C2A6}"/>
              </a:ext>
            </a:extLst>
          </p:cNvPr>
          <p:cNvSpPr txBox="1"/>
          <p:nvPr/>
        </p:nvSpPr>
        <p:spPr>
          <a:xfrm>
            <a:off x="631365" y="1141230"/>
            <a:ext cx="11059890" cy="5214550"/>
          </a:xfrm>
          <a:prstGeom prst="rect">
            <a:avLst/>
          </a:prstGeom>
          <a:noFill/>
        </p:spPr>
        <p:txBody>
          <a:bodyPr wrap="square" lIns="0" tIns="0" rIns="0" bIns="0" numCol="3" spcCol="457200" rtlCol="0">
            <a:noAutofit/>
          </a:bodyPr>
          <a:lstStyle/>
          <a:p>
            <a:pPr>
              <a:spcAft>
                <a:spcPts val="600"/>
              </a:spcAft>
            </a:pPr>
            <a:r>
              <a:rPr lang="en-US" b="1" dirty="0"/>
              <a:t>Guideline Work Group:</a:t>
            </a:r>
            <a:endParaRPr lang="en-US" sz="800" dirty="0"/>
          </a:p>
          <a:p>
            <a:pPr>
              <a:spcAft>
                <a:spcPts val="100"/>
              </a:spcAft>
            </a:pPr>
            <a:r>
              <a:rPr lang="en-US" dirty="0"/>
              <a:t>Douglas Lundy, </a:t>
            </a:r>
            <a:r>
              <a:rPr lang="en-US" i="1" dirty="0"/>
              <a:t>Co</a:t>
            </a:r>
            <a:r>
              <a:rPr lang="en-US" dirty="0"/>
              <a:t>-</a:t>
            </a:r>
            <a:r>
              <a:rPr lang="en-US" i="1" dirty="0"/>
              <a:t>Chair                </a:t>
            </a:r>
          </a:p>
          <a:p>
            <a:pPr>
              <a:spcAft>
                <a:spcPts val="100"/>
              </a:spcAft>
            </a:pPr>
            <a:r>
              <a:rPr lang="en-US" dirty="0"/>
              <a:t>Alexander McLaren, MD, </a:t>
            </a:r>
            <a:r>
              <a:rPr lang="en-US" i="1" dirty="0"/>
              <a:t>Co-Chair</a:t>
            </a:r>
            <a:endParaRPr lang="en-US" dirty="0"/>
          </a:p>
          <a:p>
            <a:pPr>
              <a:spcAft>
                <a:spcPts val="100"/>
              </a:spcAft>
            </a:pPr>
            <a:r>
              <a:rPr lang="en-US" dirty="0"/>
              <a:t>Peter F. Sturm, MD                               </a:t>
            </a:r>
          </a:p>
          <a:p>
            <a:pPr>
              <a:spcAft>
                <a:spcPts val="100"/>
              </a:spcAft>
            </a:pPr>
            <a:r>
              <a:rPr lang="en-US" dirty="0"/>
              <a:t>Sudheer Reddy, MD                   </a:t>
            </a:r>
          </a:p>
          <a:p>
            <a:pPr>
              <a:spcAft>
                <a:spcPts val="100"/>
              </a:spcAft>
            </a:pPr>
            <a:r>
              <a:rPr lang="en-US" dirty="0"/>
              <a:t>Gregory S. Stacy, MD                             </a:t>
            </a:r>
          </a:p>
          <a:p>
            <a:pPr>
              <a:spcAft>
                <a:spcPts val="100"/>
              </a:spcAft>
            </a:pPr>
            <a:r>
              <a:rPr lang="en-US" dirty="0" err="1"/>
              <a:t>Gwo</a:t>
            </a:r>
            <a:r>
              <a:rPr lang="en-US" dirty="0"/>
              <a:t>-Chin Lee, MD                      </a:t>
            </a:r>
          </a:p>
          <a:p>
            <a:pPr>
              <a:spcAft>
                <a:spcPts val="100"/>
              </a:spcAft>
            </a:pPr>
            <a:r>
              <a:rPr lang="en-US" dirty="0"/>
              <a:t>Hrayr </a:t>
            </a:r>
            <a:r>
              <a:rPr lang="en-US" dirty="0" err="1"/>
              <a:t>Basmajian</a:t>
            </a:r>
            <a:r>
              <a:rPr lang="en-US" dirty="0"/>
              <a:t>, MD                                </a:t>
            </a:r>
          </a:p>
          <a:p>
            <a:pPr>
              <a:spcAft>
                <a:spcPts val="100"/>
              </a:spcAft>
            </a:pPr>
            <a:r>
              <a:rPr lang="en-US" dirty="0"/>
              <a:t>Thomas Fleeter, MD</a:t>
            </a:r>
          </a:p>
          <a:p>
            <a:pPr>
              <a:spcAft>
                <a:spcPts val="100"/>
              </a:spcAft>
            </a:pPr>
            <a:r>
              <a:rPr lang="en-US" dirty="0"/>
              <a:t>Paul Anderson, MD</a:t>
            </a:r>
          </a:p>
          <a:p>
            <a:pPr>
              <a:spcAft>
                <a:spcPts val="100"/>
              </a:spcAft>
            </a:pPr>
            <a:r>
              <a:rPr lang="en-US" dirty="0"/>
              <a:t>Sandra B. Nelson, MD</a:t>
            </a:r>
          </a:p>
          <a:p>
            <a:pPr>
              <a:spcAft>
                <a:spcPts val="100"/>
              </a:spcAft>
            </a:pPr>
            <a:r>
              <a:rPr lang="en-US" dirty="0" err="1"/>
              <a:t>Jsoeph</a:t>
            </a:r>
            <a:r>
              <a:rPr lang="en-US" dirty="0"/>
              <a:t> Hsu, MD</a:t>
            </a:r>
          </a:p>
          <a:p>
            <a:pPr>
              <a:spcAft>
                <a:spcPts val="100"/>
              </a:spcAft>
            </a:pPr>
            <a:r>
              <a:rPr lang="en-US" dirty="0"/>
              <a:t>Kim </a:t>
            </a:r>
            <a:r>
              <a:rPr lang="en-US" dirty="0" err="1"/>
              <a:t>Chillag</a:t>
            </a:r>
            <a:r>
              <a:rPr lang="en-US" dirty="0"/>
              <a:t>, DO</a:t>
            </a:r>
          </a:p>
          <a:p>
            <a:pPr>
              <a:spcAft>
                <a:spcPts val="100"/>
              </a:spcAft>
            </a:pPr>
            <a:endParaRPr lang="en-US" sz="800" dirty="0"/>
          </a:p>
          <a:p>
            <a:pPr>
              <a:spcAft>
                <a:spcPts val="600"/>
              </a:spcAft>
            </a:pPr>
            <a:r>
              <a:rPr lang="en-US" b="1" dirty="0"/>
              <a:t>AAOS Guidelines Oversight Chair:</a:t>
            </a:r>
          </a:p>
          <a:p>
            <a:pPr>
              <a:spcAft>
                <a:spcPts val="100"/>
              </a:spcAft>
            </a:pPr>
            <a:r>
              <a:rPr lang="en-US" dirty="0"/>
              <a:t>Carter Cassidy, MD</a:t>
            </a:r>
          </a:p>
          <a:p>
            <a:pPr>
              <a:spcAft>
                <a:spcPts val="100"/>
              </a:spcAft>
            </a:pPr>
            <a:endParaRPr lang="en-US" sz="800" dirty="0"/>
          </a:p>
          <a:p>
            <a:pPr>
              <a:spcAft>
                <a:spcPts val="600"/>
              </a:spcAft>
            </a:pPr>
            <a:endParaRPr lang="en-US" b="1" dirty="0"/>
          </a:p>
          <a:p>
            <a:pPr>
              <a:spcAft>
                <a:spcPts val="600"/>
              </a:spcAft>
            </a:pPr>
            <a:r>
              <a:rPr lang="en-US" b="1" dirty="0"/>
              <a:t>AAOS Clinical Practice Guidelines Section Leader:</a:t>
            </a:r>
          </a:p>
          <a:p>
            <a:pPr>
              <a:spcAft>
                <a:spcPts val="100"/>
              </a:spcAft>
            </a:pPr>
            <a:r>
              <a:rPr lang="en-US" dirty="0"/>
              <a:t>Gregory Brown, MD, PhD</a:t>
            </a:r>
          </a:p>
          <a:p>
            <a:pPr>
              <a:spcAft>
                <a:spcPts val="100"/>
              </a:spcAft>
            </a:pPr>
            <a:endParaRPr lang="en-US" sz="800" dirty="0"/>
          </a:p>
          <a:p>
            <a:pPr>
              <a:spcAft>
                <a:spcPts val="600"/>
              </a:spcAft>
            </a:pPr>
            <a:r>
              <a:rPr lang="en-US" b="1" dirty="0"/>
              <a:t>AAOS Committee on Evidence-Based Quality and Value Chair:</a:t>
            </a:r>
          </a:p>
          <a:p>
            <a:pPr>
              <a:spcAft>
                <a:spcPts val="100"/>
              </a:spcAft>
            </a:pPr>
            <a:r>
              <a:rPr lang="en-US" dirty="0"/>
              <a:t>Kevin Shea, MD</a:t>
            </a:r>
          </a:p>
          <a:p>
            <a:pPr>
              <a:spcAft>
                <a:spcPts val="100"/>
              </a:spcAft>
            </a:pPr>
            <a:endParaRPr lang="en-US" sz="800" dirty="0"/>
          </a:p>
          <a:p>
            <a:pPr>
              <a:spcAft>
                <a:spcPts val="600"/>
              </a:spcAft>
            </a:pPr>
            <a:r>
              <a:rPr lang="en-US" b="1" dirty="0"/>
              <a:t>AAOS Council on Research and Quality Chair:</a:t>
            </a:r>
          </a:p>
          <a:p>
            <a:pPr>
              <a:spcAft>
                <a:spcPts val="100"/>
              </a:spcAft>
            </a:pPr>
            <a:r>
              <a:rPr lang="en-US" dirty="0"/>
              <a:t>Robert H. Quinn, MD</a:t>
            </a:r>
          </a:p>
          <a:p>
            <a:pPr>
              <a:spcAft>
                <a:spcPts val="100"/>
              </a:spcAft>
            </a:pPr>
            <a:endParaRPr lang="en-US" sz="800" b="1" dirty="0"/>
          </a:p>
          <a:p>
            <a:pPr>
              <a:spcAft>
                <a:spcPts val="600"/>
              </a:spcAft>
            </a:pPr>
            <a:r>
              <a:rPr lang="en-US" b="1" dirty="0"/>
              <a:t>Additional Contributing Members:</a:t>
            </a:r>
          </a:p>
          <a:p>
            <a:pPr>
              <a:spcAft>
                <a:spcPts val="100"/>
              </a:spcAft>
            </a:pPr>
            <a:r>
              <a:rPr lang="en-US" dirty="0"/>
              <a:t>Douglas </a:t>
            </a:r>
            <a:r>
              <a:rPr lang="en-US" dirty="0" err="1"/>
              <a:t>Osmon</a:t>
            </a:r>
            <a:r>
              <a:rPr lang="en-US" dirty="0"/>
              <a:t>, MD</a:t>
            </a:r>
          </a:p>
          <a:p>
            <a:pPr>
              <a:spcAft>
                <a:spcPts val="100"/>
              </a:spcAft>
            </a:pPr>
            <a:r>
              <a:rPr lang="en-US" dirty="0"/>
              <a:t>Eric Hume, MD </a:t>
            </a:r>
          </a:p>
          <a:p>
            <a:pPr>
              <a:spcAft>
                <a:spcPts val="100"/>
              </a:spcAft>
            </a:pPr>
            <a:r>
              <a:rPr lang="en-US" dirty="0"/>
              <a:t>Robert Brophy, MD</a:t>
            </a:r>
          </a:p>
          <a:p>
            <a:pPr>
              <a:spcAft>
                <a:spcPts val="100"/>
              </a:spcAft>
            </a:pPr>
            <a:endParaRPr lang="en-US" sz="800" dirty="0"/>
          </a:p>
          <a:p>
            <a:pPr>
              <a:spcAft>
                <a:spcPts val="600"/>
              </a:spcAft>
            </a:pPr>
            <a:endParaRPr lang="en-US" b="1" dirty="0"/>
          </a:p>
          <a:p>
            <a:pPr>
              <a:spcAft>
                <a:spcPts val="600"/>
              </a:spcAft>
            </a:pPr>
            <a:endParaRPr lang="en-US" b="1" dirty="0"/>
          </a:p>
          <a:p>
            <a:pPr>
              <a:spcAft>
                <a:spcPts val="600"/>
              </a:spcAft>
            </a:pPr>
            <a:r>
              <a:rPr lang="en-US" b="1" dirty="0"/>
              <a:t>AAOS Staff:</a:t>
            </a:r>
          </a:p>
          <a:p>
            <a:pPr>
              <a:spcAft>
                <a:spcPts val="100"/>
              </a:spcAft>
            </a:pPr>
            <a:r>
              <a:rPr lang="en-US" dirty="0"/>
              <a:t>William Shaffer, MD</a:t>
            </a:r>
          </a:p>
          <a:p>
            <a:pPr>
              <a:spcAft>
                <a:spcPts val="100"/>
              </a:spcAft>
            </a:pPr>
            <a:r>
              <a:rPr lang="en-US" dirty="0"/>
              <a:t>Deborah Cummins, PhD</a:t>
            </a:r>
          </a:p>
          <a:p>
            <a:pPr>
              <a:spcAft>
                <a:spcPts val="100"/>
              </a:spcAft>
            </a:pPr>
            <a:r>
              <a:rPr lang="en-US" dirty="0"/>
              <a:t>Jayson N. Murray, MA</a:t>
            </a:r>
          </a:p>
          <a:p>
            <a:pPr>
              <a:spcAft>
                <a:spcPts val="100"/>
              </a:spcAft>
            </a:pPr>
            <a:r>
              <a:rPr lang="en-US" dirty="0"/>
              <a:t>Mary DeMars</a:t>
            </a:r>
          </a:p>
          <a:p>
            <a:pPr>
              <a:spcAft>
                <a:spcPts val="100"/>
              </a:spcAft>
            </a:pPr>
            <a:r>
              <a:rPr lang="en-US" dirty="0"/>
              <a:t>Mukarram Mohiuddin, MPH</a:t>
            </a:r>
          </a:p>
          <a:p>
            <a:pPr>
              <a:spcAft>
                <a:spcPts val="100"/>
              </a:spcAft>
            </a:pPr>
            <a:r>
              <a:rPr lang="en-US" dirty="0"/>
              <a:t>Danielle Schulte, MS</a:t>
            </a:r>
          </a:p>
          <a:p>
            <a:pPr>
              <a:spcAft>
                <a:spcPts val="100"/>
              </a:spcAft>
            </a:pPr>
            <a:r>
              <a:rPr lang="en-US" dirty="0"/>
              <a:t>Peter Shores, MPH</a:t>
            </a:r>
          </a:p>
          <a:p>
            <a:pPr>
              <a:spcAft>
                <a:spcPts val="100"/>
              </a:spcAft>
            </a:pPr>
            <a:r>
              <a:rPr lang="en-US" dirty="0"/>
              <a:t>Anne Woznica, MLS</a:t>
            </a:r>
          </a:p>
          <a:p>
            <a:pPr>
              <a:spcAft>
                <a:spcPts val="100"/>
              </a:spcAft>
            </a:pPr>
            <a:r>
              <a:rPr lang="en-US" dirty="0"/>
              <a:t>Kaitlyn Sevarino, MBA</a:t>
            </a:r>
          </a:p>
          <a:p>
            <a:pPr>
              <a:spcAft>
                <a:spcPts val="600"/>
              </a:spcAft>
            </a:pPr>
            <a:endParaRPr lang="en-US" sz="800" b="1" dirty="0"/>
          </a:p>
          <a:p>
            <a:pPr>
              <a:spcAft>
                <a:spcPts val="100"/>
              </a:spcAft>
            </a:pPr>
            <a:endParaRPr lang="en-US" dirty="0"/>
          </a:p>
          <a:p>
            <a:pPr>
              <a:spcAft>
                <a:spcPts val="100"/>
              </a:spcAft>
            </a:pPr>
            <a:endParaRPr lang="en-US" dirty="0">
              <a:latin typeface="Open Sans" panose="020B0606030504020204" pitchFamily="34" charset="0"/>
            </a:endParaRPr>
          </a:p>
        </p:txBody>
      </p:sp>
    </p:spTree>
    <p:extLst>
      <p:ext uri="{BB962C8B-B14F-4D97-AF65-F5344CB8AC3E}">
        <p14:creationId xmlns:p14="http://schemas.microsoft.com/office/powerpoint/2010/main" val="3301923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C4E8-975A-48FC-A051-A067168C3D88}"/>
              </a:ext>
            </a:extLst>
          </p:cNvPr>
          <p:cNvSpPr>
            <a:spLocks noGrp="1"/>
          </p:cNvSpPr>
          <p:nvPr>
            <p:ph type="title"/>
          </p:nvPr>
        </p:nvSpPr>
        <p:spPr>
          <a:xfrm>
            <a:off x="511124" y="689441"/>
            <a:ext cx="11125200" cy="685799"/>
          </a:xfrm>
        </p:spPr>
        <p:txBody>
          <a:bodyPr>
            <a:normAutofit/>
          </a:bodyPr>
          <a:lstStyle/>
          <a:p>
            <a:r>
              <a:rPr lang="en-US" b="0" dirty="0">
                <a:effectLst>
                  <a:outerShdw blurRad="38100" dist="38100" dir="2700000" algn="tl">
                    <a:srgbClr val="000000">
                      <a:alpha val="43137"/>
                    </a:srgbClr>
                  </a:outerShdw>
                </a:effectLst>
                <a:latin typeface="+mj-lt"/>
              </a:rPr>
              <a:t>WHAT IS EVIDENCE-BASED MEDICINE?</a:t>
            </a:r>
          </a:p>
        </p:txBody>
      </p:sp>
      <p:sp>
        <p:nvSpPr>
          <p:cNvPr id="4" name="Footer Placeholder 3">
            <a:extLst>
              <a:ext uri="{FF2B5EF4-FFF2-40B4-BE49-F238E27FC236}">
                <a16:creationId xmlns:a16="http://schemas.microsoft.com/office/drawing/2014/main" id="{29B79F12-EA34-4245-8687-0BA3179A3C41}"/>
              </a:ext>
            </a:extLst>
          </p:cNvPr>
          <p:cNvSpPr>
            <a:spLocks noGrp="1"/>
          </p:cNvSpPr>
          <p:nvPr>
            <p:ph type="ftr" sz="quarter" idx="11"/>
          </p:nvPr>
        </p:nvSpPr>
        <p:spPr>
          <a:xfrm>
            <a:off x="7482196" y="6256519"/>
            <a:ext cx="4114800" cy="365125"/>
          </a:xfrm>
        </p:spPr>
        <p:txBody>
          <a:bodyPr/>
          <a:lstStyle/>
          <a:p>
            <a:pPr algn="r"/>
            <a:r>
              <a:rPr lang="en-US" dirty="0"/>
              <a:t>© 2019 American Academy of </a:t>
            </a:r>
            <a:r>
              <a:rPr lang="en-US" dirty="0" err="1"/>
              <a:t>Orthopaedic</a:t>
            </a:r>
            <a:r>
              <a:rPr lang="en-US" dirty="0"/>
              <a:t> Surgeons </a:t>
            </a:r>
          </a:p>
        </p:txBody>
      </p:sp>
      <p:sp>
        <p:nvSpPr>
          <p:cNvPr id="15" name="TextBox 14">
            <a:extLst>
              <a:ext uri="{FF2B5EF4-FFF2-40B4-BE49-F238E27FC236}">
                <a16:creationId xmlns:a16="http://schemas.microsoft.com/office/drawing/2014/main" id="{B12435B0-886C-4D89-8E52-1D5287A8AB94}"/>
              </a:ext>
            </a:extLst>
          </p:cNvPr>
          <p:cNvSpPr txBox="1"/>
          <p:nvPr/>
        </p:nvSpPr>
        <p:spPr>
          <a:xfrm>
            <a:off x="186392" y="2188133"/>
            <a:ext cx="4947920" cy="2631490"/>
          </a:xfrm>
          <a:prstGeom prst="rect">
            <a:avLst/>
          </a:prstGeom>
          <a:noFill/>
        </p:spPr>
        <p:txBody>
          <a:bodyPr wrap="square" rtlCol="0">
            <a:spAutoFit/>
          </a:bodyPr>
          <a:lstStyle/>
          <a:p>
            <a:pPr marL="342900">
              <a:spcAft>
                <a:spcPts val="1800"/>
              </a:spcAft>
            </a:pPr>
            <a:r>
              <a:rPr lang="en-US" sz="2400" dirty="0"/>
              <a:t>Evidence-Based Medicine is a Combination of:</a:t>
            </a:r>
          </a:p>
          <a:p>
            <a:pPr marL="800100" indent="-457200">
              <a:spcAft>
                <a:spcPts val="1800"/>
              </a:spcAft>
              <a:buFont typeface="Wingdings" panose="05000000000000000000" pitchFamily="2" charset="2"/>
              <a:buChar char="§"/>
            </a:pPr>
            <a:r>
              <a:rPr lang="en-US" sz="2400" i="1" dirty="0"/>
              <a:t>Individual Clinical Experience</a:t>
            </a:r>
          </a:p>
          <a:p>
            <a:pPr marL="800100" indent="-457200">
              <a:spcAft>
                <a:spcPts val="1800"/>
              </a:spcAft>
              <a:buFont typeface="Wingdings" panose="05000000000000000000" pitchFamily="2" charset="2"/>
              <a:buChar char="§"/>
            </a:pPr>
            <a:r>
              <a:rPr lang="en-US" sz="2400" i="1" dirty="0"/>
              <a:t>Best External Evidence</a:t>
            </a:r>
          </a:p>
          <a:p>
            <a:pPr marL="800100" indent="-457200">
              <a:spcAft>
                <a:spcPts val="1800"/>
              </a:spcAft>
              <a:buFont typeface="Wingdings" panose="05000000000000000000" pitchFamily="2" charset="2"/>
              <a:buChar char="§"/>
            </a:pPr>
            <a:r>
              <a:rPr lang="en-US" sz="2400" i="1" dirty="0"/>
              <a:t>Patient Values and Expectations</a:t>
            </a:r>
          </a:p>
        </p:txBody>
      </p:sp>
      <p:graphicFrame>
        <p:nvGraphicFramePr>
          <p:cNvPr id="3" name="Diagram 2">
            <a:extLst>
              <a:ext uri="{FF2B5EF4-FFF2-40B4-BE49-F238E27FC236}">
                <a16:creationId xmlns:a16="http://schemas.microsoft.com/office/drawing/2014/main" id="{4EC24FCF-AE76-4462-A0A5-E675BE9D7A2A}"/>
              </a:ext>
            </a:extLst>
          </p:cNvPr>
          <p:cNvGraphicFramePr/>
          <p:nvPr/>
        </p:nvGraphicFramePr>
        <p:xfrm>
          <a:off x="4649685" y="1002090"/>
          <a:ext cx="7436465" cy="5011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0F89720-438D-43C2-8930-D2F99A1978E1}"/>
              </a:ext>
            </a:extLst>
          </p:cNvPr>
          <p:cNvSpPr txBox="1"/>
          <p:nvPr/>
        </p:nvSpPr>
        <p:spPr>
          <a:xfrm>
            <a:off x="8032952" y="3677262"/>
            <a:ext cx="747251" cy="430887"/>
          </a:xfrm>
          <a:prstGeom prst="rect">
            <a:avLst/>
          </a:prstGeom>
          <a:noFill/>
        </p:spPr>
        <p:txBody>
          <a:bodyPr wrap="square" rtlCol="0">
            <a:spAutoFit/>
          </a:bodyPr>
          <a:lstStyle/>
          <a:p>
            <a:r>
              <a:rPr lang="en-US" sz="2100" dirty="0">
                <a:ln w="0"/>
                <a:effectLst>
                  <a:outerShdw blurRad="38100" dist="19050" dir="2700000" algn="tl" rotWithShape="0">
                    <a:schemeClr val="dk1">
                      <a:alpha val="40000"/>
                    </a:schemeClr>
                  </a:outerShdw>
                </a:effectLst>
              </a:rPr>
              <a:t>EBM</a:t>
            </a:r>
          </a:p>
        </p:txBody>
      </p:sp>
    </p:spTree>
    <p:extLst>
      <p:ext uri="{BB962C8B-B14F-4D97-AF65-F5344CB8AC3E}">
        <p14:creationId xmlns:p14="http://schemas.microsoft.com/office/powerpoint/2010/main" val="106606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8F726CB-A8E8-4761-8E72-74F952B7013F}"/>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73F7A40B-64C0-4416-A16A-9FAA2395796D}"/>
              </a:ext>
            </a:extLst>
          </p:cNvPr>
          <p:cNvSpPr txBox="1">
            <a:spLocks/>
          </p:cNvSpPr>
          <p:nvPr/>
        </p:nvSpPr>
        <p:spPr>
          <a:xfrm>
            <a:off x="520198" y="699251"/>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Please Cite Clinical Practice Guideline as:  </a:t>
            </a:r>
          </a:p>
        </p:txBody>
      </p:sp>
      <p:sp>
        <p:nvSpPr>
          <p:cNvPr id="8" name="Content Placeholder 2">
            <a:extLst>
              <a:ext uri="{FF2B5EF4-FFF2-40B4-BE49-F238E27FC236}">
                <a16:creationId xmlns:a16="http://schemas.microsoft.com/office/drawing/2014/main" id="{ADB7A4CB-D1AD-49A0-B9FF-830AEB4814DA}"/>
              </a:ext>
            </a:extLst>
          </p:cNvPr>
          <p:cNvSpPr>
            <a:spLocks noGrp="1"/>
          </p:cNvSpPr>
          <p:nvPr>
            <p:ph idx="1"/>
          </p:nvPr>
        </p:nvSpPr>
        <p:spPr>
          <a:xfrm>
            <a:off x="553464" y="1533101"/>
            <a:ext cx="10515600" cy="4352700"/>
          </a:xfrm>
        </p:spPr>
        <p:txBody>
          <a:bodyPr>
            <a:normAutofit/>
          </a:bodyPr>
          <a:lstStyle/>
          <a:p>
            <a:pPr marL="0" indent="0">
              <a:buNone/>
            </a:pPr>
            <a:r>
              <a:rPr lang="en-US" sz="2400" dirty="0"/>
              <a:t>American Academy of </a:t>
            </a:r>
            <a:r>
              <a:rPr lang="en-US" sz="2400" dirty="0" err="1"/>
              <a:t>Orthopaedic</a:t>
            </a:r>
            <a:r>
              <a:rPr lang="en-US" sz="2400" dirty="0"/>
              <a:t> Surgeons Evidence-Based Systematic Literature Review on the Management of Surgical Site Infections. http://www.orthoguidelines.org/topic?id=1022. Published June 9, 2018. </a:t>
            </a:r>
          </a:p>
        </p:txBody>
      </p:sp>
    </p:spTree>
    <p:extLst>
      <p:ext uri="{BB962C8B-B14F-4D97-AF65-F5344CB8AC3E}">
        <p14:creationId xmlns:p14="http://schemas.microsoft.com/office/powerpoint/2010/main" val="552371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70201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AAOS Systematic Review - Management of Surgical Site Infections</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13736" y="1450419"/>
            <a:ext cx="10515600" cy="4854388"/>
          </a:xfrm>
        </p:spPr>
        <p:txBody>
          <a:bodyPr>
            <a:noAutofit/>
          </a:bodyPr>
          <a:lstStyle/>
          <a:p>
            <a:r>
              <a:rPr lang="en-US" dirty="0"/>
              <a:t>Chen, Antonia F. MD, MBA; McLaren, Alex C. MD</a:t>
            </a:r>
          </a:p>
          <a:p>
            <a:r>
              <a:rPr lang="en-US" sz="2400" dirty="0"/>
              <a:t>JAAOS - Journal of the American Academy of </a:t>
            </a:r>
            <a:r>
              <a:rPr lang="en-US" sz="2400" dirty="0" err="1"/>
              <a:t>Orthopaedic</a:t>
            </a:r>
            <a:r>
              <a:rPr lang="en-US" sz="2400" dirty="0"/>
              <a:t> Surgeons: </a:t>
            </a:r>
            <a:r>
              <a:rPr lang="en-US" dirty="0">
                <a:hlinkClick r:id="rId3"/>
              </a:rPr>
              <a:t>August 15, 2019 - Volume 27 - Issue 16 - p e721–e724</a:t>
            </a:r>
            <a:endParaRPr lang="en-US" sz="2400" dirty="0"/>
          </a:p>
          <a:p>
            <a:r>
              <a:rPr lang="en-US" sz="2400" dirty="0" err="1"/>
              <a:t>doi</a:t>
            </a:r>
            <a:r>
              <a:rPr lang="en-US" sz="2400" dirty="0"/>
              <a:t>: 10.5435/JAAOS-D-18-00643</a:t>
            </a:r>
          </a:p>
          <a:p>
            <a:r>
              <a:rPr lang="en-US" sz="2400" dirty="0"/>
              <a:t>Case Studies</a:t>
            </a:r>
            <a:endParaRPr lang="en-US" sz="2400" dirty="0">
              <a:effectLst/>
            </a:endParaRPr>
          </a:p>
        </p:txBody>
      </p:sp>
    </p:spTree>
    <p:extLst>
      <p:ext uri="{BB962C8B-B14F-4D97-AF65-F5344CB8AC3E}">
        <p14:creationId xmlns:p14="http://schemas.microsoft.com/office/powerpoint/2010/main" val="3607399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70201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CASE STUDY - HISTORY</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13736" y="1450419"/>
            <a:ext cx="11125200" cy="4854388"/>
          </a:xfrm>
        </p:spPr>
        <p:txBody>
          <a:bodyPr>
            <a:noAutofit/>
          </a:bodyPr>
          <a:lstStyle/>
          <a:p>
            <a:pPr>
              <a:lnSpc>
                <a:spcPct val="100000"/>
              </a:lnSpc>
              <a:spcBef>
                <a:spcPts val="0"/>
              </a:spcBef>
              <a:spcAft>
                <a:spcPts val="1200"/>
              </a:spcAft>
            </a:pPr>
            <a:r>
              <a:rPr lang="en-US" sz="2400" dirty="0"/>
              <a:t>A 56-year-old man presented to the emergency department with surgical wound dehiscence and purulence. Three weeks before presentation, he underwent exchange of the tibial polyethylene insert of his right posterior cruciate substituting total knee arthroplasty for mechanical failure of the polyethylene post. His index knee replacement was performed for osteoarthritis 3 years previously, at which time he reported delayed wound healing treated with local wound care. His medical history includes a bicuspid aortic valve, chronic hepatitis C, and abdominal aortic aneurysm treated with </a:t>
            </a:r>
            <a:r>
              <a:rPr lang="en-US" sz="2400" dirty="0" err="1"/>
              <a:t>transvascular</a:t>
            </a:r>
            <a:r>
              <a:rPr lang="en-US" sz="2400" dirty="0"/>
              <a:t> stent, alcohol abuse (30 oz/</a:t>
            </a:r>
            <a:r>
              <a:rPr lang="en-US" sz="2400" dirty="0" err="1"/>
              <a:t>wk</a:t>
            </a:r>
            <a:r>
              <a:rPr lang="en-US" sz="2400" dirty="0"/>
              <a:t>), and cigarette smoking (42 pk years) (recommendation 6 and 8). He is not currently on any prescription or over-the-counter medications, has no known allergies or adverse reactions to medications, and is actively working as a landscape surveyor</a:t>
            </a:r>
            <a:r>
              <a:rPr lang="en-US" dirty="0"/>
              <a:t>.</a:t>
            </a:r>
            <a:endParaRPr lang="en-US" sz="2400" dirty="0">
              <a:effectLst/>
            </a:endParaRPr>
          </a:p>
        </p:txBody>
      </p:sp>
    </p:spTree>
    <p:extLst>
      <p:ext uri="{BB962C8B-B14F-4D97-AF65-F5344CB8AC3E}">
        <p14:creationId xmlns:p14="http://schemas.microsoft.com/office/powerpoint/2010/main" val="2866083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70201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CASE STUDY – PHYSICAL EXAMINATION</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13736" y="1450419"/>
            <a:ext cx="10515600" cy="4854388"/>
          </a:xfrm>
        </p:spPr>
        <p:txBody>
          <a:bodyPr>
            <a:noAutofit/>
          </a:bodyPr>
          <a:lstStyle/>
          <a:p>
            <a:pPr>
              <a:lnSpc>
                <a:spcPct val="100000"/>
              </a:lnSpc>
              <a:spcBef>
                <a:spcPts val="0"/>
              </a:spcBef>
              <a:spcAft>
                <a:spcPts val="1200"/>
              </a:spcAft>
            </a:pPr>
            <a:r>
              <a:rPr lang="en-US" sz="2400" dirty="0"/>
              <a:t>The patient's height is 5'8'' and weight is 165 pounds (body mass index 25.1 kg/m2), with a temperature of 99°F (recommendation 5), a heart rate of 89 beats per minute, a blood pressure of 131/68, a respiratory rate of 16 breaths per minute, and a blood oxygen saturation of 97% on </a:t>
            </a:r>
            <a:r>
              <a:rPr lang="en-US" sz="2400" dirty="0" err="1"/>
              <a:t>pulseoximetry</a:t>
            </a:r>
            <a:r>
              <a:rPr lang="en-US" sz="2400" dirty="0"/>
              <a:t>.</a:t>
            </a:r>
          </a:p>
          <a:p>
            <a:r>
              <a:rPr lang="en-US" sz="2400" dirty="0"/>
              <a:t>Findings in the right lower extremity include 2 × 12 cm dehiscence of the central portion of the surgical wound, surrounded by 2 to 6 cm of cutaneous edema, erythema, and desquamating keratin, with areas of purulence and necrosis in the base and along the margins and supra-lateral swelling (recommendation 5) (Figure 1). He had pain with active motion from 0° to 60° of the right knee (recommendation 5) and painless full range of motion of the hip and ankle. The extensor mechanism was intact, and no motor, sensory, perfusion, or pulse deficits were observed.</a:t>
            </a:r>
            <a:endParaRPr lang="en-US" sz="2400" dirty="0">
              <a:effectLst/>
            </a:endParaRPr>
          </a:p>
        </p:txBody>
      </p:sp>
    </p:spTree>
    <p:extLst>
      <p:ext uri="{BB962C8B-B14F-4D97-AF65-F5344CB8AC3E}">
        <p14:creationId xmlns:p14="http://schemas.microsoft.com/office/powerpoint/2010/main" val="961182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a:t>
            </a:r>
          </a:p>
        </p:txBody>
      </p:sp>
      <p:pic>
        <p:nvPicPr>
          <p:cNvPr id="3" name="Picture Placeholder 1" descr="Figure 1"/>
          <p:cNvPicPr>
            <a:picLocks noGrp="1" noChangeAspect="1"/>
          </p:cNvPicPr>
          <p:nvPr>
            <p:ph type="pic" idx="1"/>
          </p:nvPr>
        </p:nvPicPr>
        <p:blipFill>
          <a:blip r:embed="rId2"/>
          <a:stretch>
            <a:fillRect/>
          </a:stretch>
        </p:blipFill>
        <p:spPr>
          <a:xfrm>
            <a:off x="3047600" y="571500"/>
            <a:ext cx="3352800" cy="5715000"/>
          </a:xfrm>
        </p:spPr>
      </p:pic>
      <p:sp>
        <p:nvSpPr>
          <p:cNvPr id="4" name="Rectangle 2"/>
          <p:cNvSpPr>
            <a:spLocks noGrp="1"/>
          </p:cNvSpPr>
          <p:nvPr>
            <p:ph type="body" sz="half" idx="2"/>
          </p:nvPr>
        </p:nvSpPr>
        <p:spPr/>
        <p:txBody>
          <a:bodyPr anchor="b">
            <a:normAutofit fontScale="97500"/>
          </a:bodyPr>
          <a:lstStyle/>
          <a:p>
            <a:r>
              <a:rPr lang="en-US" dirty="0"/>
              <a:t>Preoperative clinical photograph showing the infected total knee.</a:t>
            </a:r>
            <a:br>
              <a:rPr lang="en-US" dirty="0"/>
            </a:br>
            <a:endParaRPr lang="en-US" dirty="0"/>
          </a:p>
        </p:txBody>
      </p:sp>
      <p:sp>
        <p:nvSpPr>
          <p:cNvPr id="5" name="Footer Placeholder 4"/>
          <p:cNvSpPr>
            <a:spLocks noGrp="1"/>
          </p:cNvSpPr>
          <p:nvPr>
            <p:ph type="ftr" sz="quarter" idx="11"/>
          </p:nvPr>
        </p:nvSpPr>
        <p:spPr/>
        <p:txBody>
          <a:bodyPr/>
          <a:lstStyle/>
          <a:p>
            <a:r>
              <a:rPr lang="en-US">
                <a:solidFill>
                  <a:prstClr val="black">
                    <a:tint val="75000"/>
                  </a:prstClr>
                </a:solidFill>
                <a:latin typeface="Calibri"/>
              </a:rPr>
              <a:t>Copyright © 2019 by the American Academy of Orthopaedic Surgeons.</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sz="900"/>
            </a:lvl1pPr>
          </a:lstStyle>
          <a:p>
            <a:fld id="{27A13296-8103-46F4-BA41-F532E14F2100}" type="slidenum">
              <a:rPr lang="en-US">
                <a:solidFill>
                  <a:prstClr val="black">
                    <a:tint val="75000"/>
                  </a:prstClr>
                </a:solidFill>
                <a:latin typeface="Calibri"/>
              </a:rPr>
              <a:pPr/>
              <a:t>54</a:t>
            </a:fld>
            <a:endParaRPr lang="en-US" dirty="0">
              <a:solidFill>
                <a:prstClr val="black">
                  <a:tint val="75000"/>
                </a:prstClr>
              </a:solidFill>
              <a:latin typeface="Calibri"/>
            </a:endParaRPr>
          </a:p>
        </p:txBody>
      </p:sp>
      <p:sp>
        <p:nvSpPr>
          <p:cNvPr id="7" name="Text Placeholder 6"/>
          <p:cNvSpPr>
            <a:spLocks noGrp="1"/>
          </p:cNvSpPr>
          <p:nvPr>
            <p:ph type="body" sz="half" idx="13"/>
          </p:nvPr>
        </p:nvSpPr>
        <p:spPr/>
        <p:txBody>
          <a:bodyPr>
            <a:normAutofit fontScale="97500"/>
          </a:bodyPr>
          <a:lstStyle/>
          <a:p>
            <a:r>
              <a:rPr lang="en-US" b="1" u="sng" dirty="0">
                <a:hlinkClick r:id="rId3" action="ppaction://hlinkfile"/>
              </a:rPr>
              <a:t>AAOS Systematic Review: Management of Surgical Site Infections</a:t>
            </a:r>
            <a:r>
              <a:rPr lang="en-US" b="1" u="sng" dirty="0"/>
              <a:t>
              </a:t>
            </a:r>
          </a:p>
          <a:p>
            <a:r>
              <a:rPr lang="en-US" dirty="0" err="1"/>
              <a:t>Chen, Antonia F.; McLaren, Alex C.</a:t>
            </a:r>
            <a:endParaRPr lang="en-US" dirty="0"/>
          </a:p>
          <a:p>
            <a:r>
              <a:rPr lang="en-US" dirty="0"/>
              <a:t>JAAOS - Journal of the American Academy of Orthopaedic Surgeons27(16):e721-e724, August 15, 2019.</a:t>
            </a:r>
          </a:p>
          <a:p>
            <a:r>
              <a:rPr lang="en-US" dirty="0" err="1"/>
              <a:t>doi: 10.5435/JAAOS-D-18-00643</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70201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CASE STUDY – RADIOGRAPHY</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13736" y="1450419"/>
            <a:ext cx="10515600" cy="4854388"/>
          </a:xfrm>
        </p:spPr>
        <p:txBody>
          <a:bodyPr>
            <a:noAutofit/>
          </a:bodyPr>
          <a:lstStyle/>
          <a:p>
            <a:pPr>
              <a:lnSpc>
                <a:spcPct val="100000"/>
              </a:lnSpc>
              <a:spcBef>
                <a:spcPts val="0"/>
              </a:spcBef>
              <a:spcAft>
                <a:spcPts val="1200"/>
              </a:spcAft>
            </a:pPr>
            <a:r>
              <a:rPr lang="en-US" sz="2400" dirty="0"/>
              <a:t>Findings on radiographs of his right knee (recommendation 1) include joint effusion with no soft-tissue masses and a limited radiolucent zone under the posterior condyle of the femoral component only (Figure 2). No additional medical imaging was performed given the patient's presentation (recommendation 1).</a:t>
            </a:r>
            <a:endParaRPr lang="en-US" sz="2400" dirty="0">
              <a:effectLst/>
            </a:endParaRPr>
          </a:p>
        </p:txBody>
      </p:sp>
    </p:spTree>
    <p:extLst>
      <p:ext uri="{BB962C8B-B14F-4D97-AF65-F5344CB8AC3E}">
        <p14:creationId xmlns:p14="http://schemas.microsoft.com/office/powerpoint/2010/main" val="38105328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2</a:t>
            </a:r>
          </a:p>
        </p:txBody>
      </p:sp>
      <p:pic>
        <p:nvPicPr>
          <p:cNvPr id="3" name="Picture Placeholder 1" descr="Figure 2"/>
          <p:cNvPicPr>
            <a:picLocks noGrp="1" noChangeAspect="1"/>
          </p:cNvPicPr>
          <p:nvPr>
            <p:ph type="pic" idx="1"/>
          </p:nvPr>
        </p:nvPicPr>
        <p:blipFill>
          <a:blip r:embed="rId2"/>
          <a:stretch>
            <a:fillRect/>
          </a:stretch>
        </p:blipFill>
        <p:spPr>
          <a:xfrm>
            <a:off x="1866500" y="1909764"/>
            <a:ext cx="5715000" cy="3038475"/>
          </a:xfrm>
        </p:spPr>
      </p:pic>
      <p:sp>
        <p:nvSpPr>
          <p:cNvPr id="4" name="Rectangle 2"/>
          <p:cNvSpPr>
            <a:spLocks noGrp="1"/>
          </p:cNvSpPr>
          <p:nvPr>
            <p:ph type="body" sz="half" idx="2"/>
          </p:nvPr>
        </p:nvSpPr>
        <p:spPr/>
        <p:txBody>
          <a:bodyPr anchor="b">
            <a:normAutofit fontScale="97500"/>
          </a:bodyPr>
          <a:lstStyle/>
          <a:p>
            <a:r>
              <a:rPr lang="en-US" dirty="0"/>
              <a:t>Preoperative radiographs showing the patient's infected total knee: (A) AP and (B) lateral.</a:t>
            </a:r>
            <a:br>
              <a:rPr lang="en-US" dirty="0"/>
            </a:br>
            <a:endParaRPr lang="en-US" dirty="0"/>
          </a:p>
        </p:txBody>
      </p:sp>
      <p:sp>
        <p:nvSpPr>
          <p:cNvPr id="5" name="Footer Placeholder 4"/>
          <p:cNvSpPr>
            <a:spLocks noGrp="1"/>
          </p:cNvSpPr>
          <p:nvPr>
            <p:ph type="ftr" sz="quarter" idx="11"/>
          </p:nvPr>
        </p:nvSpPr>
        <p:spPr/>
        <p:txBody>
          <a:bodyPr/>
          <a:lstStyle/>
          <a:p>
            <a:r>
              <a:rPr lang="en-US">
                <a:solidFill>
                  <a:prstClr val="black">
                    <a:tint val="75000"/>
                  </a:prstClr>
                </a:solidFill>
                <a:latin typeface="Calibri"/>
              </a:rPr>
              <a:t>Copyright © 2019 by the American Academy of Orthopaedic Surgeons.</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sz="900"/>
            </a:lvl1pPr>
          </a:lstStyle>
          <a:p>
            <a:fld id="{27A13296-8103-46F4-BA41-F532E14F2100}" type="slidenum">
              <a:rPr lang="en-US">
                <a:solidFill>
                  <a:prstClr val="black">
                    <a:tint val="75000"/>
                  </a:prstClr>
                </a:solidFill>
                <a:latin typeface="Calibri"/>
              </a:rPr>
              <a:pPr/>
              <a:t>56</a:t>
            </a:fld>
            <a:endParaRPr lang="en-US" dirty="0">
              <a:solidFill>
                <a:prstClr val="black">
                  <a:tint val="75000"/>
                </a:prstClr>
              </a:solidFill>
              <a:latin typeface="Calibri"/>
            </a:endParaRPr>
          </a:p>
        </p:txBody>
      </p:sp>
      <p:sp>
        <p:nvSpPr>
          <p:cNvPr id="7" name="Text Placeholder 6"/>
          <p:cNvSpPr>
            <a:spLocks noGrp="1"/>
          </p:cNvSpPr>
          <p:nvPr>
            <p:ph type="body" sz="half" idx="13"/>
          </p:nvPr>
        </p:nvSpPr>
        <p:spPr/>
        <p:txBody>
          <a:bodyPr>
            <a:normAutofit fontScale="97500"/>
          </a:bodyPr>
          <a:lstStyle/>
          <a:p>
            <a:r>
              <a:rPr lang="en-US" b="1" u="sng" dirty="0">
                <a:hlinkClick r:id="rId3" action="ppaction://hlinkfile"/>
              </a:rPr>
              <a:t>AAOS Systematic Review: Management of Surgical Site Infections</a:t>
            </a:r>
            <a:r>
              <a:rPr lang="en-US" b="1" u="sng" dirty="0"/>
              <a:t>
              </a:t>
            </a:r>
          </a:p>
          <a:p>
            <a:r>
              <a:rPr lang="en-US" dirty="0" err="1"/>
              <a:t>Chen, Antonia F.; McLaren, Alex C.</a:t>
            </a:r>
            <a:endParaRPr lang="en-US" dirty="0"/>
          </a:p>
          <a:p>
            <a:r>
              <a:rPr lang="en-US" dirty="0"/>
              <a:t>JAAOS - Journal of the American Academy of Orthopaedic Surgeons27(16):e721-e724, August 15, 2019.</a:t>
            </a:r>
          </a:p>
          <a:p>
            <a:r>
              <a:rPr lang="en-US" dirty="0" err="1"/>
              <a:t>doi: 10.5435/JAAOS-D-18-00643</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70201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CASE STUDY – DIAGNOSIS</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13736" y="1450419"/>
            <a:ext cx="10515600" cy="4854388"/>
          </a:xfrm>
        </p:spPr>
        <p:txBody>
          <a:bodyPr>
            <a:noAutofit/>
          </a:bodyPr>
          <a:lstStyle/>
          <a:p>
            <a:pPr>
              <a:lnSpc>
                <a:spcPct val="100000"/>
              </a:lnSpc>
              <a:spcBef>
                <a:spcPts val="0"/>
              </a:spcBef>
              <a:spcAft>
                <a:spcPts val="1200"/>
              </a:spcAft>
            </a:pPr>
            <a:r>
              <a:rPr lang="en-US" sz="2400" dirty="0"/>
              <a:t>Group on PJIs, this patient was infected based on four of five positive minor criteria: (1) elevated serum ESR and CRP, (2) elevated synovial fluid WBC, (3) elevated % synovial PMN, and (4) a single positive culture.2</a:t>
            </a:r>
            <a:endParaRPr lang="en-US" sz="2400" dirty="0">
              <a:effectLst/>
            </a:endParaRPr>
          </a:p>
        </p:txBody>
      </p:sp>
    </p:spTree>
    <p:extLst>
      <p:ext uri="{BB962C8B-B14F-4D97-AF65-F5344CB8AC3E}">
        <p14:creationId xmlns:p14="http://schemas.microsoft.com/office/powerpoint/2010/main" val="41714069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70201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CASE STUDY – SURGICAL MANAGMENT</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13736" y="1450419"/>
            <a:ext cx="10515600" cy="4854388"/>
          </a:xfrm>
        </p:spPr>
        <p:txBody>
          <a:bodyPr>
            <a:noAutofit/>
          </a:bodyPr>
          <a:lstStyle/>
          <a:p>
            <a:pPr>
              <a:lnSpc>
                <a:spcPct val="100000"/>
              </a:lnSpc>
              <a:spcBef>
                <a:spcPts val="0"/>
              </a:spcBef>
              <a:spcAft>
                <a:spcPts val="1200"/>
              </a:spcAft>
            </a:pPr>
            <a:r>
              <a:rPr lang="en-US" sz="2400" dirty="0"/>
              <a:t>Following informed discussion with the patient, total synovectomy, implant removal with </a:t>
            </a:r>
            <a:r>
              <a:rPr lang="en-US" sz="2400" dirty="0" err="1"/>
              <a:t>débridement</a:t>
            </a:r>
            <a:r>
              <a:rPr lang="en-US" sz="2400" dirty="0"/>
              <a:t> of the underlying bone and surrounding soft tissues, irrigation and placement of a static treatment-dose (tobramycin 3.6 g/vancomycin 2 g/batch) antimicrobial loaded bone cement spacer was performed (Figure 3). In addition to high-dose local antimicrobial delivery, the spacer filled dead space, provided structural stability preventing tissue sheer, achieved bone-spacer interface stability to prevent bone destruction, and maintained the working space/collateral length for the second stage reconstruction. </a:t>
            </a:r>
            <a:endParaRPr lang="en-US" sz="2400" dirty="0">
              <a:effectLst/>
            </a:endParaRPr>
          </a:p>
        </p:txBody>
      </p:sp>
    </p:spTree>
    <p:extLst>
      <p:ext uri="{BB962C8B-B14F-4D97-AF65-F5344CB8AC3E}">
        <p14:creationId xmlns:p14="http://schemas.microsoft.com/office/powerpoint/2010/main" val="22510778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70201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CASE STUDY – SURGICAL MANAGMENT</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13736" y="1450419"/>
            <a:ext cx="10515600" cy="4854388"/>
          </a:xfrm>
        </p:spPr>
        <p:txBody>
          <a:bodyPr>
            <a:noAutofit/>
          </a:bodyPr>
          <a:lstStyle/>
          <a:p>
            <a:pPr>
              <a:lnSpc>
                <a:spcPct val="100000"/>
              </a:lnSpc>
              <a:spcBef>
                <a:spcPts val="0"/>
              </a:spcBef>
              <a:spcAft>
                <a:spcPts val="1200"/>
              </a:spcAft>
            </a:pPr>
            <a:r>
              <a:rPr lang="en-US" sz="2400" dirty="0"/>
              <a:t>Intraoperatively, five tissue cultures were taken from the following anatomic sites: two synovium, one posterior capsule, one femoral intramedullary canal, and one tibial canal. No culture swabs were used (recommendation 2). Purulence in the femoral canal was noted. The cultures were incubated aerobically and anaerobically for 14 days (recommendation 2). Because of the risk for atypical/unusual microorganisms, acid-fast bacilli and fungal cultures were performed on select specimens. Acid -fast bacilli and fungal cultures were negative. All cultures were positive for methicillin-sensitive S. aureus and </a:t>
            </a:r>
            <a:r>
              <a:rPr lang="en-US" sz="2400" dirty="0" err="1"/>
              <a:t>Peptostreptococcus</a:t>
            </a:r>
            <a:r>
              <a:rPr lang="en-US" sz="2400" dirty="0"/>
              <a:t> magnus. Medial gastrocnemius flap was performed to cover the 8 × 16 cm anterior soft-tissue defect on POD 3.</a:t>
            </a:r>
            <a:endParaRPr lang="en-US" sz="2400" dirty="0">
              <a:effectLst/>
            </a:endParaRPr>
          </a:p>
        </p:txBody>
      </p:sp>
    </p:spTree>
    <p:extLst>
      <p:ext uri="{BB962C8B-B14F-4D97-AF65-F5344CB8AC3E}">
        <p14:creationId xmlns:p14="http://schemas.microsoft.com/office/powerpoint/2010/main" val="4146487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C4E8-975A-48FC-A051-A067168C3D88}"/>
              </a:ext>
            </a:extLst>
          </p:cNvPr>
          <p:cNvSpPr>
            <a:spLocks noGrp="1"/>
          </p:cNvSpPr>
          <p:nvPr>
            <p:ph type="title"/>
          </p:nvPr>
        </p:nvSpPr>
        <p:spPr>
          <a:xfrm>
            <a:off x="533400" y="675725"/>
            <a:ext cx="11125200" cy="685800"/>
          </a:xfrm>
          <a:prstGeom prst="rect">
            <a:avLst/>
          </a:prstGeom>
        </p:spPr>
        <p:txBody>
          <a:bodyPr anchor="ctr">
            <a:normAutofit/>
          </a:bodyPr>
          <a:lstStyle/>
          <a:p>
            <a:r>
              <a:rPr lang="en-US" b="0" dirty="0">
                <a:effectLst>
                  <a:outerShdw blurRad="38100" dist="38100" dir="2700000" algn="tl">
                    <a:srgbClr val="000000">
                      <a:alpha val="43137"/>
                    </a:srgbClr>
                  </a:outerShdw>
                </a:effectLst>
              </a:rPr>
              <a:t>WHAT IS EVIDENCE-BASED MEDICINE?</a:t>
            </a:r>
          </a:p>
        </p:txBody>
      </p:sp>
      <p:sp>
        <p:nvSpPr>
          <p:cNvPr id="3" name="TextBox 2">
            <a:extLst>
              <a:ext uri="{FF2B5EF4-FFF2-40B4-BE49-F238E27FC236}">
                <a16:creationId xmlns:a16="http://schemas.microsoft.com/office/drawing/2014/main" id="{171FC589-2D8B-4640-A5C6-E975748E6FE4}"/>
              </a:ext>
            </a:extLst>
          </p:cNvPr>
          <p:cNvSpPr txBox="1"/>
          <p:nvPr/>
        </p:nvSpPr>
        <p:spPr>
          <a:xfrm>
            <a:off x="836609" y="5357202"/>
            <a:ext cx="5157787" cy="561703"/>
          </a:xfrm>
          <a:prstGeom prst="rect">
            <a:avLst/>
          </a:prstGeom>
          <a:ln>
            <a:noFill/>
          </a:ln>
        </p:spPr>
        <p:txBody>
          <a:bodyPr rtlCol="0" anchor="b">
            <a:normAutofit/>
          </a:bodyPr>
          <a:lstStyle/>
          <a:p>
            <a:pPr>
              <a:lnSpc>
                <a:spcPct val="90000"/>
              </a:lnSpc>
              <a:spcBef>
                <a:spcPct val="0"/>
              </a:spcBef>
            </a:pPr>
            <a:r>
              <a:rPr lang="en-US" altLang="en-US" sz="900" dirty="0">
                <a:solidFill>
                  <a:schemeClr val="tx1">
                    <a:lumMod val="65000"/>
                    <a:lumOff val="35000"/>
                  </a:schemeClr>
                </a:solidFill>
              </a:rPr>
              <a:t>Haynes, Sackett et al, 1996 Transferring evidence from research into practice</a:t>
            </a:r>
          </a:p>
          <a:p>
            <a:pPr>
              <a:lnSpc>
                <a:spcPct val="90000"/>
              </a:lnSpc>
              <a:spcBef>
                <a:spcPct val="0"/>
              </a:spcBef>
            </a:pPr>
            <a:r>
              <a:rPr lang="en-US" altLang="en-US" sz="900" dirty="0">
                <a:solidFill>
                  <a:schemeClr val="tx1">
                    <a:lumMod val="65000"/>
                    <a:lumOff val="35000"/>
                  </a:schemeClr>
                </a:solidFill>
              </a:rPr>
              <a:t>Sacket et al, 1996, BMJ EBM: what it is and isn’t</a:t>
            </a:r>
          </a:p>
        </p:txBody>
      </p:sp>
      <p:sp>
        <p:nvSpPr>
          <p:cNvPr id="15" name="TextBox 14">
            <a:extLst>
              <a:ext uri="{FF2B5EF4-FFF2-40B4-BE49-F238E27FC236}">
                <a16:creationId xmlns:a16="http://schemas.microsoft.com/office/drawing/2014/main" id="{B12435B0-886C-4D89-8E52-1D5287A8AB94}"/>
              </a:ext>
            </a:extLst>
          </p:cNvPr>
          <p:cNvSpPr txBox="1"/>
          <p:nvPr/>
        </p:nvSpPr>
        <p:spPr>
          <a:xfrm>
            <a:off x="839789" y="1751124"/>
            <a:ext cx="5157787" cy="3886930"/>
          </a:xfrm>
          <a:prstGeom prst="rect">
            <a:avLst/>
          </a:prstGeom>
          <a:ln>
            <a:noFill/>
          </a:ln>
        </p:spPr>
        <p:txBody>
          <a:bodyPr rtlCol="0">
            <a:normAutofit/>
          </a:bodyPr>
          <a:lstStyle/>
          <a:p>
            <a:pPr>
              <a:lnSpc>
                <a:spcPct val="90000"/>
              </a:lnSpc>
              <a:spcAft>
                <a:spcPts val="600"/>
              </a:spcAft>
            </a:pPr>
            <a:r>
              <a:rPr lang="en-US" altLang="en-US" sz="3200" u="sng" dirty="0">
                <a:solidFill>
                  <a:schemeClr val="accent6"/>
                </a:solidFill>
                <a:effectLst>
                  <a:outerShdw blurRad="38100" dist="38100" dir="2700000" algn="tl">
                    <a:srgbClr val="000000">
                      <a:alpha val="43137"/>
                    </a:srgbClr>
                  </a:outerShdw>
                </a:effectLst>
              </a:rPr>
              <a:t>Evidence-Based Medicine</a:t>
            </a:r>
          </a:p>
          <a:p>
            <a:pPr>
              <a:lnSpc>
                <a:spcPct val="90000"/>
              </a:lnSpc>
            </a:pPr>
            <a:r>
              <a:rPr lang="en-US" altLang="en-US" sz="3200" i="1" dirty="0">
                <a:solidFill>
                  <a:schemeClr val="tx1">
                    <a:lumMod val="65000"/>
                    <a:lumOff val="35000"/>
                  </a:schemeClr>
                </a:solidFill>
              </a:rPr>
              <a:t>Evidence-based medicine is the conscientious, explicit, and judicious use of current best evidence from clinical care research in the management of individual patients</a:t>
            </a:r>
          </a:p>
        </p:txBody>
      </p:sp>
      <p:sp>
        <p:nvSpPr>
          <p:cNvPr id="4" name="Footer Placeholder 3">
            <a:extLst>
              <a:ext uri="{FF2B5EF4-FFF2-40B4-BE49-F238E27FC236}">
                <a16:creationId xmlns:a16="http://schemas.microsoft.com/office/drawing/2014/main" id="{29B79F12-EA34-4245-8687-0BA3179A3C41}"/>
              </a:ext>
            </a:extLst>
          </p:cNvPr>
          <p:cNvSpPr>
            <a:spLocks noGrp="1"/>
          </p:cNvSpPr>
          <p:nvPr>
            <p:ph type="ftr" sz="quarter" idx="11"/>
          </p:nvPr>
        </p:nvSpPr>
        <p:spPr>
          <a:xfrm>
            <a:off x="7477047" y="6311018"/>
            <a:ext cx="4114800" cy="365125"/>
          </a:xfrm>
          <a:prstGeom prst="rect">
            <a:avLst/>
          </a:prstGeom>
        </p:spPr>
        <p:txBody>
          <a:bodyPr anchor="ctr">
            <a:normAutofit/>
          </a:bodyPr>
          <a:lstStyle/>
          <a:p>
            <a:pPr>
              <a:spcAft>
                <a:spcPts val="600"/>
              </a:spcAft>
            </a:pPr>
            <a:r>
              <a:rPr lang="en-US" dirty="0"/>
              <a:t>© 2019 American Academy of </a:t>
            </a:r>
            <a:r>
              <a:rPr lang="en-US" dirty="0" err="1"/>
              <a:t>Orthopaedic</a:t>
            </a:r>
            <a:r>
              <a:rPr lang="en-US" dirty="0"/>
              <a:t> Surgeons </a:t>
            </a:r>
            <a:endParaRPr lang="en-US"/>
          </a:p>
        </p:txBody>
      </p:sp>
      <p:pic>
        <p:nvPicPr>
          <p:cNvPr id="6" name="Picture 5" descr="A close up of text on a white background&#10;&#10;Description automatically generated">
            <a:extLst>
              <a:ext uri="{FF2B5EF4-FFF2-40B4-BE49-F238E27FC236}">
                <a16:creationId xmlns:a16="http://schemas.microsoft.com/office/drawing/2014/main" id="{DDF4C3AA-B737-4AEF-882A-E68714DC7A3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23538" y="1361525"/>
            <a:ext cx="4728673" cy="4557380"/>
          </a:xfrm>
          <a:prstGeom prst="rect">
            <a:avLst/>
          </a:prstGeom>
        </p:spPr>
      </p:pic>
      <p:sp>
        <p:nvSpPr>
          <p:cNvPr id="7" name="TextBox 6">
            <a:extLst>
              <a:ext uri="{FF2B5EF4-FFF2-40B4-BE49-F238E27FC236}">
                <a16:creationId xmlns:a16="http://schemas.microsoft.com/office/drawing/2014/main" id="{0FD55CD9-D32B-476D-A026-E5BCEC681326}"/>
              </a:ext>
            </a:extLst>
          </p:cNvPr>
          <p:cNvSpPr txBox="1"/>
          <p:nvPr/>
        </p:nvSpPr>
        <p:spPr>
          <a:xfrm>
            <a:off x="3622833" y="6858000"/>
            <a:ext cx="4946333" cy="230832"/>
          </a:xfrm>
          <a:prstGeom prst="rect">
            <a:avLst/>
          </a:prstGeom>
          <a:noFill/>
        </p:spPr>
        <p:txBody>
          <a:bodyPr wrap="square" rtlCol="0">
            <a:spAutoFit/>
          </a:bodyPr>
          <a:lstStyle/>
          <a:p>
            <a:r>
              <a:rPr lang="en-US" sz="900">
                <a:hlinkClick r:id="rId4" tooltip="http://jowritestheblog.blogspot.com/2012/04/crafty-time-dictionary-art_8.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21862736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3</a:t>
            </a:r>
          </a:p>
        </p:txBody>
      </p:sp>
      <p:pic>
        <p:nvPicPr>
          <p:cNvPr id="3" name="Picture Placeholder 1" descr="Figure 3"/>
          <p:cNvPicPr>
            <a:picLocks noGrp="1" noChangeAspect="1"/>
          </p:cNvPicPr>
          <p:nvPr>
            <p:ph type="pic" idx="1"/>
          </p:nvPr>
        </p:nvPicPr>
        <p:blipFill>
          <a:blip r:embed="rId2"/>
          <a:stretch>
            <a:fillRect/>
          </a:stretch>
        </p:blipFill>
        <p:spPr>
          <a:xfrm>
            <a:off x="1909364" y="571500"/>
            <a:ext cx="5629275" cy="5715000"/>
          </a:xfrm>
        </p:spPr>
      </p:pic>
      <p:sp>
        <p:nvSpPr>
          <p:cNvPr id="4" name="Rectangle 2"/>
          <p:cNvSpPr>
            <a:spLocks noGrp="1"/>
          </p:cNvSpPr>
          <p:nvPr>
            <p:ph type="body" sz="half" idx="2"/>
          </p:nvPr>
        </p:nvSpPr>
        <p:spPr/>
        <p:txBody>
          <a:bodyPr anchor="b">
            <a:normAutofit fontScale="97500"/>
          </a:bodyPr>
          <a:lstStyle/>
          <a:p>
            <a:r>
              <a:rPr lang="en-US" dirty="0"/>
              <a:t>Postoperative radiographs after spacer placement: (A) AP and (B) lateral.</a:t>
            </a:r>
            <a:br>
              <a:rPr lang="en-US" dirty="0"/>
            </a:br>
            <a:endParaRPr lang="en-US" dirty="0"/>
          </a:p>
        </p:txBody>
      </p:sp>
      <p:sp>
        <p:nvSpPr>
          <p:cNvPr id="5" name="Footer Placeholder 4"/>
          <p:cNvSpPr>
            <a:spLocks noGrp="1"/>
          </p:cNvSpPr>
          <p:nvPr>
            <p:ph type="ftr" sz="quarter" idx="11"/>
          </p:nvPr>
        </p:nvSpPr>
        <p:spPr/>
        <p:txBody>
          <a:bodyPr/>
          <a:lstStyle/>
          <a:p>
            <a:r>
              <a:rPr lang="en-US">
                <a:solidFill>
                  <a:prstClr val="black">
                    <a:tint val="75000"/>
                  </a:prstClr>
                </a:solidFill>
                <a:latin typeface="Calibri"/>
              </a:rPr>
              <a:t>Copyright © 2019 by the American Academy of Orthopaedic Surgeons.</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sz="900"/>
            </a:lvl1pPr>
          </a:lstStyle>
          <a:p>
            <a:fld id="{27A13296-8103-46F4-BA41-F532E14F2100}" type="slidenum">
              <a:rPr lang="en-US">
                <a:solidFill>
                  <a:prstClr val="black">
                    <a:tint val="75000"/>
                  </a:prstClr>
                </a:solidFill>
                <a:latin typeface="Calibri"/>
              </a:rPr>
              <a:pPr/>
              <a:t>60</a:t>
            </a:fld>
            <a:endParaRPr lang="en-US" dirty="0">
              <a:solidFill>
                <a:prstClr val="black">
                  <a:tint val="75000"/>
                </a:prstClr>
              </a:solidFill>
              <a:latin typeface="Calibri"/>
            </a:endParaRPr>
          </a:p>
        </p:txBody>
      </p:sp>
      <p:sp>
        <p:nvSpPr>
          <p:cNvPr id="7" name="Text Placeholder 6"/>
          <p:cNvSpPr>
            <a:spLocks noGrp="1"/>
          </p:cNvSpPr>
          <p:nvPr>
            <p:ph type="body" sz="half" idx="13"/>
          </p:nvPr>
        </p:nvSpPr>
        <p:spPr/>
        <p:txBody>
          <a:bodyPr>
            <a:normAutofit fontScale="97500"/>
          </a:bodyPr>
          <a:lstStyle/>
          <a:p>
            <a:r>
              <a:rPr lang="en-US" b="1" u="sng" dirty="0">
                <a:hlinkClick r:id="rId3" action="ppaction://hlinkfile"/>
              </a:rPr>
              <a:t>AAOS Systematic Review: Management of Surgical Site Infections</a:t>
            </a:r>
            <a:r>
              <a:rPr lang="en-US" b="1" u="sng" dirty="0"/>
              <a:t>
              </a:t>
            </a:r>
          </a:p>
          <a:p>
            <a:r>
              <a:rPr lang="en-US" dirty="0" err="1"/>
              <a:t>Chen, Antonia F.; McLaren, Alex C.</a:t>
            </a:r>
            <a:endParaRPr lang="en-US" dirty="0"/>
          </a:p>
          <a:p>
            <a:r>
              <a:rPr lang="en-US" dirty="0"/>
              <a:t>JAAOS - Journal of the American Academy of Orthopaedic Surgeons27(16):e721-e724, August 15, 2019.</a:t>
            </a:r>
          </a:p>
          <a:p>
            <a:r>
              <a:rPr lang="en-US" dirty="0" err="1"/>
              <a:t>doi: 10.5435/JAAOS-D-18-00643</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70201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CASE STUDY – POST-DEBRIDEMENT MANAGEMENT</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13736" y="1450419"/>
            <a:ext cx="10515600" cy="4854388"/>
          </a:xfrm>
        </p:spPr>
        <p:txBody>
          <a:bodyPr>
            <a:noAutofit/>
          </a:bodyPr>
          <a:lstStyle/>
          <a:p>
            <a:pPr>
              <a:lnSpc>
                <a:spcPct val="100000"/>
              </a:lnSpc>
              <a:spcBef>
                <a:spcPts val="0"/>
              </a:spcBef>
              <a:spcAft>
                <a:spcPts val="1200"/>
              </a:spcAft>
            </a:pPr>
            <a:r>
              <a:rPr lang="en-US" sz="2400" dirty="0"/>
              <a:t>Postoperatively, the patient was placed in a knee immobilizer and administered cefazolin 2 g IV every 8 hours for 6 weeks. The gastrocnemius flap healed, and serial serum ESR and CRP levels decreased to 11 mm/</a:t>
            </a:r>
            <a:r>
              <a:rPr lang="en-US" sz="2400" dirty="0" err="1"/>
              <a:t>hr</a:t>
            </a:r>
            <a:r>
              <a:rPr lang="en-US" sz="2400" dirty="0"/>
              <a:t> and 4.4 mg/L, respectively, at 6 weeks post-</a:t>
            </a:r>
            <a:r>
              <a:rPr lang="en-US" sz="2400" dirty="0" err="1"/>
              <a:t>débridement</a:t>
            </a:r>
            <a:r>
              <a:rPr lang="en-US" sz="2400" dirty="0"/>
              <a:t> (recommendation 3 and 4). The patient then underwent a 2-week antibiotic holiday followed by aspiration of the right knee. The posttreatment synovial fluid WBC was 211/mL with 61% neutrophils, and the culture was negative after incubation for 14 days (recommendation 2). The patient underwent reimplantation of his right knee replacement at 10 weeks post-</a:t>
            </a:r>
            <a:r>
              <a:rPr lang="en-US" sz="2400" dirty="0" err="1"/>
              <a:t>débridement</a:t>
            </a:r>
            <a:r>
              <a:rPr lang="en-US" sz="2400" dirty="0"/>
              <a:t> using revision components (Figure 4). Three cultures were taken of soft tissues and the bone adjacent to the spacer during the second stage reimplantation procedure; all were negative at 14 days.</a:t>
            </a:r>
            <a:endParaRPr lang="en-US" sz="2400" dirty="0">
              <a:effectLst/>
            </a:endParaRPr>
          </a:p>
        </p:txBody>
      </p:sp>
    </p:spTree>
    <p:extLst>
      <p:ext uri="{BB962C8B-B14F-4D97-AF65-F5344CB8AC3E}">
        <p14:creationId xmlns:p14="http://schemas.microsoft.com/office/powerpoint/2010/main" val="42508738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4</a:t>
            </a:r>
          </a:p>
        </p:txBody>
      </p:sp>
      <p:pic>
        <p:nvPicPr>
          <p:cNvPr id="3" name="Picture Placeholder 1" descr="Figure 4"/>
          <p:cNvPicPr>
            <a:picLocks noGrp="1" noChangeAspect="1"/>
          </p:cNvPicPr>
          <p:nvPr>
            <p:ph type="pic" idx="1"/>
          </p:nvPr>
        </p:nvPicPr>
        <p:blipFill>
          <a:blip r:embed="rId2"/>
          <a:stretch>
            <a:fillRect/>
          </a:stretch>
        </p:blipFill>
        <p:spPr>
          <a:xfrm>
            <a:off x="1971275" y="571500"/>
            <a:ext cx="5505450" cy="5715000"/>
          </a:xfrm>
        </p:spPr>
      </p:pic>
      <p:sp>
        <p:nvSpPr>
          <p:cNvPr id="4" name="Rectangle 2"/>
          <p:cNvSpPr>
            <a:spLocks noGrp="1"/>
          </p:cNvSpPr>
          <p:nvPr>
            <p:ph type="body" sz="half" idx="2"/>
          </p:nvPr>
        </p:nvSpPr>
        <p:spPr/>
        <p:txBody>
          <a:bodyPr anchor="b">
            <a:normAutofit fontScale="97500"/>
          </a:bodyPr>
          <a:lstStyle/>
          <a:p>
            <a:r>
              <a:rPr lang="en-US" dirty="0"/>
              <a:t>Postoperative radiographs after reimplantation: (A) AP and (B) lateral.</a:t>
            </a:r>
            <a:br>
              <a:rPr lang="en-US" dirty="0"/>
            </a:br>
            <a:endParaRPr lang="en-US" dirty="0"/>
          </a:p>
        </p:txBody>
      </p:sp>
      <p:sp>
        <p:nvSpPr>
          <p:cNvPr id="5" name="Footer Placeholder 4"/>
          <p:cNvSpPr>
            <a:spLocks noGrp="1"/>
          </p:cNvSpPr>
          <p:nvPr>
            <p:ph type="ftr" sz="quarter" idx="11"/>
          </p:nvPr>
        </p:nvSpPr>
        <p:spPr/>
        <p:txBody>
          <a:bodyPr/>
          <a:lstStyle/>
          <a:p>
            <a:r>
              <a:rPr lang="en-US">
                <a:solidFill>
                  <a:prstClr val="black">
                    <a:tint val="75000"/>
                  </a:prstClr>
                </a:solidFill>
                <a:latin typeface="Calibri"/>
              </a:rPr>
              <a:t>Copyright © 2019 by the American Academy of Orthopaedic Surgeons.</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sz="900"/>
            </a:lvl1pPr>
          </a:lstStyle>
          <a:p>
            <a:fld id="{27A13296-8103-46F4-BA41-F532E14F2100}" type="slidenum">
              <a:rPr lang="en-US">
                <a:solidFill>
                  <a:prstClr val="black">
                    <a:tint val="75000"/>
                  </a:prstClr>
                </a:solidFill>
                <a:latin typeface="Calibri"/>
              </a:rPr>
              <a:pPr/>
              <a:t>62</a:t>
            </a:fld>
            <a:endParaRPr lang="en-US" dirty="0">
              <a:solidFill>
                <a:prstClr val="black">
                  <a:tint val="75000"/>
                </a:prstClr>
              </a:solidFill>
              <a:latin typeface="Calibri"/>
            </a:endParaRPr>
          </a:p>
        </p:txBody>
      </p:sp>
      <p:sp>
        <p:nvSpPr>
          <p:cNvPr id="7" name="Text Placeholder 6"/>
          <p:cNvSpPr>
            <a:spLocks noGrp="1"/>
          </p:cNvSpPr>
          <p:nvPr>
            <p:ph type="body" sz="half" idx="13"/>
          </p:nvPr>
        </p:nvSpPr>
        <p:spPr/>
        <p:txBody>
          <a:bodyPr>
            <a:normAutofit fontScale="97500"/>
          </a:bodyPr>
          <a:lstStyle/>
          <a:p>
            <a:r>
              <a:rPr lang="en-US" b="1" u="sng" dirty="0">
                <a:hlinkClick r:id="rId3" action="ppaction://hlinkfile"/>
              </a:rPr>
              <a:t>AAOS Systematic Review: Management of Surgical Site Infections</a:t>
            </a:r>
            <a:r>
              <a:rPr lang="en-US" b="1" u="sng" dirty="0"/>
              <a:t>
              </a:t>
            </a:r>
          </a:p>
          <a:p>
            <a:r>
              <a:rPr lang="en-US" dirty="0" err="1"/>
              <a:t>Chen, Antonia F.; McLaren, Alex C.</a:t>
            </a:r>
            <a:endParaRPr lang="en-US" dirty="0"/>
          </a:p>
          <a:p>
            <a:r>
              <a:rPr lang="en-US" dirty="0"/>
              <a:t>JAAOS - Journal of the American Academy of Orthopaedic Surgeons27(16):e721-e724, August 15, 2019.</a:t>
            </a:r>
          </a:p>
          <a:p>
            <a:r>
              <a:rPr lang="en-US" dirty="0" err="1"/>
              <a:t>doi: 10.5435/JAAOS-D-18-00643</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70201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CASE STUDY – POST-DEBRIDEMENT MANAGEMENT</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13736" y="1450419"/>
            <a:ext cx="10515600" cy="4854388"/>
          </a:xfrm>
        </p:spPr>
        <p:txBody>
          <a:bodyPr>
            <a:noAutofit/>
          </a:bodyPr>
          <a:lstStyle/>
          <a:p>
            <a:pPr>
              <a:lnSpc>
                <a:spcPct val="100000"/>
              </a:lnSpc>
              <a:spcBef>
                <a:spcPts val="0"/>
              </a:spcBef>
              <a:spcAft>
                <a:spcPts val="1200"/>
              </a:spcAft>
            </a:pPr>
            <a:r>
              <a:rPr lang="en-US" sz="2400" dirty="0"/>
              <a:t>After reimplantation, the patient received 14 days of intravenous cefazolin until the intraoperative cultures were reported sterile and was then transitioned to 3 months of oral antimicrobial therapy (not recommendation 9) on the following regimen: (1) oral rifampin 600 milligrams daily for Staphylococcus infection (not Recommendation 10) and (2) trimethoprim/</a:t>
            </a:r>
            <a:r>
              <a:rPr lang="en-US" sz="2400" dirty="0" err="1"/>
              <a:t>sulfamethoxazol</a:t>
            </a:r>
            <a:r>
              <a:rPr lang="en-US" sz="2400" dirty="0"/>
              <a:t> single strength tablets twice a day. He is now off antimicrobials, 1 year after reimplantation, with no signs of infection.</a:t>
            </a:r>
            <a:endParaRPr lang="en-US" sz="2400" dirty="0">
              <a:effectLst/>
            </a:endParaRPr>
          </a:p>
        </p:txBody>
      </p:sp>
    </p:spTree>
    <p:extLst>
      <p:ext uri="{BB962C8B-B14F-4D97-AF65-F5344CB8AC3E}">
        <p14:creationId xmlns:p14="http://schemas.microsoft.com/office/powerpoint/2010/main" val="27369171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70201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CASE STUDY – DISCUSSION</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13736" y="1450419"/>
            <a:ext cx="10996274" cy="4854388"/>
          </a:xfrm>
        </p:spPr>
        <p:txBody>
          <a:bodyPr>
            <a:noAutofit/>
          </a:bodyPr>
          <a:lstStyle/>
          <a:p>
            <a:pPr>
              <a:lnSpc>
                <a:spcPct val="100000"/>
              </a:lnSpc>
              <a:spcBef>
                <a:spcPts val="0"/>
              </a:spcBef>
              <a:spcAft>
                <a:spcPts val="1200"/>
              </a:spcAft>
            </a:pPr>
            <a:r>
              <a:rPr lang="en-US" sz="2400" dirty="0"/>
              <a:t>This case highlights several recommendations from the CPG that followed from the Systematic Literature Review on the Management of SSIs. The patient had several independent factors that increased his risk for SSI: alcohol abuse (recommendation 6), cigarette smoking (recommendation 8), and liver disease (hepatitis C) (recommendation 8). Diagnostically, the physical findings were consistent with infection (recommendation 5): pain, soft-tissue appearance. CRP and ESR were both elevated. Recommendation 3 specifically identifies CRP as an independent indicator, whereas ESR needs to be taken in combination with other findings (recommendation 4). During the surgical procedure, tissue biopsies were obtained for culture (recommendation 2) and not swabs, and these cultures were held for a minimum of 14 days (recommendation 2) because of the prolonged incubation times needed to propagate bacteria that have been shed from biofilms.</a:t>
            </a:r>
            <a:endParaRPr lang="en-US" sz="2400" dirty="0">
              <a:effectLst/>
            </a:endParaRPr>
          </a:p>
        </p:txBody>
      </p:sp>
    </p:spTree>
    <p:extLst>
      <p:ext uri="{BB962C8B-B14F-4D97-AF65-F5344CB8AC3E}">
        <p14:creationId xmlns:p14="http://schemas.microsoft.com/office/powerpoint/2010/main" val="38751891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70201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CASE STUDY – DISCUSSION</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13736" y="1450419"/>
            <a:ext cx="10996274" cy="4854388"/>
          </a:xfrm>
        </p:spPr>
        <p:txBody>
          <a:bodyPr>
            <a:noAutofit/>
          </a:bodyPr>
          <a:lstStyle/>
          <a:p>
            <a:pPr>
              <a:lnSpc>
                <a:spcPct val="100000"/>
              </a:lnSpc>
              <a:spcBef>
                <a:spcPts val="0"/>
              </a:spcBef>
              <a:spcAft>
                <a:spcPts val="1200"/>
              </a:spcAft>
            </a:pPr>
            <a:r>
              <a:rPr lang="en-US" sz="2400" dirty="0"/>
              <a:t>Post-</a:t>
            </a:r>
            <a:r>
              <a:rPr lang="en-US" sz="2400" dirty="0" err="1"/>
              <a:t>débridement</a:t>
            </a:r>
            <a:r>
              <a:rPr lang="en-US" sz="2400" dirty="0"/>
              <a:t>, the patient received a full 6-week course of parenteral pathogen-specific antimicrobials and the </a:t>
            </a:r>
            <a:r>
              <a:rPr lang="en-US" sz="2400" dirty="0" err="1"/>
              <a:t>prereconstruction</a:t>
            </a:r>
            <a:r>
              <a:rPr lang="en-US" sz="2400" dirty="0"/>
              <a:t> aspiration for culture was delayed for 14 days after the antimicrobials were stopped to maximize the culture yield (recommendation 2). Serum CRP (recommendation 3) and ESR (recommendation 4) were monitored to document a decrease from the pre-</a:t>
            </a:r>
            <a:r>
              <a:rPr lang="en-US" sz="2400" dirty="0" err="1"/>
              <a:t>débridement</a:t>
            </a:r>
            <a:r>
              <a:rPr lang="en-US" sz="2400" dirty="0"/>
              <a:t> levels, before reimplantation. The patient was treated with an extended period of oral antimicrobials (14 weeks) after the second stage reimplantation. This regimen duration is not addressed in recommendation 8, which applies only to patients that have retained implants.</a:t>
            </a:r>
            <a:endParaRPr lang="en-US" sz="2400" dirty="0">
              <a:effectLst/>
            </a:endParaRPr>
          </a:p>
        </p:txBody>
      </p:sp>
    </p:spTree>
    <p:extLst>
      <p:ext uri="{BB962C8B-B14F-4D97-AF65-F5344CB8AC3E}">
        <p14:creationId xmlns:p14="http://schemas.microsoft.com/office/powerpoint/2010/main" val="21431722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70201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CASE STUDY – REFERENCES</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13736" y="1450419"/>
            <a:ext cx="10996274" cy="4854388"/>
          </a:xfrm>
        </p:spPr>
        <p:txBody>
          <a:bodyPr>
            <a:noAutofit/>
          </a:bodyPr>
          <a:lstStyle/>
          <a:p>
            <a:pPr>
              <a:lnSpc>
                <a:spcPct val="100000"/>
              </a:lnSpc>
              <a:spcBef>
                <a:spcPts val="0"/>
              </a:spcBef>
              <a:spcAft>
                <a:spcPts val="1200"/>
              </a:spcAft>
            </a:pPr>
            <a:r>
              <a:rPr lang="en-US" sz="2400" dirty="0"/>
              <a:t>1. American Academy of </a:t>
            </a:r>
            <a:r>
              <a:rPr lang="en-US" sz="2400" dirty="0" err="1"/>
              <a:t>Orthopaedic</a:t>
            </a:r>
            <a:r>
              <a:rPr lang="en-US" sz="2400" dirty="0"/>
              <a:t> Surgeons: Systematic literature review on the management of surgical site infections. 2018. https://www.aaos.org/ssi.</a:t>
            </a:r>
          </a:p>
          <a:p>
            <a:pPr>
              <a:lnSpc>
                <a:spcPct val="100000"/>
              </a:lnSpc>
              <a:spcBef>
                <a:spcPts val="0"/>
              </a:spcBef>
              <a:spcAft>
                <a:spcPts val="1200"/>
              </a:spcAft>
            </a:pPr>
            <a:r>
              <a:rPr lang="en-US" sz="2400" dirty="0"/>
              <a:t>2. </a:t>
            </a:r>
            <a:r>
              <a:rPr lang="en-US" sz="2400" dirty="0" err="1"/>
              <a:t>Parvizi</a:t>
            </a:r>
            <a:r>
              <a:rPr lang="en-US" sz="2400" dirty="0"/>
              <a:t> J, </a:t>
            </a:r>
            <a:r>
              <a:rPr lang="en-US" sz="2400" dirty="0" err="1"/>
              <a:t>Gehrke</a:t>
            </a:r>
            <a:r>
              <a:rPr lang="en-US" sz="2400" dirty="0"/>
              <a:t> T: International Consensus Group on Periprosthetic Joint Infection. Definition of periprosthetic joint infection. J Arthroplasty 2014;29:1331.</a:t>
            </a:r>
          </a:p>
        </p:txBody>
      </p:sp>
    </p:spTree>
    <p:extLst>
      <p:ext uri="{BB962C8B-B14F-4D97-AF65-F5344CB8AC3E}">
        <p14:creationId xmlns:p14="http://schemas.microsoft.com/office/powerpoint/2010/main" val="4165879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CDFE43-0145-43C2-9F6A-B0910AA7BC46}"/>
              </a:ext>
            </a:extLst>
          </p:cNvPr>
          <p:cNvSpPr>
            <a:spLocks noGrp="1"/>
          </p:cNvSpPr>
          <p:nvPr>
            <p:ph type="ftr" sz="quarter" idx="11"/>
          </p:nvPr>
        </p:nvSpPr>
        <p:spPr>
          <a:xfrm>
            <a:off x="7492316" y="6266908"/>
            <a:ext cx="4114800" cy="365125"/>
          </a:xfrm>
        </p:spPr>
        <p:txBody>
          <a:bodyPr/>
          <a:lstStyle/>
          <a:p>
            <a:r>
              <a:rPr lang="en-US" dirty="0"/>
              <a:t>© 2019 American Academy of </a:t>
            </a:r>
            <a:r>
              <a:rPr lang="en-US" dirty="0" err="1"/>
              <a:t>Orthopaedic</a:t>
            </a:r>
            <a:r>
              <a:rPr lang="en-US" dirty="0"/>
              <a:t> Surgeons </a:t>
            </a:r>
          </a:p>
        </p:txBody>
      </p:sp>
      <p:pic>
        <p:nvPicPr>
          <p:cNvPr id="4" name="Picture 3">
            <a:extLst>
              <a:ext uri="{FF2B5EF4-FFF2-40B4-BE49-F238E27FC236}">
                <a16:creationId xmlns:a16="http://schemas.microsoft.com/office/drawing/2014/main" id="{7DD17A11-ADF6-4625-8ADB-EF9B70876DF9}"/>
              </a:ext>
            </a:extLst>
          </p:cNvPr>
          <p:cNvPicPr>
            <a:picLocks noChangeAspect="1"/>
          </p:cNvPicPr>
          <p:nvPr/>
        </p:nvPicPr>
        <p:blipFill>
          <a:blip r:embed="rId3"/>
          <a:stretch>
            <a:fillRect/>
          </a:stretch>
        </p:blipFill>
        <p:spPr>
          <a:xfrm>
            <a:off x="5095416" y="980137"/>
            <a:ext cx="6511700" cy="4897726"/>
          </a:xfrm>
          <a:prstGeom prst="rect">
            <a:avLst/>
          </a:prstGeom>
        </p:spPr>
      </p:pic>
      <p:sp>
        <p:nvSpPr>
          <p:cNvPr id="5" name="TextBox 4">
            <a:extLst>
              <a:ext uri="{FF2B5EF4-FFF2-40B4-BE49-F238E27FC236}">
                <a16:creationId xmlns:a16="http://schemas.microsoft.com/office/drawing/2014/main" id="{F3372AD4-6479-43D0-A157-C9D75755664F}"/>
              </a:ext>
            </a:extLst>
          </p:cNvPr>
          <p:cNvSpPr txBox="1"/>
          <p:nvPr/>
        </p:nvSpPr>
        <p:spPr>
          <a:xfrm>
            <a:off x="523099" y="1128421"/>
            <a:ext cx="4320748" cy="4955203"/>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rPr>
              <a:t>Free for both iOS and Android</a:t>
            </a:r>
          </a:p>
          <a:p>
            <a:pPr>
              <a:spcAft>
                <a:spcPts val="1200"/>
              </a:spcAft>
            </a:pPr>
            <a:r>
              <a:rPr lang="en-US" sz="2400" dirty="0">
                <a:effectLst>
                  <a:outerShdw blurRad="38100" dist="38100" dir="2700000" algn="tl">
                    <a:srgbClr val="000000">
                      <a:alpha val="43137"/>
                    </a:srgbClr>
                  </a:outerShdw>
                </a:effectLst>
              </a:rPr>
              <a:t>or at </a:t>
            </a:r>
            <a:r>
              <a:rPr lang="en-US" sz="2400" b="1" dirty="0">
                <a:hlinkClick r:id="rId4"/>
              </a:rPr>
              <a:t>www.orthoguidelines.org</a:t>
            </a:r>
            <a:endParaRPr lang="en-US" sz="2400" b="1" dirty="0"/>
          </a:p>
          <a:p>
            <a:pPr>
              <a:spcAft>
                <a:spcPts val="1200"/>
              </a:spcAft>
            </a:pPr>
            <a:r>
              <a:rPr lang="en-US" sz="2400" dirty="0"/>
              <a:t>Provides easy access to all AAOS: </a:t>
            </a:r>
          </a:p>
          <a:p>
            <a:pPr marL="342900" indent="-342900">
              <a:buFont typeface="Arial" panose="020B0604020202020204" pitchFamily="34" charset="0"/>
              <a:buChar char="•"/>
            </a:pPr>
            <a:r>
              <a:rPr lang="en-US" sz="2000" dirty="0"/>
              <a:t>Clinical Practice Guidelines</a:t>
            </a:r>
          </a:p>
          <a:p>
            <a:pPr marL="342900" indent="-342900">
              <a:buFont typeface="Arial" panose="020B0604020202020204" pitchFamily="34" charset="0"/>
              <a:buChar char="•"/>
            </a:pPr>
            <a:r>
              <a:rPr lang="en-US" sz="2000" dirty="0"/>
              <a:t>Full Guideline PDF’s</a:t>
            </a:r>
          </a:p>
          <a:p>
            <a:pPr marL="342900" indent="-342900">
              <a:buFont typeface="Arial" panose="020B0604020202020204" pitchFamily="34" charset="0"/>
              <a:buChar char="•"/>
            </a:pPr>
            <a:r>
              <a:rPr lang="en-US" sz="2000" dirty="0"/>
              <a:t>Appropriate Use Criteria</a:t>
            </a:r>
          </a:p>
          <a:p>
            <a:pPr marL="342900" indent="-342900">
              <a:buFont typeface="Arial" panose="020B0604020202020204" pitchFamily="34" charset="0"/>
              <a:buChar char="•"/>
            </a:pPr>
            <a:r>
              <a:rPr lang="en-US" sz="2000" dirty="0"/>
              <a:t>Case Studies</a:t>
            </a:r>
          </a:p>
          <a:p>
            <a:pPr marL="342900" indent="-342900">
              <a:buFont typeface="Arial" panose="020B0604020202020204" pitchFamily="34" charset="0"/>
              <a:buChar char="•"/>
            </a:pPr>
            <a:r>
              <a:rPr lang="en-US" sz="2000" dirty="0"/>
              <a:t>Clinician Checklists</a:t>
            </a:r>
          </a:p>
          <a:p>
            <a:pPr marL="342900" indent="-342900">
              <a:buFont typeface="Arial" panose="020B0604020202020204" pitchFamily="34" charset="0"/>
              <a:buChar char="•"/>
            </a:pPr>
            <a:r>
              <a:rPr lang="en-US" sz="2000" dirty="0"/>
              <a:t>Impactful Statements</a:t>
            </a:r>
          </a:p>
          <a:p>
            <a:pPr marL="342900" indent="-342900">
              <a:buFont typeface="Arial" panose="020B0604020202020204" pitchFamily="34" charset="0"/>
              <a:buChar char="•"/>
            </a:pPr>
            <a:r>
              <a:rPr lang="en-US" sz="2000" dirty="0"/>
              <a:t>Plain Language Summaries</a:t>
            </a:r>
          </a:p>
          <a:p>
            <a:pPr marL="342900" indent="-342900">
              <a:buFont typeface="Arial" panose="020B0604020202020204" pitchFamily="34" charset="0"/>
              <a:buChar char="•"/>
            </a:pPr>
            <a:r>
              <a:rPr lang="en-US" sz="2000" dirty="0"/>
              <a:t>Evidence-based Databases</a:t>
            </a:r>
          </a:p>
          <a:p>
            <a:pPr marL="342900" indent="-342900">
              <a:buFont typeface="Arial" panose="020B0604020202020204" pitchFamily="34" charset="0"/>
              <a:buChar char="•"/>
            </a:pPr>
            <a:r>
              <a:rPr lang="en-US" sz="2000" dirty="0"/>
              <a:t>Evidence-based Methods, Appraisals and Standards</a:t>
            </a:r>
          </a:p>
          <a:p>
            <a:endParaRPr lang="en-US" sz="2400" dirty="0"/>
          </a:p>
        </p:txBody>
      </p:sp>
    </p:spTree>
    <p:extLst>
      <p:ext uri="{BB962C8B-B14F-4D97-AF65-F5344CB8AC3E}">
        <p14:creationId xmlns:p14="http://schemas.microsoft.com/office/powerpoint/2010/main" val="2283385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653495B-7332-4905-A6A4-55C1287B0A16}"/>
              </a:ext>
            </a:extLst>
          </p:cNvPr>
          <p:cNvSpPr>
            <a:spLocks noGrp="1"/>
          </p:cNvSpPr>
          <p:nvPr>
            <p:ph type="ftr" sz="quarter" idx="11"/>
          </p:nvPr>
        </p:nvSpPr>
        <p:spPr/>
        <p:txBody>
          <a:bodyPr/>
          <a:lstStyle/>
          <a:p>
            <a:pPr algn="r"/>
            <a:r>
              <a:rPr lang="en-US" dirty="0"/>
              <a:t>© 2019 American Academy of </a:t>
            </a:r>
            <a:r>
              <a:rPr lang="en-US" dirty="0" err="1"/>
              <a:t>Orthopaedic</a:t>
            </a:r>
            <a:r>
              <a:rPr lang="en-US" dirty="0"/>
              <a:t> Surgeons </a:t>
            </a:r>
          </a:p>
        </p:txBody>
      </p:sp>
      <p:pic>
        <p:nvPicPr>
          <p:cNvPr id="2051" name="Picture 3" descr="OrthoGuidelines Logo1">
            <a:extLst>
              <a:ext uri="{FF2B5EF4-FFF2-40B4-BE49-F238E27FC236}">
                <a16:creationId xmlns:a16="http://schemas.microsoft.com/office/drawing/2014/main" id="{6AFF30ED-BC24-4924-8D26-A95B3708BF96}"/>
              </a:ext>
            </a:extLst>
          </p:cNvPr>
          <p:cNvPicPr>
            <a:picLocks noChangeAspect="1" noChangeArrowheads="1"/>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206587" y="174141"/>
            <a:ext cx="5889413" cy="14757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5" name="Picture 7">
            <a:extLst>
              <a:ext uri="{FF2B5EF4-FFF2-40B4-BE49-F238E27FC236}">
                <a16:creationId xmlns:a16="http://schemas.microsoft.com/office/drawing/2014/main" id="{D5811189-EF08-4873-B49D-CD3285C65D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4058" y="987349"/>
            <a:ext cx="4593790" cy="4883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7" name="TextBox 6">
            <a:extLst>
              <a:ext uri="{FF2B5EF4-FFF2-40B4-BE49-F238E27FC236}">
                <a16:creationId xmlns:a16="http://schemas.microsoft.com/office/drawing/2014/main" id="{2B3D36A6-0439-4E65-8613-4D7F02F6FBAE}"/>
              </a:ext>
            </a:extLst>
          </p:cNvPr>
          <p:cNvSpPr txBox="1"/>
          <p:nvPr/>
        </p:nvSpPr>
        <p:spPr>
          <a:xfrm>
            <a:off x="514152" y="1709905"/>
            <a:ext cx="5889412" cy="458587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1200"/>
              </a:spcAft>
            </a:pPr>
            <a:r>
              <a:rPr lang="en-US" sz="2400" b="1" dirty="0">
                <a:solidFill>
                  <a:schemeClr val="accent6"/>
                </a:solidFill>
              </a:rPr>
              <a:t>Easier access to AAOS Guidelines: </a:t>
            </a:r>
          </a:p>
          <a:p>
            <a:pPr marL="342900" indent="-342900">
              <a:buFont typeface="Wingdings" panose="05000000000000000000" pitchFamily="2" charset="2"/>
              <a:buChar char="§"/>
            </a:pPr>
            <a:r>
              <a:rPr lang="en-US" sz="2000" dirty="0"/>
              <a:t>Sort Alphabetically by Topic</a:t>
            </a:r>
          </a:p>
          <a:p>
            <a:pPr marL="342900" indent="-342900">
              <a:buFont typeface="Wingdings" panose="05000000000000000000" pitchFamily="2" charset="2"/>
              <a:buChar char="§"/>
            </a:pPr>
            <a:r>
              <a:rPr lang="en-US" sz="2000" dirty="0"/>
              <a:t>Sort Recommendations by Strength </a:t>
            </a:r>
          </a:p>
          <a:p>
            <a:r>
              <a:rPr lang="en-US" sz="2000" dirty="0"/>
              <a:t>      (</a:t>
            </a:r>
            <a:r>
              <a:rPr lang="en-US" sz="2000" i="1" dirty="0"/>
              <a:t>Strong, Moderate, Limited, Consensus) </a:t>
            </a:r>
          </a:p>
          <a:p>
            <a:pPr marL="342900" indent="-342900">
              <a:buFont typeface="Wingdings" panose="05000000000000000000" pitchFamily="2" charset="2"/>
              <a:buChar char="§"/>
            </a:pPr>
            <a:r>
              <a:rPr lang="en-US" sz="2000" dirty="0"/>
              <a:t>Sort by Stage of Care</a:t>
            </a:r>
          </a:p>
          <a:p>
            <a:pPr marL="342900" indent="-342900">
              <a:buFont typeface="Wingdings" panose="05000000000000000000" pitchFamily="2" charset="2"/>
              <a:buChar char="§"/>
            </a:pPr>
            <a:r>
              <a:rPr lang="en-US" sz="2000" dirty="0"/>
              <a:t>Search Across </a:t>
            </a:r>
            <a:r>
              <a:rPr lang="en-US" sz="2000" b="1" i="1" dirty="0"/>
              <a:t>all</a:t>
            </a:r>
            <a:r>
              <a:rPr lang="en-US" sz="2000" dirty="0"/>
              <a:t> CPGs via a Single Keyword Search</a:t>
            </a:r>
          </a:p>
          <a:p>
            <a:pPr marL="342900" indent="-342900">
              <a:buFont typeface="Wingdings" panose="05000000000000000000" pitchFamily="2" charset="2"/>
              <a:buChar char="§"/>
            </a:pPr>
            <a:endParaRPr lang="en-US" sz="2000" dirty="0"/>
          </a:p>
          <a:p>
            <a:pPr>
              <a:spcAft>
                <a:spcPts val="1200"/>
              </a:spcAft>
            </a:pPr>
            <a:r>
              <a:rPr lang="en-US" sz="2400" b="1" dirty="0">
                <a:solidFill>
                  <a:schemeClr val="accent6"/>
                </a:solidFill>
              </a:rPr>
              <a:t>Easier Access to Individual Recommendations</a:t>
            </a:r>
            <a:r>
              <a:rPr lang="en-US" sz="2400" b="1" dirty="0"/>
              <a:t>:</a:t>
            </a:r>
          </a:p>
          <a:p>
            <a:pPr marL="342900" indent="-342900">
              <a:buFont typeface="Wingdings" panose="05000000000000000000" pitchFamily="2" charset="2"/>
              <a:buChar char="§"/>
            </a:pPr>
            <a:r>
              <a:rPr lang="en-US" sz="2000" dirty="0"/>
              <a:t>View recommendations via shortened titles</a:t>
            </a:r>
          </a:p>
          <a:p>
            <a:pPr marL="342900" indent="-342900">
              <a:buFont typeface="Wingdings" panose="05000000000000000000" pitchFamily="2" charset="2"/>
              <a:buChar char="§"/>
            </a:pPr>
            <a:r>
              <a:rPr lang="en-US" sz="2000" dirty="0"/>
              <a:t>Access to full recommendation &amp; rationale</a:t>
            </a:r>
          </a:p>
          <a:p>
            <a:pPr marL="342900" indent="-342900">
              <a:buFont typeface="Wingdings" panose="05000000000000000000" pitchFamily="2" charset="2"/>
              <a:buChar char="§"/>
            </a:pPr>
            <a:r>
              <a:rPr lang="en-US" sz="2000" dirty="0"/>
              <a:t>Links to references (PubMed)</a:t>
            </a:r>
          </a:p>
          <a:p>
            <a:r>
              <a:rPr lang="en-US" sz="2000" dirty="0"/>
              <a:t> </a:t>
            </a:r>
          </a:p>
        </p:txBody>
      </p:sp>
    </p:spTree>
    <p:extLst>
      <p:ext uri="{BB962C8B-B14F-4D97-AF65-F5344CB8AC3E}">
        <p14:creationId xmlns:p14="http://schemas.microsoft.com/office/powerpoint/2010/main" val="30338788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5A7772-C681-4371-BB0F-5276EDE0798F}"/>
              </a:ext>
            </a:extLst>
          </p:cNvPr>
          <p:cNvSpPr>
            <a:spLocks noGrp="1"/>
          </p:cNvSpPr>
          <p:nvPr>
            <p:ph type="ftr" sz="quarter" idx="11"/>
          </p:nvPr>
        </p:nvSpPr>
        <p:spPr/>
        <p:txBody>
          <a:bodyPr/>
          <a:lstStyle/>
          <a:p>
            <a:pPr algn="r"/>
            <a:r>
              <a:rPr lang="en-US" dirty="0"/>
              <a:t>© 2019 American Academy of </a:t>
            </a:r>
            <a:r>
              <a:rPr lang="en-US" dirty="0" err="1"/>
              <a:t>Orthopaedic</a:t>
            </a:r>
            <a:r>
              <a:rPr lang="en-US" dirty="0"/>
              <a:t> Surgeons </a:t>
            </a:r>
          </a:p>
        </p:txBody>
      </p:sp>
      <p:sp>
        <p:nvSpPr>
          <p:cNvPr id="6" name="TextBox 5">
            <a:extLst>
              <a:ext uri="{FF2B5EF4-FFF2-40B4-BE49-F238E27FC236}">
                <a16:creationId xmlns:a16="http://schemas.microsoft.com/office/drawing/2014/main" id="{DF553D92-FD6D-4AFA-B00A-379040042339}"/>
              </a:ext>
            </a:extLst>
          </p:cNvPr>
          <p:cNvSpPr txBox="1"/>
          <p:nvPr/>
        </p:nvSpPr>
        <p:spPr>
          <a:xfrm>
            <a:off x="487464" y="2409576"/>
            <a:ext cx="4326902" cy="892552"/>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2600" b="1" dirty="0"/>
              <a:t>Search across </a:t>
            </a:r>
            <a:r>
              <a:rPr lang="en-US" sz="2600" b="1" u="sng" dirty="0"/>
              <a:t>all</a:t>
            </a:r>
            <a:r>
              <a:rPr lang="en-US" sz="2600" b="1" dirty="0"/>
              <a:t> CPG and AUC </a:t>
            </a:r>
          </a:p>
          <a:p>
            <a:r>
              <a:rPr lang="en-US" sz="2600" b="1" dirty="0"/>
              <a:t>Via a Single Keyword Search</a:t>
            </a:r>
          </a:p>
        </p:txBody>
      </p:sp>
      <p:pic>
        <p:nvPicPr>
          <p:cNvPr id="11" name="Picture 3">
            <a:extLst>
              <a:ext uri="{FF2B5EF4-FFF2-40B4-BE49-F238E27FC236}">
                <a16:creationId xmlns:a16="http://schemas.microsoft.com/office/drawing/2014/main" id="{B2AA86A3-F640-43E1-8383-EADAE391B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488" y="2210982"/>
            <a:ext cx="4784239" cy="402222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105BD157-4670-4014-AC6D-F63E7B7C9ED3}"/>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667958" y="435405"/>
            <a:ext cx="6500207" cy="1531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a:extLst>
              <a:ext uri="{FF2B5EF4-FFF2-40B4-BE49-F238E27FC236}">
                <a16:creationId xmlns:a16="http://schemas.microsoft.com/office/drawing/2014/main" id="{373657C9-FEF5-48E7-8A1D-F9DDC5D7DF1A}"/>
              </a:ext>
            </a:extLst>
          </p:cNvPr>
          <p:cNvGrpSpPr/>
          <p:nvPr/>
        </p:nvGrpSpPr>
        <p:grpSpPr>
          <a:xfrm rot="20515663">
            <a:off x="6184437" y="135097"/>
            <a:ext cx="2493519" cy="1881789"/>
            <a:chOff x="6629400" y="152400"/>
            <a:chExt cx="1371600" cy="1981200"/>
          </a:xfrm>
        </p:grpSpPr>
        <p:sp>
          <p:nvSpPr>
            <p:cNvPr id="9" name="Oval 8">
              <a:extLst>
                <a:ext uri="{FF2B5EF4-FFF2-40B4-BE49-F238E27FC236}">
                  <a16:creationId xmlns:a16="http://schemas.microsoft.com/office/drawing/2014/main" id="{EF494B84-ABFD-4AE3-8CA3-ACCBAEBBF9D4}"/>
                </a:ext>
              </a:extLst>
            </p:cNvPr>
            <p:cNvSpPr/>
            <p:nvPr/>
          </p:nvSpPr>
          <p:spPr>
            <a:xfrm>
              <a:off x="6629400" y="152400"/>
              <a:ext cx="685800" cy="609600"/>
            </a:xfrm>
            <a:prstGeom prst="ellipse">
              <a:avLst/>
            </a:prstGeom>
            <a:solidFill>
              <a:schemeClr val="accent1">
                <a:alpha val="0"/>
              </a:schemeClr>
            </a:solid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171F5B1E-3F81-4936-8606-5151E6D7567E}"/>
                </a:ext>
              </a:extLst>
            </p:cNvPr>
            <p:cNvCxnSpPr/>
            <p:nvPr/>
          </p:nvCxnSpPr>
          <p:spPr>
            <a:xfrm>
              <a:off x="7086600" y="762000"/>
              <a:ext cx="914400" cy="1371600"/>
            </a:xfrm>
            <a:prstGeom prst="straightConnector1">
              <a:avLst/>
            </a:prstGeom>
            <a:ln w="38100">
              <a:solidFill>
                <a:srgbClr val="0070C0"/>
              </a:solidFill>
              <a:tailEnd type="arrow"/>
            </a:ln>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0A57221D-637D-41B6-BE17-FFA2294D9A97}"/>
              </a:ext>
            </a:extLst>
          </p:cNvPr>
          <p:cNvSpPr txBox="1"/>
          <p:nvPr/>
        </p:nvSpPr>
        <p:spPr>
          <a:xfrm>
            <a:off x="8908330" y="1278857"/>
            <a:ext cx="1943682" cy="584775"/>
          </a:xfrm>
          <a:prstGeom prst="rect">
            <a:avLst/>
          </a:prstGeom>
          <a:noFill/>
        </p:spPr>
        <p:txBody>
          <a:bodyPr wrap="square" rtlCol="0">
            <a:spAutoFit/>
          </a:bodyPr>
          <a:lstStyle/>
          <a:p>
            <a:r>
              <a:rPr lang="en-US" sz="3200" dirty="0">
                <a:ln w="0"/>
                <a:effectLst>
                  <a:outerShdw blurRad="38100" dist="19050" dir="2700000" algn="tl" rotWithShape="0">
                    <a:schemeClr val="dk1">
                      <a:alpha val="40000"/>
                    </a:schemeClr>
                  </a:outerShdw>
                </a:effectLst>
              </a:rPr>
              <a:t>Imaging</a:t>
            </a:r>
          </a:p>
        </p:txBody>
      </p:sp>
    </p:spTree>
    <p:extLst>
      <p:ext uri="{BB962C8B-B14F-4D97-AF65-F5344CB8AC3E}">
        <p14:creationId xmlns:p14="http://schemas.microsoft.com/office/powerpoint/2010/main" val="2357496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CCD958-4D1A-4B94-99E0-BDAB38CF3759}"/>
              </a:ext>
            </a:extLst>
          </p:cNvPr>
          <p:cNvSpPr>
            <a:spLocks noGrp="1"/>
          </p:cNvSpPr>
          <p:nvPr>
            <p:ph type="title"/>
          </p:nvPr>
        </p:nvSpPr>
        <p:spPr>
          <a:xfrm>
            <a:off x="941096" y="684356"/>
            <a:ext cx="3866683" cy="1600200"/>
          </a:xfrm>
          <a:prstGeom prst="rect">
            <a:avLst/>
          </a:prstGeom>
        </p:spPr>
        <p:txBody>
          <a:bodyPr anchor="b">
            <a:normAutofit/>
          </a:bodyPr>
          <a:lstStyle/>
          <a:p>
            <a:r>
              <a:rPr lang="en-US" sz="2700" b="0" dirty="0">
                <a:effectLst>
                  <a:outerShdw blurRad="38100" dist="38100" dir="2700000" algn="tl">
                    <a:srgbClr val="000000">
                      <a:alpha val="43137"/>
                    </a:srgbClr>
                  </a:outerShdw>
                </a:effectLst>
              </a:rPr>
              <a:t>IOM STANDARDS FOR DEVELOPING TRUSTWORTHY GUIDELINES</a:t>
            </a:r>
          </a:p>
        </p:txBody>
      </p:sp>
      <p:pic>
        <p:nvPicPr>
          <p:cNvPr id="3" name="Picture 2" descr="A close up of a sign&#10;&#10;Description generated with very high confidence">
            <a:extLst>
              <a:ext uri="{FF2B5EF4-FFF2-40B4-BE49-F238E27FC236}">
                <a16:creationId xmlns:a16="http://schemas.microsoft.com/office/drawing/2014/main" id="{21BB37C5-D939-44B3-842D-EAF48CE1D95A}"/>
              </a:ext>
            </a:extLst>
          </p:cNvPr>
          <p:cNvPicPr>
            <a:picLocks noChangeAspect="1"/>
          </p:cNvPicPr>
          <p:nvPr/>
        </p:nvPicPr>
        <p:blipFill rotWithShape="1">
          <a:blip r:embed="rId3">
            <a:extLst>
              <a:ext uri="{28A0092B-C50C-407E-A947-70E740481C1C}">
                <a14:useLocalDpi xmlns:a14="http://schemas.microsoft.com/office/drawing/2010/main" val="0"/>
              </a:ext>
            </a:extLst>
          </a:blip>
          <a:srcRect l="19339" r="17204" b="1"/>
          <a:stretch/>
        </p:blipFill>
        <p:spPr>
          <a:xfrm>
            <a:off x="5284496" y="145098"/>
            <a:ext cx="6069304" cy="5403850"/>
          </a:xfrm>
          <a:prstGeom prst="rect">
            <a:avLst/>
          </a:prstGeom>
          <a:noFill/>
        </p:spPr>
      </p:pic>
      <p:sp>
        <p:nvSpPr>
          <p:cNvPr id="6" name="Content Placeholder 2">
            <a:extLst>
              <a:ext uri="{FF2B5EF4-FFF2-40B4-BE49-F238E27FC236}">
                <a16:creationId xmlns:a16="http://schemas.microsoft.com/office/drawing/2014/main" id="{F76BF5E0-FBB4-4121-B874-0F02CD37EA17}"/>
              </a:ext>
            </a:extLst>
          </p:cNvPr>
          <p:cNvSpPr>
            <a:spLocks noGrp="1"/>
          </p:cNvSpPr>
          <p:nvPr>
            <p:ph type="body" sz="half" idx="2"/>
          </p:nvPr>
        </p:nvSpPr>
        <p:spPr>
          <a:xfrm>
            <a:off x="941097" y="2487632"/>
            <a:ext cx="3866683" cy="3811588"/>
          </a:xfrm>
          <a:prstGeom prst="rect">
            <a:avLst/>
          </a:prstGeom>
          <a:ln>
            <a:noFill/>
          </a:ln>
        </p:spPr>
        <p:txBody>
          <a:bodyPr>
            <a:normAutofit/>
          </a:bodyPr>
          <a:lstStyle/>
          <a:p>
            <a:pPr marL="457200" lvl="0" indent="-457200">
              <a:spcBef>
                <a:spcPts val="0"/>
              </a:spcBef>
              <a:spcAft>
                <a:spcPts val="600"/>
              </a:spcAft>
              <a:buFont typeface="Wingdings" panose="05000000000000000000" pitchFamily="2" charset="2"/>
              <a:buChar char="§"/>
            </a:pPr>
            <a:r>
              <a:rPr lang="en-US" sz="1600" dirty="0"/>
              <a:t>Establish Transparency</a:t>
            </a:r>
          </a:p>
          <a:p>
            <a:pPr marL="457200" lvl="0" indent="-457200">
              <a:spcBef>
                <a:spcPts val="0"/>
              </a:spcBef>
              <a:spcAft>
                <a:spcPts val="600"/>
              </a:spcAft>
              <a:buFont typeface="Wingdings" panose="05000000000000000000" pitchFamily="2" charset="2"/>
              <a:buChar char="§"/>
            </a:pPr>
            <a:r>
              <a:rPr lang="en-US" sz="1600" dirty="0"/>
              <a:t>Management of Conflict of Interest</a:t>
            </a:r>
          </a:p>
          <a:p>
            <a:pPr marL="457200" lvl="0" indent="-457200">
              <a:spcBef>
                <a:spcPts val="0"/>
              </a:spcBef>
              <a:spcAft>
                <a:spcPts val="600"/>
              </a:spcAft>
              <a:buFont typeface="Wingdings" panose="05000000000000000000" pitchFamily="2" charset="2"/>
              <a:buChar char="§"/>
            </a:pPr>
            <a:r>
              <a:rPr lang="en-US" sz="1600" dirty="0"/>
              <a:t>Guideline Development Group Composition</a:t>
            </a:r>
          </a:p>
          <a:p>
            <a:pPr marL="457200" lvl="0" indent="-457200">
              <a:spcBef>
                <a:spcPts val="0"/>
              </a:spcBef>
              <a:spcAft>
                <a:spcPts val="600"/>
              </a:spcAft>
              <a:buFont typeface="Wingdings" panose="05000000000000000000" pitchFamily="2" charset="2"/>
              <a:buChar char="§"/>
            </a:pPr>
            <a:r>
              <a:rPr lang="en-US" sz="1600" dirty="0"/>
              <a:t>Clinical Practice Guideline-Systematic Review Intersection</a:t>
            </a:r>
          </a:p>
          <a:p>
            <a:pPr marL="457200" lvl="0" indent="-457200">
              <a:spcBef>
                <a:spcPts val="0"/>
              </a:spcBef>
              <a:spcAft>
                <a:spcPts val="600"/>
              </a:spcAft>
              <a:buFont typeface="Wingdings" panose="05000000000000000000" pitchFamily="2" charset="2"/>
              <a:buChar char="§"/>
            </a:pPr>
            <a:r>
              <a:rPr lang="en-US" sz="1600" dirty="0"/>
              <a:t>Establish Evidence of Foundations for and Rating Strength of Recommendations</a:t>
            </a:r>
          </a:p>
          <a:p>
            <a:pPr marL="457200" lvl="0" indent="-457200">
              <a:spcBef>
                <a:spcPts val="0"/>
              </a:spcBef>
              <a:spcAft>
                <a:spcPts val="600"/>
              </a:spcAft>
              <a:buFont typeface="Wingdings" panose="05000000000000000000" pitchFamily="2" charset="2"/>
              <a:buChar char="§"/>
            </a:pPr>
            <a:r>
              <a:rPr lang="en-US" sz="1600" dirty="0"/>
              <a:t>Articulation of Recommendations </a:t>
            </a:r>
          </a:p>
          <a:p>
            <a:pPr marL="457200" lvl="0" indent="-457200">
              <a:spcBef>
                <a:spcPts val="0"/>
              </a:spcBef>
              <a:spcAft>
                <a:spcPts val="600"/>
              </a:spcAft>
              <a:buFont typeface="Wingdings" panose="05000000000000000000" pitchFamily="2" charset="2"/>
              <a:buChar char="§"/>
            </a:pPr>
            <a:r>
              <a:rPr lang="en-US" sz="1600" dirty="0"/>
              <a:t>External Review</a:t>
            </a:r>
          </a:p>
          <a:p>
            <a:pPr marL="457200" lvl="0" indent="-457200">
              <a:spcBef>
                <a:spcPts val="0"/>
              </a:spcBef>
              <a:spcAft>
                <a:spcPts val="600"/>
              </a:spcAft>
              <a:buFont typeface="Wingdings" panose="05000000000000000000" pitchFamily="2" charset="2"/>
              <a:buChar char="§"/>
            </a:pPr>
            <a:r>
              <a:rPr lang="en-US" sz="1600" dirty="0"/>
              <a:t>Updating</a:t>
            </a:r>
          </a:p>
          <a:p>
            <a:pPr marL="0" indent="0">
              <a:buNone/>
            </a:pPr>
            <a:endParaRPr lang="en-US" dirty="0"/>
          </a:p>
        </p:txBody>
      </p:sp>
      <p:sp>
        <p:nvSpPr>
          <p:cNvPr id="4" name="Footer Placeholder 3">
            <a:extLst>
              <a:ext uri="{FF2B5EF4-FFF2-40B4-BE49-F238E27FC236}">
                <a16:creationId xmlns:a16="http://schemas.microsoft.com/office/drawing/2014/main" id="{72DA8FA7-2D35-4F25-8D7D-1BC4B3E87B32}"/>
              </a:ext>
            </a:extLst>
          </p:cNvPr>
          <p:cNvSpPr>
            <a:spLocks noGrp="1"/>
          </p:cNvSpPr>
          <p:nvPr>
            <p:ph type="ftr" sz="quarter" idx="11"/>
          </p:nvPr>
        </p:nvSpPr>
        <p:spPr>
          <a:xfrm>
            <a:off x="7477047" y="6311018"/>
            <a:ext cx="4114800" cy="365125"/>
          </a:xfrm>
          <a:prstGeom prst="rect">
            <a:avLst/>
          </a:prstGeom>
        </p:spPr>
        <p:txBody>
          <a:bodyPr anchor="ctr">
            <a:normAutofit/>
          </a:bodyPr>
          <a:lstStyle/>
          <a:p>
            <a:pPr>
              <a:spcAft>
                <a:spcPts val="600"/>
              </a:spcAft>
            </a:pPr>
            <a:r>
              <a:rPr lang="en-US"/>
              <a:t>© 2019 American Academy of Orthopaedic Surgeons </a:t>
            </a:r>
          </a:p>
        </p:txBody>
      </p:sp>
    </p:spTree>
    <p:extLst>
      <p:ext uri="{BB962C8B-B14F-4D97-AF65-F5344CB8AC3E}">
        <p14:creationId xmlns:p14="http://schemas.microsoft.com/office/powerpoint/2010/main" val="37664506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6">
            <a:extLst>
              <a:ext uri="{FF2B5EF4-FFF2-40B4-BE49-F238E27FC236}">
                <a16:creationId xmlns:a16="http://schemas.microsoft.com/office/drawing/2014/main" id="{C1A57297-301F-4C6D-A1B9-49892A0C3EC7}"/>
              </a:ext>
            </a:extLst>
          </p:cNvPr>
          <p:cNvSpPr>
            <a:spLocks noGrp="1"/>
          </p:cNvSpPr>
          <p:nvPr>
            <p:ph type="title"/>
          </p:nvPr>
        </p:nvSpPr>
        <p:spPr>
          <a:xfrm>
            <a:off x="515027" y="698594"/>
            <a:ext cx="11125200" cy="685799"/>
          </a:xfrm>
        </p:spPr>
        <p:txBody>
          <a:bodyPr/>
          <a:lstStyle/>
          <a:p>
            <a:r>
              <a:rPr lang="en-US" altLang="en-US" b="0" dirty="0">
                <a:effectLst>
                  <a:outerShdw blurRad="38100" dist="38100" dir="2700000" algn="tl">
                    <a:srgbClr val="000000">
                      <a:alpha val="43137"/>
                    </a:srgbClr>
                  </a:outerShdw>
                </a:effectLst>
                <a:latin typeface="+mj-lt"/>
                <a:ea typeface="ＭＳ Ｐゴシック" panose="020B0600070205080204" pitchFamily="34" charset="-128"/>
                <a:cs typeface="Arial-BoldMT" pitchFamily="-84" charset="0"/>
              </a:rPr>
              <a:t>References provided for each recommendation</a:t>
            </a:r>
          </a:p>
        </p:txBody>
      </p:sp>
      <p:pic>
        <p:nvPicPr>
          <p:cNvPr id="23555" name="Content Placeholder 5">
            <a:extLst>
              <a:ext uri="{FF2B5EF4-FFF2-40B4-BE49-F238E27FC236}">
                <a16:creationId xmlns:a16="http://schemas.microsoft.com/office/drawing/2014/main" id="{1B76F008-D8B8-4BF1-9FE3-24A8918E3D2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5724" r="9933" b="55891"/>
          <a:stretch>
            <a:fillRect/>
          </a:stretch>
        </p:blipFill>
        <p:spPr>
          <a:xfrm>
            <a:off x="1997076" y="1600200"/>
            <a:ext cx="8181975" cy="1371600"/>
          </a:xfrm>
          <a:effectLst>
            <a:outerShdw blurRad="50800" dist="63500" dir="2700000" algn="tl" rotWithShape="0">
              <a:prstClr val="black">
                <a:alpha val="40000"/>
              </a:prstClr>
            </a:outerShdw>
          </a:effectLst>
        </p:spPr>
      </p:pic>
      <p:pic>
        <p:nvPicPr>
          <p:cNvPr id="23556" name="Picture 9">
            <a:extLst>
              <a:ext uri="{FF2B5EF4-FFF2-40B4-BE49-F238E27FC236}">
                <a16:creationId xmlns:a16="http://schemas.microsoft.com/office/drawing/2014/main" id="{AB6E11A7-9756-4848-B719-014E11CBA6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3158332"/>
            <a:ext cx="6324600" cy="2979737"/>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D3A75894-B16D-4297-BBCC-C1AD1600EEAC}"/>
              </a:ext>
            </a:extLst>
          </p:cNvPr>
          <p:cNvCxnSpPr/>
          <p:nvPr/>
        </p:nvCxnSpPr>
        <p:spPr>
          <a:xfrm>
            <a:off x="3352801" y="2022475"/>
            <a:ext cx="671513" cy="1206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FF5C3994-5788-49A3-A574-CE961B76CA26}"/>
              </a:ext>
            </a:extLst>
          </p:cNvPr>
          <p:cNvSpPr/>
          <p:nvPr/>
        </p:nvSpPr>
        <p:spPr>
          <a:xfrm>
            <a:off x="2476500" y="4468813"/>
            <a:ext cx="1752600" cy="6096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59" name="TextBox 11">
            <a:extLst>
              <a:ext uri="{FF2B5EF4-FFF2-40B4-BE49-F238E27FC236}">
                <a16:creationId xmlns:a16="http://schemas.microsoft.com/office/drawing/2014/main" id="{2051026F-C205-4E6E-8778-D2A2D7D0AF36}"/>
              </a:ext>
            </a:extLst>
          </p:cNvPr>
          <p:cNvSpPr txBox="1">
            <a:spLocks noChangeArrowheads="1"/>
          </p:cNvSpPr>
          <p:nvPr/>
        </p:nvSpPr>
        <p:spPr bwMode="auto">
          <a:xfrm>
            <a:off x="5257800" y="4648201"/>
            <a:ext cx="2478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2400">
                <a:solidFill>
                  <a:srgbClr val="FF0000"/>
                </a:solidFill>
              </a:rPr>
              <a:t>Links to PubMed</a:t>
            </a:r>
          </a:p>
        </p:txBody>
      </p:sp>
    </p:spTree>
    <p:extLst>
      <p:ext uri="{BB962C8B-B14F-4D97-AF65-F5344CB8AC3E}">
        <p14:creationId xmlns:p14="http://schemas.microsoft.com/office/powerpoint/2010/main" val="12549051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829" y="692114"/>
            <a:ext cx="8229600" cy="764342"/>
          </a:xfrm>
        </p:spPr>
        <p:txBody>
          <a:bodyPr/>
          <a:lstStyle/>
          <a:p>
            <a:r>
              <a:rPr lang="en-US" b="0" dirty="0">
                <a:effectLst>
                  <a:outerShdw blurRad="38100" dist="38100" dir="2700000" algn="tl">
                    <a:srgbClr val="000000">
                      <a:alpha val="43137"/>
                    </a:srgbClr>
                  </a:outerShdw>
                </a:effectLst>
                <a:latin typeface="+mj-lt"/>
              </a:rPr>
              <a:t>Appropriate Use Criteria Tool</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1524000"/>
            <a:ext cx="5443178" cy="421882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6882CCD7-5464-4C56-BB81-C76582779BB3}"/>
              </a:ext>
            </a:extLst>
          </p:cNvPr>
          <p:cNvPicPr>
            <a:picLocks noChangeAspect="1"/>
          </p:cNvPicPr>
          <p:nvPr/>
        </p:nvPicPr>
        <p:blipFill>
          <a:blip r:embed="rId4"/>
          <a:stretch>
            <a:fillRect/>
          </a:stretch>
        </p:blipFill>
        <p:spPr>
          <a:xfrm>
            <a:off x="7528681" y="1359416"/>
            <a:ext cx="2786113" cy="43834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0741956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8CA060B-7E96-4A93-AC1B-DF923AF89932}"/>
              </a:ext>
            </a:extLst>
          </p:cNvPr>
          <p:cNvSpPr>
            <a:spLocks noGrp="1"/>
          </p:cNvSpPr>
          <p:nvPr>
            <p:ph type="ftr" sz="quarter" idx="11"/>
          </p:nvPr>
        </p:nvSpPr>
        <p:spPr/>
        <p:txBody>
          <a:bodyPr/>
          <a:lstStyle/>
          <a:p>
            <a:pPr algn="r"/>
            <a:r>
              <a:rPr lang="en-US" dirty="0"/>
              <a:t>© 2019 American Academy of </a:t>
            </a:r>
            <a:r>
              <a:rPr lang="en-US" dirty="0" err="1"/>
              <a:t>Orthopaedic</a:t>
            </a:r>
            <a:r>
              <a:rPr lang="en-US" dirty="0"/>
              <a:t> Surgeons </a:t>
            </a:r>
          </a:p>
        </p:txBody>
      </p:sp>
      <p:sp>
        <p:nvSpPr>
          <p:cNvPr id="6" name="TextBox 5">
            <a:extLst>
              <a:ext uri="{FF2B5EF4-FFF2-40B4-BE49-F238E27FC236}">
                <a16:creationId xmlns:a16="http://schemas.microsoft.com/office/drawing/2014/main" id="{4E24DBA6-19D2-4653-8345-52ABBB7CD2EC}"/>
              </a:ext>
            </a:extLst>
          </p:cNvPr>
          <p:cNvSpPr txBox="1"/>
          <p:nvPr/>
        </p:nvSpPr>
        <p:spPr>
          <a:xfrm>
            <a:off x="537314" y="1453968"/>
            <a:ext cx="6439461" cy="504753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marL="285750" indent="-285750">
              <a:buFont typeface="Wingdings" panose="05000000000000000000" pitchFamily="2" charset="2"/>
              <a:buChar char="§"/>
            </a:pPr>
            <a:r>
              <a:rPr lang="en-US" sz="1400" dirty="0"/>
              <a:t>Acute Achilles Tendon Rupture</a:t>
            </a:r>
          </a:p>
          <a:p>
            <a:pPr marL="285750" indent="-285750">
              <a:buFont typeface="Wingdings" panose="05000000000000000000" pitchFamily="2" charset="2"/>
              <a:buChar char="§"/>
            </a:pPr>
            <a:r>
              <a:rPr lang="en-US" sz="1400" dirty="0"/>
              <a:t>Anterior Cruciate Ligament Injuries</a:t>
            </a:r>
          </a:p>
          <a:p>
            <a:pPr marL="285750" indent="-285750">
              <a:buFont typeface="Wingdings" panose="05000000000000000000" pitchFamily="2" charset="2"/>
              <a:buChar char="§"/>
            </a:pPr>
            <a:r>
              <a:rPr lang="en-US" sz="1400" dirty="0"/>
              <a:t>Carpal Tunnel Syndrome</a:t>
            </a:r>
          </a:p>
          <a:p>
            <a:pPr marL="285750" indent="-285750">
              <a:buFont typeface="Wingdings" panose="05000000000000000000" pitchFamily="2" charset="2"/>
              <a:buChar char="§"/>
            </a:pPr>
            <a:r>
              <a:rPr lang="en-US" sz="1400" dirty="0"/>
              <a:t>Distal Radius Fractures</a:t>
            </a:r>
          </a:p>
          <a:p>
            <a:pPr marL="285750" indent="-285750">
              <a:buFont typeface="Wingdings" panose="05000000000000000000" pitchFamily="2" charset="2"/>
              <a:buChar char="§"/>
            </a:pPr>
            <a:r>
              <a:rPr lang="en-US" sz="1400" dirty="0"/>
              <a:t>Glenohumeral Joint Osteoarthritis</a:t>
            </a:r>
          </a:p>
          <a:p>
            <a:pPr marL="285750" indent="-285750">
              <a:buFont typeface="Wingdings" panose="05000000000000000000" pitchFamily="2" charset="2"/>
              <a:buChar char="§"/>
            </a:pPr>
            <a:r>
              <a:rPr lang="en-US" sz="1400" dirty="0"/>
              <a:t>Hip Fractures in the Elderly</a:t>
            </a:r>
          </a:p>
          <a:p>
            <a:pPr marL="285750" indent="-285750">
              <a:buFont typeface="Wingdings" panose="05000000000000000000" pitchFamily="2" charset="2"/>
              <a:buChar char="§"/>
            </a:pPr>
            <a:r>
              <a:rPr lang="en-US" sz="1400" dirty="0"/>
              <a:t>Osteoarthritis of the Hip</a:t>
            </a:r>
          </a:p>
          <a:p>
            <a:pPr marL="285750" indent="-285750">
              <a:buFont typeface="Wingdings" panose="05000000000000000000" pitchFamily="2" charset="2"/>
              <a:buChar char="§"/>
            </a:pPr>
            <a:r>
              <a:rPr lang="en-US" sz="1400" dirty="0"/>
              <a:t>Osteoarthritis of the Knee (Arthroplasty)</a:t>
            </a:r>
          </a:p>
          <a:p>
            <a:pPr marL="285750" indent="-285750">
              <a:buFont typeface="Wingdings" panose="05000000000000000000" pitchFamily="2" charset="2"/>
              <a:buChar char="§"/>
            </a:pPr>
            <a:r>
              <a:rPr lang="en-US" sz="1400" dirty="0"/>
              <a:t>Osteoarthritis of the Knee (Non-Arthroplasty)</a:t>
            </a:r>
          </a:p>
          <a:p>
            <a:pPr marL="285750" indent="-285750">
              <a:buFont typeface="Wingdings" panose="05000000000000000000" pitchFamily="2" charset="2"/>
              <a:buChar char="§"/>
            </a:pPr>
            <a:r>
              <a:rPr lang="en-US" sz="1400" dirty="0"/>
              <a:t>Osteochondritis Dissecans</a:t>
            </a:r>
          </a:p>
          <a:p>
            <a:pPr marL="285750" indent="-285750">
              <a:buFont typeface="Wingdings" panose="05000000000000000000" pitchFamily="2" charset="2"/>
              <a:buChar char="§"/>
            </a:pPr>
            <a:r>
              <a:rPr lang="en-US" sz="1400" dirty="0"/>
              <a:t>Pediatric Developmental Dysplasia of the Hip in infants up to Six Months</a:t>
            </a:r>
          </a:p>
          <a:p>
            <a:pPr marL="285750" indent="-285750">
              <a:buFont typeface="Wingdings" panose="05000000000000000000" pitchFamily="2" charset="2"/>
              <a:buChar char="§"/>
            </a:pPr>
            <a:r>
              <a:rPr lang="en-US" sz="1400" dirty="0"/>
              <a:t>Pediatric Diaphyseal Femur Fractures</a:t>
            </a:r>
          </a:p>
          <a:p>
            <a:pPr marL="285750" indent="-285750">
              <a:buFont typeface="Wingdings" panose="05000000000000000000" pitchFamily="2" charset="2"/>
              <a:buChar char="§"/>
            </a:pPr>
            <a:r>
              <a:rPr lang="en-US" sz="1400" dirty="0"/>
              <a:t>Pediatric Supracondylar </a:t>
            </a:r>
            <a:r>
              <a:rPr lang="en-US" sz="1400" dirty="0" err="1"/>
              <a:t>Humerus</a:t>
            </a:r>
            <a:r>
              <a:rPr lang="en-US" sz="1400" dirty="0"/>
              <a:t> Fractures</a:t>
            </a:r>
          </a:p>
          <a:p>
            <a:pPr marL="285750" indent="-285750">
              <a:buFont typeface="Wingdings" panose="05000000000000000000" pitchFamily="2" charset="2"/>
              <a:buChar char="§"/>
            </a:pPr>
            <a:r>
              <a:rPr lang="en-US" sz="1400" dirty="0"/>
              <a:t>Periprosthetic Joint Infections of the Hip and Knee</a:t>
            </a:r>
          </a:p>
          <a:p>
            <a:pPr marL="285750" indent="-285750">
              <a:buFont typeface="Wingdings" panose="05000000000000000000" pitchFamily="2" charset="2"/>
              <a:buChar char="§"/>
            </a:pPr>
            <a:r>
              <a:rPr lang="en-US" sz="1400" dirty="0"/>
              <a:t>Prevention of Orthopaedic Implant Infections in Patients Undergoing Dental Procedures</a:t>
            </a:r>
          </a:p>
          <a:p>
            <a:pPr marL="285750" indent="-285750">
              <a:buFont typeface="Wingdings" panose="05000000000000000000" pitchFamily="2" charset="2"/>
              <a:buChar char="§"/>
            </a:pPr>
            <a:r>
              <a:rPr lang="en-US" sz="1400" dirty="0"/>
              <a:t>Rotator Cuff Problems</a:t>
            </a:r>
          </a:p>
          <a:p>
            <a:pPr marL="285750" indent="-285750">
              <a:buFont typeface="Wingdings" panose="05000000000000000000" pitchFamily="2" charset="2"/>
              <a:buChar char="§"/>
            </a:pPr>
            <a:r>
              <a:rPr lang="en-US" sz="1400" dirty="0"/>
              <a:t>Surgical Site Infections</a:t>
            </a:r>
          </a:p>
          <a:p>
            <a:pPr marL="285750" indent="-285750">
              <a:buFont typeface="Wingdings" panose="05000000000000000000" pitchFamily="2" charset="2"/>
              <a:buChar char="§"/>
            </a:pPr>
            <a:r>
              <a:rPr lang="en-US" sz="1400" dirty="0"/>
              <a:t>VTE Disease in Patients Undergoing Elective Hip &amp; Knee Arthroplasty </a:t>
            </a:r>
            <a:endParaRPr lang="en-US" sz="1400" i="1" dirty="0"/>
          </a:p>
          <a:p>
            <a:pPr marL="285750" indent="-285750">
              <a:buFont typeface="Wingdings" panose="05000000000000000000" pitchFamily="2" charset="2"/>
              <a:buChar char="§"/>
            </a:pPr>
            <a:r>
              <a:rPr lang="en-US" sz="1400" dirty="0"/>
              <a:t>Tranexamic Acid in Total Joint Arthroplasty (Endorsement)</a:t>
            </a:r>
          </a:p>
          <a:p>
            <a:pPr marL="285750" indent="-285750">
              <a:buFont typeface="Wingdings" panose="05000000000000000000" pitchFamily="2" charset="2"/>
              <a:buChar char="§"/>
            </a:pPr>
            <a:r>
              <a:rPr lang="en-US" sz="1400" dirty="0"/>
              <a:t>Use of Imaging Prior to Referral to a Musculoskeletal Oncologist (Endorsement)</a:t>
            </a:r>
          </a:p>
          <a:p>
            <a:pPr marL="285750" indent="-285750">
              <a:buFont typeface="Wingdings" panose="05000000000000000000" pitchFamily="2" charset="2"/>
              <a:buChar char="§"/>
            </a:pPr>
            <a:endParaRPr lang="en-US" sz="1400" i="1" dirty="0"/>
          </a:p>
          <a:p>
            <a:r>
              <a:rPr lang="en-US" sz="1400" i="1" dirty="0"/>
              <a:t> </a:t>
            </a:r>
          </a:p>
        </p:txBody>
      </p:sp>
      <p:grpSp>
        <p:nvGrpSpPr>
          <p:cNvPr id="7" name="Group 2">
            <a:extLst>
              <a:ext uri="{FF2B5EF4-FFF2-40B4-BE49-F238E27FC236}">
                <a16:creationId xmlns:a16="http://schemas.microsoft.com/office/drawing/2014/main" id="{41E5350A-2AF7-41B4-B036-7F8E5DEAE413}"/>
              </a:ext>
            </a:extLst>
          </p:cNvPr>
          <p:cNvGrpSpPr>
            <a:grpSpLocks/>
          </p:cNvGrpSpPr>
          <p:nvPr/>
        </p:nvGrpSpPr>
        <p:grpSpPr bwMode="auto">
          <a:xfrm>
            <a:off x="6649572" y="1211276"/>
            <a:ext cx="5103434" cy="3936921"/>
            <a:chOff x="108098109" y="112525655"/>
            <a:chExt cx="2971803" cy="2487879"/>
          </a:xfrm>
        </p:grpSpPr>
        <p:pic>
          <p:nvPicPr>
            <p:cNvPr id="1027" name="Picture 3" descr="th?u=http%3a%2f%2fwww">
              <a:extLst>
                <a:ext uri="{FF2B5EF4-FFF2-40B4-BE49-F238E27FC236}">
                  <a16:creationId xmlns:a16="http://schemas.microsoft.com/office/drawing/2014/main" id="{5A7A8C29-F31D-41E4-A27C-C057CC8F8034}"/>
                </a:ext>
              </a:extLst>
            </p:cNvPr>
            <p:cNvPicPr>
              <a:picLocks noChangeAspect="1" noChangeArrowheads="1"/>
            </p:cNvPicPr>
            <p:nvPr/>
          </p:nvPicPr>
          <p:blipFill>
            <a:blip r:embed="rId3">
              <a:clrChange>
                <a:clrFrom>
                  <a:srgbClr val="FFFFFF"/>
                </a:clrFrom>
                <a:clrTo>
                  <a:srgbClr val="FFFFFF">
                    <a:alpha val="0"/>
                  </a:srgbClr>
                </a:clrTo>
              </a:clrChange>
              <a:lum bright="-20000" contrast="40000"/>
              <a:extLst>
                <a:ext uri="{28A0092B-C50C-407E-A947-70E740481C1C}">
                  <a14:useLocalDpi xmlns:a14="http://schemas.microsoft.com/office/drawing/2010/main" val="0"/>
                </a:ext>
              </a:extLst>
            </a:blip>
            <a:srcRect l="14310" t="5240" r="14310"/>
            <a:stretch>
              <a:fillRect/>
            </a:stretch>
          </p:blipFill>
          <p:spPr bwMode="auto">
            <a:xfrm>
              <a:off x="108098109" y="112525655"/>
              <a:ext cx="2971803" cy="24878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Capture 5">
              <a:extLst>
                <a:ext uri="{FF2B5EF4-FFF2-40B4-BE49-F238E27FC236}">
                  <a16:creationId xmlns:a16="http://schemas.microsoft.com/office/drawing/2014/main" id="{25C79959-34C8-4ACA-A930-A67722DEF41C}"/>
                </a:ext>
              </a:extLst>
            </p:cNvPr>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l="-690" t="4265" r="28137" b="4822"/>
            <a:stretch>
              <a:fillRect/>
            </a:stretch>
          </p:blipFill>
          <p:spPr bwMode="auto">
            <a:xfrm>
              <a:off x="108308885" y="112691447"/>
              <a:ext cx="2479283" cy="14305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 name="TextBox 1">
            <a:extLst>
              <a:ext uri="{FF2B5EF4-FFF2-40B4-BE49-F238E27FC236}">
                <a16:creationId xmlns:a16="http://schemas.microsoft.com/office/drawing/2014/main" id="{4B8B78DC-5D15-446C-AB35-FF258F3BC762}"/>
              </a:ext>
            </a:extLst>
          </p:cNvPr>
          <p:cNvSpPr txBox="1"/>
          <p:nvPr/>
        </p:nvSpPr>
        <p:spPr>
          <a:xfrm>
            <a:off x="7319689" y="5238319"/>
            <a:ext cx="3919395" cy="646331"/>
          </a:xfrm>
          <a:prstGeom prst="rect">
            <a:avLst/>
          </a:prstGeom>
          <a:noFill/>
        </p:spPr>
        <p:txBody>
          <a:bodyPr wrap="square" rtlCol="0">
            <a:spAutoFit/>
          </a:bodyPr>
          <a:lstStyle/>
          <a:p>
            <a:pPr algn="ctr"/>
            <a:r>
              <a:rPr lang="en-US" b="1" i="1" dirty="0">
                <a:solidFill>
                  <a:schemeClr val="accent6"/>
                </a:solidFill>
              </a:rPr>
              <a:t>For additional information, please visit </a:t>
            </a:r>
            <a:r>
              <a:rPr lang="en-US" b="1" i="1" dirty="0">
                <a:hlinkClick r:id="rId5"/>
              </a:rPr>
              <a:t>http://www.orthoguidelines.org/</a:t>
            </a:r>
            <a:r>
              <a:rPr lang="en-US" b="1" i="1" dirty="0"/>
              <a:t> </a:t>
            </a:r>
          </a:p>
        </p:txBody>
      </p:sp>
      <p:sp>
        <p:nvSpPr>
          <p:cNvPr id="3" name="TextBox 2">
            <a:extLst>
              <a:ext uri="{FF2B5EF4-FFF2-40B4-BE49-F238E27FC236}">
                <a16:creationId xmlns:a16="http://schemas.microsoft.com/office/drawing/2014/main" id="{D4BDBF76-60C0-4EA8-8E5A-9083EE3C710A}"/>
              </a:ext>
            </a:extLst>
          </p:cNvPr>
          <p:cNvSpPr txBox="1"/>
          <p:nvPr/>
        </p:nvSpPr>
        <p:spPr>
          <a:xfrm>
            <a:off x="517624" y="694253"/>
            <a:ext cx="6580482"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latin typeface="+mj-lt"/>
              </a:rPr>
              <a:t>Published Clinical Practice Guidelines</a:t>
            </a:r>
          </a:p>
        </p:txBody>
      </p:sp>
    </p:spTree>
    <p:extLst>
      <p:ext uri="{BB962C8B-B14F-4D97-AF65-F5344CB8AC3E}">
        <p14:creationId xmlns:p14="http://schemas.microsoft.com/office/powerpoint/2010/main" val="3187260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995E9B8-AFD6-4C74-BFB4-7F6676D14538}"/>
              </a:ext>
            </a:extLst>
          </p:cNvPr>
          <p:cNvSpPr>
            <a:spLocks noGrp="1"/>
          </p:cNvSpPr>
          <p:nvPr>
            <p:ph type="ftr" sz="quarter" idx="11"/>
          </p:nvPr>
        </p:nvSpPr>
        <p:spPr>
          <a:xfrm>
            <a:off x="7836666" y="6295173"/>
            <a:ext cx="4114800" cy="365125"/>
          </a:xfrm>
        </p:spPr>
        <p:txBody>
          <a:bodyPr/>
          <a:lstStyle/>
          <a:p>
            <a:r>
              <a:rPr lang="en-US" dirty="0"/>
              <a:t>© 2019 American Academy of </a:t>
            </a:r>
            <a:r>
              <a:rPr lang="en-US" dirty="0" err="1"/>
              <a:t>Orthopaedic</a:t>
            </a:r>
            <a:r>
              <a:rPr lang="en-US" dirty="0"/>
              <a:t> Surgeons </a:t>
            </a:r>
          </a:p>
        </p:txBody>
      </p:sp>
      <p:sp>
        <p:nvSpPr>
          <p:cNvPr id="20" name="Title 1">
            <a:extLst>
              <a:ext uri="{FF2B5EF4-FFF2-40B4-BE49-F238E27FC236}">
                <a16:creationId xmlns:a16="http://schemas.microsoft.com/office/drawing/2014/main" id="{3778DDB1-307F-4F39-8EAF-500EB1B5996A}"/>
              </a:ext>
            </a:extLst>
          </p:cNvPr>
          <p:cNvSpPr txBox="1">
            <a:spLocks/>
          </p:cNvSpPr>
          <p:nvPr/>
        </p:nvSpPr>
        <p:spPr>
          <a:xfrm>
            <a:off x="514350" y="743990"/>
            <a:ext cx="11125200"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Clinical Practice Guideline</a:t>
            </a:r>
          </a:p>
          <a:p>
            <a:r>
              <a:rPr lang="en-US" b="0" dirty="0">
                <a:effectLst>
                  <a:outerShdw blurRad="38100" dist="38100" dir="2700000" algn="tl">
                    <a:srgbClr val="000000">
                      <a:alpha val="43137"/>
                    </a:srgbClr>
                  </a:outerShdw>
                </a:effectLst>
              </a:rPr>
              <a:t>Process Flowchart  </a:t>
            </a:r>
          </a:p>
        </p:txBody>
      </p:sp>
      <p:grpSp>
        <p:nvGrpSpPr>
          <p:cNvPr id="2" name="Group 1">
            <a:extLst>
              <a:ext uri="{FF2B5EF4-FFF2-40B4-BE49-F238E27FC236}">
                <a16:creationId xmlns:a16="http://schemas.microsoft.com/office/drawing/2014/main" id="{F76D5791-BA31-492C-A11E-D4E3A0558D75}"/>
              </a:ext>
            </a:extLst>
          </p:cNvPr>
          <p:cNvGrpSpPr/>
          <p:nvPr/>
        </p:nvGrpSpPr>
        <p:grpSpPr>
          <a:xfrm>
            <a:off x="809679" y="1141349"/>
            <a:ext cx="10584136" cy="4808701"/>
            <a:chOff x="809679" y="1632965"/>
            <a:chExt cx="10584136" cy="4808701"/>
          </a:xfrm>
        </p:grpSpPr>
        <p:sp>
          <p:nvSpPr>
            <p:cNvPr id="5" name="Rectangle: Rounded Corners 4">
              <a:extLst>
                <a:ext uri="{FF2B5EF4-FFF2-40B4-BE49-F238E27FC236}">
                  <a16:creationId xmlns:a16="http://schemas.microsoft.com/office/drawing/2014/main" id="{C26E2C7E-003F-4FC0-9B00-ED1513DB6B4D}"/>
                </a:ext>
              </a:extLst>
            </p:cNvPr>
            <p:cNvSpPr/>
            <p:nvPr/>
          </p:nvSpPr>
          <p:spPr>
            <a:xfrm>
              <a:off x="826312" y="2485200"/>
              <a:ext cx="1945398" cy="495951"/>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36576" rIns="36576" bIns="36576" numCol="1" spcCol="0" rtlCol="0" fromWordArt="0" anchor="ctr" anchorCtr="0" forceAA="0" compatLnSpc="1">
              <a:prstTxWarp prst="textNoShape">
                <a:avLst/>
              </a:prstTxWarp>
              <a:noAutofit/>
            </a:bodyPr>
            <a:lstStyle/>
            <a:p>
              <a:pPr algn="ctr"/>
              <a:r>
                <a:rPr lang="en-US" sz="1400" dirty="0">
                  <a:ln w="0"/>
                  <a:solidFill>
                    <a:schemeClr val="tx1"/>
                  </a:solidFill>
                </a:rPr>
                <a:t>1. </a:t>
              </a:r>
              <a:r>
                <a:rPr lang="en-US" sz="1400" b="1" dirty="0">
                  <a:ln w="0"/>
                  <a:solidFill>
                    <a:schemeClr val="tx1"/>
                  </a:solidFill>
                </a:rPr>
                <a:t>Select CPG Topic</a:t>
              </a:r>
            </a:p>
          </p:txBody>
        </p:sp>
        <p:sp>
          <p:nvSpPr>
            <p:cNvPr id="19" name="Rectangle: Rounded Corners 18">
              <a:extLst>
                <a:ext uri="{FF2B5EF4-FFF2-40B4-BE49-F238E27FC236}">
                  <a16:creationId xmlns:a16="http://schemas.microsoft.com/office/drawing/2014/main" id="{79B4218F-82CC-422B-B095-472A7F185D84}"/>
                </a:ext>
              </a:extLst>
            </p:cNvPr>
            <p:cNvSpPr/>
            <p:nvPr/>
          </p:nvSpPr>
          <p:spPr>
            <a:xfrm>
              <a:off x="826553" y="3399013"/>
              <a:ext cx="1945398" cy="675722"/>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36576" rIns="36576" bIns="36576" numCol="1" spcCol="0" rtlCol="0" fromWordArt="0" anchor="ctr" anchorCtr="0" forceAA="0" compatLnSpc="1">
              <a:prstTxWarp prst="textNoShape">
                <a:avLst/>
              </a:prstTxWarp>
              <a:noAutofit/>
            </a:bodyPr>
            <a:lstStyle/>
            <a:p>
              <a:pPr algn="ctr"/>
              <a:r>
                <a:rPr lang="en-US" sz="1400" dirty="0">
                  <a:ln w="0"/>
                  <a:solidFill>
                    <a:schemeClr val="tx1"/>
                  </a:solidFill>
                </a:rPr>
                <a:t>2. </a:t>
              </a:r>
              <a:r>
                <a:rPr lang="en-US" sz="1400" b="1" dirty="0">
                  <a:ln w="0"/>
                  <a:solidFill>
                    <a:schemeClr val="tx1"/>
                  </a:solidFill>
                </a:rPr>
                <a:t>Assemble Work Group Members (WG)</a:t>
              </a:r>
            </a:p>
          </p:txBody>
        </p:sp>
        <p:sp>
          <p:nvSpPr>
            <p:cNvPr id="24" name="Rectangle: Rounded Corners 23">
              <a:extLst>
                <a:ext uri="{FF2B5EF4-FFF2-40B4-BE49-F238E27FC236}">
                  <a16:creationId xmlns:a16="http://schemas.microsoft.com/office/drawing/2014/main" id="{1DECF742-A4DB-42F3-9394-3844E3D24C5D}"/>
                </a:ext>
              </a:extLst>
            </p:cNvPr>
            <p:cNvSpPr/>
            <p:nvPr/>
          </p:nvSpPr>
          <p:spPr>
            <a:xfrm>
              <a:off x="809679" y="4488246"/>
              <a:ext cx="1962031" cy="1124093"/>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36576" bIns="36576" rtlCol="0" anchor="ctr"/>
            <a:lstStyle/>
            <a:p>
              <a:pPr algn="ctr"/>
              <a:r>
                <a:rPr lang="en-US" sz="1400" dirty="0"/>
                <a:t>3. </a:t>
              </a:r>
              <a:r>
                <a:rPr lang="en-US" sz="1400" b="1" dirty="0"/>
                <a:t>WG formulates PICO questions</a:t>
              </a:r>
              <a:r>
                <a:rPr lang="en-US" sz="1400" dirty="0"/>
                <a:t>, set inclusion criteria at Introductory Meeting</a:t>
              </a:r>
              <a:endParaRPr lang="en-US" sz="1200" dirty="0"/>
            </a:p>
          </p:txBody>
        </p:sp>
        <p:sp>
          <p:nvSpPr>
            <p:cNvPr id="26" name="Rectangle: Rounded Corners 25">
              <a:extLst>
                <a:ext uri="{FF2B5EF4-FFF2-40B4-BE49-F238E27FC236}">
                  <a16:creationId xmlns:a16="http://schemas.microsoft.com/office/drawing/2014/main" id="{17E78F06-EB90-427B-AE87-CE507FB96CB0}"/>
                </a:ext>
              </a:extLst>
            </p:cNvPr>
            <p:cNvSpPr/>
            <p:nvPr/>
          </p:nvSpPr>
          <p:spPr>
            <a:xfrm>
              <a:off x="3240149" y="2610102"/>
              <a:ext cx="2389898" cy="2813489"/>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36576" bIns="36576" rtlCol="0" anchor="ctr"/>
            <a:lstStyle/>
            <a:p>
              <a:pPr algn="ctr"/>
              <a:r>
                <a:rPr lang="en-US" sz="1400" dirty="0"/>
                <a:t>4. </a:t>
              </a:r>
              <a:r>
                <a:rPr lang="en-US" sz="1400" b="1" u="sng" dirty="0"/>
                <a:t>Literature Review and Appraisal</a:t>
              </a:r>
              <a:endParaRPr lang="en-US" sz="1400" dirty="0"/>
            </a:p>
            <a:p>
              <a:pPr algn="ctr"/>
              <a:r>
                <a:rPr lang="en-US" sz="1400" dirty="0"/>
                <a:t> AAOS staff methodologists, in conjunction with work group (WG) members, review and appraise literature.</a:t>
              </a:r>
            </a:p>
          </p:txBody>
        </p:sp>
        <p:sp>
          <p:nvSpPr>
            <p:cNvPr id="29" name="Rectangle: Rounded Corners 28">
              <a:extLst>
                <a:ext uri="{FF2B5EF4-FFF2-40B4-BE49-F238E27FC236}">
                  <a16:creationId xmlns:a16="http://schemas.microsoft.com/office/drawing/2014/main" id="{800ADF50-7276-4F1A-B6FC-924CC8732342}"/>
                </a:ext>
              </a:extLst>
            </p:cNvPr>
            <p:cNvSpPr/>
            <p:nvPr/>
          </p:nvSpPr>
          <p:spPr>
            <a:xfrm>
              <a:off x="6199742" y="5473818"/>
              <a:ext cx="2306726" cy="967848"/>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36576" bIns="36576" rtlCol="0" anchor="ctr"/>
            <a:lstStyle/>
            <a:p>
              <a:pPr lvl="0" algn="ctr"/>
              <a:r>
                <a:rPr lang="en-US" sz="1400" dirty="0"/>
                <a:t>6. </a:t>
              </a:r>
              <a:r>
                <a:rPr lang="en-US" sz="1400" b="1" dirty="0"/>
                <a:t>Review Periods</a:t>
              </a:r>
            </a:p>
            <a:p>
              <a:pPr lvl="0" algn="ctr"/>
              <a:r>
                <a:rPr lang="en-US" sz="1400" dirty="0"/>
                <a:t>Peer Review and Public Comment review periods. </a:t>
              </a:r>
            </a:p>
          </p:txBody>
        </p:sp>
        <p:sp>
          <p:nvSpPr>
            <p:cNvPr id="32" name="Rectangle: Rounded Corners 31">
              <a:extLst>
                <a:ext uri="{FF2B5EF4-FFF2-40B4-BE49-F238E27FC236}">
                  <a16:creationId xmlns:a16="http://schemas.microsoft.com/office/drawing/2014/main" id="{2E8CDFE7-2729-467F-871E-644E6EA1F76D}"/>
                </a:ext>
              </a:extLst>
            </p:cNvPr>
            <p:cNvSpPr/>
            <p:nvPr/>
          </p:nvSpPr>
          <p:spPr>
            <a:xfrm>
              <a:off x="6099649" y="1632965"/>
              <a:ext cx="2389898" cy="3396235"/>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36576" bIns="36576" rtlCol="0" anchor="ctr"/>
            <a:lstStyle/>
            <a:p>
              <a:pPr algn="ctr">
                <a:spcAft>
                  <a:spcPts val="200"/>
                </a:spcAft>
              </a:pPr>
              <a:r>
                <a:rPr lang="en-US" sz="1400" dirty="0">
                  <a:solidFill>
                    <a:schemeClr val="bg2">
                      <a:lumMod val="25000"/>
                    </a:schemeClr>
                  </a:solidFill>
                </a:rPr>
                <a:t>5. </a:t>
              </a:r>
              <a:r>
                <a:rPr lang="en-US" sz="1400" b="1" dirty="0">
                  <a:solidFill>
                    <a:schemeClr val="bg2">
                      <a:lumMod val="25000"/>
                    </a:schemeClr>
                  </a:solidFill>
                </a:rPr>
                <a:t>Final Meeting</a:t>
              </a:r>
            </a:p>
            <a:p>
              <a:pPr algn="ctr">
                <a:spcAft>
                  <a:spcPts val="200"/>
                </a:spcAft>
              </a:pPr>
              <a:r>
                <a:rPr lang="en-US" sz="1400" dirty="0">
                  <a:solidFill>
                    <a:schemeClr val="bg2">
                      <a:lumMod val="25000"/>
                    </a:schemeClr>
                  </a:solidFill>
                </a:rPr>
                <a:t>WG meets in-person to: </a:t>
              </a:r>
            </a:p>
            <a:p>
              <a:pPr marL="285750" indent="-285750">
                <a:spcAft>
                  <a:spcPts val="200"/>
                </a:spcAft>
                <a:buFont typeface="Arial" panose="020B0604020202020204" pitchFamily="34" charset="0"/>
                <a:buChar char="•"/>
              </a:pPr>
              <a:r>
                <a:rPr lang="en-US" sz="1400" dirty="0"/>
                <a:t>Review quality appraisals and evidence tables</a:t>
              </a:r>
            </a:p>
            <a:p>
              <a:pPr marL="285750" indent="-285750">
                <a:buFont typeface="Arial" panose="020B0604020202020204" pitchFamily="34" charset="0"/>
                <a:buChar char="•"/>
              </a:pPr>
              <a:r>
                <a:rPr lang="en-US" sz="1400" dirty="0"/>
                <a:t>Assign grade/rating for each recommendation based on evidence</a:t>
              </a:r>
              <a:endParaRPr lang="en-US" sz="1400" dirty="0">
                <a:solidFill>
                  <a:schemeClr val="bg2">
                    <a:lumMod val="25000"/>
                  </a:schemeClr>
                </a:solidFill>
              </a:endParaRPr>
            </a:p>
            <a:p>
              <a:pPr marL="285750" indent="-285750">
                <a:spcAft>
                  <a:spcPts val="200"/>
                </a:spcAft>
                <a:buFont typeface="Arial" panose="020B0604020202020204" pitchFamily="34" charset="0"/>
                <a:buChar char="•"/>
              </a:pPr>
              <a:r>
                <a:rPr lang="en-US" sz="1400" dirty="0">
                  <a:solidFill>
                    <a:schemeClr val="bg2">
                      <a:lumMod val="25000"/>
                    </a:schemeClr>
                  </a:solidFill>
                </a:rPr>
                <a:t>D</a:t>
              </a:r>
              <a:r>
                <a:rPr lang="en-US" sz="1400" dirty="0"/>
                <a:t>evelop final recommendations </a:t>
              </a:r>
            </a:p>
            <a:p>
              <a:pPr marL="285750" indent="-285750">
                <a:spcAft>
                  <a:spcPts val="200"/>
                </a:spcAft>
                <a:buFont typeface="Arial" panose="020B0604020202020204" pitchFamily="34" charset="0"/>
                <a:buChar char="•"/>
              </a:pPr>
              <a:r>
                <a:rPr lang="en-US" sz="1400" dirty="0"/>
                <a:t>Construct risk/harms statements </a:t>
              </a:r>
            </a:p>
            <a:p>
              <a:pPr marL="285750" indent="-285750">
                <a:spcAft>
                  <a:spcPts val="200"/>
                </a:spcAft>
                <a:buFont typeface="Arial" panose="020B0604020202020204" pitchFamily="34" charset="0"/>
                <a:buChar char="•"/>
              </a:pPr>
              <a:r>
                <a:rPr lang="en-US" sz="1400" dirty="0"/>
                <a:t>Define future research needs</a:t>
              </a:r>
            </a:p>
          </p:txBody>
        </p:sp>
        <p:sp>
          <p:nvSpPr>
            <p:cNvPr id="36" name="Rectangle: Rounded Corners 35">
              <a:extLst>
                <a:ext uri="{FF2B5EF4-FFF2-40B4-BE49-F238E27FC236}">
                  <a16:creationId xmlns:a16="http://schemas.microsoft.com/office/drawing/2014/main" id="{8BD71839-CFF3-49C4-A175-D1E776DBDA91}"/>
                </a:ext>
              </a:extLst>
            </p:cNvPr>
            <p:cNvSpPr/>
            <p:nvPr/>
          </p:nvSpPr>
          <p:spPr>
            <a:xfrm>
              <a:off x="9003917" y="3190979"/>
              <a:ext cx="2389898" cy="616149"/>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36576" bIns="36576" rtlCol="0" anchor="ctr"/>
            <a:lstStyle/>
            <a:p>
              <a:pPr algn="ctr"/>
              <a:r>
                <a:rPr lang="en-US" sz="1400" dirty="0">
                  <a:solidFill>
                    <a:schemeClr val="bg2">
                      <a:lumMod val="25000"/>
                    </a:schemeClr>
                  </a:solidFill>
                </a:rPr>
                <a:t>7. </a:t>
              </a:r>
              <a:r>
                <a:rPr lang="en-US" sz="1400" b="1" dirty="0">
                  <a:solidFill>
                    <a:schemeClr val="bg2">
                      <a:lumMod val="25000"/>
                    </a:schemeClr>
                  </a:solidFill>
                </a:rPr>
                <a:t>Approval Process</a:t>
              </a:r>
              <a:endParaRPr lang="en-US" sz="1400" dirty="0">
                <a:solidFill>
                  <a:schemeClr val="bg2">
                    <a:lumMod val="25000"/>
                  </a:schemeClr>
                </a:solidFill>
              </a:endParaRPr>
            </a:p>
          </p:txBody>
        </p:sp>
        <p:sp>
          <p:nvSpPr>
            <p:cNvPr id="38" name="Rectangle: Rounded Corners 37">
              <a:extLst>
                <a:ext uri="{FF2B5EF4-FFF2-40B4-BE49-F238E27FC236}">
                  <a16:creationId xmlns:a16="http://schemas.microsoft.com/office/drawing/2014/main" id="{3FFE97A0-5950-4DFA-83D1-386776F0DB02}"/>
                </a:ext>
              </a:extLst>
            </p:cNvPr>
            <p:cNvSpPr/>
            <p:nvPr/>
          </p:nvSpPr>
          <p:spPr>
            <a:xfrm>
              <a:off x="9045503" y="4265228"/>
              <a:ext cx="2306726" cy="692554"/>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36576" bIns="36576" rtlCol="0" anchor="ctr"/>
            <a:lstStyle/>
            <a:p>
              <a:pPr algn="ctr"/>
              <a:r>
                <a:rPr lang="en-US" sz="1400" dirty="0"/>
                <a:t>8. Communication, Dissemination, and Implementation </a:t>
              </a:r>
            </a:p>
          </p:txBody>
        </p:sp>
        <p:sp>
          <p:nvSpPr>
            <p:cNvPr id="9" name="Arrow: Down 8">
              <a:extLst>
                <a:ext uri="{FF2B5EF4-FFF2-40B4-BE49-F238E27FC236}">
                  <a16:creationId xmlns:a16="http://schemas.microsoft.com/office/drawing/2014/main" id="{48095A44-E598-4414-A100-9CD2DEE51ABE}"/>
                </a:ext>
              </a:extLst>
            </p:cNvPr>
            <p:cNvSpPr/>
            <p:nvPr/>
          </p:nvSpPr>
          <p:spPr>
            <a:xfrm>
              <a:off x="1762126" y="3038579"/>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1" name="Arrow: Down 20">
              <a:extLst>
                <a:ext uri="{FF2B5EF4-FFF2-40B4-BE49-F238E27FC236}">
                  <a16:creationId xmlns:a16="http://schemas.microsoft.com/office/drawing/2014/main" id="{5AFEB142-A7A4-4102-AD53-BE7ABD7A781F}"/>
                </a:ext>
              </a:extLst>
            </p:cNvPr>
            <p:cNvSpPr/>
            <p:nvPr/>
          </p:nvSpPr>
          <p:spPr>
            <a:xfrm>
              <a:off x="1743076" y="4133954"/>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2" name="Arrow: Down 21">
              <a:extLst>
                <a:ext uri="{FF2B5EF4-FFF2-40B4-BE49-F238E27FC236}">
                  <a16:creationId xmlns:a16="http://schemas.microsoft.com/office/drawing/2014/main" id="{44E26C1C-79F1-4A93-A0B3-070CD362DF25}"/>
                </a:ext>
              </a:extLst>
            </p:cNvPr>
            <p:cNvSpPr/>
            <p:nvPr/>
          </p:nvSpPr>
          <p:spPr>
            <a:xfrm rot="16200000">
              <a:off x="2981326" y="4876904"/>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3" name="Arrow: Down 22">
              <a:extLst>
                <a:ext uri="{FF2B5EF4-FFF2-40B4-BE49-F238E27FC236}">
                  <a16:creationId xmlns:a16="http://schemas.microsoft.com/office/drawing/2014/main" id="{7132E79A-9664-4783-9078-E2EFA52161F6}"/>
                </a:ext>
              </a:extLst>
            </p:cNvPr>
            <p:cNvSpPr/>
            <p:nvPr/>
          </p:nvSpPr>
          <p:spPr>
            <a:xfrm rot="16200000">
              <a:off x="5857876" y="3057629"/>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5" name="Arrow: Down 24">
              <a:extLst>
                <a:ext uri="{FF2B5EF4-FFF2-40B4-BE49-F238E27FC236}">
                  <a16:creationId xmlns:a16="http://schemas.microsoft.com/office/drawing/2014/main" id="{44D6EC09-6C5C-4A64-802D-4E3B71D3C93F}"/>
                </a:ext>
              </a:extLst>
            </p:cNvPr>
            <p:cNvSpPr/>
            <p:nvPr/>
          </p:nvSpPr>
          <p:spPr>
            <a:xfrm>
              <a:off x="10115551" y="3886304"/>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7" name="Arrow: Down 26">
              <a:extLst>
                <a:ext uri="{FF2B5EF4-FFF2-40B4-BE49-F238E27FC236}">
                  <a16:creationId xmlns:a16="http://schemas.microsoft.com/office/drawing/2014/main" id="{4E92BDAB-0910-40A9-908E-5B4CC3B8D55C}"/>
                </a:ext>
              </a:extLst>
            </p:cNvPr>
            <p:cNvSpPr/>
            <p:nvPr/>
          </p:nvSpPr>
          <p:spPr>
            <a:xfrm>
              <a:off x="7315201" y="5105504"/>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8" name="Arrow: Down 27">
              <a:extLst>
                <a:ext uri="{FF2B5EF4-FFF2-40B4-BE49-F238E27FC236}">
                  <a16:creationId xmlns:a16="http://schemas.microsoft.com/office/drawing/2014/main" id="{02C8820D-4495-4028-A055-916DA9405218}"/>
                </a:ext>
              </a:extLst>
            </p:cNvPr>
            <p:cNvSpPr/>
            <p:nvPr/>
          </p:nvSpPr>
          <p:spPr>
            <a:xfrm rot="12332901">
              <a:off x="8755686" y="3834122"/>
              <a:ext cx="54864" cy="164592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pSp>
    </p:spTree>
    <p:extLst>
      <p:ext uri="{BB962C8B-B14F-4D97-AF65-F5344CB8AC3E}">
        <p14:creationId xmlns:p14="http://schemas.microsoft.com/office/powerpoint/2010/main" val="105151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68FA906-2F1C-4FD0-A342-A4C0884FB3F1}"/>
              </a:ext>
            </a:extLst>
          </p:cNvPr>
          <p:cNvSpPr>
            <a:spLocks noGrp="1"/>
          </p:cNvSpPr>
          <p:nvPr>
            <p:ph type="ftr" sz="quarter" idx="11"/>
          </p:nvPr>
        </p:nvSpPr>
        <p:spPr/>
        <p:txBody>
          <a:bodyPr/>
          <a:lstStyle/>
          <a:p>
            <a:pPr algn="r"/>
            <a:r>
              <a:rPr lang="en-US" dirty="0"/>
              <a:t>© 2019 American Academy of </a:t>
            </a:r>
            <a:r>
              <a:rPr lang="en-US" dirty="0" err="1"/>
              <a:t>Orthopaedic</a:t>
            </a:r>
            <a:r>
              <a:rPr lang="en-US" dirty="0"/>
              <a:t> Surgeons </a:t>
            </a:r>
          </a:p>
        </p:txBody>
      </p:sp>
      <p:sp>
        <p:nvSpPr>
          <p:cNvPr id="5" name="Title 1">
            <a:extLst>
              <a:ext uri="{FF2B5EF4-FFF2-40B4-BE49-F238E27FC236}">
                <a16:creationId xmlns:a16="http://schemas.microsoft.com/office/drawing/2014/main" id="{ACDE3AC2-19BD-4DE7-97D4-7AD39CA665E0}"/>
              </a:ext>
            </a:extLst>
          </p:cNvPr>
          <p:cNvSpPr txBox="1">
            <a:spLocks/>
          </p:cNvSpPr>
          <p:nvPr/>
        </p:nvSpPr>
        <p:spPr>
          <a:xfrm>
            <a:off x="513736" y="697477"/>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Formulating PICOs</a:t>
            </a:r>
          </a:p>
        </p:txBody>
      </p:sp>
      <p:graphicFrame>
        <p:nvGraphicFramePr>
          <p:cNvPr id="8" name="Diagram 7">
            <a:extLst>
              <a:ext uri="{FF2B5EF4-FFF2-40B4-BE49-F238E27FC236}">
                <a16:creationId xmlns:a16="http://schemas.microsoft.com/office/drawing/2014/main" id="{2A860271-275D-4AD3-A7BA-34FA7A1C8BE9}"/>
              </a:ext>
            </a:extLst>
          </p:cNvPr>
          <p:cNvGraphicFramePr/>
          <p:nvPr>
            <p:extLst>
              <p:ext uri="{D42A27DB-BD31-4B8C-83A1-F6EECF244321}">
                <p14:modId xmlns:p14="http://schemas.microsoft.com/office/powerpoint/2010/main" val="3302038138"/>
              </p:ext>
            </p:extLst>
          </p:nvPr>
        </p:nvGraphicFramePr>
        <p:xfrm>
          <a:off x="2584173" y="1550505"/>
          <a:ext cx="7026966" cy="4174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5485408"/>
      </p:ext>
    </p:extLst>
  </p:cSld>
  <p:clrMapOvr>
    <a:masterClrMapping/>
  </p:clrMapOvr>
</p:sld>
</file>

<file path=ppt/theme/theme1.xml><?xml version="1.0" encoding="utf-8"?>
<a:theme xmlns:a="http://schemas.openxmlformats.org/drawingml/2006/main" name="AAOS Academy Wide">
  <a:themeElements>
    <a:clrScheme name="AAOS">
      <a:dk1>
        <a:sysClr val="windowText" lastClr="000000"/>
      </a:dk1>
      <a:lt1>
        <a:sysClr val="window" lastClr="FFFFFF"/>
      </a:lt1>
      <a:dk2>
        <a:srgbClr val="44546A"/>
      </a:dk2>
      <a:lt2>
        <a:srgbClr val="E7E6E6"/>
      </a:lt2>
      <a:accent1>
        <a:srgbClr val="CC0033"/>
      </a:accent1>
      <a:accent2>
        <a:srgbClr val="595959"/>
      </a:accent2>
      <a:accent3>
        <a:srgbClr val="009C99"/>
      </a:accent3>
      <a:accent4>
        <a:srgbClr val="DE8703"/>
      </a:accent4>
      <a:accent5>
        <a:srgbClr val="75263B"/>
      </a:accent5>
      <a:accent6>
        <a:srgbClr val="CC0033"/>
      </a:accent6>
      <a:hlink>
        <a:srgbClr val="595959"/>
      </a:hlink>
      <a:folHlink>
        <a:srgbClr val="009C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OS Academy Wide" id="{86BE5602-3B72-4764-A0DE-80F37099AD5C}" vid="{F9551D0F-7150-4A8D-B208-3BC0BFD0F9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AAOS Academy Wide</Template>
  <TotalTime>8474</TotalTime>
  <Words>12516</Words>
  <Application>Microsoft Office PowerPoint</Application>
  <PresentationFormat>Widescreen</PresentationFormat>
  <Paragraphs>1045</Paragraphs>
  <Slides>72</Slides>
  <Notes>68</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72</vt:i4>
      </vt:variant>
    </vt:vector>
  </HeadingPairs>
  <TitlesOfParts>
    <vt:vector size="80" baseType="lpstr">
      <vt:lpstr>Arial</vt:lpstr>
      <vt:lpstr>Bahnschrift Light Condensed</vt:lpstr>
      <vt:lpstr>Calibri</vt:lpstr>
      <vt:lpstr>Open Sans</vt:lpstr>
      <vt:lpstr>Times New Roman</vt:lpstr>
      <vt:lpstr>Wingdings</vt:lpstr>
      <vt:lpstr>AAOS Academy Wide</vt:lpstr>
      <vt:lpstr>Office Theme</vt:lpstr>
      <vt:lpstr> Management of Surgical Site Infections: Evidence-Based Systematic Literature Review</vt:lpstr>
      <vt:lpstr>PowerPoint Presentation</vt:lpstr>
      <vt:lpstr>PowerPoint Presentation</vt:lpstr>
      <vt:lpstr>GOALS AND RATIONALE OF A CLINICAL PRACTICE GUIDELINE </vt:lpstr>
      <vt:lpstr>WHAT IS EVIDENCE-BASED MEDICINE?</vt:lpstr>
      <vt:lpstr>WHAT IS EVIDENCE-BASED MEDICINE?</vt:lpstr>
      <vt:lpstr>IOM STANDARDS FOR DEVELOPING TRUSTWORTHY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 of Surgical Site Infections Systematic Literature Review 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1</vt:lpstr>
      <vt:lpstr>PowerPoint Presentation</vt:lpstr>
      <vt:lpstr>Figure 2</vt:lpstr>
      <vt:lpstr>PowerPoint Presentation</vt:lpstr>
      <vt:lpstr>PowerPoint Presentation</vt:lpstr>
      <vt:lpstr>PowerPoint Presentation</vt:lpstr>
      <vt:lpstr>Figure 3</vt:lpstr>
      <vt:lpstr>PowerPoint Presentation</vt:lpstr>
      <vt:lpstr>Figure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provided for each recommendation</vt:lpstr>
      <vt:lpstr>Appropriate Use Criteria Tool</vt:lpstr>
      <vt:lpstr>PowerPoint Presentation</vt:lpstr>
    </vt:vector>
  </TitlesOfParts>
  <Company>AAOS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Geoghegan, Maureen</dc:creator>
  <cp:lastModifiedBy>Krause, Barbara</cp:lastModifiedBy>
  <cp:revision>476</cp:revision>
  <dcterms:created xsi:type="dcterms:W3CDTF">2016-02-19T16:32:04Z</dcterms:created>
  <dcterms:modified xsi:type="dcterms:W3CDTF">2019-11-25T19:00:09Z</dcterms:modified>
</cp:coreProperties>
</file>